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6"/>
  </p:notesMasterIdLst>
  <p:sldIdLst>
    <p:sldId id="256" r:id="rId2"/>
    <p:sldId id="263" r:id="rId3"/>
    <p:sldId id="257" r:id="rId4"/>
    <p:sldId id="264" r:id="rId5"/>
  </p:sldIdLst>
  <p:sldSz cx="9906000" cy="6858000" type="A4"/>
  <p:notesSz cx="6858000" cy="9144000"/>
  <p:embeddedFontLst>
    <p:embeddedFont>
      <p:font typeface="メイリオ" panose="020B0604030504040204" pitchFamily="50" charset="-128"/>
      <p:regular r:id="rId7"/>
      <p:bold r:id="rId8"/>
      <p:italic r:id="rId9"/>
      <p:boldItalic r:id="rId10"/>
    </p:embeddedFont>
    <p:embeddedFont>
      <p:font typeface="Roboto Medium" panose="020B0604020202020204" charset="0"/>
      <p:regular r:id="rId11"/>
      <p:bold r:id="rId12"/>
      <p:italic r:id="rId13"/>
      <p:boldItalic r:id="rId14"/>
    </p:embeddedFont>
    <p:embeddedFont>
      <p:font typeface="Roboto" panose="020B0604020202020204" charset="0"/>
      <p:regular r:id="rId15"/>
      <p:bold r:id="rId16"/>
      <p:italic r:id="rId17"/>
      <p:boldItalic r:id="rId18"/>
    </p:embeddedFont>
    <p:embeddedFont>
      <p:font typeface="Roboto Condensed"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044" y="-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野村祐治 / NOMURA，YUUJI" userId="d68450e5-babf-4b44-84e0-164c29ae090e" providerId="ADAL" clId="{3045008F-85C3-47B6-85C0-7DCDD95AC1E0}"/>
    <pc:docChg chg="modSld">
      <pc:chgData name="野村祐治 / NOMURA，YUUJI" userId="d68450e5-babf-4b44-84e0-164c29ae090e" providerId="ADAL" clId="{3045008F-85C3-47B6-85C0-7DCDD95AC1E0}" dt="2018-11-09T08:41:07.966" v="11" actId="6549"/>
      <pc:docMkLst>
        <pc:docMk/>
      </pc:docMkLst>
      <pc:sldChg chg="modSp">
        <pc:chgData name="野村祐治 / NOMURA，YUUJI" userId="d68450e5-babf-4b44-84e0-164c29ae090e" providerId="ADAL" clId="{3045008F-85C3-47B6-85C0-7DCDD95AC1E0}" dt="2018-11-09T08:41:07.966" v="11" actId="6549"/>
        <pc:sldMkLst>
          <pc:docMk/>
          <pc:sldMk cId="0" sldId="259"/>
        </pc:sldMkLst>
        <pc:spChg chg="mod">
          <ac:chgData name="野村祐治 / NOMURA，YUUJI" userId="d68450e5-babf-4b44-84e0-164c29ae090e" providerId="ADAL" clId="{3045008F-85C3-47B6-85C0-7DCDD95AC1E0}" dt="2018-11-09T08:41:07.966" v="11" actId="6549"/>
          <ac:spMkLst>
            <pc:docMk/>
            <pc:sldMk cId="0" sldId="259"/>
            <ac:spMk id="6" creationId="{A8B965C3-B90C-4BF8-A2D2-F04F1A11F6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40854469"/>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952500" y="685800"/>
            <a:ext cx="4953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rgbClr val="000000"/>
              </a:solidFill>
              <a:latin typeface="Roboto"/>
              <a:ea typeface="Roboto"/>
              <a:cs typeface="Roboto"/>
              <a:sym typeface="Roboto"/>
            </a:endParaRP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1371600"/>
            <a:ext cx="850265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742950" y="3505200"/>
            <a:ext cx="69341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742950" y="3398520"/>
            <a:ext cx="8502650"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1432" y="55507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82505" y="2362201"/>
            <a:ext cx="84201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782505" y="4626865"/>
            <a:ext cx="84201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92479" y="4599433"/>
            <a:ext cx="850265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906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1"/>
            <a:ext cx="9906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9"/>
            <a:ext cx="9012307"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9012307" y="18288"/>
            <a:ext cx="398392"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2" name="サブタイトル 1"/>
          <p:cNvSpPr>
            <a:spLocks noGrp="1"/>
          </p:cNvSpPr>
          <p:nvPr>
            <p:ph type="subTitle" idx="1"/>
          </p:nvPr>
        </p:nvSpPr>
        <p:spPr>
          <a:xfrm>
            <a:off x="1280592" y="5432425"/>
            <a:ext cx="8386514" cy="1003920"/>
          </a:xfrm>
        </p:spPr>
        <p:txBody>
          <a:bodyPr/>
          <a:lstStyle/>
          <a:p>
            <a:pPr algn="r"/>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2019</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年</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月</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18</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日</a:t>
            </a:r>
          </a:p>
          <a:p>
            <a:pPr algn="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＠デンソーテン 神戸オフィス</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40" y="874713"/>
            <a:ext cx="2628900" cy="1460500"/>
          </a:xfrm>
          <a:prstGeom prst="rect">
            <a:avLst/>
          </a:prstGeom>
        </p:spPr>
      </p:pic>
      <p:sp>
        <p:nvSpPr>
          <p:cNvPr id="10" name="Title 1"/>
          <p:cNvSpPr>
            <a:spLocks noGrp="1"/>
          </p:cNvSpPr>
          <p:nvPr>
            <p:ph type="ctrTitle"/>
          </p:nvPr>
        </p:nvSpPr>
        <p:spPr>
          <a:xfrm>
            <a:off x="776536" y="2941935"/>
            <a:ext cx="8575104" cy="1927225"/>
          </a:xfrm>
        </p:spPr>
        <p:txBody>
          <a:bodyPr/>
          <a:lstStyle/>
          <a:p>
            <a:r>
              <a:rPr lang="en-US" sz="3600" dirty="0">
                <a:solidFill>
                  <a:srgbClr val="E56B45"/>
                </a:solidFill>
              </a:rPr>
              <a:t>Japan </a:t>
            </a:r>
            <a:r>
              <a:rPr lang="en-US" sz="3600" dirty="0" smtClean="0">
                <a:solidFill>
                  <a:srgbClr val="E56B45"/>
                </a:solidFill>
              </a:rPr>
              <a:t>WG</a:t>
            </a:r>
            <a:r>
              <a:rPr lang="ja-JP" altLang="en-US" sz="3600" dirty="0" smtClean="0">
                <a:solidFill>
                  <a:srgbClr val="E56B45"/>
                </a:solidFill>
              </a:rPr>
              <a:t> 会合</a:t>
            </a:r>
            <a:r>
              <a:rPr lang="ja-JP" altLang="en-US" sz="3600" dirty="0">
                <a:solidFill>
                  <a:srgbClr val="E56B45"/>
                </a:solidFill>
              </a:rPr>
              <a:t>（神戸</a:t>
            </a:r>
            <a:r>
              <a:rPr lang="ja-JP" altLang="en-US" sz="3600" dirty="0" smtClean="0">
                <a:solidFill>
                  <a:srgbClr val="E56B45"/>
                </a:solidFill>
              </a:rPr>
              <a:t>）</a:t>
            </a:r>
            <a:r>
              <a:rPr lang="en-US" altLang="ja-JP" sz="3600" dirty="0" smtClean="0">
                <a:solidFill>
                  <a:srgbClr val="E56B45"/>
                </a:solidFill>
              </a:rPr>
              <a:t/>
            </a:r>
            <a:br>
              <a:rPr lang="en-US" altLang="ja-JP" sz="3600" dirty="0" smtClean="0">
                <a:solidFill>
                  <a:srgbClr val="E56B45"/>
                </a:solidFill>
              </a:rPr>
            </a:br>
            <a:endParaRPr lang="en-US" sz="3600"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rPr>
              <a:t>独占禁止法順守ポリシー </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(Antitrust Policy)</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プレースホルダー 2"/>
          <p:cNvSpPr>
            <a:spLocks noGrp="1"/>
          </p:cNvSpPr>
          <p:nvPr>
            <p:ph type="body" idx="1"/>
          </p:nvPr>
        </p:nvSpPr>
        <p:spPr/>
        <p:txBody>
          <a:bodyPr/>
          <a:lstStyle/>
          <a:p>
            <a:pPr marL="271463" indent="-141288">
              <a:spcAft>
                <a:spcPts val="1200"/>
              </a:spcAft>
              <a:buFont typeface="Arial" pitchFamily="34" charset="0"/>
              <a:buChar char="•"/>
            </a:pP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Linux Foundation (</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以下</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LF</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と略す</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の会議は、産業界で競合関係にある企業同士の参加が不可欠です。</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LF</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は、すべての活動を、適用されるべきすべての独占禁止法</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競争法に則って運営します。従って、会議の出席者は、アジェンダに沿って会議を進め、国内外の独占禁止法</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競争法の下で禁止されているいかなる活動にも注意を払い参加しないことが非常に重要です。</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271463" indent="-141288"/>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LF</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の会議において、また</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LF</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の活動に関連して、禁止されている行動の例は、</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https://www.linuxfoundation.jp/antitrust-policy/ </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から入手できる、</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LF</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独占禁止法順守ポリシーに記載されています。これらの事項について質問がある場合は、あなたの会社の法律顧問に問い合わせるか、もしあなたが</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LF</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のメンバーであるならば、</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LF</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の法律顧問である </a:t>
            </a:r>
            <a:r>
              <a:rPr kumimoji="1"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Gesmer</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Updegrove</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 LLP </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 </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Andrew </a:t>
            </a:r>
            <a:r>
              <a:rPr kumimoji="1"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Updegrove</a:t>
            </a:r>
            <a:r>
              <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にお問い合わせください。</a:t>
            </a:r>
          </a:p>
        </p:txBody>
      </p:sp>
    </p:spTree>
    <p:extLst>
      <p:ext uri="{BB962C8B-B14F-4D97-AF65-F5344CB8AC3E}">
        <p14:creationId xmlns:p14="http://schemas.microsoft.com/office/powerpoint/2010/main" val="4014509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95301" y="188640"/>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Agenda</a:t>
            </a:r>
          </a:p>
        </p:txBody>
      </p:sp>
      <p:sp>
        <p:nvSpPr>
          <p:cNvPr id="61" name="Shape 61"/>
          <p:cNvSpPr txBox="1">
            <a:spLocks noGrp="1"/>
          </p:cNvSpPr>
          <p:nvPr>
            <p:ph type="body" idx="1"/>
          </p:nvPr>
        </p:nvSpPr>
        <p:spPr>
          <a:xfrm>
            <a:off x="506264" y="980728"/>
            <a:ext cx="8893471" cy="5788496"/>
          </a:xfrm>
          <a:prstGeom prst="rect">
            <a:avLst/>
          </a:prstGeom>
          <a:noFill/>
          <a:ln>
            <a:noFill/>
          </a:ln>
        </p:spPr>
        <p:txBody>
          <a:bodyPr lIns="91425" tIns="45700" rIns="91425" bIns="45700" anchor="t" anchorCtr="0">
            <a:noAutofit/>
          </a:bodyPr>
          <a:lstStyle/>
          <a:p>
            <a:pPr marL="361950" lvl="0" indent="-361950">
              <a:spcBef>
                <a:spcPts val="0"/>
              </a:spcBef>
              <a:buFont typeface="Wingdings" pitchFamily="2" charset="2"/>
              <a:buChar char="l"/>
            </a:pP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14:30</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15:30</a:t>
            </a:r>
          </a:p>
          <a:p>
            <a:pPr marL="636270" lvl="1" indent="-361950">
              <a:spcBef>
                <a:spcPts val="0"/>
              </a:spcBef>
              <a:buFont typeface="Wingdings"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挨拶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DENSO</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TEN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：５分</a:t>
            </a:r>
            <a:endParaRPr lang="ja-JP" altLang="en-US"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36270" lvl="1" indent="-361950">
              <a:spcBef>
                <a:spcPts val="0"/>
              </a:spcBef>
              <a:buFont typeface="Wingdings" pitchFamily="2" charset="2"/>
              <a:buChar char="l"/>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(Shane-san)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：１０分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DENSO</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TEN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の取り組みについて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DENSO</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TEN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：１０分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Japan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紹介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今田さん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：１０分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Planning SG(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福地さん</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：５分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休憩</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1950" lvl="0" indent="-361950">
              <a:spcBef>
                <a:spcPts val="0"/>
              </a:spcBef>
              <a:buFont typeface="Wingdings" pitchFamily="2" charset="2"/>
              <a:buChar char="l"/>
            </a:pP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15:30</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16:45</a:t>
            </a:r>
          </a:p>
          <a:p>
            <a:pPr marL="636270" lvl="1" indent="-361950">
              <a:spcBef>
                <a:spcPts val="0"/>
              </a:spcBef>
              <a:buFont typeface="Wingdings" pitchFamily="2" charset="2"/>
              <a:buChar char="l"/>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FAQ</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大内さん</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１０分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サプライチェーン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上流への説明資料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上田さん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：１０分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ライセンス情報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授受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伊藤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役割ごとの教育資料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岩田さん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：１０分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ツーリング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小林さん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：１０分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Promotion SWG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遠藤さん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１５分</a:t>
            </a:r>
            <a:endParaRPr lang="ja-JP" alt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休憩</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1950" lvl="0" indent="-361950">
              <a:spcBef>
                <a:spcPts val="0"/>
              </a:spcBef>
              <a:buFont typeface="Wingdings" pitchFamily="2" charset="2"/>
              <a:buChar char="l"/>
            </a:pP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16:45</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17:30</a:t>
            </a:r>
          </a:p>
          <a:p>
            <a:pPr marL="636270" lvl="1" indent="-361950">
              <a:spcBef>
                <a:spcPts val="0"/>
              </a:spcBef>
              <a:buFont typeface="Wingdings" pitchFamily="2" charset="2"/>
              <a:buChar char="l"/>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スキャンツール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紹介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浜さん、安倍さん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４５</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次回会合ご案内</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大崎さん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：５分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36270" lvl="1" indent="-361950">
              <a:spcBef>
                <a:spcPts val="0"/>
              </a:spcBef>
              <a:buFont typeface="Wingdings"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閉会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の挨拶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DENSO</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TEN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：１分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95301" y="404664"/>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の参加者</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社、</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名の参加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56457" y="1484784"/>
            <a:ext cx="4896544" cy="5184576"/>
          </a:xfrm>
          <a:prstGeom prst="rect">
            <a:avLst/>
          </a:prstGeom>
          <a:noFill/>
          <a:ln>
            <a:noFill/>
          </a:ln>
        </p:spPr>
        <p:txBody>
          <a:bodyPr lIns="91425" tIns="45700" rIns="91425" bIns="45700" anchor="t" anchorCtr="0">
            <a:noAutofit/>
          </a:bodyPr>
          <a:lstStyle/>
          <a:p>
            <a:pPr marL="0" lvl="0" indent="0">
              <a:spcBef>
                <a:spcPts val="0"/>
              </a:spcBef>
              <a:buNone/>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Linux</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Foundation</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lvl="0" indent="0">
              <a:spcBef>
                <a:spcPts val="0"/>
              </a:spcBef>
              <a:buNone/>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NEC</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ソリューションイノベータ</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アイシン精機</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オプティネット</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オリンパス</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グレープシステム</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ソシオネクスト</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ソニー</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ソニーセミコンダクタソリューションズ</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ダイキン工業</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ディー・エヌ・エー</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デンソー</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トヨタ自動車</a:t>
            </a:r>
          </a:p>
          <a:p>
            <a:pPr marL="0" lv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パナソニック</a:t>
            </a:r>
          </a:p>
          <a:p>
            <a:pPr marL="0" lvl="0" indent="0">
              <a:spcBef>
                <a:spcPts val="0"/>
              </a:spcBef>
              <a:buNone/>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ベリサーブ</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Shape 61"/>
          <p:cNvSpPr txBox="1">
            <a:spLocks/>
          </p:cNvSpPr>
          <p:nvPr/>
        </p:nvSpPr>
        <p:spPr>
          <a:xfrm>
            <a:off x="4808984" y="1484784"/>
            <a:ext cx="5097016" cy="5184576"/>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182880" marR="0" lvl="0" indent="-53339" algn="l" rtl="0">
              <a:lnSpc>
                <a:spcPct val="100000"/>
              </a:lnSpc>
              <a:spcBef>
                <a:spcPts val="480"/>
              </a:spcBef>
              <a:spcAft>
                <a:spcPts val="0"/>
              </a:spcAft>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lnSpc>
                <a:spcPct val="100000"/>
              </a:lnSpc>
              <a:spcBef>
                <a:spcPts val="400"/>
              </a:spcBef>
              <a:spcAft>
                <a:spcPts val="0"/>
              </a:spcAft>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lnSpc>
                <a:spcPct val="100000"/>
              </a:lnSpc>
              <a:spcBef>
                <a:spcPts val="360"/>
              </a:spcBef>
              <a:spcAft>
                <a:spcPts val="0"/>
              </a:spcAft>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lnSpc>
                <a:spcPct val="100000"/>
              </a:lnSpc>
              <a:spcBef>
                <a:spcPts val="320"/>
              </a:spcBef>
              <a:spcAft>
                <a:spcPts val="0"/>
              </a:spcAft>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lnSpc>
                <a:spcPct val="100000"/>
              </a:lnSpc>
              <a:spcBef>
                <a:spcPts val="280"/>
              </a:spcBef>
              <a:spcAft>
                <a:spcPts val="0"/>
              </a:spcAft>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lnSpc>
                <a:spcPct val="100000"/>
              </a:lnSpc>
              <a:spcBef>
                <a:spcPts val="260"/>
              </a:spcBef>
              <a:spcAft>
                <a:spcPts val="0"/>
              </a:spcAft>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lnSpc>
                <a:spcPct val="100000"/>
              </a:lnSpc>
              <a:spcBef>
                <a:spcPts val="260"/>
              </a:spcBef>
              <a:spcAft>
                <a:spcPts val="0"/>
              </a:spcAft>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lnSpc>
                <a:spcPct val="100000"/>
              </a:lnSpc>
              <a:spcBef>
                <a:spcPts val="260"/>
              </a:spcBef>
              <a:spcAft>
                <a:spcPts val="0"/>
              </a:spcAft>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lnSpc>
                <a:spcPct val="100000"/>
              </a:lnSpc>
              <a:spcBef>
                <a:spcPts val="260"/>
              </a:spcBef>
              <a:spcAft>
                <a:spcPts val="0"/>
              </a:spcAft>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マイクロチップ・テクノロジー・ジャパン</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ミックウェア</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メルカリ</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古河電気工業</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三菱</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電機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新光商事</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新光商事</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LSI</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デザインセンター</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大阪エヌデーエス</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東芝</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日立ソリューションズ</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日立製作所</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富士通</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富士通コンピュータテクノロジーズ</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豊田自動織機</a:t>
            </a:r>
          </a:p>
          <a:p>
            <a:pPr marL="0" indent="0">
              <a:spcBef>
                <a:spcPts val="0"/>
              </a:spcBef>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本田技術研究所</a:t>
            </a:r>
            <a:endPar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18803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2452</TotalTime>
  <Words>416</Words>
  <Application>Microsoft Office PowerPoint</Application>
  <PresentationFormat>A4 210 x 297 mm</PresentationFormat>
  <Paragraphs>60</Paragraphs>
  <Slides>4</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vt:i4>
      </vt:variant>
    </vt:vector>
  </HeadingPairs>
  <TitlesOfParts>
    <vt:vector size="12" baseType="lpstr">
      <vt:lpstr>Arial</vt:lpstr>
      <vt:lpstr>ＭＳ Ｐゴシック</vt:lpstr>
      <vt:lpstr>メイリオ</vt:lpstr>
      <vt:lpstr>Wingdings</vt:lpstr>
      <vt:lpstr>Roboto Medium</vt:lpstr>
      <vt:lpstr>Roboto</vt:lpstr>
      <vt:lpstr>Roboto Condensed</vt:lpstr>
      <vt:lpstr>Clarity</vt:lpstr>
      <vt:lpstr>Japan WG 会合（神戸） </vt:lpstr>
      <vt:lpstr>独占禁止法順守ポリシー (Antitrust Policy)</vt:lpstr>
      <vt:lpstr>Agenda</vt:lpstr>
      <vt:lpstr>本日の参加者(30社、51名の参加)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今田律夫 / IMADA，NOBUO</dc:creator>
  <cp:lastModifiedBy>Yuichi Kusakabe/日下部 雄一</cp:lastModifiedBy>
  <cp:revision>117</cp:revision>
  <dcterms:modified xsi:type="dcterms:W3CDTF">2019-04-16T14:31:47Z</dcterms:modified>
</cp:coreProperties>
</file>