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7" r:id="rId2"/>
    <p:sldId id="400" r:id="rId3"/>
    <p:sldId id="401" r:id="rId4"/>
    <p:sldId id="396" r:id="rId5"/>
    <p:sldId id="403" r:id="rId6"/>
    <p:sldId id="404" r:id="rId7"/>
    <p:sldId id="398" r:id="rId8"/>
    <p:sldId id="399" r:id="rId9"/>
    <p:sldId id="391" r:id="rId10"/>
    <p:sldId id="392" r:id="rId11"/>
    <p:sldId id="393" r:id="rId12"/>
    <p:sldId id="394" r:id="rId13"/>
    <p:sldId id="374" r:id="rId14"/>
    <p:sldId id="367" r:id="rId15"/>
    <p:sldId id="395" r:id="rId16"/>
    <p:sldId id="390" r:id="rId17"/>
    <p:sldId id="349" r:id="rId18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FF0000"/>
    <a:srgbClr val="FFCCFF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2" autoAdjust="0"/>
    <p:restoredTop sz="84869" autoAdjust="0"/>
  </p:normalViewPr>
  <p:slideViewPr>
    <p:cSldViewPr>
      <p:cViewPr varScale="1">
        <p:scale>
          <a:sx n="90" d="100"/>
          <a:sy n="90" d="100"/>
        </p:scale>
        <p:origin x="49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1D636-AD0A-43DF-AC7C-A7251A308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6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7403E-EA80-4965-BEC1-CDEF91C4E7E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54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91375" y="0"/>
            <a:ext cx="2232025" cy="61261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543675" cy="61261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C2F8-B0BC-4C25-9E9D-0020E75A6ED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F8A6-EE54-4210-8F3C-CB7615268D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72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D0C7-FBAC-4E2F-B3EE-67DD7DD765C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3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FE1A4-D84F-4FD7-B421-8E89443BA14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0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3A21-F769-4B8F-9EF9-B61693594D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6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DBEDE-3FD2-467D-B95D-ECC9E8BFD38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98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10578-D3E6-472F-AE39-46045EBBA78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94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D3F74-1EBF-49FB-A377-5BEDF230D59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5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EDC0E-0906-46FE-ADD4-7F1004ACD6C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5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-12700"/>
            <a:ext cx="9906000" cy="655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89154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0525" y="398463"/>
            <a:ext cx="5572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8F741FB3-BD6B-40AB-AB61-76A93EAC5D80}" type="slidenum">
              <a:rPr lang="en-US" altLang="ja-JP"/>
              <a:pPr/>
              <a:t>‹#›</a:t>
            </a:fld>
            <a:endParaRPr lang="en-US" altLang="ja-JP"/>
          </a:p>
        </p:txBody>
      </p:sp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 Black" panose="020B0A04020102020204" pitchFamily="34" charset="0"/>
          <a:ea typeface="HGP創英角ｺﾞｼｯｸUB" panose="020B0900000000000000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to.shinsuke@jp.panasonic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968EB-B044-4720-919D-309DA010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LT(</a:t>
            </a:r>
            <a:r>
              <a:rPr lang="ja-JP" altLang="en-US" dirty="0"/>
              <a:t>事例</a:t>
            </a:r>
            <a:r>
              <a:rPr lang="en-US" altLang="ja-JP" dirty="0"/>
              <a:t>)</a:t>
            </a:r>
            <a:r>
              <a:rPr lang="ja-JP" altLang="en-US" dirty="0"/>
              <a:t>応募の</a:t>
            </a:r>
            <a:r>
              <a:rPr kumimoji="1" lang="ja-JP" altLang="en-US" dirty="0"/>
              <a:t>お願い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8D50B-B4D6-44F3-BBF4-434841C5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36712"/>
            <a:ext cx="9138220" cy="5832647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12</a:t>
            </a:r>
            <a:r>
              <a:rPr kumimoji="1" lang="ja-JP" altLang="en-US" dirty="0"/>
              <a:t>回 </a:t>
            </a:r>
            <a:r>
              <a:rPr kumimoji="1" lang="en-US" altLang="ja-JP" dirty="0" err="1"/>
              <a:t>OpenChain</a:t>
            </a:r>
            <a:r>
              <a:rPr kumimoji="1" lang="ja-JP" altLang="en-US" dirty="0"/>
              <a:t> </a:t>
            </a:r>
            <a:r>
              <a:rPr kumimoji="1" lang="en-US" altLang="ja-JP" dirty="0"/>
              <a:t>Japan</a:t>
            </a:r>
            <a:r>
              <a:rPr kumimoji="1" lang="ja-JP" altLang="en-US" dirty="0"/>
              <a:t> </a:t>
            </a:r>
            <a:r>
              <a:rPr kumimoji="1" lang="en-US" altLang="ja-JP" dirty="0"/>
              <a:t>WG</a:t>
            </a:r>
            <a:r>
              <a:rPr kumimoji="1" lang="ja-JP" altLang="en-US" dirty="0"/>
              <a:t>に</a:t>
            </a:r>
            <a:r>
              <a:rPr lang="ja-JP" altLang="en-US" dirty="0"/>
              <a:t>おいて、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>
                <a:solidFill>
                  <a:srgbClr val="0066FF"/>
                </a:solidFill>
              </a:rPr>
              <a:t>LT</a:t>
            </a:r>
            <a:r>
              <a:rPr lang="ja-JP" altLang="en-US" dirty="0">
                <a:solidFill>
                  <a:srgbClr val="0066FF"/>
                </a:solidFill>
              </a:rPr>
              <a:t>大会</a:t>
            </a:r>
            <a:endParaRPr lang="en-US" altLang="ja-JP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0066FF"/>
                </a:solidFill>
              </a:rPr>
              <a:t>	</a:t>
            </a:r>
            <a:r>
              <a:rPr lang="ja-JP" altLang="en-US" dirty="0">
                <a:solidFill>
                  <a:srgbClr val="0066FF"/>
                </a:solidFill>
              </a:rPr>
              <a:t>テーマ：ステップアップのきっかけ</a:t>
            </a:r>
            <a:endParaRPr lang="en-US" altLang="ja-JP" dirty="0">
              <a:solidFill>
                <a:srgbClr val="0066FF"/>
              </a:solidFill>
            </a:endParaRPr>
          </a:p>
          <a:p>
            <a:pPr marL="361950" indent="-361950">
              <a:buNone/>
            </a:pPr>
            <a:r>
              <a:rPr lang="en-US" altLang="ja-JP" dirty="0"/>
              <a:t>	</a:t>
            </a:r>
            <a:r>
              <a:rPr lang="ja-JP" altLang="en-US" dirty="0"/>
              <a:t>を実施いたします。</a:t>
            </a:r>
            <a:r>
              <a:rPr lang="en-US" altLang="ja-JP" sz="2100" dirty="0"/>
              <a:t>(</a:t>
            </a:r>
            <a:r>
              <a:rPr lang="ja-JP" altLang="en-US" sz="2100" dirty="0"/>
              <a:t>アジェンダ中の「</a:t>
            </a:r>
            <a:r>
              <a:rPr lang="en-US" altLang="ja-JP" sz="2100" dirty="0"/>
              <a:t>OSS</a:t>
            </a:r>
            <a:r>
              <a:rPr lang="ja-JP" altLang="en-US" sz="2100" dirty="0"/>
              <a:t>活用事例共有」の単語は忘れてください</a:t>
            </a:r>
            <a:r>
              <a:rPr lang="en-US" altLang="ja-JP" sz="2100" dirty="0"/>
              <a:t>)</a:t>
            </a:r>
            <a:endParaRPr lang="en-US" altLang="ja-JP" dirty="0"/>
          </a:p>
          <a:p>
            <a:pPr marL="361950" indent="-361950">
              <a:buNone/>
            </a:pPr>
            <a:endParaRPr kumimoji="1" lang="en-US" altLang="ja-JP" dirty="0"/>
          </a:p>
          <a:p>
            <a:r>
              <a:rPr lang="ja-JP" altLang="en-US" dirty="0"/>
              <a:t>つきましては、</a:t>
            </a:r>
            <a:r>
              <a:rPr lang="en-US" altLang="ja-JP" dirty="0"/>
              <a:t>LT</a:t>
            </a:r>
            <a:r>
              <a:rPr lang="ja-JP" altLang="en-US" dirty="0"/>
              <a:t>で発表いただける方は、次ページ以降を参照の上、</a:t>
            </a:r>
            <a:r>
              <a:rPr lang="ja-JP" altLang="en-US" dirty="0">
                <a:solidFill>
                  <a:srgbClr val="0066FF"/>
                </a:solidFill>
              </a:rPr>
              <a:t>スライド</a:t>
            </a:r>
            <a:r>
              <a:rPr lang="en-US" altLang="ja-JP" dirty="0">
                <a:solidFill>
                  <a:srgbClr val="0066FF"/>
                </a:solidFill>
              </a:rPr>
              <a:t>1</a:t>
            </a:r>
            <a:r>
              <a:rPr lang="ja-JP" altLang="en-US" dirty="0">
                <a:solidFill>
                  <a:srgbClr val="0066FF"/>
                </a:solidFill>
              </a:rPr>
              <a:t>枚</a:t>
            </a:r>
            <a:r>
              <a:rPr lang="ja-JP" altLang="en-US" dirty="0"/>
              <a:t>を下記まで提出ください</a:t>
            </a:r>
            <a:endParaRPr lang="en-US" altLang="ja-JP" dirty="0"/>
          </a:p>
          <a:p>
            <a:pPr lvl="1"/>
            <a:r>
              <a:rPr lang="ja-JP" altLang="en-US" dirty="0"/>
              <a:t>締切：</a:t>
            </a:r>
            <a:r>
              <a:rPr lang="en-US" altLang="ja-JP" dirty="0">
                <a:solidFill>
                  <a:srgbClr val="0066FF"/>
                </a:solidFill>
              </a:rPr>
              <a:t>12</a:t>
            </a:r>
            <a:r>
              <a:rPr lang="ja-JP" altLang="en-US" dirty="0">
                <a:solidFill>
                  <a:srgbClr val="0066FF"/>
                </a:solidFill>
              </a:rPr>
              <a:t>月</a:t>
            </a:r>
            <a:r>
              <a:rPr lang="en-US" altLang="ja-JP" dirty="0">
                <a:solidFill>
                  <a:srgbClr val="0066FF"/>
                </a:solidFill>
              </a:rPr>
              <a:t>12</a:t>
            </a:r>
            <a:r>
              <a:rPr lang="ja-JP" altLang="en-US" dirty="0">
                <a:solidFill>
                  <a:srgbClr val="0066FF"/>
                </a:solidFill>
              </a:rPr>
              <a:t>日</a:t>
            </a:r>
            <a:r>
              <a:rPr lang="en-US" altLang="ja-JP" dirty="0">
                <a:solidFill>
                  <a:srgbClr val="0066FF"/>
                </a:solidFill>
              </a:rPr>
              <a:t>(</a:t>
            </a:r>
            <a:r>
              <a:rPr lang="ja-JP" altLang="en-US" dirty="0">
                <a:solidFill>
                  <a:srgbClr val="0066FF"/>
                </a:solidFill>
              </a:rPr>
              <a:t>木</a:t>
            </a:r>
            <a:r>
              <a:rPr lang="en-US" altLang="ja-JP" dirty="0">
                <a:solidFill>
                  <a:srgbClr val="0066FF"/>
                </a:solidFill>
              </a:rPr>
              <a:t>)</a:t>
            </a:r>
            <a:r>
              <a:rPr lang="ja-JP" altLang="en-US" dirty="0">
                <a:solidFill>
                  <a:srgbClr val="0066FF"/>
                </a:solidFill>
              </a:rPr>
              <a:t> </a:t>
            </a:r>
            <a:r>
              <a:rPr lang="en-US" altLang="ja-JP" dirty="0">
                <a:solidFill>
                  <a:srgbClr val="0066FF"/>
                </a:solidFill>
              </a:rPr>
              <a:t>17</a:t>
            </a:r>
            <a:r>
              <a:rPr lang="ja-JP" altLang="en-US" dirty="0">
                <a:solidFill>
                  <a:srgbClr val="0066FF"/>
                </a:solidFill>
              </a:rPr>
              <a:t>時</a:t>
            </a:r>
            <a:endParaRPr lang="en-US" altLang="ja-JP" dirty="0">
              <a:solidFill>
                <a:srgbClr val="0066FF"/>
              </a:solidFill>
            </a:endParaRPr>
          </a:p>
          <a:p>
            <a:pPr lvl="1"/>
            <a:r>
              <a:rPr kumimoji="1" lang="ja-JP" altLang="en-US" dirty="0"/>
              <a:t>パナソニック 加藤 慎介 </a:t>
            </a:r>
            <a:r>
              <a:rPr lang="en-US" altLang="ja-JP" dirty="0">
                <a:hlinkClick r:id="rId2"/>
              </a:rPr>
              <a:t>kato.shinsuke@jp.panasonic.com</a:t>
            </a:r>
            <a:endParaRPr lang="en-US" altLang="ja-JP" dirty="0"/>
          </a:p>
          <a:p>
            <a:pPr lvl="1"/>
            <a:r>
              <a:rPr kumimoji="1" lang="ja-JP" altLang="en-US" dirty="0"/>
              <a:t>もしくは</a:t>
            </a:r>
            <a:r>
              <a:rPr kumimoji="1" lang="en-US" altLang="ja-JP" dirty="0" err="1"/>
              <a:t>OpenChain</a:t>
            </a:r>
            <a:r>
              <a:rPr kumimoji="1" lang="ja-JP" altLang="en-US" dirty="0"/>
              <a:t> </a:t>
            </a:r>
            <a:r>
              <a:rPr kumimoji="1" lang="en-US" altLang="ja-JP" dirty="0"/>
              <a:t>Japan WG</a:t>
            </a:r>
            <a:r>
              <a:rPr kumimoji="1" lang="ja-JP" altLang="en-US" dirty="0"/>
              <a:t> の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 </a:t>
            </a:r>
            <a:r>
              <a:rPr lang="ja-JP" altLang="en-US" dirty="0"/>
              <a:t>にて</a:t>
            </a:r>
            <a:endParaRPr lang="en-US" altLang="ja-JP" dirty="0"/>
          </a:p>
          <a:p>
            <a:pPr lvl="2"/>
            <a:r>
              <a:rPr kumimoji="1" lang="en-US" altLang="ja-JP" dirty="0" err="1"/>
              <a:t>S.Kato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ダイレクトメッセージ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メイン </a:t>
            </a:r>
            <a:r>
              <a:rPr lang="ja-JP" altLang="en-US" dirty="0"/>
              <a:t>チャンネル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kumimoji="1" lang="en-US" altLang="ja-JP" dirty="0"/>
              <a:t>planning-sg </a:t>
            </a:r>
            <a:r>
              <a:rPr lang="ja-JP" altLang="en-US" dirty="0"/>
              <a:t>チャンネル</a:t>
            </a:r>
            <a:endParaRPr lang="en-US" altLang="ja-JP" dirty="0"/>
          </a:p>
          <a:p>
            <a:pPr lvl="2"/>
            <a:r>
              <a:rPr kumimoji="1" lang="en-US" altLang="ja-JP" dirty="0"/>
              <a:t>(</a:t>
            </a:r>
            <a:r>
              <a:rPr kumimoji="1" lang="ja-JP" altLang="en-US" dirty="0"/>
              <a:t>チャンネル投稿時は </a:t>
            </a:r>
            <a:r>
              <a:rPr kumimoji="1" lang="en-US" altLang="ja-JP" dirty="0" err="1"/>
              <a:t>S.Kato</a:t>
            </a:r>
            <a:r>
              <a:rPr kumimoji="1" lang="ja-JP" altLang="en-US" dirty="0"/>
              <a:t> をメンションください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備考</a:t>
            </a:r>
            <a:endParaRPr lang="en-US" altLang="ja-JP" dirty="0"/>
          </a:p>
          <a:p>
            <a:pPr lvl="1"/>
            <a:r>
              <a:rPr kumimoji="1" lang="ja-JP" altLang="en-US" dirty="0"/>
              <a:t>一人当たりの</a:t>
            </a:r>
            <a:r>
              <a:rPr kumimoji="1" lang="en-US" altLang="ja-JP" dirty="0"/>
              <a:t>LT</a:t>
            </a:r>
            <a:r>
              <a:rPr kumimoji="1" lang="ja-JP" altLang="en-US" dirty="0"/>
              <a:t>時間は、応募数によって変動させます </a:t>
            </a:r>
            <a:r>
              <a:rPr kumimoji="1" lang="en-US" altLang="ja-JP" dirty="0"/>
              <a:t>(</a:t>
            </a:r>
            <a:r>
              <a:rPr kumimoji="1" lang="ja-JP" altLang="en-US" dirty="0"/>
              <a:t>持ち時間 </a:t>
            </a:r>
            <a:r>
              <a:rPr kumimoji="1" lang="en-US" altLang="ja-JP" dirty="0"/>
              <a:t>=</a:t>
            </a:r>
            <a:r>
              <a:rPr kumimoji="1" lang="ja-JP" altLang="en-US" dirty="0"/>
              <a:t> </a:t>
            </a:r>
            <a:r>
              <a:rPr kumimoji="1" lang="en-US" altLang="ja-JP" dirty="0"/>
              <a:t>30</a:t>
            </a:r>
            <a:r>
              <a:rPr kumimoji="1" lang="ja-JP" altLang="en-US" dirty="0"/>
              <a:t>分</a:t>
            </a:r>
            <a:r>
              <a:rPr kumimoji="1" lang="en-US" altLang="ja-JP" dirty="0"/>
              <a:t>÷</a:t>
            </a:r>
            <a:r>
              <a:rPr kumimoji="1" lang="ja-JP" altLang="en-US" dirty="0"/>
              <a:t>応募数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同一企業からの複数応募</a:t>
            </a:r>
            <a:r>
              <a:rPr lang="en-US" altLang="ja-JP" dirty="0"/>
              <a:t>OK</a:t>
            </a:r>
            <a:r>
              <a:rPr lang="ja-JP" altLang="en-US" dirty="0"/>
              <a:t>です </a:t>
            </a:r>
            <a:r>
              <a:rPr lang="en-US" altLang="ja-JP" dirty="0"/>
              <a:t>(LT</a:t>
            </a:r>
            <a:r>
              <a:rPr lang="ja-JP" altLang="en-US" dirty="0"/>
              <a:t>の内容は変えてください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Wiki</a:t>
            </a:r>
            <a:r>
              <a:rPr kumimoji="1" lang="ja-JP" altLang="en-US" dirty="0"/>
              <a:t>掲載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のスライドについては、</a:t>
            </a:r>
            <a:r>
              <a:rPr kumimoji="1" lang="en-US" altLang="ja-JP" dirty="0"/>
              <a:t>12/18(</a:t>
            </a:r>
            <a:r>
              <a:rPr kumimoji="1" lang="ja-JP" altLang="en-US" dirty="0"/>
              <a:t>水</a:t>
            </a:r>
            <a:r>
              <a:rPr kumimoji="1"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Wiki</a:t>
            </a:r>
            <a:r>
              <a:rPr lang="ja-JP" altLang="en-US" dirty="0"/>
              <a:t>にアップします</a:t>
            </a:r>
            <a:endParaRPr lang="en-US" altLang="ja-JP" dirty="0"/>
          </a:p>
          <a:p>
            <a:pPr lvl="2"/>
            <a:r>
              <a:rPr kumimoji="1" lang="ja-JP" altLang="en-US" dirty="0"/>
              <a:t>当日資料は配りませんが，</a:t>
            </a:r>
            <a:r>
              <a:rPr lang="ja-JP" altLang="en-US" dirty="0"/>
              <a:t>各自の</a:t>
            </a:r>
            <a:r>
              <a:rPr lang="en-US" altLang="ja-JP" dirty="0"/>
              <a:t>PC</a:t>
            </a:r>
            <a:r>
              <a:rPr lang="ja-JP" altLang="en-US" dirty="0"/>
              <a:t>で参照できるように</a:t>
            </a:r>
            <a:endParaRPr lang="en-US" altLang="ja-JP" dirty="0"/>
          </a:p>
          <a:p>
            <a:pPr lvl="1"/>
            <a:r>
              <a:rPr lang="ja-JP" altLang="en-US" dirty="0"/>
              <a:t>発表順は「スライド提出順」にします </a:t>
            </a:r>
            <a:r>
              <a:rPr lang="en-US" altLang="ja-JP" dirty="0"/>
              <a:t>(</a:t>
            </a:r>
            <a:r>
              <a:rPr lang="ja-JP" altLang="en-US" dirty="0"/>
              <a:t>ただし匿名のケースは全て後ろに回します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Wiki</a:t>
            </a:r>
            <a:r>
              <a:rPr kumimoji="1" lang="ja-JP" altLang="en-US" dirty="0"/>
              <a:t>用に、できれば「日本語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枚・英語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枚」セットで用意いただけると助かります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CC6B7D-ED79-4F1F-962E-9515B9E5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AEB122-CEE7-426E-8A95-E6091DA0DD81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492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636E-95EA-4AB1-8EE1-7E66ACF1DCF2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180824" y="4653136"/>
            <a:ext cx="75491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ea typeface="HGS創英角ｺﾞｼｯｸUB" pitchFamily="50" charset="-128"/>
              </a:rPr>
              <a:t>Panasonic Corporation</a:t>
            </a:r>
          </a:p>
          <a:p>
            <a:pPr algn="ctr"/>
            <a:r>
              <a:rPr lang="en-US" altLang="ja-JP" sz="3200" dirty="0">
                <a:ea typeface="HGS創英角ｺﾞｼｯｸUB" pitchFamily="50" charset="-128"/>
              </a:rPr>
              <a:t>Shinsuke Kato</a:t>
            </a:r>
          </a:p>
          <a:p>
            <a:pPr algn="ctr"/>
            <a:r>
              <a:rPr lang="en-US" altLang="ja-JP" sz="3200" dirty="0">
                <a:ea typeface="HGS創英角ｺﾞｼｯｸUB" pitchFamily="50" charset="-128"/>
              </a:rPr>
              <a:t>kato.shinsuke@jp.panasonic.com</a:t>
            </a:r>
            <a:endParaRPr lang="ja-JP" altLang="en-US" sz="3200" dirty="0">
              <a:ea typeface="HGS創英角ｺﾞｼｯｸUB" pitchFamily="50" charset="-128"/>
            </a:endParaRPr>
          </a:p>
        </p:txBody>
      </p:sp>
      <p:pic>
        <p:nvPicPr>
          <p:cNvPr id="1026" name="Picture 2" descr="https://www.openchainproject.org/wp-content/uploads/sites/15/2017/04/OpenChain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193096"/>
            <a:ext cx="3240360" cy="18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972301" y="1772816"/>
            <a:ext cx="4229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 err="1"/>
              <a:t>OpenChain</a:t>
            </a:r>
            <a:r>
              <a:rPr lang="ja-JP" altLang="en-US" sz="3600" dirty="0"/>
              <a:t> </a:t>
            </a:r>
            <a:r>
              <a:rPr lang="en-US" altLang="ja-JP" sz="3600" dirty="0"/>
              <a:t>JWG</a:t>
            </a:r>
          </a:p>
          <a:p>
            <a:pPr algn="ctr"/>
            <a:r>
              <a:rPr lang="en-US" altLang="ja-JP" sz="3600" dirty="0"/>
              <a:t>12th Meeting</a:t>
            </a:r>
            <a:endParaRPr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4108C3-3AAC-4E2A-AF8B-95CE1654E462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346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ケーススタディ </a:t>
            </a:r>
            <a:r>
              <a:rPr lang="en-US" altLang="ja-JP" dirty="0"/>
              <a:t>&amp;</a:t>
            </a:r>
            <a:r>
              <a:rPr lang="ja-JP" altLang="en-US" dirty="0"/>
              <a:t> ライトニングトーク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93541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コンプライアンスにおいて、情報収集や情報共有の場で、他社の良い事例を聞ける機会も増えてきたと思います</a:t>
            </a:r>
            <a:endParaRPr kumimoji="1" lang="en-US" altLang="ja-JP" dirty="0"/>
          </a:p>
          <a:p>
            <a:r>
              <a:rPr lang="ja-JP" altLang="en-US" dirty="0"/>
              <a:t>一方で、広く議論する場はあっても、その場限りで終わってしまい、各自が自分のメモを頼りに社内へフィードバックする、などという状況が多いと感じています</a:t>
            </a:r>
            <a:endParaRPr lang="en-US" altLang="ja-JP" dirty="0"/>
          </a:p>
          <a:p>
            <a:r>
              <a:rPr kumimoji="1" lang="ja-JP" altLang="en-US" dirty="0"/>
              <a:t>フリーディスカッション</a:t>
            </a:r>
            <a:r>
              <a:rPr lang="ja-JP" altLang="en-US" dirty="0"/>
              <a:t>の場で情報を集めることができても、テーマが発散しがちなケースもあり、あえてケースを絞って各社の状況を話す、というようなことはあまりないと感じています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kumimoji="1" lang="ja-JP" altLang="en-US" dirty="0"/>
              <a:t>テーマを決めて、各社の状況をそれぞれ発表し、下記の効果を目論見ます</a:t>
            </a:r>
            <a:endParaRPr kumimoji="1" lang="en-US" altLang="ja-JP" dirty="0"/>
          </a:p>
          <a:p>
            <a:pPr lvl="1"/>
            <a:r>
              <a:rPr lang="ja-JP" altLang="en-US" dirty="0"/>
              <a:t>テーマに沿って、ケーススタディを集めることで、参考にしやすい／新しい気付きがある、などの効果を期待</a:t>
            </a:r>
            <a:endParaRPr lang="en-US" altLang="ja-JP" dirty="0"/>
          </a:p>
          <a:p>
            <a:pPr lvl="1"/>
            <a:r>
              <a:rPr lang="ja-JP" altLang="en-US" dirty="0"/>
              <a:t>似ている状況の他社のケースから、良い点を社内にフィードバック</a:t>
            </a:r>
            <a:endParaRPr lang="en-US" altLang="ja-JP" dirty="0"/>
          </a:p>
          <a:p>
            <a:pPr lvl="1"/>
            <a:r>
              <a:rPr lang="ja-JP" altLang="en-US" dirty="0"/>
              <a:t>発表形態：</a:t>
            </a:r>
            <a:r>
              <a:rPr lang="en-US" altLang="ja-JP" dirty="0"/>
              <a:t>1</a:t>
            </a:r>
            <a:r>
              <a:rPr lang="ja-JP" altLang="en-US" dirty="0"/>
              <a:t>社持ち時間は</a:t>
            </a:r>
            <a:r>
              <a:rPr lang="en-US" altLang="ja-JP" dirty="0"/>
              <a:t>2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分として、状況</a:t>
            </a:r>
            <a:r>
              <a:rPr lang="en-US" altLang="ja-JP" dirty="0"/>
              <a:t>(</a:t>
            </a:r>
            <a:r>
              <a:rPr lang="ja-JP" altLang="en-US" dirty="0"/>
              <a:t>実状</a:t>
            </a:r>
            <a:r>
              <a:rPr lang="en-US" altLang="ja-JP" dirty="0"/>
              <a:t>)</a:t>
            </a:r>
            <a:r>
              <a:rPr lang="ja-JP" altLang="en-US" dirty="0"/>
              <a:t>をプレゼン</a:t>
            </a:r>
            <a:endParaRPr lang="en-US" altLang="ja-JP" dirty="0"/>
          </a:p>
          <a:p>
            <a:pPr lvl="2"/>
            <a:r>
              <a:rPr lang="ja-JP" altLang="en-US" dirty="0"/>
              <a:t>あえてある程度フォーマット化してシンプルに</a:t>
            </a:r>
            <a:endParaRPr lang="en-US" altLang="ja-JP" dirty="0"/>
          </a:p>
          <a:p>
            <a:pPr lvl="2"/>
            <a:r>
              <a:rPr lang="ja-JP" altLang="en-US" dirty="0"/>
              <a:t>その中でポイントと思う点、などを含める</a:t>
            </a:r>
            <a:endParaRPr lang="en-US" altLang="ja-JP" dirty="0"/>
          </a:p>
          <a:p>
            <a:pPr lvl="2"/>
            <a:r>
              <a:rPr lang="ja-JP" altLang="en-US" dirty="0"/>
              <a:t>匿名希望</a:t>
            </a:r>
            <a:r>
              <a:rPr lang="en-US" altLang="ja-JP" dirty="0"/>
              <a:t>(A</a:t>
            </a:r>
            <a:r>
              <a:rPr lang="ja-JP" altLang="en-US" dirty="0"/>
              <a:t>社，</a:t>
            </a:r>
            <a:r>
              <a:rPr lang="en-US" altLang="ja-JP" dirty="0"/>
              <a:t>B</a:t>
            </a:r>
            <a:r>
              <a:rPr lang="ja-JP" altLang="en-US" dirty="0"/>
              <a:t>社</a:t>
            </a:r>
            <a:r>
              <a:rPr lang="en-US" altLang="ja-JP" dirty="0"/>
              <a:t>)</a:t>
            </a:r>
            <a:r>
              <a:rPr lang="ja-JP" altLang="en-US" dirty="0"/>
              <a:t>も</a:t>
            </a:r>
            <a:r>
              <a:rPr lang="en-US" altLang="ja-JP" dirty="0"/>
              <a:t>OK</a:t>
            </a:r>
            <a:r>
              <a:rPr lang="ja-JP" altLang="en-US" dirty="0"/>
              <a:t>として、出来れば議事</a:t>
            </a:r>
            <a:r>
              <a:rPr lang="en-US" altLang="ja-JP" dirty="0"/>
              <a:t>(Wiki)</a:t>
            </a:r>
            <a:r>
              <a:rPr lang="ja-JP" altLang="en-US" dirty="0"/>
              <a:t>に残す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11</a:t>
            </a:fld>
            <a:endParaRPr lang="en-US" altLang="ja-JP"/>
          </a:p>
        </p:txBody>
      </p:sp>
      <p:pic>
        <p:nvPicPr>
          <p:cNvPr id="25" name="図 2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E0F422-EFED-4E19-9ECC-EA9DF725F55B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672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08584" y="0"/>
            <a:ext cx="8202116" cy="620713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Case study &amp; Lightning Talk Proposal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836712"/>
            <a:ext cx="8915400" cy="5935418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There are many opportunities(events) where we can hear overviews of OSS compliance practices in </a:t>
            </a:r>
            <a:r>
              <a:rPr lang="en-US" altLang="ja-JP" dirty="0"/>
              <a:t>other companies.</a:t>
            </a:r>
            <a:endParaRPr kumimoji="1" lang="en-US" altLang="ja-JP" dirty="0"/>
          </a:p>
          <a:p>
            <a:r>
              <a:rPr lang="en-US" altLang="ja-JP" dirty="0"/>
              <a:t>On the other hand, the discussions in such cases usually tend to be ad hoc, and knowledge in the discussions may not be archived and organized.</a:t>
            </a:r>
          </a:p>
          <a:p>
            <a:r>
              <a:rPr kumimoji="1" lang="en-US" altLang="ja-JP" dirty="0"/>
              <a:t>In addition, free discussions tend to diverge to many themes randomly.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Therefore I would like to propose holding a lightning talk which is focused on one specific theme in advance.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lvl="1"/>
            <a:r>
              <a:rPr lang="en-US" altLang="ja-JP" dirty="0"/>
              <a:t>To collect case studies in one specific theme in one meeting, and repeat again. I hope the case studies may be easy to refer, and readers may become aware of new practices.</a:t>
            </a:r>
          </a:p>
          <a:p>
            <a:pPr lvl="1"/>
            <a:r>
              <a:rPr lang="en-US" altLang="ja-JP" dirty="0"/>
              <a:t>A case study of a company in a same level or situation as your company may give you a good suggestion.</a:t>
            </a:r>
          </a:p>
          <a:p>
            <a:pPr lvl="1"/>
            <a:r>
              <a:rPr lang="en-US" altLang="ja-JP" dirty="0"/>
              <a:t>Short presentation within 3 minutes by each company.</a:t>
            </a:r>
          </a:p>
          <a:p>
            <a:pPr lvl="2"/>
            <a:r>
              <a:rPr lang="en-US" altLang="ja-JP" dirty="0"/>
              <a:t>Presentation format is pre-defined in advance, in order to collect important points.</a:t>
            </a:r>
          </a:p>
          <a:p>
            <a:pPr lvl="2"/>
            <a:r>
              <a:rPr lang="en-US" altLang="ja-JP" dirty="0"/>
              <a:t>A presentation material is allowed on the condition of anonymity.</a:t>
            </a:r>
          </a:p>
          <a:p>
            <a:pPr lvl="2"/>
            <a:r>
              <a:rPr lang="en-US" altLang="ja-JP" dirty="0"/>
              <a:t>A presentation material is stored in Wiki.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12</a:t>
            </a:fld>
            <a:endParaRPr lang="en-US" altLang="ja-JP"/>
          </a:p>
        </p:txBody>
      </p:sp>
      <p:pic>
        <p:nvPicPr>
          <p:cNvPr id="25" name="図 2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6897216" y="6597352"/>
            <a:ext cx="1974095" cy="2154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Translated by </a:t>
            </a:r>
            <a:r>
              <a:rPr kumimoji="1" lang="en-US" altLang="ja-JP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Fukuchi@Sony</a:t>
            </a:r>
            <a:endParaRPr kumimoji="1" lang="ja-JP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057997-9037-4302-B766-685E0129CA35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927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81074"/>
            <a:ext cx="9066212" cy="5688285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Tips</a:t>
            </a:r>
            <a:r>
              <a:rPr lang="ja-JP" altLang="en-US" dirty="0"/>
              <a:t> </a:t>
            </a:r>
            <a:r>
              <a:rPr lang="en-US" altLang="ja-JP" dirty="0"/>
              <a:t>of the case study</a:t>
            </a:r>
            <a:endParaRPr kumimoji="1" lang="en-US" altLang="ja-JP" dirty="0"/>
          </a:p>
          <a:p>
            <a:pPr lvl="1"/>
            <a:r>
              <a:rPr lang="ja-JP" altLang="en-US" dirty="0"/>
              <a:t>独自フォーマットも</a:t>
            </a:r>
            <a:r>
              <a:rPr lang="en-US" altLang="ja-JP" dirty="0"/>
              <a:t>OK</a:t>
            </a:r>
            <a:r>
              <a:rPr lang="ja-JP" altLang="en-US" dirty="0"/>
              <a:t>です。ただし「</a:t>
            </a:r>
            <a:r>
              <a:rPr lang="en-US" altLang="ja-JP" dirty="0"/>
              <a:t>1</a:t>
            </a:r>
            <a:r>
              <a:rPr lang="ja-JP" altLang="en-US" dirty="0"/>
              <a:t>枚」で</a:t>
            </a:r>
            <a:endParaRPr lang="en-US" altLang="ja-JP" dirty="0"/>
          </a:p>
          <a:p>
            <a:pPr lvl="2"/>
            <a:r>
              <a:rPr lang="ja-JP" altLang="en-US" dirty="0"/>
              <a:t>出来れば英語版も作成いただけると助かります</a:t>
            </a:r>
            <a:endParaRPr lang="en-US" altLang="ja-JP" dirty="0"/>
          </a:p>
          <a:p>
            <a:pPr lvl="3"/>
            <a:r>
              <a:rPr lang="ja-JP" altLang="en-US" dirty="0"/>
              <a:t>英語版は、なし</a:t>
            </a:r>
            <a:r>
              <a:rPr lang="en-US" altLang="ja-JP" dirty="0"/>
              <a:t>/</a:t>
            </a:r>
            <a:r>
              <a:rPr lang="ja-JP" altLang="en-US" dirty="0"/>
              <a:t>後日、でも構いません</a:t>
            </a:r>
            <a:endParaRPr lang="en-US" altLang="ja-JP" dirty="0"/>
          </a:p>
          <a:p>
            <a:pPr lvl="1"/>
            <a:r>
              <a:rPr kumimoji="1" lang="ja-JP" altLang="en-US" dirty="0"/>
              <a:t>「資料なし。当日口頭での発表」も</a:t>
            </a:r>
            <a:r>
              <a:rPr kumimoji="1" lang="en-US" altLang="ja-JP" dirty="0"/>
              <a:t>Welcome</a:t>
            </a:r>
            <a:r>
              <a:rPr kumimoji="1" lang="ja-JP" altLang="en-US" dirty="0" err="1"/>
              <a:t>です</a:t>
            </a:r>
            <a:endParaRPr kumimoji="1" lang="en-US" altLang="ja-JP" dirty="0"/>
          </a:p>
          <a:p>
            <a:pPr lvl="2"/>
            <a:r>
              <a:rPr lang="ja-JP" altLang="en-US" dirty="0"/>
              <a:t>資料は当日のみ投影可、の場合は「</a:t>
            </a:r>
            <a:r>
              <a:rPr lang="en-US" altLang="ja-JP" dirty="0"/>
              <a:t>Wiki</a:t>
            </a:r>
            <a:r>
              <a:rPr lang="ja-JP" altLang="en-US" dirty="0"/>
              <a:t>：</a:t>
            </a:r>
            <a:r>
              <a:rPr lang="en-US" altLang="ja-JP" dirty="0"/>
              <a:t>NG</a:t>
            </a:r>
            <a:r>
              <a:rPr lang="ja-JP" altLang="en-US" dirty="0"/>
              <a:t>」に</a:t>
            </a:r>
            <a:r>
              <a:rPr lang="ja-JP" altLang="en-US" dirty="0" err="1"/>
              <a:t>○して</a:t>
            </a:r>
            <a:r>
              <a:rPr lang="ja-JP" altLang="en-US" dirty="0"/>
              <a:t>ください</a:t>
            </a:r>
            <a:endParaRPr lang="en-US" altLang="ja-JP" dirty="0"/>
          </a:p>
          <a:p>
            <a:pPr lvl="1"/>
            <a:r>
              <a:rPr lang="ja-JP" altLang="en-US" dirty="0"/>
              <a:t>「某</a:t>
            </a:r>
            <a:r>
              <a:rPr lang="en-US" altLang="ja-JP" dirty="0"/>
              <a:t>X</a:t>
            </a:r>
            <a:r>
              <a:rPr lang="ja-JP" altLang="en-US" dirty="0"/>
              <a:t>社」，「某社」，「匿名希望」，でも構いません</a:t>
            </a:r>
            <a:endParaRPr lang="en-US" altLang="ja-JP" dirty="0"/>
          </a:p>
          <a:p>
            <a:pPr lvl="1"/>
            <a:r>
              <a:rPr kumimoji="1" lang="ja-JP" altLang="en-US" dirty="0"/>
              <a:t>「何が良い・悪い」、ではなく、参考になる点を見つけられる機会になれば、というスタンスです</a:t>
            </a:r>
            <a:endParaRPr kumimoji="1" lang="en-US" altLang="ja-JP" dirty="0"/>
          </a:p>
          <a:p>
            <a:pPr lvl="1"/>
            <a:r>
              <a:rPr lang="ja-JP" altLang="en-US" dirty="0"/>
              <a:t>できれば</a:t>
            </a:r>
            <a:r>
              <a:rPr lang="en-US" altLang="ja-JP" dirty="0"/>
              <a:t>1</a:t>
            </a:r>
            <a:r>
              <a:rPr lang="ja-JP" altLang="en-US" dirty="0"/>
              <a:t>ファイルにして</a:t>
            </a:r>
            <a:r>
              <a:rPr lang="en-US" altLang="ja-JP" dirty="0"/>
              <a:t>Wiki</a:t>
            </a:r>
            <a:r>
              <a:rPr lang="ja-JP" altLang="en-US" dirty="0"/>
              <a:t>に掲載したいです。理由は、その回に参加できなかった方にも参考にして頂くため、です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13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EC9227-4AA9-4626-89BC-F5872BAB69EA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50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81074"/>
            <a:ext cx="8915400" cy="568828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Tips of the 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study</a:t>
            </a:r>
          </a:p>
          <a:p>
            <a:pPr lvl="1"/>
            <a:r>
              <a:rPr lang="en-US" altLang="ja-JP" dirty="0"/>
              <a:t>Original format by an attendee is acceptable, but within 1 page.</a:t>
            </a:r>
          </a:p>
          <a:p>
            <a:pPr lvl="1"/>
            <a:r>
              <a:rPr kumimoji="1" lang="en-US" altLang="ja-JP" dirty="0"/>
              <a:t>“No material, only aural presentation” is acceptable.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pPr lvl="1"/>
            <a:r>
              <a:rPr lang="en-US" altLang="ja-JP" dirty="0"/>
              <a:t>Condition of anonymity is acceptable.</a:t>
            </a:r>
          </a:p>
          <a:p>
            <a:pPr lvl="1"/>
            <a:r>
              <a:rPr kumimoji="1" lang="en-US" altLang="ja-JP" dirty="0"/>
              <a:t>We do not judge “Good” and “Bad”, but want to find reference companies in the same situation.</a:t>
            </a:r>
          </a:p>
          <a:p>
            <a:pPr lvl="1"/>
            <a:r>
              <a:rPr lang="en-US" altLang="ja-JP" dirty="0"/>
              <a:t>We want to disclose the materials on Wiki, so that member who could not attend can read later.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867337" y="6597352"/>
            <a:ext cx="1974095" cy="2154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Translated by </a:t>
            </a:r>
            <a:r>
              <a:rPr kumimoji="1" lang="en-US" altLang="ja-JP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Fukuchi@Sony</a:t>
            </a:r>
            <a:endParaRPr kumimoji="1" lang="ja-JP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49C4FB-FCFC-4A56-BF92-39F40F195ED5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233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484" y="692696"/>
            <a:ext cx="9289032" cy="6021288"/>
          </a:xfrm>
        </p:spPr>
        <p:txBody>
          <a:bodyPr>
            <a:normAutofit fontScale="77500" lnSpcReduction="20000"/>
          </a:bodyPr>
          <a:lstStyle/>
          <a:p>
            <a:pPr marL="227013" indent="-263525"/>
            <a:r>
              <a:rPr lang="ja-JP" altLang="en-US" dirty="0"/>
              <a:t>社内の</a:t>
            </a:r>
            <a:r>
              <a:rPr lang="en-US" altLang="ja-JP" dirty="0"/>
              <a:t>OSS</a:t>
            </a:r>
            <a:r>
              <a:rPr lang="ja-JP" altLang="en-US" dirty="0"/>
              <a:t>コンプライアンス推進、体制</a:t>
            </a:r>
            <a:r>
              <a:rPr lang="en-US" altLang="ja-JP" dirty="0"/>
              <a:t>/</a:t>
            </a:r>
            <a:r>
              <a:rPr lang="ja-JP" altLang="en-US" dirty="0"/>
              <a:t>組織としては、こんな感じ</a:t>
            </a:r>
            <a:endParaRPr lang="en-US" altLang="ja-JP" dirty="0"/>
          </a:p>
          <a:p>
            <a:pPr marL="227013" indent="-263525"/>
            <a:r>
              <a:rPr kumimoji="1" lang="en-US" altLang="ja-JP" dirty="0"/>
              <a:t>OSS</a:t>
            </a:r>
            <a:r>
              <a:rPr kumimoji="1" lang="ja-JP" altLang="en-US" dirty="0"/>
              <a:t>コンプライアンスの教育、こんな感じ</a:t>
            </a:r>
            <a:endParaRPr kumimoji="1" lang="en-US" altLang="ja-JP" dirty="0"/>
          </a:p>
          <a:p>
            <a:pPr marL="627063" lvl="1" indent="-263525"/>
            <a:r>
              <a:rPr kumimoji="1" lang="ja-JP" altLang="en-US" dirty="0"/>
              <a:t>技術者への説明の導入で、どんなことを伝えている？</a:t>
            </a:r>
            <a:endParaRPr kumimoji="1" lang="en-US" altLang="ja-JP" dirty="0"/>
          </a:p>
          <a:p>
            <a:pPr marL="627063" lvl="1" indent="-263525"/>
            <a:r>
              <a:rPr lang="ja-JP" altLang="en-US" dirty="0"/>
              <a:t>定期的な</a:t>
            </a:r>
            <a:r>
              <a:rPr lang="en-US" altLang="ja-JP" dirty="0"/>
              <a:t>OSS</a:t>
            </a:r>
            <a:r>
              <a:rPr lang="ja-JP" altLang="en-US" dirty="0"/>
              <a:t>コンプライアンス推進</a:t>
            </a:r>
            <a:r>
              <a:rPr lang="en-US" altLang="ja-JP" dirty="0"/>
              <a:t>(</a:t>
            </a:r>
            <a:r>
              <a:rPr lang="ja-JP" altLang="en-US" dirty="0"/>
              <a:t>啓発</a:t>
            </a:r>
            <a:r>
              <a:rPr lang="en-US" altLang="ja-JP" dirty="0"/>
              <a:t>)</a:t>
            </a:r>
            <a:r>
              <a:rPr lang="ja-JP" altLang="en-US" dirty="0"/>
              <a:t>に、していることは？</a:t>
            </a:r>
            <a:endParaRPr lang="en-US" altLang="ja-JP" dirty="0"/>
          </a:p>
          <a:p>
            <a:pPr marL="1484313" lvl="3" indent="-263525"/>
            <a:endParaRPr lang="en-US" altLang="ja-JP" dirty="0"/>
          </a:p>
          <a:p>
            <a:pPr marL="227013" indent="-263525"/>
            <a:r>
              <a:rPr lang="en-US" altLang="ja-JP" dirty="0"/>
              <a:t>OSS</a:t>
            </a:r>
            <a:r>
              <a:rPr lang="ja-JP" altLang="en-US" dirty="0"/>
              <a:t>コンプライアンス推進を社内でどうするか？</a:t>
            </a:r>
            <a:endParaRPr lang="en-US" altLang="ja-JP" dirty="0"/>
          </a:p>
          <a:p>
            <a:pPr marL="627063" lvl="1" indent="-263525"/>
            <a:r>
              <a:rPr lang="en-US" altLang="ja-JP" dirty="0"/>
              <a:t>OSPO(</a:t>
            </a:r>
            <a:r>
              <a:rPr lang="ja-JP" altLang="en-US" dirty="0"/>
              <a:t>もしくはそれに準じる組織</a:t>
            </a:r>
            <a:r>
              <a:rPr lang="en-US" altLang="ja-JP" dirty="0"/>
              <a:t>/</a:t>
            </a:r>
            <a:r>
              <a:rPr lang="ja-JP" altLang="en-US" dirty="0"/>
              <a:t>活動</a:t>
            </a:r>
            <a:r>
              <a:rPr lang="en-US" altLang="ja-JP" dirty="0"/>
              <a:t>)</a:t>
            </a:r>
            <a:r>
              <a:rPr lang="ja-JP" altLang="en-US" dirty="0"/>
              <a:t>が出来るきっかけ。</a:t>
            </a:r>
            <a:r>
              <a:rPr lang="en-US" altLang="ja-JP" dirty="0"/>
              <a:t>OSPO</a:t>
            </a:r>
            <a:r>
              <a:rPr lang="ja-JP" altLang="en-US" dirty="0"/>
              <a:t>立ち上げの課題、苦労、ポイント</a:t>
            </a:r>
            <a:endParaRPr lang="en-US" altLang="ja-JP" dirty="0"/>
          </a:p>
          <a:p>
            <a:pPr marL="627063" lvl="1" indent="-263525"/>
            <a:r>
              <a:rPr lang="ja-JP" altLang="en-US" dirty="0"/>
              <a:t>活動があるフェーズから次のフェーズに移行</a:t>
            </a:r>
            <a:r>
              <a:rPr lang="en-US" altLang="ja-JP" dirty="0"/>
              <a:t>(</a:t>
            </a:r>
            <a:r>
              <a:rPr lang="ja-JP" altLang="en-US" dirty="0"/>
              <a:t>拡大</a:t>
            </a:r>
            <a:r>
              <a:rPr lang="en-US" altLang="ja-JP" dirty="0"/>
              <a:t>)</a:t>
            </a:r>
            <a:r>
              <a:rPr lang="ja-JP" altLang="en-US" dirty="0"/>
              <a:t>した際の、ポイント</a:t>
            </a:r>
            <a:endParaRPr lang="en-US" altLang="ja-JP" dirty="0"/>
          </a:p>
          <a:p>
            <a:pPr marL="627063" lvl="1" indent="-263525"/>
            <a:r>
              <a:rPr lang="ja-JP" altLang="en-US" dirty="0"/>
              <a:t>子会社・孫会社対応は？ 海外対応は？</a:t>
            </a:r>
            <a:endParaRPr lang="en-US" altLang="ja-JP" dirty="0"/>
          </a:p>
          <a:p>
            <a:pPr marL="627063" lvl="1" indent="-263525"/>
            <a:r>
              <a:rPr lang="ja-JP" altLang="en-US" dirty="0"/>
              <a:t>技術以外の職能の協力の取り付け方やアプローチの仕方</a:t>
            </a:r>
            <a:endParaRPr lang="en-US" altLang="ja-JP" dirty="0"/>
          </a:p>
          <a:p>
            <a:pPr marL="627063" lvl="1" indent="-263525"/>
            <a:r>
              <a:rPr lang="ja-JP" altLang="en-US" dirty="0"/>
              <a:t>人員や予算、どう確保する？ 世代交代は？</a:t>
            </a:r>
            <a:endParaRPr lang="en-US" altLang="ja-JP" dirty="0"/>
          </a:p>
          <a:p>
            <a:pPr marL="627063" lvl="1" indent="-263525"/>
            <a:r>
              <a:rPr lang="ja-JP" altLang="en-US" dirty="0"/>
              <a:t>みんなの日々の活動ってどんなの？ </a:t>
            </a:r>
            <a:r>
              <a:rPr lang="en-US" altLang="ja-JP" dirty="0"/>
              <a:t>(</a:t>
            </a:r>
            <a:r>
              <a:rPr lang="ja-JP" altLang="en-US" dirty="0"/>
              <a:t>ある</a:t>
            </a:r>
            <a:r>
              <a:rPr lang="en-US" altLang="ja-JP" dirty="0"/>
              <a:t>A</a:t>
            </a:r>
            <a:r>
              <a:rPr lang="ja-JP" altLang="en-US" dirty="0" err="1"/>
              <a:t>さんの</a:t>
            </a:r>
            <a:r>
              <a:rPr lang="en-US" altLang="ja-JP" dirty="0"/>
              <a:t>1</a:t>
            </a:r>
            <a:r>
              <a:rPr lang="ja-JP" altLang="en-US" dirty="0"/>
              <a:t>週間</a:t>
            </a:r>
            <a:r>
              <a:rPr lang="en-US" altLang="ja-JP" dirty="0"/>
              <a:t>)</a:t>
            </a:r>
          </a:p>
          <a:p>
            <a:pPr marL="227013" indent="-263525"/>
            <a:r>
              <a:rPr lang="en-US" altLang="ja-JP" dirty="0"/>
              <a:t>OSS</a:t>
            </a:r>
            <a:r>
              <a:rPr lang="ja-JP" altLang="en-US" dirty="0" err="1"/>
              <a:t>への</a:t>
            </a:r>
            <a:r>
              <a:rPr lang="ja-JP" altLang="en-US" dirty="0"/>
              <a:t>コントリビューションの際のあれこれ</a:t>
            </a:r>
            <a:endParaRPr lang="en-US" altLang="ja-JP" dirty="0"/>
          </a:p>
          <a:p>
            <a:pPr marL="227013" indent="-263525"/>
            <a:r>
              <a:rPr lang="en-US" altLang="ja-JP" dirty="0"/>
              <a:t>OSS</a:t>
            </a:r>
            <a:r>
              <a:rPr lang="ja-JP" altLang="en-US" dirty="0"/>
              <a:t>コミュニティと社内ルール・文化の、様々なギャップ克服</a:t>
            </a:r>
            <a:endParaRPr lang="en-US" altLang="ja-JP" dirty="0"/>
          </a:p>
          <a:p>
            <a:pPr marL="227013" indent="-263525"/>
            <a:r>
              <a:rPr lang="en-US" altLang="ja-JP" dirty="0"/>
              <a:t>OSS</a:t>
            </a:r>
            <a:r>
              <a:rPr lang="ja-JP" altLang="en-US" dirty="0"/>
              <a:t>活動・</a:t>
            </a:r>
            <a:r>
              <a:rPr lang="en-US" altLang="ja-JP" dirty="0"/>
              <a:t>OSS</a:t>
            </a:r>
            <a:r>
              <a:rPr lang="ja-JP" altLang="en-US" dirty="0"/>
              <a:t>コンプライアンス活動、の社内評価の話</a:t>
            </a:r>
            <a:endParaRPr lang="en-US" altLang="ja-JP" dirty="0"/>
          </a:p>
          <a:p>
            <a:pPr marL="227013" indent="-263525"/>
            <a:r>
              <a:rPr lang="ja-JP" altLang="en-US" dirty="0"/>
              <a:t>各社の「バッドケース」 「ヒヤリハット」事例共有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15</a:t>
            </a:fld>
            <a:endParaRPr lang="en-US" altLang="ja-JP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6BBF56-3DD4-4363-AD66-192D2B03AA80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009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484" y="836712"/>
            <a:ext cx="9469052" cy="5832648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OSS</a:t>
            </a:r>
            <a:r>
              <a:rPr lang="ja-JP" altLang="en-US" dirty="0"/>
              <a:t>コンプライアンス活動が、拡大したときのポイントは？</a:t>
            </a:r>
            <a:endParaRPr lang="en-US" altLang="ja-JP" dirty="0"/>
          </a:p>
          <a:p>
            <a:r>
              <a:rPr lang="ja-JP" altLang="en-US" dirty="0"/>
              <a:t>例：</a:t>
            </a:r>
            <a:endParaRPr lang="en-US" altLang="ja-JP" dirty="0"/>
          </a:p>
          <a:p>
            <a:pPr lvl="1"/>
            <a:r>
              <a:rPr lang="ja-JP" altLang="en-US" dirty="0"/>
              <a:t>「個人のワークから組織のワーク」に変わった。ときの話・ポイント</a:t>
            </a:r>
            <a:endParaRPr lang="en-US" altLang="ja-JP" dirty="0"/>
          </a:p>
          <a:p>
            <a:pPr lvl="2"/>
            <a:r>
              <a:rPr lang="ja-JP" altLang="en-US" dirty="0"/>
              <a:t>数名のボランティア活動的な状況から組織の中の活動になった。</a:t>
            </a:r>
          </a:p>
          <a:p>
            <a:pPr lvl="1"/>
            <a:r>
              <a:rPr lang="ja-JP" altLang="en-US" dirty="0"/>
              <a:t>味方を増やした・増やせた。ときの話・ポイント</a:t>
            </a:r>
          </a:p>
          <a:p>
            <a:pPr lvl="1"/>
            <a:r>
              <a:rPr lang="ja-JP" altLang="en-US" dirty="0"/>
              <a:t>連携する職能が広がった。ときの話・ポイント</a:t>
            </a:r>
            <a:endParaRPr lang="en-US" altLang="ja-JP" dirty="0"/>
          </a:p>
          <a:p>
            <a:pPr lvl="1"/>
            <a:r>
              <a:rPr lang="ja-JP" altLang="en-US" dirty="0"/>
              <a:t>社外の活動に参画できるようになった。ときの話・ポイント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など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上記をいろいろ聞くことで・・・</a:t>
            </a:r>
            <a:endParaRPr lang="en-US" altLang="ja-JP" dirty="0"/>
          </a:p>
          <a:p>
            <a:pPr lvl="1"/>
            <a:r>
              <a:rPr lang="ja-JP" altLang="en-US" dirty="0"/>
              <a:t>活動をスタートする人 </a:t>
            </a:r>
            <a:r>
              <a:rPr lang="en-US" altLang="ja-JP" dirty="0"/>
              <a:t>/</a:t>
            </a:r>
            <a:r>
              <a:rPr lang="ja-JP" altLang="en-US" dirty="0"/>
              <a:t> 広げていく人、にとって、参考になるかも</a:t>
            </a:r>
            <a:endParaRPr lang="en-US" altLang="ja-JP" dirty="0"/>
          </a:p>
          <a:p>
            <a:pPr lvl="2"/>
            <a:r>
              <a:rPr lang="ja-JP" altLang="en-US" dirty="0"/>
              <a:t>組織化のノウハウ、味方の増やし方、他の職能との連携のやり方、社外との連携のきっかけ、など</a:t>
            </a:r>
            <a:endParaRPr lang="en-US" altLang="ja-JP" dirty="0"/>
          </a:p>
          <a:p>
            <a:pPr lvl="1"/>
            <a:r>
              <a:rPr lang="ja-JP" altLang="en-US" dirty="0"/>
              <a:t>単純に、いろんな経緯を聞きたい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16</a:t>
            </a:fld>
            <a:endParaRPr lang="en-US" altLang="ja-JP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F2334C-4CF5-405E-919E-92237B2E8E67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726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The point on the step-up / extend the activities</a:t>
            </a:r>
            <a:endParaRPr lang="ja-JP" altLang="en-US" sz="24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8750"/>
              </p:ext>
            </p:extLst>
          </p:nvPr>
        </p:nvGraphicFramePr>
        <p:xfrm>
          <a:off x="426245" y="908720"/>
          <a:ext cx="9053510" cy="5328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87">
                <a:tc>
                  <a:txBody>
                    <a:bodyPr/>
                    <a:lstStyle/>
                    <a:p>
                      <a:r>
                        <a:rPr kumimoji="1" lang="en-US" altLang="ja-JP" sz="1500" b="0" dirty="0">
                          <a:solidFill>
                            <a:schemeClr val="tx1"/>
                          </a:solidFill>
                        </a:rPr>
                        <a:t>Company</a:t>
                      </a:r>
                      <a:endParaRPr kumimoji="1" lang="ja-JP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>
                          <a:solidFill>
                            <a:schemeClr val="tx1"/>
                          </a:solidFill>
                        </a:rPr>
                        <a:t>Panasonic Corporation</a:t>
                      </a:r>
                      <a:endParaRPr kumimoji="1" lang="ja-JP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endParaRPr kumimoji="1" lang="ja-JP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87">
                <a:tc>
                  <a:txBody>
                    <a:bodyPr/>
                    <a:lstStyle/>
                    <a:p>
                      <a:r>
                        <a:rPr kumimoji="1" lang="en-US" altLang="ja-JP" sz="1500" b="0" dirty="0">
                          <a:solidFill>
                            <a:schemeClr val="tx1"/>
                          </a:solidFill>
                        </a:rPr>
                        <a:t>Presenter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>
                          <a:solidFill>
                            <a:schemeClr val="tx1"/>
                          </a:solidFill>
                        </a:rPr>
                        <a:t>Shinsuke Kato</a:t>
                      </a:r>
                      <a:endParaRPr kumimoji="1" lang="ja-JP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kumimoji="1" lang="ja-JP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2019/11/22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98">
                <a:tc gridSpan="4">
                  <a:txBody>
                    <a:bodyPr/>
                    <a:lstStyle/>
                    <a:p>
                      <a:endParaRPr kumimoji="1" lang="en-US" altLang="ja-JP" sz="700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162">
                <a:tc gridSpan="4">
                  <a:txBody>
                    <a:bodyPr/>
                    <a:lstStyle/>
                    <a:p>
                      <a:endParaRPr kumimoji="1" lang="ja-JP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85777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783814" y="944829"/>
            <a:ext cx="409546" cy="25192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AC42A1-7435-4147-98C9-01F4663720D7}"/>
              </a:ext>
            </a:extLst>
          </p:cNvPr>
          <p:cNvSpPr txBox="1"/>
          <p:nvPr/>
        </p:nvSpPr>
        <p:spPr>
          <a:xfrm>
            <a:off x="8337376" y="6505599"/>
            <a:ext cx="1493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ja-JP" sz="1400" dirty="0"/>
              <a:t>CC-BY-ND-4.0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0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81074"/>
            <a:ext cx="9066212" cy="5688285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Tips</a:t>
            </a:r>
            <a:r>
              <a:rPr lang="ja-JP" altLang="en-US" dirty="0"/>
              <a:t> </a:t>
            </a:r>
            <a:r>
              <a:rPr lang="en-US" altLang="ja-JP" dirty="0"/>
              <a:t>of the case study</a:t>
            </a:r>
            <a:endParaRPr kumimoji="1" lang="en-US" altLang="ja-JP" dirty="0"/>
          </a:p>
          <a:p>
            <a:pPr lvl="1"/>
            <a:r>
              <a:rPr lang="ja-JP" altLang="en-US" dirty="0"/>
              <a:t>独自フォーマットも</a:t>
            </a:r>
            <a:r>
              <a:rPr lang="en-US" altLang="ja-JP" dirty="0"/>
              <a:t>OK</a:t>
            </a:r>
            <a:r>
              <a:rPr lang="ja-JP" altLang="en-US" dirty="0"/>
              <a:t>です。ただし「</a:t>
            </a:r>
            <a:r>
              <a:rPr lang="en-US" altLang="ja-JP" dirty="0"/>
              <a:t>1</a:t>
            </a:r>
            <a:r>
              <a:rPr lang="ja-JP" altLang="en-US" dirty="0"/>
              <a:t>枚」で</a:t>
            </a:r>
            <a:endParaRPr lang="en-US" altLang="ja-JP" dirty="0"/>
          </a:p>
          <a:p>
            <a:pPr lvl="2"/>
            <a:r>
              <a:rPr lang="ja-JP" altLang="en-US" dirty="0"/>
              <a:t>出来れば英語版も作成いただけると助かります</a:t>
            </a:r>
            <a:endParaRPr lang="en-US" altLang="ja-JP" dirty="0"/>
          </a:p>
          <a:p>
            <a:pPr lvl="3"/>
            <a:r>
              <a:rPr lang="ja-JP" altLang="en-US" dirty="0"/>
              <a:t>英語版は、なし</a:t>
            </a:r>
            <a:r>
              <a:rPr lang="en-US" altLang="ja-JP" dirty="0"/>
              <a:t>/</a:t>
            </a:r>
            <a:r>
              <a:rPr lang="ja-JP" altLang="en-US" dirty="0"/>
              <a:t>後日、でも構いません</a:t>
            </a:r>
            <a:endParaRPr lang="en-US" altLang="ja-JP" dirty="0"/>
          </a:p>
          <a:p>
            <a:pPr lvl="1"/>
            <a:r>
              <a:rPr kumimoji="1" lang="ja-JP" altLang="en-US" dirty="0"/>
              <a:t>「資料なし。当日口頭での発表」も</a:t>
            </a:r>
            <a:r>
              <a:rPr kumimoji="1" lang="en-US" altLang="ja-JP" dirty="0"/>
              <a:t>Welcome</a:t>
            </a:r>
            <a:r>
              <a:rPr kumimoji="1" lang="ja-JP" altLang="en-US" dirty="0" err="1"/>
              <a:t>です</a:t>
            </a:r>
            <a:endParaRPr kumimoji="1" lang="en-US" altLang="ja-JP" dirty="0"/>
          </a:p>
          <a:p>
            <a:pPr lvl="2"/>
            <a:r>
              <a:rPr lang="ja-JP" altLang="en-US" dirty="0"/>
              <a:t>資料は当日のみ投影可、の場合は「</a:t>
            </a:r>
            <a:r>
              <a:rPr lang="en-US" altLang="ja-JP" dirty="0"/>
              <a:t>Wiki</a:t>
            </a:r>
            <a:r>
              <a:rPr lang="ja-JP" altLang="en-US" dirty="0"/>
              <a:t>：</a:t>
            </a:r>
            <a:r>
              <a:rPr lang="en-US" altLang="ja-JP" dirty="0"/>
              <a:t>NG</a:t>
            </a:r>
            <a:r>
              <a:rPr lang="ja-JP" altLang="en-US" dirty="0"/>
              <a:t>」に</a:t>
            </a:r>
            <a:r>
              <a:rPr lang="ja-JP" altLang="en-US" dirty="0" err="1"/>
              <a:t>○して</a:t>
            </a:r>
            <a:r>
              <a:rPr lang="ja-JP" altLang="en-US" dirty="0"/>
              <a:t>ください</a:t>
            </a:r>
            <a:endParaRPr lang="en-US" altLang="ja-JP" dirty="0"/>
          </a:p>
          <a:p>
            <a:pPr lvl="1"/>
            <a:r>
              <a:rPr lang="ja-JP" altLang="en-US" dirty="0"/>
              <a:t>「某</a:t>
            </a:r>
            <a:r>
              <a:rPr lang="en-US" altLang="ja-JP" dirty="0"/>
              <a:t>X</a:t>
            </a:r>
            <a:r>
              <a:rPr lang="ja-JP" altLang="en-US" dirty="0"/>
              <a:t>社」，「某社」，「匿名希望」，でも構いません</a:t>
            </a:r>
            <a:endParaRPr lang="en-US" altLang="ja-JP" dirty="0"/>
          </a:p>
          <a:p>
            <a:pPr lvl="1"/>
            <a:r>
              <a:rPr kumimoji="1" lang="ja-JP" altLang="en-US" dirty="0"/>
              <a:t>「何が良い・悪い」、ではなく、参考になる点を見つけられる機会になれば、というスタンスです</a:t>
            </a:r>
            <a:endParaRPr kumimoji="1" lang="en-US" altLang="ja-JP" dirty="0"/>
          </a:p>
          <a:p>
            <a:pPr lvl="1"/>
            <a:r>
              <a:rPr lang="ja-JP" altLang="en-US" dirty="0"/>
              <a:t>できれば</a:t>
            </a:r>
            <a:r>
              <a:rPr lang="en-US" altLang="ja-JP" dirty="0"/>
              <a:t>1</a:t>
            </a:r>
            <a:r>
              <a:rPr lang="ja-JP" altLang="en-US" dirty="0"/>
              <a:t>ファイルにして</a:t>
            </a:r>
            <a:r>
              <a:rPr lang="en-US" altLang="ja-JP" dirty="0"/>
              <a:t>Wiki</a:t>
            </a:r>
            <a:r>
              <a:rPr lang="ja-JP" altLang="en-US" dirty="0"/>
              <a:t>に掲載したいです。理由は、その回に参加できなかった方にも参考にして頂くため、です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EC9227-4AA9-4626-89BC-F5872BAB69EA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920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484" y="836712"/>
            <a:ext cx="9469052" cy="5832648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>
                <a:solidFill>
                  <a:srgbClr val="0066FF"/>
                </a:solidFill>
              </a:rPr>
              <a:t>OSS</a:t>
            </a:r>
            <a:r>
              <a:rPr lang="ja-JP" altLang="en-US" dirty="0">
                <a:solidFill>
                  <a:srgbClr val="0066FF"/>
                </a:solidFill>
              </a:rPr>
              <a:t>コンプライアンス活動が、拡大したときのポイントは？</a:t>
            </a:r>
            <a:endParaRPr lang="en-US" altLang="ja-JP" dirty="0">
              <a:solidFill>
                <a:srgbClr val="0066FF"/>
              </a:solidFill>
            </a:endParaRPr>
          </a:p>
          <a:p>
            <a:r>
              <a:rPr lang="ja-JP" altLang="en-US" dirty="0"/>
              <a:t>例：</a:t>
            </a:r>
            <a:endParaRPr lang="en-US" altLang="ja-JP" dirty="0"/>
          </a:p>
          <a:p>
            <a:pPr lvl="1"/>
            <a:r>
              <a:rPr lang="ja-JP" altLang="en-US" dirty="0"/>
              <a:t>「個人のワークから組織のワーク」に変わった。ときの話・ポイント</a:t>
            </a:r>
            <a:endParaRPr lang="en-US" altLang="ja-JP" dirty="0"/>
          </a:p>
          <a:p>
            <a:pPr lvl="2"/>
            <a:r>
              <a:rPr lang="ja-JP" altLang="en-US" dirty="0"/>
              <a:t>数名のボランティア活動的な状況から組織の中の活動になった。</a:t>
            </a:r>
          </a:p>
          <a:p>
            <a:pPr lvl="1"/>
            <a:r>
              <a:rPr lang="ja-JP" altLang="en-US" dirty="0"/>
              <a:t>味方を増やした・増やせた。ときの話・ポイント</a:t>
            </a:r>
          </a:p>
          <a:p>
            <a:pPr lvl="1"/>
            <a:r>
              <a:rPr lang="ja-JP" altLang="en-US" dirty="0"/>
              <a:t>連携する職能が広がった。ときの話・ポイント</a:t>
            </a:r>
            <a:endParaRPr lang="en-US" altLang="ja-JP" dirty="0"/>
          </a:p>
          <a:p>
            <a:pPr lvl="1"/>
            <a:r>
              <a:rPr lang="ja-JP" altLang="en-US" dirty="0"/>
              <a:t>社外の活動に参画できるようになった。ときの話・ポイント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など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上記をいろいろ聞くことで・・・</a:t>
            </a:r>
            <a:endParaRPr lang="en-US" altLang="ja-JP" dirty="0"/>
          </a:p>
          <a:p>
            <a:pPr lvl="1"/>
            <a:r>
              <a:rPr lang="ja-JP" altLang="en-US" dirty="0"/>
              <a:t>活動をスタートする人 </a:t>
            </a:r>
            <a:r>
              <a:rPr lang="en-US" altLang="ja-JP" dirty="0"/>
              <a:t>/</a:t>
            </a:r>
            <a:r>
              <a:rPr lang="ja-JP" altLang="en-US" dirty="0"/>
              <a:t> 広げていく人、にとって、参考になるかも</a:t>
            </a:r>
            <a:endParaRPr lang="en-US" altLang="ja-JP" dirty="0"/>
          </a:p>
          <a:p>
            <a:pPr lvl="2"/>
            <a:r>
              <a:rPr lang="ja-JP" altLang="en-US" dirty="0"/>
              <a:t>組織化のノウハウ、味方の増やし方、他の職能との連携のやり方、社外との連携のきっかけ、など</a:t>
            </a:r>
            <a:endParaRPr lang="en-US" altLang="ja-JP" dirty="0"/>
          </a:p>
          <a:p>
            <a:pPr lvl="1"/>
            <a:r>
              <a:rPr lang="ja-JP" altLang="en-US" dirty="0"/>
              <a:t>単純に、いろんな経緯を聞きたい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44624"/>
            <a:ext cx="936104" cy="55966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F2334C-4CF5-405E-919E-92237B2E8E67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179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OSS</a:t>
            </a:r>
            <a:r>
              <a:rPr lang="ja-JP" altLang="en-US" sz="3200" dirty="0"/>
              <a:t>コンプライアンス活動 拡大時のポイント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4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93486"/>
              </p:ext>
            </p:extLst>
          </p:nvPr>
        </p:nvGraphicFramePr>
        <p:xfrm>
          <a:off x="259205" y="836712"/>
          <a:ext cx="9387591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386">
                  <a:extLst>
                    <a:ext uri="{9D8B030D-6E8A-4147-A177-3AD203B41FA5}">
                      <a16:colId xmlns:a16="http://schemas.microsoft.com/office/drawing/2014/main" val="5587299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291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1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2019/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㎜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2000" b="0" dirty="0" err="1">
                          <a:solidFill>
                            <a:schemeClr val="tx1"/>
                          </a:solidFill>
                        </a:rPr>
                        <a:t>dd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989194"/>
                  </a:ext>
                </a:extLst>
              </a:tr>
              <a:tr h="25354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現状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時点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組織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74999"/>
                  </a:ext>
                </a:extLst>
              </a:tr>
              <a:tr h="549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時期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7531"/>
                  </a:ext>
                </a:extLst>
              </a:tr>
              <a:tr h="3420564">
                <a:tc gridSpan="5"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フリーフォーマットですが，下記などを意識して記載ください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■概要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■契機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きっかけ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■ポイント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2574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91292-D254-465B-AC70-D4C6A05B1229}"/>
              </a:ext>
            </a:extLst>
          </p:cNvPr>
          <p:cNvSpPr txBox="1"/>
          <p:nvPr/>
        </p:nvSpPr>
        <p:spPr>
          <a:xfrm>
            <a:off x="8337376" y="6505599"/>
            <a:ext cx="1493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ja-JP" sz="1400" dirty="0"/>
              <a:t>CC-BY-ND-4.0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C51B06-44DB-43F0-9700-E11A06C05467}"/>
              </a:ext>
            </a:extLst>
          </p:cNvPr>
          <p:cNvCxnSpPr/>
          <p:nvPr/>
        </p:nvCxnSpPr>
        <p:spPr bwMode="auto">
          <a:xfrm>
            <a:off x="1473874" y="3140968"/>
            <a:ext cx="76405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784C6C-B195-41F4-B6CB-6B68B3114523}"/>
              </a:ext>
            </a:extLst>
          </p:cNvPr>
          <p:cNvSpPr txBox="1"/>
          <p:nvPr/>
        </p:nvSpPr>
        <p:spPr>
          <a:xfrm>
            <a:off x="8180289" y="28436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2019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C42F01-1B99-4CC0-B711-384E4C66ECAA}"/>
              </a:ext>
            </a:extLst>
          </p:cNvPr>
          <p:cNvSpPr txBox="1"/>
          <p:nvPr/>
        </p:nvSpPr>
        <p:spPr>
          <a:xfrm>
            <a:off x="1424608" y="28436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ｘｘｘｘ</a:t>
            </a:r>
            <a:endParaRPr kumimoji="1" lang="ja-JP" altLang="en-US" dirty="0"/>
          </a:p>
        </p:txBody>
      </p:sp>
      <p:sp>
        <p:nvSpPr>
          <p:cNvPr id="20" name="角丸四角形 7">
            <a:extLst>
              <a:ext uri="{FF2B5EF4-FFF2-40B4-BE49-F238E27FC236}">
                <a16:creationId xmlns:a16="http://schemas.microsoft.com/office/drawing/2014/main" id="{D2A72848-6FF6-439D-8ECC-A9AA3560A860}"/>
              </a:ext>
            </a:extLst>
          </p:cNvPr>
          <p:cNvSpPr/>
          <p:nvPr/>
        </p:nvSpPr>
        <p:spPr bwMode="auto">
          <a:xfrm>
            <a:off x="8121352" y="2013832"/>
            <a:ext cx="720080" cy="263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21" name="角丸四角形 7">
            <a:extLst>
              <a:ext uri="{FF2B5EF4-FFF2-40B4-BE49-F238E27FC236}">
                <a16:creationId xmlns:a16="http://schemas.microsoft.com/office/drawing/2014/main" id="{1BCF0639-F741-4251-964A-4AD1BEDADDC2}"/>
              </a:ext>
            </a:extLst>
          </p:cNvPr>
          <p:cNvSpPr/>
          <p:nvPr/>
        </p:nvSpPr>
        <p:spPr bwMode="auto">
          <a:xfrm>
            <a:off x="6969224" y="2419167"/>
            <a:ext cx="792088" cy="263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57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OSS</a:t>
            </a:r>
            <a:r>
              <a:rPr lang="ja-JP" altLang="en-US" sz="3200" dirty="0"/>
              <a:t>コンプライアンス活動 拡大時のポイント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5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680"/>
              </p:ext>
            </p:extLst>
          </p:nvPr>
        </p:nvGraphicFramePr>
        <p:xfrm>
          <a:off x="259205" y="836712"/>
          <a:ext cx="9387591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386">
                  <a:extLst>
                    <a:ext uri="{9D8B030D-6E8A-4147-A177-3AD203B41FA5}">
                      <a16:colId xmlns:a16="http://schemas.microsoft.com/office/drawing/2014/main" val="5587299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291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社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某社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匿名希望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1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2000" b="0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匿名希望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2019/11/22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989194"/>
                  </a:ext>
                </a:extLst>
              </a:tr>
              <a:tr h="25354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現状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時点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組織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74999"/>
                  </a:ext>
                </a:extLst>
              </a:tr>
              <a:tr h="549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時期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7531"/>
                  </a:ext>
                </a:extLst>
              </a:tr>
              <a:tr h="3420564">
                <a:tc gridSpan="5">
                  <a:txBody>
                    <a:bodyPr/>
                    <a:lstStyle/>
                    <a:p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■概要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開発部署における担当者レベルでの取り組み、から、少なくとも部門内での正式な仕事となった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■契機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きっかけ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商品化に際し、明確なアウトプット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ライセンス条件の遵守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が必要になった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■ポイント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契機は商品化が迫り仕方なく、ではあったが、担当者レベルでやるのではなく、開発プロセスに組込み、仕組み化を提言し、開発プロジェクト全体で認知されるものに出来た。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実際には、未対応で商品出荷した場合のリスクを多少過大に説明した。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苦笑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2574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761312" y="886693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91292-D254-465B-AC70-D4C6A05B1229}"/>
              </a:ext>
            </a:extLst>
          </p:cNvPr>
          <p:cNvSpPr txBox="1"/>
          <p:nvPr/>
        </p:nvSpPr>
        <p:spPr>
          <a:xfrm>
            <a:off x="8337376" y="6505599"/>
            <a:ext cx="1493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ja-JP" sz="1400" dirty="0"/>
              <a:t>CC-BY-ND-4.0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C51B06-44DB-43F0-9700-E11A06C05467}"/>
              </a:ext>
            </a:extLst>
          </p:cNvPr>
          <p:cNvCxnSpPr/>
          <p:nvPr/>
        </p:nvCxnSpPr>
        <p:spPr bwMode="auto">
          <a:xfrm>
            <a:off x="1473874" y="3140968"/>
            <a:ext cx="76405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784C6C-B195-41F4-B6CB-6B68B3114523}"/>
              </a:ext>
            </a:extLst>
          </p:cNvPr>
          <p:cNvSpPr txBox="1"/>
          <p:nvPr/>
        </p:nvSpPr>
        <p:spPr>
          <a:xfrm>
            <a:off x="8180289" y="28436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2019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2B307BB-821F-4885-8E1F-1FF789BE2B05}"/>
              </a:ext>
            </a:extLst>
          </p:cNvPr>
          <p:cNvSpPr/>
          <p:nvPr/>
        </p:nvSpPr>
        <p:spPr bwMode="auto">
          <a:xfrm>
            <a:off x="4376936" y="2843644"/>
            <a:ext cx="1496551" cy="378624"/>
          </a:xfrm>
          <a:prstGeom prst="ellipse">
            <a:avLst/>
          </a:prstGeom>
          <a:solidFill>
            <a:srgbClr val="FFFF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C42F01-1B99-4CC0-B711-384E4C66ECAA}"/>
              </a:ext>
            </a:extLst>
          </p:cNvPr>
          <p:cNvSpPr txBox="1"/>
          <p:nvPr/>
        </p:nvSpPr>
        <p:spPr>
          <a:xfrm>
            <a:off x="1424608" y="28436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736CCF-1847-4D7F-8520-FA026352266C}"/>
              </a:ext>
            </a:extLst>
          </p:cNvPr>
          <p:cNvSpPr txBox="1"/>
          <p:nvPr/>
        </p:nvSpPr>
        <p:spPr>
          <a:xfrm>
            <a:off x="4728845" y="28529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2008</a:t>
            </a:r>
            <a:endParaRPr kumimoji="1" lang="ja-JP" altLang="en-US" dirty="0"/>
          </a:p>
        </p:txBody>
      </p:sp>
      <p:sp>
        <p:nvSpPr>
          <p:cNvPr id="20" name="角丸四角形 7">
            <a:extLst>
              <a:ext uri="{FF2B5EF4-FFF2-40B4-BE49-F238E27FC236}">
                <a16:creationId xmlns:a16="http://schemas.microsoft.com/office/drawing/2014/main" id="{D2A72848-6FF6-439D-8ECC-A9AA3560A860}"/>
              </a:ext>
            </a:extLst>
          </p:cNvPr>
          <p:cNvSpPr/>
          <p:nvPr/>
        </p:nvSpPr>
        <p:spPr bwMode="auto">
          <a:xfrm>
            <a:off x="3656856" y="2013832"/>
            <a:ext cx="2664296" cy="263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21" name="角丸四角形 7">
            <a:extLst>
              <a:ext uri="{FF2B5EF4-FFF2-40B4-BE49-F238E27FC236}">
                <a16:creationId xmlns:a16="http://schemas.microsoft.com/office/drawing/2014/main" id="{1BCF0639-F741-4251-964A-4AD1BEDADDC2}"/>
              </a:ext>
            </a:extLst>
          </p:cNvPr>
          <p:cNvSpPr/>
          <p:nvPr/>
        </p:nvSpPr>
        <p:spPr bwMode="auto">
          <a:xfrm>
            <a:off x="4517342" y="2419167"/>
            <a:ext cx="1587786" cy="263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E88A36-A2E6-40CC-AB5F-7F4B47AD8242}"/>
              </a:ext>
            </a:extLst>
          </p:cNvPr>
          <p:cNvSpPr/>
          <p:nvPr/>
        </p:nvSpPr>
        <p:spPr bwMode="auto">
          <a:xfrm rot="20443996">
            <a:off x="243521" y="270854"/>
            <a:ext cx="1008112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記載例</a:t>
            </a:r>
          </a:p>
        </p:txBody>
      </p:sp>
      <p:sp>
        <p:nvSpPr>
          <p:cNvPr id="15" name="四角形吹き出し 7">
            <a:extLst>
              <a:ext uri="{FF2B5EF4-FFF2-40B4-BE49-F238E27FC236}">
                <a16:creationId xmlns:a16="http://schemas.microsoft.com/office/drawing/2014/main" id="{D3A36C75-94CA-4DFB-8EA6-0D7509669DB1}"/>
              </a:ext>
            </a:extLst>
          </p:cNvPr>
          <p:cNvSpPr/>
          <p:nvPr/>
        </p:nvSpPr>
        <p:spPr bwMode="auto">
          <a:xfrm>
            <a:off x="7347654" y="67336"/>
            <a:ext cx="2465488" cy="620714"/>
          </a:xfrm>
          <a:prstGeom prst="wedgeRectCallout">
            <a:avLst>
              <a:gd name="adj1" fmla="val 23030"/>
              <a:gd name="adj2" fmla="val 160696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記載日を儲けておくことで、状況が変わったあとでも「あくまで当時の状況」とできることを意図しています</a:t>
            </a:r>
          </a:p>
        </p:txBody>
      </p:sp>
      <p:sp>
        <p:nvSpPr>
          <p:cNvPr id="16" name="四角形吹き出し 8">
            <a:extLst>
              <a:ext uri="{FF2B5EF4-FFF2-40B4-BE49-F238E27FC236}">
                <a16:creationId xmlns:a16="http://schemas.microsoft.com/office/drawing/2014/main" id="{21B3E396-8DFC-4F30-AA67-069E8A75DAD4}"/>
              </a:ext>
            </a:extLst>
          </p:cNvPr>
          <p:cNvSpPr/>
          <p:nvPr/>
        </p:nvSpPr>
        <p:spPr bwMode="auto">
          <a:xfrm>
            <a:off x="4413974" y="692696"/>
            <a:ext cx="1979185" cy="401684"/>
          </a:xfrm>
          <a:prstGeom prst="wedgeRectCallout">
            <a:avLst>
              <a:gd name="adj1" fmla="val -59799"/>
              <a:gd name="adj2" fmla="val 52165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明示が厳しい場合は、「某社」や「匿名希望」で構いません</a:t>
            </a:r>
          </a:p>
        </p:txBody>
      </p:sp>
      <p:sp>
        <p:nvSpPr>
          <p:cNvPr id="17" name="四角形吹き出し 8">
            <a:extLst>
              <a:ext uri="{FF2B5EF4-FFF2-40B4-BE49-F238E27FC236}">
                <a16:creationId xmlns:a16="http://schemas.microsoft.com/office/drawing/2014/main" id="{ADC1B9C2-4681-4BD4-9D48-A01677E5AD5F}"/>
              </a:ext>
            </a:extLst>
          </p:cNvPr>
          <p:cNvSpPr/>
          <p:nvPr/>
        </p:nvSpPr>
        <p:spPr bwMode="auto">
          <a:xfrm>
            <a:off x="4908400" y="125924"/>
            <a:ext cx="2114818" cy="401684"/>
          </a:xfrm>
          <a:prstGeom prst="wedgeRectCallout">
            <a:avLst>
              <a:gd name="adj1" fmla="val 76450"/>
              <a:gd name="adj2" fmla="val 171280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Wiki</a:t>
            </a:r>
            <a:r>
              <a:rPr kumimoji="1" lang="ja-JP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掲載可否を記載ください</a:t>
            </a:r>
            <a:endParaRPr kumimoji="1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/>
              <a:t>どちらかの文字を消すのでも</a:t>
            </a:r>
            <a:r>
              <a:rPr lang="en-US" altLang="ja-JP" sz="1100" dirty="0"/>
              <a:t>OK</a:t>
            </a:r>
            <a:endParaRPr kumimoji="1" lang="ja-JP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3304C1-96AF-4B8F-977F-E943E98FE2CD}"/>
              </a:ext>
            </a:extLst>
          </p:cNvPr>
          <p:cNvSpPr/>
          <p:nvPr/>
        </p:nvSpPr>
        <p:spPr bwMode="auto">
          <a:xfrm>
            <a:off x="8049345" y="1916832"/>
            <a:ext cx="1856656" cy="821129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100" dirty="0"/>
              <a:t>今の状況の提示、と、ある程度選択肢のなかから選ぶことで、似ているケースの判別に使えれば、と考えました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25" name="四角形吹き出し 7">
            <a:extLst>
              <a:ext uri="{FF2B5EF4-FFF2-40B4-BE49-F238E27FC236}">
                <a16:creationId xmlns:a16="http://schemas.microsoft.com/office/drawing/2014/main" id="{B11066C5-AB8A-40B1-8B7B-6EC885B3A981}"/>
              </a:ext>
            </a:extLst>
          </p:cNvPr>
          <p:cNvSpPr/>
          <p:nvPr/>
        </p:nvSpPr>
        <p:spPr bwMode="auto">
          <a:xfrm>
            <a:off x="7023218" y="2911911"/>
            <a:ext cx="2882782" cy="445081"/>
          </a:xfrm>
          <a:prstGeom prst="wedgeRectCallout">
            <a:avLst>
              <a:gd name="adj1" fmla="val -93681"/>
              <a:gd name="adj2" fmla="val -26016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100" dirty="0"/>
              <a:t>OSS</a:t>
            </a:r>
            <a:r>
              <a:rPr lang="ja-JP" altLang="en-US" sz="1100" dirty="0"/>
              <a:t>コンプライアンス活動の歴史の中で、どの時期の話か？</a:t>
            </a:r>
            <a:endParaRPr lang="en-US" altLang="ja-JP" sz="11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BF9D78B-078A-44D7-A51E-DCADDB419E8E}"/>
              </a:ext>
            </a:extLst>
          </p:cNvPr>
          <p:cNvSpPr/>
          <p:nvPr/>
        </p:nvSpPr>
        <p:spPr bwMode="auto">
          <a:xfrm>
            <a:off x="3198552" y="3995772"/>
            <a:ext cx="3508896" cy="369332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ページの下半分は自由記載欄、としました。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27" name="四角形吹き出し 8">
            <a:extLst>
              <a:ext uri="{FF2B5EF4-FFF2-40B4-BE49-F238E27FC236}">
                <a16:creationId xmlns:a16="http://schemas.microsoft.com/office/drawing/2014/main" id="{2D579AA7-51DF-4211-8660-31CD6D5FBA3D}"/>
              </a:ext>
            </a:extLst>
          </p:cNvPr>
          <p:cNvSpPr/>
          <p:nvPr/>
        </p:nvSpPr>
        <p:spPr bwMode="auto">
          <a:xfrm>
            <a:off x="7761313" y="4136476"/>
            <a:ext cx="2051830" cy="401684"/>
          </a:xfrm>
          <a:prstGeom prst="wedgeRectCallout">
            <a:avLst>
              <a:gd name="adj1" fmla="val 48182"/>
              <a:gd name="adj2" fmla="val 560388"/>
            </a:avLst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/>
              <a:t>事例ページは </a:t>
            </a:r>
            <a:r>
              <a:rPr lang="en-US" altLang="ja-JP" sz="1100" dirty="0"/>
              <a:t>CC-BY-ND-4.0</a:t>
            </a:r>
            <a:r>
              <a:rPr lang="ja-JP" altLang="en-US" sz="1100" dirty="0"/>
              <a:t> にしています。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300946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OSS</a:t>
            </a:r>
            <a:r>
              <a:rPr lang="ja-JP" altLang="en-US" sz="3200" dirty="0"/>
              <a:t>コンプライアンス活動 拡大時のポイント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6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64598"/>
              </p:ext>
            </p:extLst>
          </p:nvPr>
        </p:nvGraphicFramePr>
        <p:xfrm>
          <a:off x="259205" y="836712"/>
          <a:ext cx="9387591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6386">
                  <a:extLst>
                    <a:ext uri="{9D8B030D-6E8A-4147-A177-3AD203B41FA5}">
                      <a16:colId xmlns:a16="http://schemas.microsoft.com/office/drawing/2014/main" val="55872991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291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会社名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パナソニック株式会社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Wiki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掲載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1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加藤 慎介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2019/11/22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989194"/>
                  </a:ext>
                </a:extLst>
              </a:tr>
              <a:tr h="25354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現状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記載日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時点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組織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専属組織あり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バーチャル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コミュニティ型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担当者レベル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baseline="0" dirty="0">
                          <a:solidFill>
                            <a:schemeClr val="tx1"/>
                          </a:solidFill>
                        </a:rPr>
                        <a:t>Alone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人以上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数十人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名程度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数名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 ひとり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baseline="0" dirty="0">
                          <a:solidFill>
                            <a:schemeClr val="tx1"/>
                          </a:solidFill>
                        </a:rPr>
                        <a:t> ゼロ</a:t>
                      </a:r>
                      <a:endParaRPr kumimoji="1" lang="en-US" altLang="ja-JP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74999"/>
                  </a:ext>
                </a:extLst>
              </a:tr>
              <a:tr h="5491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時期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7531"/>
                  </a:ext>
                </a:extLst>
              </a:tr>
              <a:tr h="3420564">
                <a:tc gridSpan="5"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■概要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技術・法務・知財で連携して動いていたが担当者は明確にしていなかった状態、から、社内カンパニーそれぞれで、技術・法務・知財の担当者を個人名で明確化した。それにより、各職能部門内でも活動が改めて認知され、担当者も動きやすくなった。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■契機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きっかけ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社内で、ソフトウェア関係の委員会活動発足のタイミングで、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コンプライアンス対応を入れ込んだ。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■ポイント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コンプライアンスのみを目的とせず、大きなスキームに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OSS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関係を入れ込んで、その後、育てるという作戦。反省点としては、その後、継続性への注力を怠ったこと。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HQ</a:t>
                      </a:r>
                      <a:r>
                        <a:rPr kumimoji="1" lang="ja-JP" altLang="en-US" b="0" dirty="0" err="1">
                          <a:solidFill>
                            <a:schemeClr val="tx1"/>
                          </a:solidFill>
                        </a:rPr>
                        <a:t>での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旗印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旗振りが弱くなると、活動は継続も、「改善・発展」がなくなりがち。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活動や人員の更新・メンテや、定期的な経営層への報告、は継続必要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25745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7761312" y="886693"/>
            <a:ext cx="504056" cy="3100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91292-D254-465B-AC70-D4C6A05B1229}"/>
              </a:ext>
            </a:extLst>
          </p:cNvPr>
          <p:cNvSpPr txBox="1"/>
          <p:nvPr/>
        </p:nvSpPr>
        <p:spPr>
          <a:xfrm>
            <a:off x="8337376" y="6505599"/>
            <a:ext cx="1493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ja-JP" sz="1400" dirty="0"/>
              <a:t>CC-BY-ND-4.0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C51B06-44DB-43F0-9700-E11A06C05467}"/>
              </a:ext>
            </a:extLst>
          </p:cNvPr>
          <p:cNvCxnSpPr/>
          <p:nvPr/>
        </p:nvCxnSpPr>
        <p:spPr bwMode="auto">
          <a:xfrm>
            <a:off x="1473874" y="3140968"/>
            <a:ext cx="76405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784C6C-B195-41F4-B6CB-6B68B3114523}"/>
              </a:ext>
            </a:extLst>
          </p:cNvPr>
          <p:cNvSpPr txBox="1"/>
          <p:nvPr/>
        </p:nvSpPr>
        <p:spPr>
          <a:xfrm>
            <a:off x="8180289" y="28436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2019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2B307BB-821F-4885-8E1F-1FF789BE2B05}"/>
              </a:ext>
            </a:extLst>
          </p:cNvPr>
          <p:cNvSpPr/>
          <p:nvPr/>
        </p:nvSpPr>
        <p:spPr bwMode="auto">
          <a:xfrm>
            <a:off x="4376936" y="2843644"/>
            <a:ext cx="1496551" cy="378624"/>
          </a:xfrm>
          <a:prstGeom prst="ellipse">
            <a:avLst/>
          </a:prstGeom>
          <a:solidFill>
            <a:srgbClr val="FFFF00">
              <a:alpha val="50196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C42F01-1B99-4CC0-B711-384E4C66ECAA}"/>
              </a:ext>
            </a:extLst>
          </p:cNvPr>
          <p:cNvSpPr txBox="1"/>
          <p:nvPr/>
        </p:nvSpPr>
        <p:spPr>
          <a:xfrm>
            <a:off x="1424608" y="28436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736CCF-1847-4D7F-8520-FA026352266C}"/>
              </a:ext>
            </a:extLst>
          </p:cNvPr>
          <p:cNvSpPr txBox="1"/>
          <p:nvPr/>
        </p:nvSpPr>
        <p:spPr>
          <a:xfrm>
            <a:off x="4728845" y="28529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2008</a:t>
            </a:r>
            <a:endParaRPr kumimoji="1" lang="ja-JP" altLang="en-US" dirty="0"/>
          </a:p>
        </p:txBody>
      </p:sp>
      <p:sp>
        <p:nvSpPr>
          <p:cNvPr id="20" name="角丸四角形 7">
            <a:extLst>
              <a:ext uri="{FF2B5EF4-FFF2-40B4-BE49-F238E27FC236}">
                <a16:creationId xmlns:a16="http://schemas.microsoft.com/office/drawing/2014/main" id="{D2A72848-6FF6-439D-8ECC-A9AA3560A860}"/>
              </a:ext>
            </a:extLst>
          </p:cNvPr>
          <p:cNvSpPr/>
          <p:nvPr/>
        </p:nvSpPr>
        <p:spPr bwMode="auto">
          <a:xfrm>
            <a:off x="3656856" y="2013832"/>
            <a:ext cx="2664296" cy="263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21" name="角丸四角形 7">
            <a:extLst>
              <a:ext uri="{FF2B5EF4-FFF2-40B4-BE49-F238E27FC236}">
                <a16:creationId xmlns:a16="http://schemas.microsoft.com/office/drawing/2014/main" id="{1BCF0639-F741-4251-964A-4AD1BEDADDC2}"/>
              </a:ext>
            </a:extLst>
          </p:cNvPr>
          <p:cNvSpPr/>
          <p:nvPr/>
        </p:nvSpPr>
        <p:spPr bwMode="auto">
          <a:xfrm>
            <a:off x="4517342" y="2419167"/>
            <a:ext cx="1587786" cy="263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P創英角ｺﾞｼｯｸUB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9E9F9-74E2-4700-8204-61126452B796}"/>
              </a:ext>
            </a:extLst>
          </p:cNvPr>
          <p:cNvSpPr/>
          <p:nvPr/>
        </p:nvSpPr>
        <p:spPr bwMode="auto">
          <a:xfrm rot="20443996">
            <a:off x="184138" y="321859"/>
            <a:ext cx="1782684" cy="769689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たぶん</a:t>
            </a:r>
            <a:endParaRPr lang="en-US" altLang="ja-JP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P創英角ｺﾞｼｯｸUB" pitchFamily="50" charset="-128"/>
              </a:rPr>
              <a:t>当日までに修正します</a:t>
            </a:r>
          </a:p>
        </p:txBody>
      </p:sp>
    </p:spTree>
    <p:extLst>
      <p:ext uri="{BB962C8B-B14F-4D97-AF65-F5344CB8AC3E}">
        <p14:creationId xmlns:p14="http://schemas.microsoft.com/office/powerpoint/2010/main" val="87780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8AA37-CECE-42DC-B035-C7D5EA32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CB15A-9836-4542-A0D8-045D988F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CAEBFA-5093-4C36-B597-76F61490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585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8A411-2F71-4D73-849F-212BFBBA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33FF3-DA98-4A07-BE79-BFC83C29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以下は，当日軽く説明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Wiki</a:t>
            </a:r>
            <a:r>
              <a:rPr kumimoji="1" lang="ja-JP" altLang="en-US" dirty="0"/>
              <a:t>アップ時に，追加予定の資料です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652F1A-0B95-458C-B9C0-66A5EA1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F8A6-EE54-4210-8F3C-CB7615268D43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25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636E-95EA-4AB1-8EE1-7E66ACF1DCF2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180824" y="4653136"/>
            <a:ext cx="75491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ea typeface="HGS創英角ｺﾞｼｯｸUB" pitchFamily="50" charset="-128"/>
              </a:rPr>
              <a:t>Panasonic Corporation</a:t>
            </a:r>
          </a:p>
          <a:p>
            <a:pPr algn="ctr"/>
            <a:r>
              <a:rPr lang="ja-JP" altLang="en-US" sz="3200" dirty="0">
                <a:ea typeface="HGS創英角ｺﾞｼｯｸUB" pitchFamily="50" charset="-128"/>
              </a:rPr>
              <a:t>加藤 慎介</a:t>
            </a:r>
            <a:endParaRPr lang="en-US" altLang="ja-JP" sz="3200" dirty="0">
              <a:ea typeface="HGS創英角ｺﾞｼｯｸUB" pitchFamily="50" charset="-128"/>
            </a:endParaRPr>
          </a:p>
          <a:p>
            <a:pPr algn="ctr"/>
            <a:r>
              <a:rPr lang="en-US" altLang="ja-JP" sz="3200" dirty="0">
                <a:ea typeface="HGS創英角ｺﾞｼｯｸUB" pitchFamily="50" charset="-128"/>
              </a:rPr>
              <a:t>kato.shinsuke@jp.panasonic.com</a:t>
            </a:r>
            <a:endParaRPr lang="ja-JP" altLang="en-US" sz="3200" dirty="0">
              <a:ea typeface="HGS創英角ｺﾞｼｯｸUB" pitchFamily="50" charset="-128"/>
            </a:endParaRPr>
          </a:p>
        </p:txBody>
      </p:sp>
      <p:pic>
        <p:nvPicPr>
          <p:cNvPr id="1026" name="Picture 2" descr="https://www.openchainproject.org/wp-content/uploads/sites/15/2017/04/OpenChain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193096"/>
            <a:ext cx="3240360" cy="18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972301" y="1772816"/>
            <a:ext cx="4229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dirty="0" err="1"/>
              <a:t>OpenChain</a:t>
            </a:r>
            <a:r>
              <a:rPr lang="ja-JP" altLang="en-US" sz="3600" dirty="0"/>
              <a:t> </a:t>
            </a:r>
            <a:r>
              <a:rPr lang="en-US" altLang="ja-JP" sz="3600" dirty="0"/>
              <a:t>JWG</a:t>
            </a:r>
          </a:p>
          <a:p>
            <a:pPr algn="ctr"/>
            <a:r>
              <a:rPr lang="ja-JP" altLang="en-US" sz="3600" dirty="0"/>
              <a:t>第</a:t>
            </a:r>
            <a:r>
              <a:rPr lang="en-US" altLang="ja-JP" sz="3600" dirty="0"/>
              <a:t>12</a:t>
            </a:r>
            <a:r>
              <a:rPr lang="ja-JP" altLang="en-US" sz="3600" dirty="0"/>
              <a:t>回会合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2CEAF4-C5BE-4119-8030-FF330A29E1D9}"/>
              </a:ext>
            </a:extLst>
          </p:cNvPr>
          <p:cNvSpPr txBox="1"/>
          <p:nvPr/>
        </p:nvSpPr>
        <p:spPr>
          <a:xfrm>
            <a:off x="8894851" y="6505599"/>
            <a:ext cx="9428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kumimoji="1" lang="en-US" altLang="ja-JP" sz="1400" dirty="0"/>
              <a:t>CC0-1.0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7719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21095</TotalTime>
  <Words>1727</Words>
  <Application>Microsoft Office PowerPoint</Application>
  <PresentationFormat>A4 210 x 297 mm</PresentationFormat>
  <Paragraphs>257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HGP創英角ｺﾞｼｯｸUB</vt:lpstr>
      <vt:lpstr>HGS創英角ｺﾞｼｯｸUB</vt:lpstr>
      <vt:lpstr>ＭＳ Ｐゴシック</vt:lpstr>
      <vt:lpstr>ＭＳ Ｐ明朝</vt:lpstr>
      <vt:lpstr>Arial</vt:lpstr>
      <vt:lpstr>Arial Black</vt:lpstr>
      <vt:lpstr>標準デザイン</vt:lpstr>
      <vt:lpstr>LT(事例)応募のお願い</vt:lpstr>
      <vt:lpstr>PowerPoint プレゼンテーション</vt:lpstr>
      <vt:lpstr>今回のテーマ</vt:lpstr>
      <vt:lpstr>OSSコンプライアンス活動 拡大時のポイント</vt:lpstr>
      <vt:lpstr>OSSコンプライアンス活動 拡大時のポイント</vt:lpstr>
      <vt:lpstr>OSSコンプライアンス活動 拡大時のポイント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ケーススタディ &amp; ライトニングトーク</vt:lpstr>
      <vt:lpstr>Case study &amp; Lightning Talk Proposal</vt:lpstr>
      <vt:lpstr>PowerPoint プレゼンテーション</vt:lpstr>
      <vt:lpstr>PowerPoint プレゼンテーション</vt:lpstr>
      <vt:lpstr>テーマ案</vt:lpstr>
      <vt:lpstr>今回のテーマ</vt:lpstr>
      <vt:lpstr>The point on the step-up / extend the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Kato Shinsuke (加藤 慎介)</cp:lastModifiedBy>
  <cp:revision>981</cp:revision>
  <dcterms:created xsi:type="dcterms:W3CDTF">2006-04-18T03:56:29Z</dcterms:created>
  <dcterms:modified xsi:type="dcterms:W3CDTF">2019-11-21T11:07:32Z</dcterms:modified>
</cp:coreProperties>
</file>