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566" r:id="rId2"/>
    <p:sldId id="321" r:id="rId3"/>
    <p:sldId id="575" r:id="rId4"/>
    <p:sldId id="572" r:id="rId5"/>
    <p:sldId id="571" r:id="rId6"/>
    <p:sldId id="570" r:id="rId7"/>
    <p:sldId id="569" r:id="rId8"/>
    <p:sldId id="573" r:id="rId9"/>
    <p:sldId id="57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FFCC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806" y="7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2B3464-5550-48E3-9CEA-8C83800385BE}" type="datetimeFigureOut">
              <a:rPr kumimoji="1" lang="ja-JP" altLang="en-US" smtClean="0"/>
              <a:t>2020/5/11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47E28A-5D20-40A3-B7B2-CA02BCDA3C22}" type="slidenum">
              <a:rPr kumimoji="1" lang="ja-JP" altLang="en-US" smtClean="0"/>
              <a:t>‹#›</a:t>
            </a:fld>
            <a:endParaRPr kumimoji="1" lang="ja-JP" altLang="en-US"/>
          </a:p>
        </p:txBody>
      </p:sp>
    </p:spTree>
    <p:extLst>
      <p:ext uri="{BB962C8B-B14F-4D97-AF65-F5344CB8AC3E}">
        <p14:creationId xmlns:p14="http://schemas.microsoft.com/office/powerpoint/2010/main" val="9276017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723474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a:t>
            </a:fld>
            <a:endParaRPr kumimoji="1" lang="ja-JP" altLang="en-US"/>
          </a:p>
        </p:txBody>
      </p:sp>
    </p:spTree>
    <p:extLst>
      <p:ext uri="{BB962C8B-B14F-4D97-AF65-F5344CB8AC3E}">
        <p14:creationId xmlns:p14="http://schemas.microsoft.com/office/powerpoint/2010/main" val="2800621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2365967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359420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764156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C21FA1F-6E8A-487C-95EA-30823A740109}" type="datetimeFigureOut">
              <a:rPr kumimoji="1" lang="ja-JP" altLang="en-US" smtClean="0"/>
              <a:t>2020/5/11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9BD1621-2BA1-4544-97E6-B70C8AE02889}" type="slidenum">
              <a:rPr kumimoji="1" lang="ja-JP" altLang="en-US" smtClean="0"/>
              <a:t>‹#›</a:t>
            </a:fld>
            <a:endParaRPr kumimoji="1" lang="ja-JP" altLang="en-US"/>
          </a:p>
        </p:txBody>
      </p:sp>
    </p:spTree>
    <p:extLst>
      <p:ext uri="{BB962C8B-B14F-4D97-AF65-F5344CB8AC3E}">
        <p14:creationId xmlns:p14="http://schemas.microsoft.com/office/powerpoint/2010/main" val="232989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C21FA1F-6E8A-487C-95EA-30823A740109}" type="datetimeFigureOut">
              <a:rPr kumimoji="1" lang="ja-JP" altLang="en-US" smtClean="0"/>
              <a:t>2020/5/11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9BD1621-2BA1-4544-97E6-B70C8AE02889}" type="slidenum">
              <a:rPr kumimoji="1" lang="ja-JP" altLang="en-US" smtClean="0"/>
              <a:t>‹#›</a:t>
            </a:fld>
            <a:endParaRPr kumimoji="1" lang="ja-JP" altLang="en-US"/>
          </a:p>
        </p:txBody>
      </p:sp>
    </p:spTree>
    <p:extLst>
      <p:ext uri="{BB962C8B-B14F-4D97-AF65-F5344CB8AC3E}">
        <p14:creationId xmlns:p14="http://schemas.microsoft.com/office/powerpoint/2010/main" val="2372317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C21FA1F-6E8A-487C-95EA-30823A740109}" type="datetimeFigureOut">
              <a:rPr kumimoji="1" lang="ja-JP" altLang="en-US" smtClean="0"/>
              <a:t>2020/5/11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9BD1621-2BA1-4544-97E6-B70C8AE02889}" type="slidenum">
              <a:rPr kumimoji="1" lang="ja-JP" altLang="en-US" smtClean="0"/>
              <a:t>‹#›</a:t>
            </a:fld>
            <a:endParaRPr kumimoji="1" lang="ja-JP" altLang="en-US"/>
          </a:p>
        </p:txBody>
      </p:sp>
    </p:spTree>
    <p:extLst>
      <p:ext uri="{BB962C8B-B14F-4D97-AF65-F5344CB8AC3E}">
        <p14:creationId xmlns:p14="http://schemas.microsoft.com/office/powerpoint/2010/main" val="414647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C21FA1F-6E8A-487C-95EA-30823A740109}" type="datetimeFigureOut">
              <a:rPr kumimoji="1" lang="ja-JP" altLang="en-US" smtClean="0"/>
              <a:t>2020/5/11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9BD1621-2BA1-4544-97E6-B70C8AE02889}" type="slidenum">
              <a:rPr kumimoji="1" lang="ja-JP" altLang="en-US" smtClean="0"/>
              <a:t>‹#›</a:t>
            </a:fld>
            <a:endParaRPr kumimoji="1" lang="ja-JP" altLang="en-US"/>
          </a:p>
        </p:txBody>
      </p:sp>
    </p:spTree>
    <p:extLst>
      <p:ext uri="{BB962C8B-B14F-4D97-AF65-F5344CB8AC3E}">
        <p14:creationId xmlns:p14="http://schemas.microsoft.com/office/powerpoint/2010/main" val="2010856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C21FA1F-6E8A-487C-95EA-30823A740109}" type="datetimeFigureOut">
              <a:rPr kumimoji="1" lang="ja-JP" altLang="en-US" smtClean="0"/>
              <a:t>2020/5/11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9BD1621-2BA1-4544-97E6-B70C8AE02889}" type="slidenum">
              <a:rPr kumimoji="1" lang="ja-JP" altLang="en-US" smtClean="0"/>
              <a:t>‹#›</a:t>
            </a:fld>
            <a:endParaRPr kumimoji="1" lang="ja-JP" altLang="en-US"/>
          </a:p>
        </p:txBody>
      </p:sp>
    </p:spTree>
    <p:extLst>
      <p:ext uri="{BB962C8B-B14F-4D97-AF65-F5344CB8AC3E}">
        <p14:creationId xmlns:p14="http://schemas.microsoft.com/office/powerpoint/2010/main" val="264257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C21FA1F-6E8A-487C-95EA-30823A740109}" type="datetimeFigureOut">
              <a:rPr kumimoji="1" lang="ja-JP" altLang="en-US" smtClean="0"/>
              <a:t>2020/5/11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9BD1621-2BA1-4544-97E6-B70C8AE02889}" type="slidenum">
              <a:rPr kumimoji="1" lang="ja-JP" altLang="en-US" smtClean="0"/>
              <a:t>‹#›</a:t>
            </a:fld>
            <a:endParaRPr kumimoji="1" lang="ja-JP" altLang="en-US"/>
          </a:p>
        </p:txBody>
      </p:sp>
    </p:spTree>
    <p:extLst>
      <p:ext uri="{BB962C8B-B14F-4D97-AF65-F5344CB8AC3E}">
        <p14:creationId xmlns:p14="http://schemas.microsoft.com/office/powerpoint/2010/main" val="2039995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C21FA1F-6E8A-487C-95EA-30823A740109}" type="datetimeFigureOut">
              <a:rPr kumimoji="1" lang="ja-JP" altLang="en-US" smtClean="0"/>
              <a:t>2020/5/11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9BD1621-2BA1-4544-97E6-B70C8AE02889}" type="slidenum">
              <a:rPr kumimoji="1" lang="ja-JP" altLang="en-US" smtClean="0"/>
              <a:t>‹#›</a:t>
            </a:fld>
            <a:endParaRPr kumimoji="1" lang="ja-JP" altLang="en-US"/>
          </a:p>
        </p:txBody>
      </p:sp>
    </p:spTree>
    <p:extLst>
      <p:ext uri="{BB962C8B-B14F-4D97-AF65-F5344CB8AC3E}">
        <p14:creationId xmlns:p14="http://schemas.microsoft.com/office/powerpoint/2010/main" val="326724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C21FA1F-6E8A-487C-95EA-30823A740109}" type="datetimeFigureOut">
              <a:rPr kumimoji="1" lang="ja-JP" altLang="en-US" smtClean="0"/>
              <a:t>2020/5/11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9BD1621-2BA1-4544-97E6-B70C8AE02889}" type="slidenum">
              <a:rPr kumimoji="1" lang="ja-JP" altLang="en-US" smtClean="0"/>
              <a:t>‹#›</a:t>
            </a:fld>
            <a:endParaRPr kumimoji="1" lang="ja-JP" altLang="en-US"/>
          </a:p>
        </p:txBody>
      </p:sp>
    </p:spTree>
    <p:extLst>
      <p:ext uri="{BB962C8B-B14F-4D97-AF65-F5344CB8AC3E}">
        <p14:creationId xmlns:p14="http://schemas.microsoft.com/office/powerpoint/2010/main" val="503105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1FA1F-6E8A-487C-95EA-30823A740109}" type="datetimeFigureOut">
              <a:rPr kumimoji="1" lang="ja-JP" altLang="en-US" smtClean="0"/>
              <a:t>2020/5/11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9BD1621-2BA1-4544-97E6-B70C8AE02889}" type="slidenum">
              <a:rPr kumimoji="1" lang="ja-JP" altLang="en-US" smtClean="0"/>
              <a:t>‹#›</a:t>
            </a:fld>
            <a:endParaRPr kumimoji="1" lang="ja-JP" altLang="en-US"/>
          </a:p>
        </p:txBody>
      </p:sp>
    </p:spTree>
    <p:extLst>
      <p:ext uri="{BB962C8B-B14F-4D97-AF65-F5344CB8AC3E}">
        <p14:creationId xmlns:p14="http://schemas.microsoft.com/office/powerpoint/2010/main" val="624241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C21FA1F-6E8A-487C-95EA-30823A740109}" type="datetimeFigureOut">
              <a:rPr kumimoji="1" lang="ja-JP" altLang="en-US" smtClean="0"/>
              <a:t>2020/5/11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9BD1621-2BA1-4544-97E6-B70C8AE02889}" type="slidenum">
              <a:rPr kumimoji="1" lang="ja-JP" altLang="en-US" smtClean="0"/>
              <a:t>‹#›</a:t>
            </a:fld>
            <a:endParaRPr kumimoji="1" lang="ja-JP" altLang="en-US"/>
          </a:p>
        </p:txBody>
      </p:sp>
    </p:spTree>
    <p:extLst>
      <p:ext uri="{BB962C8B-B14F-4D97-AF65-F5344CB8AC3E}">
        <p14:creationId xmlns:p14="http://schemas.microsoft.com/office/powerpoint/2010/main" val="1127027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C21FA1F-6E8A-487C-95EA-30823A740109}" type="datetimeFigureOut">
              <a:rPr kumimoji="1" lang="ja-JP" altLang="en-US" smtClean="0"/>
              <a:t>2020/5/11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9BD1621-2BA1-4544-97E6-B70C8AE02889}" type="slidenum">
              <a:rPr kumimoji="1" lang="ja-JP" altLang="en-US" smtClean="0"/>
              <a:t>‹#›</a:t>
            </a:fld>
            <a:endParaRPr kumimoji="1" lang="ja-JP" altLang="en-US"/>
          </a:p>
        </p:txBody>
      </p:sp>
    </p:spTree>
    <p:extLst>
      <p:ext uri="{BB962C8B-B14F-4D97-AF65-F5344CB8AC3E}">
        <p14:creationId xmlns:p14="http://schemas.microsoft.com/office/powerpoint/2010/main" val="3298273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1FA1F-6E8A-487C-95EA-30823A740109}" type="datetimeFigureOut">
              <a:rPr kumimoji="1" lang="ja-JP" altLang="en-US" smtClean="0"/>
              <a:t>2020/5/11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BD1621-2BA1-4544-97E6-B70C8AE02889}" type="slidenum">
              <a:rPr kumimoji="1" lang="ja-JP" altLang="en-US" smtClean="0"/>
              <a:t>‹#›</a:t>
            </a:fld>
            <a:endParaRPr kumimoji="1" lang="ja-JP" altLang="en-US"/>
          </a:p>
        </p:txBody>
      </p:sp>
    </p:spTree>
    <p:extLst>
      <p:ext uri="{BB962C8B-B14F-4D97-AF65-F5344CB8AC3E}">
        <p14:creationId xmlns:p14="http://schemas.microsoft.com/office/powerpoint/2010/main" val="542762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penChain-Project/OpenChain-JWG/tree/master/Education_Material/FAQ"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osll.jp/outline/reference/#_3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solidFill>
            <a:schemeClr val="accent5">
              <a:lumMod val="20000"/>
              <a:lumOff val="80000"/>
            </a:schemeClr>
          </a:solidFill>
          <a:ln>
            <a:solidFill>
              <a:schemeClr val="accent1"/>
            </a:solidFill>
          </a:ln>
        </p:spPr>
        <p:txBody>
          <a:bodyPr>
            <a:normAutofit/>
          </a:bodyPr>
          <a:lstStyle/>
          <a:p>
            <a:pPr>
              <a:lnSpc>
                <a:spcPts val="5000"/>
              </a:lnSpc>
            </a:pPr>
            <a:r>
              <a:rPr lang="en-US" altLang="ja-JP" sz="3600" dirty="0" err="1">
                <a:latin typeface="Meiryo UI" panose="020B0604030504040204" pitchFamily="50" charset="-128"/>
                <a:ea typeface="Meiryo UI" panose="020B0604030504040204" pitchFamily="50" charset="-128"/>
                <a:cs typeface="Meiryo UI" panose="020B0604030504040204" pitchFamily="50" charset="-128"/>
              </a:rPr>
              <a:t>OpenChain</a:t>
            </a:r>
            <a:r>
              <a:rPr lang="ja-JP" altLang="en-US" sz="3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3600" dirty="0">
                <a:latin typeface="Meiryo UI" panose="020B0604030504040204" pitchFamily="50" charset="-128"/>
                <a:ea typeface="Meiryo UI" panose="020B0604030504040204" pitchFamily="50" charset="-128"/>
                <a:cs typeface="Meiryo UI" panose="020B0604030504040204" pitchFamily="50" charset="-128"/>
              </a:rPr>
              <a:t>Japan</a:t>
            </a:r>
            <a:r>
              <a:rPr lang="ja-JP" altLang="en-US" sz="3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3600" dirty="0">
                <a:latin typeface="Meiryo UI" panose="020B0604030504040204" pitchFamily="50" charset="-128"/>
                <a:ea typeface="Meiryo UI" panose="020B0604030504040204" pitchFamily="50" charset="-128"/>
                <a:cs typeface="Meiryo UI" panose="020B0604030504040204" pitchFamily="50" charset="-128"/>
              </a:rPr>
              <a:t>WG</a:t>
            </a:r>
            <a:br>
              <a:rPr lang="en-US" altLang="ja-JP" sz="3600" dirty="0">
                <a:latin typeface="Meiryo UI" panose="020B0604030504040204" pitchFamily="50" charset="-128"/>
                <a:ea typeface="Meiryo UI" panose="020B0604030504040204" pitchFamily="50" charset="-128"/>
                <a:cs typeface="Meiryo UI" panose="020B0604030504040204" pitchFamily="50" charset="-128"/>
              </a:rPr>
            </a:br>
            <a:r>
              <a:rPr lang="en-US" altLang="ja-JP" sz="3600" dirty="0">
                <a:latin typeface="Meiryo UI" panose="020B0604030504040204" pitchFamily="50" charset="-128"/>
                <a:ea typeface="Meiryo UI" panose="020B0604030504040204" pitchFamily="50" charset="-128"/>
                <a:cs typeface="Meiryo UI" panose="020B0604030504040204" pitchFamily="50" charset="-128"/>
              </a:rPr>
              <a:t>【FAQ</a:t>
            </a:r>
            <a:r>
              <a:rPr lang="ja-JP" altLang="en-US" sz="3600" dirty="0">
                <a:latin typeface="Meiryo UI" panose="020B0604030504040204" pitchFamily="50" charset="-128"/>
                <a:ea typeface="Meiryo UI" panose="020B0604030504040204" pitchFamily="50" charset="-128"/>
                <a:cs typeface="Meiryo UI" panose="020B0604030504040204" pitchFamily="50" charset="-128"/>
              </a:rPr>
              <a:t>作成</a:t>
            </a:r>
            <a:r>
              <a:rPr lang="en-US" altLang="ja-JP" sz="3600" dirty="0">
                <a:latin typeface="Meiryo UI" panose="020B0604030504040204" pitchFamily="50" charset="-128"/>
                <a:ea typeface="Meiryo UI" panose="020B0604030504040204" pitchFamily="50" charset="-128"/>
                <a:cs typeface="Meiryo UI" panose="020B0604030504040204" pitchFamily="50" charset="-128"/>
              </a:rPr>
              <a:t>SWG】</a:t>
            </a:r>
            <a:r>
              <a:rPr lang="ja-JP" altLang="en-US" sz="3600" dirty="0">
                <a:latin typeface="Meiryo UI" panose="020B0604030504040204" pitchFamily="50" charset="-128"/>
                <a:ea typeface="Meiryo UI" panose="020B0604030504040204" pitchFamily="50" charset="-128"/>
                <a:cs typeface="Meiryo UI" panose="020B0604030504040204" pitchFamily="50" charset="-128"/>
              </a:rPr>
              <a:t> </a:t>
            </a:r>
            <a:br>
              <a:rPr lang="en-US" altLang="ja-JP" sz="3600" dirty="0">
                <a:latin typeface="Meiryo UI" panose="020B0604030504040204" pitchFamily="50" charset="-128"/>
                <a:ea typeface="Meiryo UI" panose="020B0604030504040204" pitchFamily="50" charset="-128"/>
                <a:cs typeface="Meiryo UI" panose="020B0604030504040204" pitchFamily="50" charset="-128"/>
              </a:rPr>
            </a:br>
            <a:r>
              <a:rPr lang="ja-JP" altLang="en-US" sz="3600" dirty="0">
                <a:latin typeface="Meiryo UI" panose="020B0604030504040204" pitchFamily="50" charset="-128"/>
                <a:ea typeface="Meiryo UI" panose="020B0604030504040204" pitchFamily="50" charset="-128"/>
                <a:cs typeface="Meiryo UI" panose="020B0604030504040204" pitchFamily="50" charset="-128"/>
              </a:rPr>
              <a:t>活動紹介</a:t>
            </a:r>
            <a:endParaRPr kumimoji="1" lang="ja-JP" altLang="en-US" sz="3600" dirty="0"/>
          </a:p>
        </p:txBody>
      </p:sp>
      <p:sp>
        <p:nvSpPr>
          <p:cNvPr id="6" name="サブタイトル 5"/>
          <p:cNvSpPr>
            <a:spLocks noGrp="1"/>
          </p:cNvSpPr>
          <p:nvPr>
            <p:ph type="subTitle" idx="1"/>
          </p:nvPr>
        </p:nvSpPr>
        <p:spPr>
          <a:xfrm>
            <a:off x="2027580" y="3870390"/>
            <a:ext cx="5804452" cy="2252113"/>
          </a:xfrm>
        </p:spPr>
        <p:txBody>
          <a:bodyPr>
            <a:normAutofit/>
          </a:bodyPr>
          <a:lstStyle/>
          <a:p>
            <a:pPr marL="457200" indent="-457200" algn="l">
              <a:buFont typeface="+mj-lt"/>
              <a:buAutoNum type="arabicPeriod"/>
            </a:pPr>
            <a:r>
              <a:rPr lang="en-US" altLang="ja-JP" dirty="0">
                <a:latin typeface="Meiryo UI" panose="020B0604030504040204" pitchFamily="50" charset="-128"/>
                <a:ea typeface="Meiryo UI" panose="020B0604030504040204" pitchFamily="50" charset="-128"/>
              </a:rPr>
              <a:t>FAQ</a:t>
            </a:r>
            <a:r>
              <a:rPr lang="ja-JP" altLang="en-US" dirty="0">
                <a:latin typeface="Meiryo UI" panose="020B0604030504040204" pitchFamily="50" charset="-128"/>
                <a:ea typeface="Meiryo UI" panose="020B0604030504040204" pitchFamily="50" charset="-128"/>
              </a:rPr>
              <a:t>作成</a:t>
            </a:r>
            <a:r>
              <a:rPr lang="en-US" altLang="ja-JP" dirty="0">
                <a:latin typeface="Meiryo UI" panose="020B0604030504040204" pitchFamily="50" charset="-128"/>
                <a:ea typeface="Meiryo UI" panose="020B0604030504040204" pitchFamily="50" charset="-128"/>
              </a:rPr>
              <a:t>SWG</a:t>
            </a:r>
            <a:r>
              <a:rPr lang="ja-JP" altLang="en-US" dirty="0">
                <a:latin typeface="Meiryo UI" panose="020B0604030504040204" pitchFamily="50" charset="-128"/>
                <a:ea typeface="Meiryo UI" panose="020B0604030504040204" pitchFamily="50" charset="-128"/>
              </a:rPr>
              <a:t>の活動内容</a:t>
            </a:r>
            <a:endParaRPr lang="en-US" altLang="ja-JP" dirty="0">
              <a:latin typeface="Meiryo UI" panose="020B0604030504040204" pitchFamily="50" charset="-128"/>
              <a:ea typeface="Meiryo UI" panose="020B0604030504040204" pitchFamily="50" charset="-128"/>
            </a:endParaRPr>
          </a:p>
          <a:p>
            <a:pPr marL="457200" indent="-457200" algn="l">
              <a:buFont typeface="+mj-lt"/>
              <a:buAutoNum type="arabicPeriod"/>
            </a:pPr>
            <a:r>
              <a:rPr lang="en-US" altLang="ja-JP" dirty="0">
                <a:latin typeface="Meiryo UI" panose="020B0604030504040204" pitchFamily="50" charset="-128"/>
                <a:ea typeface="Meiryo UI" panose="020B0604030504040204" pitchFamily="50" charset="-128"/>
              </a:rPr>
              <a:t>FAQ</a:t>
            </a:r>
            <a:r>
              <a:rPr lang="ja-JP" altLang="en-US" dirty="0">
                <a:latin typeface="Meiryo UI" panose="020B0604030504040204" pitchFamily="50" charset="-128"/>
                <a:ea typeface="Meiryo UI" panose="020B0604030504040204" pitchFamily="50" charset="-128"/>
              </a:rPr>
              <a:t>レビューを体験</a:t>
            </a:r>
            <a:endParaRPr lang="en-US" altLang="ja-JP" dirty="0">
              <a:latin typeface="Meiryo UI" panose="020B0604030504040204" pitchFamily="50" charset="-128"/>
              <a:ea typeface="Meiryo UI" panose="020B0604030504040204" pitchFamily="50" charset="-128"/>
            </a:endParaRPr>
          </a:p>
          <a:p>
            <a:pPr marL="457200" indent="-457200" algn="l">
              <a:buFont typeface="+mj-lt"/>
              <a:buAutoNum type="arabicPeriod"/>
            </a:pPr>
            <a:r>
              <a:rPr lang="en-US" altLang="ja-JP" dirty="0">
                <a:latin typeface="Meiryo UI" panose="020B0604030504040204" pitchFamily="50" charset="-128"/>
                <a:ea typeface="Meiryo UI" panose="020B0604030504040204" pitchFamily="50" charset="-128"/>
              </a:rPr>
              <a:t>QA</a:t>
            </a:r>
            <a:r>
              <a:rPr lang="ja-JP" altLang="en-US" dirty="0">
                <a:latin typeface="Meiryo UI" panose="020B0604030504040204" pitchFamily="50" charset="-128"/>
                <a:ea typeface="Meiryo UI" panose="020B0604030504040204" pitchFamily="50" charset="-128"/>
              </a:rPr>
              <a:t>タイム</a:t>
            </a:r>
            <a:endParaRPr lang="en-US" altLang="ja-JP" dirty="0">
              <a:latin typeface="Meiryo UI" panose="020B0604030504040204" pitchFamily="50" charset="-128"/>
              <a:ea typeface="Meiryo UI" panose="020B0604030504040204" pitchFamily="50" charset="-128"/>
            </a:endParaRPr>
          </a:p>
          <a:p>
            <a:pPr marL="457200" indent="-457200" algn="l">
              <a:buFont typeface="+mj-lt"/>
              <a:buAutoNum type="arabicPeriod"/>
            </a:pPr>
            <a:r>
              <a:rPr lang="en-US" altLang="ja-JP" dirty="0">
                <a:latin typeface="Meiryo UI" panose="020B0604030504040204" pitchFamily="50" charset="-128"/>
                <a:ea typeface="Meiryo UI" panose="020B0604030504040204" pitchFamily="50" charset="-128"/>
              </a:rPr>
              <a:t>FAQ</a:t>
            </a:r>
            <a:r>
              <a:rPr lang="ja-JP" altLang="en-US" dirty="0">
                <a:latin typeface="Meiryo UI" panose="020B0604030504040204" pitchFamily="50" charset="-128"/>
                <a:ea typeface="Meiryo UI" panose="020B0604030504040204" pitchFamily="50" charset="-128"/>
              </a:rPr>
              <a:t>作成</a:t>
            </a:r>
            <a:r>
              <a:rPr lang="en-US" altLang="ja-JP" dirty="0">
                <a:latin typeface="Meiryo UI" panose="020B0604030504040204" pitchFamily="50" charset="-128"/>
                <a:ea typeface="Meiryo UI" panose="020B0604030504040204" pitchFamily="50" charset="-128"/>
              </a:rPr>
              <a:t>SWG</a:t>
            </a:r>
            <a:r>
              <a:rPr lang="ja-JP" altLang="en-US" dirty="0">
                <a:latin typeface="Meiryo UI" panose="020B0604030504040204" pitchFamily="50" charset="-128"/>
                <a:ea typeface="Meiryo UI" panose="020B0604030504040204" pitchFamily="50" charset="-128"/>
              </a:rPr>
              <a:t>に参加してみての感想</a:t>
            </a:r>
            <a:endParaRPr lang="en-US" altLang="ja-JP" dirty="0">
              <a:latin typeface="Meiryo UI" panose="020B0604030504040204" pitchFamily="50" charset="-128"/>
              <a:ea typeface="Meiryo UI" panose="020B0604030504040204" pitchFamily="50" charset="-128"/>
            </a:endParaRPr>
          </a:p>
          <a:p>
            <a:pPr marL="457200" indent="-457200" algn="l">
              <a:buFont typeface="+mj-lt"/>
              <a:buAutoNum type="arabicPeriod"/>
            </a:pPr>
            <a:r>
              <a:rPr lang="ja-JP" altLang="en-US" dirty="0">
                <a:latin typeface="Meiryo UI" panose="020B0604030504040204" pitchFamily="50" charset="-128"/>
                <a:ea typeface="Meiryo UI" panose="020B0604030504040204" pitchFamily="50" charset="-128"/>
              </a:rPr>
              <a:t>参加者募集</a:t>
            </a:r>
            <a:endParaRPr lang="en-US" altLang="ja-JP" dirty="0">
              <a:latin typeface="Meiryo UI" panose="020B0604030504040204" pitchFamily="50" charset="-128"/>
              <a:ea typeface="Meiryo UI" panose="020B0604030504040204" pitchFamily="50" charset="-128"/>
            </a:endParaRPr>
          </a:p>
          <a:p>
            <a:pPr marL="457200" indent="-457200" algn="l">
              <a:buFont typeface="+mj-lt"/>
              <a:buAutoNum type="arabicPeriod"/>
            </a:pPr>
            <a:endParaRPr lang="en-US" altLang="ja-JP" dirty="0">
              <a:latin typeface="Meiryo UI" panose="020B0604030504040204" pitchFamily="50" charset="-128"/>
              <a:ea typeface="Meiryo UI" panose="020B0604030504040204" pitchFamily="50" charset="-128"/>
            </a:endParaRPr>
          </a:p>
          <a:p>
            <a:pPr marL="457200" indent="-457200" algn="l">
              <a:buFont typeface="+mj-lt"/>
              <a:buAutoNum type="arabicPeriod"/>
            </a:pPr>
            <a:endParaRPr lang="en-US" altLang="ja-JP"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（パブリックドメイン）</a:t>
            </a:r>
          </a:p>
        </p:txBody>
      </p:sp>
    </p:spTree>
    <p:extLst>
      <p:ext uri="{BB962C8B-B14F-4D97-AF65-F5344CB8AC3E}">
        <p14:creationId xmlns:p14="http://schemas.microsoft.com/office/powerpoint/2010/main" val="891709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64187"/>
            <a:ext cx="8229600" cy="716541"/>
          </a:xfrm>
          <a:solidFill>
            <a:schemeClr val="accent5">
              <a:lumMod val="20000"/>
              <a:lumOff val="80000"/>
            </a:schemeClr>
          </a:solidFill>
          <a:ln>
            <a:solidFill>
              <a:schemeClr val="accent1"/>
            </a:solidFill>
          </a:ln>
        </p:spPr>
        <p:txBody>
          <a:bodyPr>
            <a:normAutofit/>
          </a:bodyPr>
          <a:lstStyle/>
          <a:p>
            <a:pPr algn="ctr"/>
            <a:r>
              <a:rPr lang="ja-JP" altLang="en-US" sz="3600" dirty="0">
                <a:latin typeface="Meiryo UI" panose="020B0604030504040204" pitchFamily="50" charset="-128"/>
                <a:ea typeface="Meiryo UI" panose="020B0604030504040204" pitchFamily="50" charset="-128"/>
              </a:rPr>
              <a:t>１．</a:t>
            </a:r>
            <a:r>
              <a:rPr lang="en-US" altLang="ja-JP" sz="3600" dirty="0">
                <a:latin typeface="Meiryo UI" panose="020B0604030504040204" pitchFamily="50" charset="-128"/>
                <a:ea typeface="Meiryo UI" panose="020B0604030504040204" pitchFamily="50" charset="-128"/>
              </a:rPr>
              <a:t>FAQ</a:t>
            </a:r>
            <a:r>
              <a:rPr lang="ja-JP" altLang="en-US" sz="3600" dirty="0">
                <a:latin typeface="Meiryo UI" panose="020B0604030504040204" pitchFamily="50" charset="-128"/>
                <a:ea typeface="Meiryo UI" panose="020B0604030504040204" pitchFamily="50" charset="-128"/>
              </a:rPr>
              <a:t>作成</a:t>
            </a:r>
            <a:r>
              <a:rPr lang="en-US" altLang="ja-JP" sz="3600" dirty="0">
                <a:latin typeface="Meiryo UI" panose="020B0604030504040204" pitchFamily="50" charset="-128"/>
                <a:ea typeface="Meiryo UI" panose="020B0604030504040204" pitchFamily="50" charset="-128"/>
              </a:rPr>
              <a:t>SWG</a:t>
            </a:r>
            <a:r>
              <a:rPr lang="ja-JP" altLang="en-US" sz="3600" dirty="0">
                <a:latin typeface="Meiryo UI" panose="020B0604030504040204" pitchFamily="50" charset="-128"/>
                <a:ea typeface="Meiryo UI" panose="020B0604030504040204" pitchFamily="50" charset="-128"/>
              </a:rPr>
              <a:t>の活動内容</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217653" y="1136032"/>
            <a:ext cx="8712968" cy="5242897"/>
          </a:xfrm>
        </p:spPr>
        <p:txBody>
          <a:bodyPr>
            <a:noAutofit/>
          </a:bodyPr>
          <a:lstStyle/>
          <a:p>
            <a:pPr>
              <a:lnSpc>
                <a:spcPts val="2900"/>
              </a:lnSpc>
              <a:spcBef>
                <a:spcPts val="0"/>
              </a:spcBef>
              <a:buFont typeface="+mj-lt"/>
              <a:buAutoNum type="arabicPeriod"/>
            </a:pPr>
            <a:r>
              <a:rPr lang="ja-JP" altLang="en-US" sz="1800" dirty="0">
                <a:latin typeface="Meiryo UI" panose="020B0604030504040204" pitchFamily="50" charset="-128"/>
                <a:ea typeface="Meiryo UI" panose="020B0604030504040204" pitchFamily="50" charset="-128"/>
              </a:rPr>
              <a:t>活動内容：</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ライセンス関連の</a:t>
            </a:r>
            <a:r>
              <a:rPr lang="en-US" altLang="ja-JP" sz="1800" dirty="0">
                <a:latin typeface="Meiryo UI" panose="020B0604030504040204" pitchFamily="50" charset="-128"/>
                <a:ea typeface="Meiryo UI" panose="020B0604030504040204" pitchFamily="50" charset="-128"/>
              </a:rPr>
              <a:t>FAQ</a:t>
            </a:r>
            <a:r>
              <a:rPr lang="ja-JP" altLang="en-US" sz="1800" dirty="0">
                <a:latin typeface="Meiryo UI" panose="020B0604030504040204" pitchFamily="50" charset="-128"/>
                <a:ea typeface="Meiryo UI" panose="020B0604030504040204" pitchFamily="50" charset="-128"/>
              </a:rPr>
              <a:t>を作成して公開</a:t>
            </a:r>
            <a:endParaRPr lang="en-US" altLang="ja-JP" sz="1800" dirty="0">
              <a:latin typeface="Meiryo UI" panose="020B0604030504040204" pitchFamily="50" charset="-128"/>
              <a:ea typeface="Meiryo UI" panose="020B0604030504040204" pitchFamily="50" charset="-128"/>
            </a:endParaRPr>
          </a:p>
          <a:p>
            <a:pPr>
              <a:lnSpc>
                <a:spcPts val="2900"/>
              </a:lnSpc>
              <a:spcBef>
                <a:spcPts val="0"/>
              </a:spcBef>
              <a:buFont typeface="+mj-lt"/>
              <a:buAutoNum type="arabicPeriod"/>
            </a:pPr>
            <a:r>
              <a:rPr lang="ja-JP" altLang="en-US" sz="1800" dirty="0">
                <a:latin typeface="Meiryo UI" panose="020B0604030504040204" pitchFamily="50" charset="-128"/>
                <a:ea typeface="Meiryo UI" panose="020B0604030504040204" pitchFamily="50" charset="-128"/>
              </a:rPr>
              <a:t>参加人数：</a:t>
            </a:r>
            <a:r>
              <a:rPr lang="en-US" altLang="ja-JP" sz="1800" dirty="0">
                <a:latin typeface="Meiryo UI" panose="020B0604030504040204" pitchFamily="50" charset="-128"/>
                <a:ea typeface="Meiryo UI" panose="020B0604030504040204" pitchFamily="50" charset="-128"/>
              </a:rPr>
              <a:t>32</a:t>
            </a:r>
            <a:r>
              <a:rPr lang="ja-JP" altLang="en-US" sz="1800" dirty="0">
                <a:latin typeface="Meiryo UI" panose="020B0604030504040204" pitchFamily="50" charset="-128"/>
                <a:ea typeface="Meiryo UI" panose="020B0604030504040204" pitchFamily="50" charset="-128"/>
              </a:rPr>
              <a:t>名（</a:t>
            </a:r>
            <a:r>
              <a:rPr lang="en-US" altLang="ja-JP" sz="1800" dirty="0">
                <a:latin typeface="Meiryo UI" panose="020B0604030504040204" pitchFamily="50" charset="-128"/>
                <a:ea typeface="Meiryo UI" panose="020B0604030504040204" pitchFamily="50" charset="-128"/>
              </a:rPr>
              <a:t>2020</a:t>
            </a:r>
            <a:r>
              <a:rPr lang="ja-JP" altLang="en-US" sz="1800" dirty="0">
                <a:latin typeface="Meiryo UI" panose="020B0604030504040204" pitchFamily="50" charset="-128"/>
                <a:ea typeface="Meiryo UI" panose="020B0604030504040204" pitchFamily="50" charset="-128"/>
              </a:rPr>
              <a:t>年</a:t>
            </a:r>
            <a:r>
              <a:rPr lang="en-US" altLang="ja-JP" sz="1800" dirty="0">
                <a:latin typeface="Meiryo UI" panose="020B0604030504040204" pitchFamily="50" charset="-128"/>
                <a:ea typeface="Meiryo UI" panose="020B0604030504040204" pitchFamily="50" charset="-128"/>
              </a:rPr>
              <a:t>4</a:t>
            </a:r>
            <a:r>
              <a:rPr lang="ja-JP" altLang="en-US" sz="1800" dirty="0">
                <a:latin typeface="Meiryo UI" panose="020B0604030504040204" pitchFamily="50" charset="-128"/>
                <a:ea typeface="Meiryo UI" panose="020B0604030504040204" pitchFamily="50" charset="-128"/>
              </a:rPr>
              <a:t>月</a:t>
            </a:r>
            <a:r>
              <a:rPr lang="en-US" altLang="ja-JP" sz="1800" dirty="0">
                <a:latin typeface="Meiryo UI" panose="020B0604030504040204" pitchFamily="50" charset="-128"/>
                <a:ea typeface="Meiryo UI" panose="020B0604030504040204" pitchFamily="50" charset="-128"/>
              </a:rPr>
              <a:t>23</a:t>
            </a:r>
            <a:r>
              <a:rPr lang="ja-JP" altLang="en-US" sz="1800" dirty="0">
                <a:latin typeface="Meiryo UI" panose="020B0604030504040204" pitchFamily="50" charset="-128"/>
                <a:ea typeface="Meiryo UI" panose="020B0604030504040204" pitchFamily="50" charset="-128"/>
              </a:rPr>
              <a:t>日現在）</a:t>
            </a:r>
            <a:endParaRPr lang="en-US" altLang="ja-JP" sz="1800" dirty="0">
              <a:latin typeface="Meiryo UI" panose="020B0604030504040204" pitchFamily="50" charset="-128"/>
              <a:ea typeface="Meiryo UI" panose="020B0604030504040204" pitchFamily="50" charset="-128"/>
            </a:endParaRPr>
          </a:p>
          <a:p>
            <a:pPr>
              <a:lnSpc>
                <a:spcPts val="2900"/>
              </a:lnSpc>
              <a:spcBef>
                <a:spcPts val="0"/>
              </a:spcBef>
              <a:buFont typeface="+mj-lt"/>
              <a:buAutoNum type="arabicPeriod"/>
            </a:pPr>
            <a:r>
              <a:rPr lang="ja-JP" altLang="en-US" sz="1800" dirty="0">
                <a:latin typeface="Meiryo UI" panose="020B0604030504040204" pitchFamily="50" charset="-128"/>
                <a:ea typeface="Meiryo UI" panose="020B0604030504040204" pitchFamily="50" charset="-128"/>
              </a:rPr>
              <a:t>成果物</a:t>
            </a:r>
            <a:endParaRPr lang="en-US" altLang="ja-JP" sz="1800" dirty="0">
              <a:latin typeface="Meiryo UI" panose="020B0604030504040204" pitchFamily="50" charset="-128"/>
              <a:ea typeface="Meiryo UI" panose="020B0604030504040204" pitchFamily="50" charset="-128"/>
            </a:endParaRPr>
          </a:p>
          <a:p>
            <a:pPr marL="0" indent="0">
              <a:lnSpc>
                <a:spcPts val="2900"/>
              </a:lnSpc>
              <a:spcBef>
                <a:spcPts val="0"/>
              </a:spcBef>
              <a:buNone/>
            </a:pPr>
            <a:r>
              <a:rPr lang="ja-JP" altLang="en-US" sz="1800" dirty="0">
                <a:latin typeface="Meiryo UI" panose="020B0604030504040204" pitchFamily="50" charset="-128"/>
                <a:ea typeface="Meiryo UI" panose="020B0604030504040204" pitchFamily="50" charset="-128"/>
              </a:rPr>
              <a:t> ・</a:t>
            </a:r>
            <a:r>
              <a:rPr lang="ja-JP" altLang="en-US" sz="1800" dirty="0">
                <a:solidFill>
                  <a:srgbClr val="0000FF"/>
                </a:solidFill>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a:t>
            </a:r>
            <a:r>
              <a:rPr lang="en-US" altLang="ja-JP" sz="1800" dirty="0">
                <a:solidFill>
                  <a:srgbClr val="0000FF"/>
                </a:solidFill>
                <a:latin typeface="Meiryo UI" panose="020B0604030504040204" pitchFamily="50" charset="-128"/>
                <a:ea typeface="Meiryo UI" panose="020B0604030504040204" pitchFamily="50" charset="-128"/>
                <a:cs typeface="Meiryo UI" panose="020B0604030504040204" pitchFamily="50" charset="-128"/>
                <a:hlinkClick r:id="rId3">
                  <a:extLst>
                    <a:ext uri="{A12FA001-AC4F-418D-AE19-62706E023703}">
                      <ahyp:hlinkClr xmlns:ahyp="http://schemas.microsoft.com/office/drawing/2018/hyperlinkcolor" val="tx"/>
                    </a:ext>
                  </a:extLst>
                </a:hlinkClick>
              </a:rPr>
              <a:t>OSS</a:t>
            </a:r>
            <a:r>
              <a:rPr lang="ja-JP" altLang="en-US" sz="1800" dirty="0">
                <a:solidFill>
                  <a:srgbClr val="0000FF"/>
                </a:solidFill>
                <a:latin typeface="Meiryo UI" panose="020B0604030504040204" pitchFamily="50" charset="-128"/>
                <a:ea typeface="Meiryo UI" panose="020B0604030504040204" pitchFamily="50" charset="-128"/>
                <a:cs typeface="Meiryo UI" panose="020B0604030504040204" pitchFamily="50" charset="-128"/>
                <a:hlinkClick r:id="rId3">
                  <a:extLst>
                    <a:ext uri="{A12FA001-AC4F-418D-AE19-62706E023703}">
                      <ahyp:hlinkClr xmlns:ahyp="http://schemas.microsoft.com/office/drawing/2018/hyperlinkcolor" val="tx"/>
                    </a:ext>
                  </a:extLst>
                </a:hlinkClick>
              </a:rPr>
              <a:t>ライセンス関連でよくある誤解　</a:t>
            </a:r>
            <a:r>
              <a:rPr lang="en-US" altLang="ja-JP" sz="1800" dirty="0">
                <a:solidFill>
                  <a:srgbClr val="0000FF"/>
                </a:solidFill>
                <a:latin typeface="Meiryo UI" panose="020B0604030504040204" pitchFamily="50" charset="-128"/>
                <a:ea typeface="Meiryo UI" panose="020B0604030504040204" pitchFamily="50" charset="-128"/>
                <a:cs typeface="Meiryo UI" panose="020B0604030504040204" pitchFamily="50" charset="-128"/>
                <a:hlinkClick r:id="rId3">
                  <a:extLst>
                    <a:ext uri="{A12FA001-AC4F-418D-AE19-62706E023703}">
                      <ahyp:hlinkClr xmlns:ahyp="http://schemas.microsoft.com/office/drawing/2018/hyperlinkcolor" val="tx"/>
                    </a:ext>
                  </a:extLst>
                </a:hlinkClick>
              </a:rPr>
              <a:t>V4</a:t>
            </a:r>
            <a:r>
              <a:rPr lang="ja-JP" altLang="en-US" sz="1800" dirty="0">
                <a:solidFill>
                  <a:srgbClr val="0000FF"/>
                </a:solidFill>
                <a:latin typeface="Meiryo UI" panose="020B0604030504040204" pitchFamily="50" charset="-128"/>
                <a:ea typeface="Meiryo UI" panose="020B0604030504040204" pitchFamily="50" charset="-128"/>
                <a:cs typeface="Meiryo UI" panose="020B0604030504040204" pitchFamily="50" charset="-128"/>
                <a:hlinkClick r:id="rId3">
                  <a:extLst>
                    <a:ext uri="{A12FA001-AC4F-418D-AE19-62706E023703}">
                      <ahyp:hlinkClr xmlns:ahyp="http://schemas.microsoft.com/office/drawing/2018/hyperlinkcolor" val="tx"/>
                    </a:ext>
                  </a:extLst>
                </a:hlinkClick>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(JAPAN WG)</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2019</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12</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月公開（</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FAQ:27</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件）</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a:lnSpc>
                <a:spcPts val="2900"/>
              </a:lnSpc>
              <a:spcBef>
                <a:spcPts val="0"/>
              </a:spcBef>
              <a:buNone/>
            </a:pPr>
            <a:r>
              <a:rPr lang="ja-JP" altLang="en-US" sz="1800" dirty="0">
                <a:latin typeface="Meiryo UI" panose="020B0604030504040204" pitchFamily="50" charset="-128"/>
                <a:ea typeface="Meiryo UI" panose="020B0604030504040204" pitchFamily="50" charset="-128"/>
              </a:rPr>
              <a:t> ・</a:t>
            </a:r>
            <a:r>
              <a:rPr lang="ja-JP" altLang="en-US" sz="1800" dirty="0">
                <a:solidFill>
                  <a:srgbClr val="0000FF"/>
                </a:solidFill>
                <a:latin typeface="Meiryo UI" panose="020B0604030504040204" pitchFamily="50" charset="-128"/>
                <a:ea typeface="Meiryo UI" panose="020B0604030504040204" pitchFamily="50" charset="-128"/>
                <a:hlinkClick r:id="rId4">
                  <a:extLst>
                    <a:ext uri="{A12FA001-AC4F-418D-AE19-62706E023703}">
                      <ahyp:hlinkClr xmlns:ahyp="http://schemas.microsoft.com/office/drawing/2018/hyperlinkcolor" val="tx"/>
                    </a:ext>
                  </a:extLst>
                </a:hlinkClick>
              </a:rPr>
              <a:t>「</a:t>
            </a:r>
            <a:r>
              <a:rPr lang="en-US" altLang="ja-JP" sz="1800" dirty="0">
                <a:solidFill>
                  <a:srgbClr val="0000FF"/>
                </a:solidFill>
                <a:latin typeface="Meiryo UI" panose="020B0604030504040204" pitchFamily="50" charset="-128"/>
                <a:ea typeface="Meiryo UI" panose="020B0604030504040204" pitchFamily="50" charset="-128"/>
                <a:hlinkClick r:id="rId4">
                  <a:extLst>
                    <a:ext uri="{A12FA001-AC4F-418D-AE19-62706E023703}">
                      <ahyp:hlinkClr xmlns:ahyp="http://schemas.microsoft.com/office/drawing/2018/hyperlinkcolor" val="tx"/>
                    </a:ext>
                  </a:extLst>
                </a:hlinkClick>
              </a:rPr>
              <a:t>OSS</a:t>
            </a:r>
            <a:r>
              <a:rPr lang="ja-JP" altLang="en-US" sz="1800" dirty="0">
                <a:solidFill>
                  <a:srgbClr val="0000FF"/>
                </a:solidFill>
                <a:latin typeface="Meiryo UI" panose="020B0604030504040204" pitchFamily="50" charset="-128"/>
                <a:ea typeface="Meiryo UI" panose="020B0604030504040204" pitchFamily="50" charset="-128"/>
                <a:hlinkClick r:id="rId4">
                  <a:extLst>
                    <a:ext uri="{A12FA001-AC4F-418D-AE19-62706E023703}">
                      <ahyp:hlinkClr xmlns:ahyp="http://schemas.microsoft.com/office/drawing/2018/hyperlinkcolor" val="tx"/>
                    </a:ext>
                  </a:extLst>
                </a:hlinkClick>
              </a:rPr>
              <a:t>ライセンス簡単</a:t>
            </a:r>
            <a:r>
              <a:rPr lang="en-US" altLang="ja-JP" sz="1800" dirty="0">
                <a:solidFill>
                  <a:srgbClr val="0000FF"/>
                </a:solidFill>
                <a:latin typeface="Meiryo UI" panose="020B0604030504040204" pitchFamily="50" charset="-128"/>
                <a:ea typeface="Meiryo UI" panose="020B0604030504040204" pitchFamily="50" charset="-128"/>
                <a:hlinkClick r:id="rId4">
                  <a:extLst>
                    <a:ext uri="{A12FA001-AC4F-418D-AE19-62706E023703}">
                      <ahyp:hlinkClr xmlns:ahyp="http://schemas.microsoft.com/office/drawing/2018/hyperlinkcolor" val="tx"/>
                    </a:ext>
                  </a:extLst>
                </a:hlinkClick>
              </a:rPr>
              <a:t>FAQ V2｣</a:t>
            </a:r>
            <a:r>
              <a:rPr lang="en-US" altLang="ja-JP" sz="1800" dirty="0">
                <a:solidFill>
                  <a:srgbClr val="0000FF"/>
                </a:solidFill>
                <a:latin typeface="Meiryo UI" panose="020B0604030504040204" pitchFamily="50" charset="-128"/>
                <a:ea typeface="Meiryo UI" panose="020B0604030504040204" pitchFamily="50" charset="-128"/>
              </a:rPr>
              <a:t>(</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ライセンス研究所）</a:t>
            </a:r>
            <a:endParaRPr lang="en-US" altLang="ja-JP" sz="1800" dirty="0">
              <a:latin typeface="Meiryo UI" panose="020B0604030504040204" pitchFamily="50" charset="-128"/>
              <a:ea typeface="Meiryo UI" panose="020B0604030504040204" pitchFamily="50" charset="-128"/>
            </a:endParaRPr>
          </a:p>
          <a:p>
            <a:pPr marL="0" indent="0">
              <a:lnSpc>
                <a:spcPts val="2900"/>
              </a:lnSpc>
              <a:spcBef>
                <a:spcPts val="0"/>
              </a:spcBef>
              <a:buNone/>
            </a:pPr>
            <a:r>
              <a:rPr lang="en-US" altLang="ja-JP"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2020</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月公開（</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FAQ:27+10</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件）</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a:lnSpc>
                <a:spcPts val="2900"/>
              </a:lnSpc>
              <a:spcBef>
                <a:spcPts val="0"/>
              </a:spcBef>
              <a:buNone/>
            </a:pPr>
            <a:r>
              <a:rPr lang="ja-JP" altLang="en-US" sz="1800" dirty="0">
                <a:latin typeface="Meiryo UI" panose="020B0604030504040204" pitchFamily="50" charset="-128"/>
                <a:ea typeface="Meiryo UI" panose="020B0604030504040204" pitchFamily="50" charset="-128"/>
              </a:rPr>
              <a:t>４</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検討ルール：</a:t>
            </a:r>
            <a:endParaRPr lang="en-US" altLang="ja-JP" sz="1800" dirty="0">
              <a:latin typeface="Meiryo UI" panose="020B0604030504040204" pitchFamily="50" charset="-128"/>
              <a:ea typeface="Meiryo UI" panose="020B0604030504040204" pitchFamily="50" charset="-128"/>
            </a:endParaRPr>
          </a:p>
          <a:p>
            <a:pPr marL="457200" lvl="1" indent="0">
              <a:lnSpc>
                <a:spcPts val="2900"/>
              </a:lnSpc>
              <a:spcBef>
                <a:spcPts val="0"/>
              </a:spcBef>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① </a:t>
            </a:r>
            <a:r>
              <a:rPr lang="ja-JP" altLang="en-US" sz="1800" b="1" u="sng" dirty="0">
                <a:latin typeface="Meiryo UI" panose="020B0604030504040204" pitchFamily="50" charset="-128"/>
                <a:ea typeface="Meiryo UI" panose="020B0604030504040204" pitchFamily="50" charset="-128"/>
                <a:cs typeface="Meiryo UI" panose="020B0604030504040204" pitchFamily="50" charset="-128"/>
              </a:rPr>
              <a:t>初心者向け</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800" b="1" u="sng" dirty="0">
                <a:latin typeface="Meiryo UI" panose="020B0604030504040204" pitchFamily="50" charset="-128"/>
                <a:ea typeface="Meiryo UI" panose="020B0604030504040204" pitchFamily="50" charset="-128"/>
                <a:cs typeface="Meiryo UI" panose="020B0604030504040204" pitchFamily="50" charset="-128"/>
              </a:rPr>
              <a:t>一般的</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な内容とする</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ja-JP" altLang="en-US" sz="1800" dirty="0">
                <a:latin typeface="Meiryo UI" panose="020B0604030504040204" pitchFamily="50" charset="-128"/>
                <a:ea typeface="Meiryo UI" panose="020B0604030504040204" pitchFamily="50" charset="-128"/>
                <a:cs typeface="Meiryo UI" panose="020B0604030504040204" pitchFamily="50" charset="-128"/>
              </a:rPr>
              <a:t>② ライセンスの</a:t>
            </a:r>
            <a:r>
              <a:rPr lang="ja-JP" altLang="en-US" sz="1800" b="1" u="sng" dirty="0">
                <a:latin typeface="Meiryo UI" panose="020B0604030504040204" pitchFamily="50" charset="-128"/>
                <a:ea typeface="Meiryo UI" panose="020B0604030504040204" pitchFamily="50" charset="-128"/>
                <a:cs typeface="Meiryo UI" panose="020B0604030504040204" pitchFamily="50" charset="-128"/>
              </a:rPr>
              <a:t>解釈がグレー</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な内容や、</a:t>
            </a:r>
            <a:r>
              <a:rPr lang="ja-JP" altLang="en-US" sz="1800" b="1" u="sng" dirty="0">
                <a:latin typeface="Meiryo UI" panose="020B0604030504040204" pitchFamily="50" charset="-128"/>
                <a:ea typeface="Meiryo UI" panose="020B0604030504040204" pitchFamily="50" charset="-128"/>
                <a:cs typeface="Meiryo UI" panose="020B0604030504040204" pitchFamily="50" charset="-128"/>
              </a:rPr>
              <a:t>ビジネス毎に判断が必要</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な内容は記載しない</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ja-JP" altLang="en-US" sz="1800" dirty="0">
                <a:latin typeface="Meiryo UI" panose="020B0604030504040204" pitchFamily="50" charset="-128"/>
                <a:ea typeface="Meiryo UI" panose="020B0604030504040204" pitchFamily="50" charset="-128"/>
                <a:cs typeface="Meiryo UI" panose="020B0604030504040204" pitchFamily="50" charset="-128"/>
              </a:rPr>
              <a:t>③ </a:t>
            </a:r>
            <a:r>
              <a:rPr lang="ja-JP" altLang="en-US" sz="1800" b="1" u="sng" dirty="0">
                <a:latin typeface="Meiryo UI" panose="020B0604030504040204" pitchFamily="50" charset="-128"/>
                <a:ea typeface="Meiryo UI" panose="020B0604030504040204" pitchFamily="50" charset="-128"/>
                <a:cs typeface="Meiryo UI" panose="020B0604030504040204" pitchFamily="50" charset="-128"/>
              </a:rPr>
              <a:t>ネット上</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SLACK</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）で会話、</a:t>
            </a:r>
            <a:r>
              <a:rPr lang="ja-JP" altLang="en-US" sz="1800" b="1" u="sng" dirty="0">
                <a:latin typeface="Meiryo UI" panose="020B0604030504040204" pitchFamily="50" charset="-128"/>
                <a:ea typeface="Meiryo UI" panose="020B0604030504040204" pitchFamily="50" charset="-128"/>
                <a:cs typeface="Meiryo UI" panose="020B0604030504040204" pitchFamily="50" charset="-128"/>
              </a:rPr>
              <a:t>オフ会</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で</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FAQ</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レビューを実施</a:t>
            </a:r>
            <a:br>
              <a:rPr lang="en-US" altLang="ja-JP" sz="1800" b="1" u="sng" dirty="0">
                <a:latin typeface="Meiryo UI" panose="020B0604030504040204" pitchFamily="50" charset="-128"/>
                <a:ea typeface="Meiryo UI" panose="020B0604030504040204" pitchFamily="50" charset="-128"/>
                <a:cs typeface="Meiryo UI" panose="020B0604030504040204" pitchFamily="50" charset="-128"/>
              </a:rPr>
            </a:br>
            <a:r>
              <a:rPr lang="ja-JP" altLang="en-US" sz="1800" dirty="0">
                <a:latin typeface="Meiryo UI" panose="020B0604030504040204" pitchFamily="50" charset="-128"/>
                <a:ea typeface="Meiryo UI" panose="020B0604030504040204" pitchFamily="50" charset="-128"/>
                <a:cs typeface="Meiryo UI" panose="020B0604030504040204" pitchFamily="50" charset="-128"/>
              </a:rPr>
              <a:t>④ </a:t>
            </a:r>
            <a:r>
              <a:rPr lang="ja-JP" altLang="en-US" sz="1800" b="1" u="sng" dirty="0">
                <a:latin typeface="Meiryo UI" panose="020B0604030504040204" pitchFamily="50" charset="-128"/>
                <a:ea typeface="Meiryo UI" panose="020B0604030504040204" pitchFamily="50" charset="-128"/>
                <a:cs typeface="Meiryo UI" panose="020B0604030504040204" pitchFamily="50" charset="-128"/>
              </a:rPr>
              <a:t>弁護士によるレビュー後</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に公開</a:t>
            </a:r>
            <a:br>
              <a:rPr lang="en-US" altLang="ja-JP" sz="1800" b="1" u="sng" dirty="0">
                <a:latin typeface="Meiryo UI" panose="020B0604030504040204" pitchFamily="50" charset="-128"/>
                <a:ea typeface="Meiryo UI" panose="020B0604030504040204" pitchFamily="50" charset="-128"/>
                <a:cs typeface="Meiryo UI" panose="020B0604030504040204" pitchFamily="50" charset="-128"/>
              </a:rPr>
            </a:br>
            <a:r>
              <a:rPr lang="ja-JP" altLang="en-US" sz="1800" dirty="0">
                <a:latin typeface="Meiryo UI" panose="020B0604030504040204" pitchFamily="50" charset="-128"/>
                <a:ea typeface="Meiryo UI" panose="020B0604030504040204" pitchFamily="50" charset="-128"/>
                <a:cs typeface="Meiryo UI" panose="020B0604030504040204" pitchFamily="50" charset="-128"/>
              </a:rPr>
              <a:t>⑤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FAQ</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は、</a:t>
            </a:r>
            <a:r>
              <a:rPr lang="en-US" altLang="ja-JP" sz="1800" b="1" u="sng" dirty="0">
                <a:latin typeface="Meiryo UI" panose="020B0604030504040204" pitchFamily="50" charset="-128"/>
                <a:ea typeface="Meiryo UI" panose="020B0604030504040204" pitchFamily="50" charset="-128"/>
                <a:cs typeface="Meiryo UI" panose="020B0604030504040204" pitchFamily="50" charset="-128"/>
              </a:rPr>
              <a:t>CC0-V1.0</a:t>
            </a:r>
            <a:r>
              <a:rPr lang="ja-JP" altLang="en-US" sz="1800" b="1" u="sng" dirty="0">
                <a:latin typeface="Meiryo UI" panose="020B0604030504040204" pitchFamily="50" charset="-128"/>
                <a:ea typeface="Meiryo UI" panose="020B0604030504040204" pitchFamily="50" charset="-128"/>
                <a:cs typeface="Meiryo UI" panose="020B0604030504040204" pitchFamily="50" charset="-128"/>
              </a:rPr>
              <a:t>で公開</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ja-JP" altLang="en-US" sz="1800" dirty="0">
                <a:latin typeface="Meiryo UI" panose="020B0604030504040204" pitchFamily="50" charset="-128"/>
                <a:ea typeface="Meiryo UI" panose="020B0604030504040204" pitchFamily="50" charset="-128"/>
                <a:cs typeface="Meiryo UI" panose="020B0604030504040204" pitchFamily="50" charset="-128"/>
              </a:rPr>
              <a:t>⑥ </a:t>
            </a:r>
            <a:r>
              <a:rPr lang="en-GB" altLang="ja-JP" sz="1800" b="1"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Chatham House Rule</a:t>
            </a:r>
            <a:r>
              <a:rPr lang="ja-JP" altLang="en-US" sz="1800" b="1"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（情報は利用可、誰が言ったかは口外しない）</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を採用</a:t>
            </a:r>
            <a:endParaRPr lang="ja-JP" altLang="ja-JP" sz="1800" dirty="0">
              <a:latin typeface="Meiryo UI" panose="020B0604030504040204" pitchFamily="50" charset="-128"/>
              <a:ea typeface="Meiryo UI" panose="020B0604030504040204" pitchFamily="50" charset="-128"/>
              <a:cs typeface="Meiryo UI" panose="020B0604030504040204" pitchFamily="50" charset="-128"/>
            </a:endParaRPr>
          </a:p>
          <a:p>
            <a:pPr>
              <a:lnSpc>
                <a:spcPts val="2900"/>
              </a:lnSpc>
              <a:spcBef>
                <a:spcPts val="0"/>
              </a:spcBef>
              <a:buFont typeface="+mj-lt"/>
              <a:buAutoNum type="arabicPeriod"/>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p>
        </p:txBody>
      </p:sp>
      <p:pic>
        <p:nvPicPr>
          <p:cNvPr id="6" name="図 5"/>
          <p:cNvPicPr>
            <a:picLocks noChangeAspect="1"/>
          </p:cNvPicPr>
          <p:nvPr/>
        </p:nvPicPr>
        <p:blipFill>
          <a:blip r:embed="rId5"/>
          <a:stretch>
            <a:fillRect/>
          </a:stretch>
        </p:blipFill>
        <p:spPr>
          <a:xfrm>
            <a:off x="5688254" y="1484785"/>
            <a:ext cx="3348242" cy="2520280"/>
          </a:xfrm>
          <a:prstGeom prst="rect">
            <a:avLst/>
          </a:prstGeom>
        </p:spPr>
      </p:pic>
      <p:sp>
        <p:nvSpPr>
          <p:cNvPr id="7" name="テキスト ボックス 6"/>
          <p:cNvSpPr txBox="1"/>
          <p:nvPr/>
        </p:nvSpPr>
        <p:spPr>
          <a:xfrm>
            <a:off x="6570142" y="1156102"/>
            <a:ext cx="1823833" cy="36933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FAQ</a:t>
            </a:r>
            <a:r>
              <a:rPr kumimoji="1" lang="ja-JP" altLang="en-US" dirty="0">
                <a:latin typeface="Meiryo UI" panose="020B0604030504040204" pitchFamily="50" charset="-128"/>
                <a:ea typeface="Meiryo UI" panose="020B0604030504040204" pitchFamily="50" charset="-128"/>
              </a:rPr>
              <a:t>サンプル）</a:t>
            </a:r>
          </a:p>
        </p:txBody>
      </p:sp>
      <p:sp>
        <p:nvSpPr>
          <p:cNvPr id="9" name="スライド番号プレースホルダー 8">
            <a:extLst>
              <a:ext uri="{FF2B5EF4-FFF2-40B4-BE49-F238E27FC236}">
                <a16:creationId xmlns:a16="http://schemas.microsoft.com/office/drawing/2014/main" id="{35621A1F-E061-4B16-B2B5-8A02AE95DD02}"/>
              </a:ext>
            </a:extLst>
          </p:cNvPr>
          <p:cNvSpPr>
            <a:spLocks noGrp="1"/>
          </p:cNvSpPr>
          <p:nvPr>
            <p:ph type="sldNum" sz="quarter" idx="12"/>
          </p:nvPr>
        </p:nvSpPr>
        <p:spPr/>
        <p:txBody>
          <a:bodyPr/>
          <a:lstStyle/>
          <a:p>
            <a:fld id="{B9BD1621-2BA1-4544-97E6-B70C8AE02889}" type="slidenum">
              <a:rPr kumimoji="1" lang="ja-JP" altLang="en-US" smtClean="0"/>
              <a:t>2</a:t>
            </a:fld>
            <a:endParaRPr kumimoji="1" lang="ja-JP" altLang="en-US"/>
          </a:p>
        </p:txBody>
      </p:sp>
    </p:spTree>
    <p:extLst>
      <p:ext uri="{BB962C8B-B14F-4D97-AF65-F5344CB8AC3E}">
        <p14:creationId xmlns:p14="http://schemas.microsoft.com/office/powerpoint/2010/main" val="2616020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9BD1621-2BA1-4544-97E6-B70C8AE02889}" type="slidenum">
              <a:rPr kumimoji="1" lang="ja-JP" altLang="en-US" smtClean="0"/>
              <a:t>3</a:t>
            </a:fld>
            <a:endParaRPr kumimoji="1" lang="ja-JP" altLang="en-US"/>
          </a:p>
        </p:txBody>
      </p:sp>
      <p:sp>
        <p:nvSpPr>
          <p:cNvPr id="3" name="正方形/長方形 2"/>
          <p:cNvSpPr/>
          <p:nvPr/>
        </p:nvSpPr>
        <p:spPr>
          <a:xfrm>
            <a:off x="1798983" y="1490870"/>
            <a:ext cx="5874026" cy="191825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5000"/>
              </a:lnSpc>
            </a:pPr>
            <a:r>
              <a:rPr kumimoji="1" lang="ja-JP" altLang="en-US" sz="4000" dirty="0">
                <a:solidFill>
                  <a:schemeClr val="tx1"/>
                </a:solidFill>
                <a:latin typeface="Meiryo UI" panose="020B0604030504040204" pitchFamily="50" charset="-128"/>
                <a:ea typeface="Meiryo UI" panose="020B0604030504040204" pitchFamily="50" charset="-128"/>
              </a:rPr>
              <a:t>２．</a:t>
            </a:r>
            <a:r>
              <a:rPr kumimoji="1" lang="en-US" altLang="ja-JP" sz="4000" dirty="0">
                <a:solidFill>
                  <a:schemeClr val="tx1"/>
                </a:solidFill>
                <a:latin typeface="Meiryo UI" panose="020B0604030504040204" pitchFamily="50" charset="-128"/>
                <a:ea typeface="Meiryo UI" panose="020B0604030504040204" pitchFamily="50" charset="-128"/>
              </a:rPr>
              <a:t>FAQ</a:t>
            </a:r>
            <a:r>
              <a:rPr kumimoji="1" lang="ja-JP" altLang="en-US" sz="4000" dirty="0">
                <a:solidFill>
                  <a:schemeClr val="tx1"/>
                </a:solidFill>
                <a:latin typeface="Meiryo UI" panose="020B0604030504040204" pitchFamily="50" charset="-128"/>
                <a:ea typeface="Meiryo UI" panose="020B0604030504040204" pitchFamily="50" charset="-128"/>
              </a:rPr>
              <a:t>レビュー体験</a:t>
            </a:r>
            <a:endParaRPr kumimoji="1" lang="ja-JP" altLang="en-US" sz="4000" dirty="0">
              <a:solidFill>
                <a:schemeClr val="tx1"/>
              </a:solidFill>
            </a:endParaRPr>
          </a:p>
        </p:txBody>
      </p:sp>
    </p:spTree>
    <p:extLst>
      <p:ext uri="{BB962C8B-B14F-4D97-AF65-F5344CB8AC3E}">
        <p14:creationId xmlns:p14="http://schemas.microsoft.com/office/powerpoint/2010/main" val="712350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80927"/>
            <a:ext cx="8280920" cy="3528393"/>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99366"/>
            <a:ext cx="8280920" cy="637346"/>
          </a:xfrm>
          <a:ln>
            <a:solidFill>
              <a:schemeClr val="bg1">
                <a:lumMod val="50000"/>
              </a:schemeClr>
            </a:solidFill>
          </a:ln>
        </p:spPr>
        <p:txBody>
          <a:bodyPr>
            <a:noAutofit/>
          </a:bodyPr>
          <a:lstStyle/>
          <a:p>
            <a:pPr algn="ctr"/>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に掲載するだけでいい？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95399"/>
            <a:ext cx="8280920" cy="13993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製品に利用する</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を配布する際は、ソースコードも配布することが定められていました（</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サイト掲載でもＯＫ）。製品の出荷時に対象</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のソースコードを当社</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サイトに掲載しておけば、その後、製品をバージョンアップしたとしても、</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のライセンス違反の心配はないと思っていいですか？</a:t>
            </a:r>
          </a:p>
        </p:txBody>
      </p:sp>
      <p:sp>
        <p:nvSpPr>
          <p:cNvPr id="9" name="テキスト ボックス 8"/>
          <p:cNvSpPr txBox="1"/>
          <p:nvPr/>
        </p:nvSpPr>
        <p:spPr>
          <a:xfrm>
            <a:off x="3131840" y="294759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 </a:t>
            </a:r>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or </a:t>
            </a:r>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97361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期間</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6673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5182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角丸四角形 6"/>
          <p:cNvSpPr/>
          <p:nvPr/>
        </p:nvSpPr>
        <p:spPr>
          <a:xfrm>
            <a:off x="3028950" y="3876261"/>
            <a:ext cx="3756990" cy="1739348"/>
          </a:xfrm>
          <a:prstGeom prst="roundRect">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4000"/>
              </a:lnSpc>
            </a:pPr>
            <a:r>
              <a:rPr kumimoji="1" lang="ja-JP" altLang="en-US" sz="2800" dirty="0">
                <a:solidFill>
                  <a:schemeClr val="tx1"/>
                </a:solidFill>
                <a:latin typeface="Meiryo UI" panose="020B0604030504040204" pitchFamily="50" charset="-128"/>
                <a:ea typeface="Meiryo UI" panose="020B0604030504040204" pitchFamily="50" charset="-128"/>
              </a:rPr>
              <a:t>答えを考えてみよう！</a:t>
            </a:r>
            <a:endParaRPr kumimoji="1" lang="en-US" altLang="ja-JP" sz="2800" dirty="0">
              <a:solidFill>
                <a:schemeClr val="tx1"/>
              </a:solidFill>
              <a:latin typeface="Meiryo UI" panose="020B0604030504040204" pitchFamily="50" charset="-128"/>
              <a:ea typeface="Meiryo UI" panose="020B0604030504040204" pitchFamily="50" charset="-128"/>
            </a:endParaRPr>
          </a:p>
          <a:p>
            <a:pPr>
              <a:lnSpc>
                <a:spcPts val="4000"/>
              </a:lnSpc>
            </a:pPr>
            <a:r>
              <a:rPr kumimoji="1" lang="ja-JP" altLang="en-US" sz="2800" dirty="0">
                <a:solidFill>
                  <a:schemeClr val="tx1"/>
                </a:solidFill>
                <a:latin typeface="Meiryo UI" panose="020B0604030504040204" pitchFamily="50" charset="-128"/>
                <a:ea typeface="Meiryo UI" panose="020B0604030504040204" pitchFamily="50" charset="-128"/>
              </a:rPr>
              <a:t>この後、投票があります。</a:t>
            </a:r>
          </a:p>
        </p:txBody>
      </p:sp>
      <p:sp>
        <p:nvSpPr>
          <p:cNvPr id="10" name="スライド番号プレースホルダー 9">
            <a:extLst>
              <a:ext uri="{FF2B5EF4-FFF2-40B4-BE49-F238E27FC236}">
                <a16:creationId xmlns:a16="http://schemas.microsoft.com/office/drawing/2014/main" id="{D5F6EC1C-BD45-4A7C-99F1-FAE68AE9E516}"/>
              </a:ext>
            </a:extLst>
          </p:cNvPr>
          <p:cNvSpPr>
            <a:spLocks noGrp="1"/>
          </p:cNvSpPr>
          <p:nvPr>
            <p:ph type="sldNum" sz="quarter" idx="12"/>
          </p:nvPr>
        </p:nvSpPr>
        <p:spPr/>
        <p:txBody>
          <a:bodyPr/>
          <a:lstStyle/>
          <a:p>
            <a:fld id="{B9BD1621-2BA1-4544-97E6-B70C8AE02889}" type="slidenum">
              <a:rPr kumimoji="1" lang="ja-JP" altLang="en-US" smtClean="0"/>
              <a:t>4</a:t>
            </a:fld>
            <a:endParaRPr kumimoji="1" lang="ja-JP" altLang="en-US"/>
          </a:p>
        </p:txBody>
      </p:sp>
    </p:spTree>
    <p:extLst>
      <p:ext uri="{BB962C8B-B14F-4D97-AF65-F5344CB8AC3E}">
        <p14:creationId xmlns:p14="http://schemas.microsoft.com/office/powerpoint/2010/main" val="466636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80927"/>
            <a:ext cx="8280920" cy="3528393"/>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pPr algn="ctr"/>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に掲載するだけでいい？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64061"/>
            <a:ext cx="8291264" cy="2545257"/>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製品のバージョンアップに伴い、</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もバージョンアップした場合、そのバージョンのソースコードを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に掲載する必要があります。</a:t>
            </a: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ライセンス条件で提供期間が定められている場合、その期間のメンテナンスは継続し続けなればなりません。バージョンアップした場合、そこからさらに条件の期間、</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に掲載しておく必要があります。</a:t>
            </a:r>
          </a:p>
          <a:p>
            <a:pPr fontAlgn="base">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掲載する場合は、このように適切なメンテナンスができる管理体制を維持できるかを確認してください。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700"/>
              </a:lnSpc>
              <a:spcBef>
                <a:spcPts val="0"/>
              </a:spcBef>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700"/>
              </a:lnSpc>
              <a:spcBef>
                <a:spcPts val="0"/>
              </a:spcBef>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700"/>
              </a:lnSpc>
              <a:spcBef>
                <a:spcPts val="0"/>
              </a:spcBef>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700"/>
              </a:lnSpc>
              <a:spcBef>
                <a:spcPts val="0"/>
              </a:spcBef>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関連条項</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2700"/>
              </a:lnSpc>
              <a:spcBef>
                <a:spcPts val="0"/>
              </a:spcBef>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4" name="角丸四角形 3"/>
          <p:cNvSpPr/>
          <p:nvPr/>
        </p:nvSpPr>
        <p:spPr>
          <a:xfrm>
            <a:off x="467544" y="1295399"/>
            <a:ext cx="8280920" cy="13993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製品に利用する</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を配布する際は、ソースコードも配布することが定められていました（</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サイト掲載でもＯＫ）。製品の出荷時に対象</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のソースコードを当社</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サイトに掲載しておけば、その後、製品をバージョンアップしたとしても、</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のライセンス違反の心配はないと思っていいですか？</a:t>
            </a:r>
          </a:p>
        </p:txBody>
      </p:sp>
      <p:sp>
        <p:nvSpPr>
          <p:cNvPr id="9" name="テキスト ボックス 8"/>
          <p:cNvSpPr txBox="1"/>
          <p:nvPr/>
        </p:nvSpPr>
        <p:spPr>
          <a:xfrm>
            <a:off x="3131840" y="294759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97361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期間</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5182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角丸四角形 13"/>
          <p:cNvSpPr/>
          <p:nvPr/>
        </p:nvSpPr>
        <p:spPr>
          <a:xfrm>
            <a:off x="5583677" y="2637303"/>
            <a:ext cx="2931673" cy="1040588"/>
          </a:xfrm>
          <a:prstGeom prst="roundRect">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600"/>
              </a:lnSpc>
            </a:pPr>
            <a:r>
              <a:rPr kumimoji="1" lang="ja-JP" altLang="en-US" sz="2800" dirty="0">
                <a:solidFill>
                  <a:schemeClr val="tx1"/>
                </a:solidFill>
                <a:latin typeface="Meiryo UI" panose="020B0604030504040204" pitchFamily="50" charset="-128"/>
                <a:ea typeface="Meiryo UI" panose="020B0604030504040204" pitchFamily="50" charset="-128"/>
              </a:rPr>
              <a:t>回答案をレビュー、</a:t>
            </a:r>
            <a:endParaRPr kumimoji="1" lang="en-US" altLang="ja-JP" sz="2800" dirty="0">
              <a:solidFill>
                <a:schemeClr val="tx1"/>
              </a:solidFill>
              <a:latin typeface="Meiryo UI" panose="020B0604030504040204" pitchFamily="50" charset="-128"/>
              <a:ea typeface="Meiryo UI" panose="020B0604030504040204" pitchFamily="50" charset="-128"/>
            </a:endParaRPr>
          </a:p>
          <a:p>
            <a:pPr>
              <a:lnSpc>
                <a:spcPts val="3600"/>
              </a:lnSpc>
            </a:pPr>
            <a:r>
              <a:rPr kumimoji="1" lang="ja-JP" altLang="en-US" sz="2800" dirty="0">
                <a:solidFill>
                  <a:schemeClr val="tx1"/>
                </a:solidFill>
                <a:latin typeface="Meiryo UI" panose="020B0604030504040204" pitchFamily="50" charset="-128"/>
                <a:ea typeface="Meiryo UI" panose="020B0604030504040204" pitchFamily="50" charset="-128"/>
              </a:rPr>
              <a:t>修正してみよう！</a:t>
            </a:r>
          </a:p>
        </p:txBody>
      </p:sp>
      <p:sp>
        <p:nvSpPr>
          <p:cNvPr id="8" name="スライド番号プレースホルダー 7">
            <a:extLst>
              <a:ext uri="{FF2B5EF4-FFF2-40B4-BE49-F238E27FC236}">
                <a16:creationId xmlns:a16="http://schemas.microsoft.com/office/drawing/2014/main" id="{393DFDB8-D450-466B-BBAE-D5FD508B4C26}"/>
              </a:ext>
            </a:extLst>
          </p:cNvPr>
          <p:cNvSpPr>
            <a:spLocks noGrp="1"/>
          </p:cNvSpPr>
          <p:nvPr>
            <p:ph type="sldNum" sz="quarter" idx="12"/>
          </p:nvPr>
        </p:nvSpPr>
        <p:spPr/>
        <p:txBody>
          <a:bodyPr/>
          <a:lstStyle/>
          <a:p>
            <a:fld id="{B9BD1621-2BA1-4544-97E6-B70C8AE02889}" type="slidenum">
              <a:rPr kumimoji="1" lang="ja-JP" altLang="en-US" smtClean="0"/>
              <a:t>5</a:t>
            </a:fld>
            <a:endParaRPr kumimoji="1" lang="ja-JP" altLang="en-US"/>
          </a:p>
        </p:txBody>
      </p:sp>
    </p:spTree>
    <p:extLst>
      <p:ext uri="{BB962C8B-B14F-4D97-AF65-F5344CB8AC3E}">
        <p14:creationId xmlns:p14="http://schemas.microsoft.com/office/powerpoint/2010/main" val="1471923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47591"/>
            <a:ext cx="8280920" cy="336172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pPr algn="ctr"/>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に掲載するだけでいい？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6961"/>
            <a:ext cx="8291264" cy="2732359"/>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製品のバージョンアップに伴い、</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もバージョンアップした場合、そのバージョンのソースコードを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に掲載する必要があります。</a:t>
            </a: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ライセンス条件で提供期間が定められている場合、その期間の提供し続けなればなりませんので、その期間、</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に掲載しておく必要があります。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製品のバージョンアップした場合は、その中に含まれる</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の提供期間はバージョンアップしたときからになります。</a:t>
            </a:r>
          </a:p>
          <a:p>
            <a:pPr fontAlgn="base">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掲載する場合は、このように適切なメンテナンスができる管理体制を維持できるかを確認してください。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700"/>
              </a:lnSpc>
              <a:spcBef>
                <a:spcPts val="0"/>
              </a:spcBef>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700"/>
              </a:lnSpc>
              <a:spcBef>
                <a:spcPts val="0"/>
              </a:spcBef>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700"/>
              </a:lnSpc>
              <a:spcBef>
                <a:spcPts val="0"/>
              </a:spcBef>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700"/>
              </a:lnSpc>
              <a:spcBef>
                <a:spcPts val="0"/>
              </a:spcBef>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関連条項</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2700"/>
              </a:lnSpc>
              <a:spcBef>
                <a:spcPts val="0"/>
              </a:spcBef>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4" name="角丸四角形 3"/>
          <p:cNvSpPr/>
          <p:nvPr/>
        </p:nvSpPr>
        <p:spPr>
          <a:xfrm>
            <a:off x="467544" y="1215957"/>
            <a:ext cx="8280920" cy="1614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製品に利用する</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を配布する際は、ソースコードも配布することが定められていたので、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サイトでソースを配布しようとしています。この場合、製品の最初の出荷時に対象</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のソースコードを当社</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サイトに掲載しておけば、その後、製品をバージョンアップしたとしても、</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のライセンス違反の心配はないと思っていいですか？</a:t>
            </a:r>
          </a:p>
        </p:txBody>
      </p:sp>
      <p:sp>
        <p:nvSpPr>
          <p:cNvPr id="9" name="テキスト ボックス 8"/>
          <p:cNvSpPr txBox="1"/>
          <p:nvPr/>
        </p:nvSpPr>
        <p:spPr>
          <a:xfrm>
            <a:off x="3131840" y="294759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97361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期間</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6673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5182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角丸四角形 13"/>
          <p:cNvSpPr/>
          <p:nvPr/>
        </p:nvSpPr>
        <p:spPr>
          <a:xfrm>
            <a:off x="5469835" y="2559479"/>
            <a:ext cx="3542465" cy="1040588"/>
          </a:xfrm>
          <a:prstGeom prst="roundRect">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600"/>
              </a:lnSpc>
            </a:pPr>
            <a:r>
              <a:rPr kumimoji="1" lang="ja-JP" altLang="en-US" sz="2800" dirty="0">
                <a:solidFill>
                  <a:schemeClr val="tx1"/>
                </a:solidFill>
                <a:latin typeface="Meiryo UI" panose="020B0604030504040204" pitchFamily="50" charset="-128"/>
                <a:ea typeface="Meiryo UI" panose="020B0604030504040204" pitchFamily="50" charset="-128"/>
              </a:rPr>
              <a:t>途中ですが、時間まで修正した結果です。</a:t>
            </a:r>
          </a:p>
        </p:txBody>
      </p:sp>
      <p:sp>
        <p:nvSpPr>
          <p:cNvPr id="8" name="スライド番号プレースホルダー 7">
            <a:extLst>
              <a:ext uri="{FF2B5EF4-FFF2-40B4-BE49-F238E27FC236}">
                <a16:creationId xmlns:a16="http://schemas.microsoft.com/office/drawing/2014/main" id="{E7759322-8AC6-4E91-87AC-931369D8EC8D}"/>
              </a:ext>
            </a:extLst>
          </p:cNvPr>
          <p:cNvSpPr>
            <a:spLocks noGrp="1"/>
          </p:cNvSpPr>
          <p:nvPr>
            <p:ph type="sldNum" sz="quarter" idx="12"/>
          </p:nvPr>
        </p:nvSpPr>
        <p:spPr/>
        <p:txBody>
          <a:bodyPr/>
          <a:lstStyle/>
          <a:p>
            <a:fld id="{B9BD1621-2BA1-4544-97E6-B70C8AE02889}" type="slidenum">
              <a:rPr kumimoji="1" lang="ja-JP" altLang="en-US" smtClean="0"/>
              <a:t>6</a:t>
            </a:fld>
            <a:endParaRPr kumimoji="1" lang="ja-JP" altLang="en-US"/>
          </a:p>
        </p:txBody>
      </p:sp>
    </p:spTree>
    <p:extLst>
      <p:ext uri="{BB962C8B-B14F-4D97-AF65-F5344CB8AC3E}">
        <p14:creationId xmlns:p14="http://schemas.microsoft.com/office/powerpoint/2010/main" val="2635030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9BD1621-2BA1-4544-97E6-B70C8AE02889}" type="slidenum">
              <a:rPr kumimoji="1" lang="ja-JP" altLang="en-US" smtClean="0"/>
              <a:t>7</a:t>
            </a:fld>
            <a:endParaRPr kumimoji="1" lang="ja-JP" altLang="en-US"/>
          </a:p>
        </p:txBody>
      </p:sp>
      <p:sp>
        <p:nvSpPr>
          <p:cNvPr id="3" name="正方形/長方形 2"/>
          <p:cNvSpPr/>
          <p:nvPr/>
        </p:nvSpPr>
        <p:spPr>
          <a:xfrm>
            <a:off x="1798983" y="1510749"/>
            <a:ext cx="6102626" cy="198782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5000"/>
              </a:lnSpc>
            </a:pPr>
            <a:r>
              <a:rPr kumimoji="1" lang="ja-JP" altLang="en-US" sz="4000" dirty="0">
                <a:solidFill>
                  <a:schemeClr val="tx1"/>
                </a:solidFill>
                <a:latin typeface="Meiryo UI" panose="020B0604030504040204" pitchFamily="50" charset="-128"/>
                <a:ea typeface="Meiryo UI" panose="020B0604030504040204" pitchFamily="50" charset="-128"/>
              </a:rPr>
              <a:t>３．</a:t>
            </a:r>
            <a:r>
              <a:rPr kumimoji="1" lang="en-US" altLang="ja-JP" sz="4000" dirty="0">
                <a:solidFill>
                  <a:schemeClr val="tx1"/>
                </a:solidFill>
                <a:latin typeface="Meiryo UI" panose="020B0604030504040204" pitchFamily="50" charset="-128"/>
                <a:ea typeface="Meiryo UI" panose="020B0604030504040204" pitchFamily="50" charset="-128"/>
              </a:rPr>
              <a:t>QA</a:t>
            </a:r>
            <a:r>
              <a:rPr kumimoji="1" lang="ja-JP" altLang="en-US" sz="4000" dirty="0">
                <a:solidFill>
                  <a:schemeClr val="tx1"/>
                </a:solidFill>
                <a:latin typeface="Meiryo UI" panose="020B0604030504040204" pitchFamily="50" charset="-128"/>
                <a:ea typeface="Meiryo UI" panose="020B0604030504040204" pitchFamily="50" charset="-128"/>
              </a:rPr>
              <a:t>タイム</a:t>
            </a:r>
            <a:endParaRPr kumimoji="1" lang="en-US" altLang="ja-JP" sz="4000" dirty="0">
              <a:solidFill>
                <a:schemeClr val="tx1"/>
              </a:solidFill>
              <a:latin typeface="Meiryo UI" panose="020B0604030504040204" pitchFamily="50" charset="-128"/>
              <a:ea typeface="Meiryo UI" panose="020B0604030504040204" pitchFamily="50" charset="-128"/>
            </a:endParaRPr>
          </a:p>
        </p:txBody>
      </p:sp>
      <p:sp>
        <p:nvSpPr>
          <p:cNvPr id="2" name="テキスト ボックス 1"/>
          <p:cNvSpPr txBox="1"/>
          <p:nvPr/>
        </p:nvSpPr>
        <p:spPr>
          <a:xfrm>
            <a:off x="1470995" y="3957966"/>
            <a:ext cx="7464287" cy="954107"/>
          </a:xfrm>
          <a:prstGeom prst="rect">
            <a:avLst/>
          </a:prstGeom>
          <a:noFill/>
        </p:spPr>
        <p:txBody>
          <a:bodyPr wrap="square" rtlCol="0">
            <a:spAutoFit/>
          </a:bodyPr>
          <a:lstStyle/>
          <a:p>
            <a:r>
              <a:rPr kumimoji="1" lang="en-US" altLang="ja-JP" sz="2800" dirty="0">
                <a:latin typeface="Meiryo UI" panose="020B0604030504040204" pitchFamily="50" charset="-128"/>
                <a:ea typeface="Meiryo UI" panose="020B0604030504040204" pitchFamily="50" charset="-128"/>
              </a:rPr>
              <a:t>FAQ</a:t>
            </a:r>
            <a:r>
              <a:rPr kumimoji="1" lang="ja-JP" altLang="en-US" sz="2800" dirty="0">
                <a:latin typeface="Meiryo UI" panose="020B0604030504040204" pitchFamily="50" charset="-128"/>
                <a:ea typeface="Meiryo UI" panose="020B0604030504040204" pitchFamily="50" charset="-128"/>
              </a:rPr>
              <a:t>作成</a:t>
            </a:r>
            <a:r>
              <a:rPr kumimoji="1" lang="en-US" altLang="ja-JP" sz="2800" dirty="0">
                <a:latin typeface="Meiryo UI" panose="020B0604030504040204" pitchFamily="50" charset="-128"/>
                <a:ea typeface="Meiryo UI" panose="020B0604030504040204" pitchFamily="50" charset="-128"/>
              </a:rPr>
              <a:t>SWG</a:t>
            </a:r>
            <a:r>
              <a:rPr kumimoji="1" lang="ja-JP" altLang="en-US" sz="2800" dirty="0">
                <a:latin typeface="Meiryo UI" panose="020B0604030504040204" pitchFamily="50" charset="-128"/>
                <a:ea typeface="Meiryo UI" panose="020B0604030504040204" pitchFamily="50" charset="-128"/>
              </a:rPr>
              <a:t>について、</a:t>
            </a:r>
            <a:r>
              <a:rPr lang="ja-JP" altLang="en-US" sz="2800" dirty="0">
                <a:latin typeface="Meiryo UI" panose="020B0604030504040204" pitchFamily="50" charset="-128"/>
                <a:ea typeface="Meiryo UI" panose="020B0604030504040204" pitchFamily="50" charset="-128"/>
              </a:rPr>
              <a:t>何か質問がありますか？</a:t>
            </a:r>
            <a:endParaRPr kumimoji="1" lang="ja-JP" altLang="en-US" sz="2800" dirty="0">
              <a:latin typeface="Meiryo UI" panose="020B0604030504040204" pitchFamily="50" charset="-128"/>
              <a:ea typeface="Meiryo UI" panose="020B0604030504040204" pitchFamily="50" charset="-128"/>
            </a:endParaRPr>
          </a:p>
          <a:p>
            <a:endParaRPr kumimoji="1" lang="ja-JP" altLang="en-US" sz="2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03652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9BD1621-2BA1-4544-97E6-B70C8AE02889}" type="slidenum">
              <a:rPr kumimoji="1" lang="ja-JP" altLang="en-US" smtClean="0"/>
              <a:t>8</a:t>
            </a:fld>
            <a:endParaRPr kumimoji="1" lang="ja-JP" altLang="en-US"/>
          </a:p>
        </p:txBody>
      </p:sp>
      <p:sp>
        <p:nvSpPr>
          <p:cNvPr id="5" name="正方形/長方形 4"/>
          <p:cNvSpPr/>
          <p:nvPr/>
        </p:nvSpPr>
        <p:spPr>
          <a:xfrm>
            <a:off x="1948070" y="2136913"/>
            <a:ext cx="5874026" cy="25146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5000"/>
              </a:lnSpc>
            </a:pPr>
            <a:r>
              <a:rPr lang="en-US" altLang="ja-JP" sz="4000" dirty="0">
                <a:solidFill>
                  <a:schemeClr val="tx1"/>
                </a:solidFill>
                <a:latin typeface="Meiryo UI" panose="020B0604030504040204" pitchFamily="50" charset="-128"/>
                <a:ea typeface="Meiryo UI" panose="020B0604030504040204" pitchFamily="50" charset="-128"/>
              </a:rPr>
              <a:t>4</a:t>
            </a:r>
            <a:r>
              <a:rPr lang="ja-JP" altLang="en-US" sz="4000" dirty="0" err="1">
                <a:solidFill>
                  <a:schemeClr val="tx1"/>
                </a:solidFill>
                <a:latin typeface="Meiryo UI" panose="020B0604030504040204" pitchFamily="50" charset="-128"/>
                <a:ea typeface="Meiryo UI" panose="020B0604030504040204" pitchFamily="50" charset="-128"/>
              </a:rPr>
              <a:t>．</a:t>
            </a:r>
            <a:r>
              <a:rPr lang="en-US" altLang="ja-JP" sz="4000" dirty="0">
                <a:solidFill>
                  <a:schemeClr val="tx1"/>
                </a:solidFill>
                <a:latin typeface="Meiryo UI" panose="020B0604030504040204" pitchFamily="50" charset="-128"/>
                <a:ea typeface="Meiryo UI" panose="020B0604030504040204" pitchFamily="50" charset="-128"/>
              </a:rPr>
              <a:t>FAQ</a:t>
            </a:r>
            <a:r>
              <a:rPr lang="ja-JP" altLang="en-US" sz="4000" dirty="0">
                <a:solidFill>
                  <a:schemeClr val="tx1"/>
                </a:solidFill>
                <a:latin typeface="Meiryo UI" panose="020B0604030504040204" pitchFamily="50" charset="-128"/>
                <a:ea typeface="Meiryo UI" panose="020B0604030504040204" pitchFamily="50" charset="-128"/>
              </a:rPr>
              <a:t>作成</a:t>
            </a:r>
            <a:r>
              <a:rPr lang="en-US" altLang="ja-JP" sz="4000" dirty="0">
                <a:solidFill>
                  <a:schemeClr val="tx1"/>
                </a:solidFill>
                <a:latin typeface="Meiryo UI" panose="020B0604030504040204" pitchFamily="50" charset="-128"/>
                <a:ea typeface="Meiryo UI" panose="020B0604030504040204" pitchFamily="50" charset="-128"/>
              </a:rPr>
              <a:t>SWG</a:t>
            </a:r>
            <a:r>
              <a:rPr lang="ja-JP" altLang="en-US" sz="4000" dirty="0">
                <a:solidFill>
                  <a:schemeClr val="tx1"/>
                </a:solidFill>
                <a:latin typeface="Meiryo UI" panose="020B0604030504040204" pitchFamily="50" charset="-128"/>
                <a:ea typeface="Meiryo UI" panose="020B0604030504040204" pitchFamily="50" charset="-128"/>
              </a:rPr>
              <a:t>に</a:t>
            </a:r>
            <a:br>
              <a:rPr lang="en-US" altLang="ja-JP" sz="4000" dirty="0">
                <a:solidFill>
                  <a:schemeClr val="tx1"/>
                </a:solidFill>
                <a:latin typeface="Meiryo UI" panose="020B0604030504040204" pitchFamily="50" charset="-128"/>
                <a:ea typeface="Meiryo UI" panose="020B0604030504040204" pitchFamily="50" charset="-128"/>
              </a:rPr>
            </a:br>
            <a:r>
              <a:rPr lang="ja-JP" altLang="en-US" sz="4000" dirty="0">
                <a:solidFill>
                  <a:schemeClr val="tx1"/>
                </a:solidFill>
                <a:latin typeface="Meiryo UI" panose="020B0604030504040204" pitchFamily="50" charset="-128"/>
                <a:ea typeface="Meiryo UI" panose="020B0604030504040204" pitchFamily="50" charset="-128"/>
              </a:rPr>
              <a:t>　　参加してみての感想</a:t>
            </a:r>
            <a:br>
              <a:rPr lang="en-US" altLang="ja-JP" sz="4000" dirty="0">
                <a:solidFill>
                  <a:schemeClr val="tx1"/>
                </a:solidFill>
                <a:latin typeface="Meiryo UI" panose="020B0604030504040204" pitchFamily="50" charset="-128"/>
                <a:ea typeface="Meiryo UI" panose="020B0604030504040204" pitchFamily="50" charset="-128"/>
              </a:rPr>
            </a:br>
            <a:r>
              <a:rPr lang="ja-JP" altLang="en-US" sz="4000" dirty="0">
                <a:solidFill>
                  <a:schemeClr val="tx1"/>
                </a:solidFill>
                <a:latin typeface="Meiryo UI" panose="020B0604030504040204" pitchFamily="50" charset="-128"/>
                <a:ea typeface="Meiryo UI" panose="020B0604030504040204" pitchFamily="50" charset="-128"/>
              </a:rPr>
              <a:t>　（参加メンバから）</a:t>
            </a:r>
            <a:endParaRPr kumimoji="1" lang="ja-JP" altLang="en-US" sz="4000" dirty="0">
              <a:solidFill>
                <a:schemeClr val="tx1"/>
              </a:solidFill>
            </a:endParaRPr>
          </a:p>
        </p:txBody>
      </p:sp>
    </p:spTree>
    <p:extLst>
      <p:ext uri="{BB962C8B-B14F-4D97-AF65-F5344CB8AC3E}">
        <p14:creationId xmlns:p14="http://schemas.microsoft.com/office/powerpoint/2010/main" val="326664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216E70-4E6B-4C7C-A37C-A3D26699E9D3}"/>
              </a:ext>
            </a:extLst>
          </p:cNvPr>
          <p:cNvSpPr>
            <a:spLocks noGrp="1"/>
          </p:cNvSpPr>
          <p:nvPr>
            <p:ph type="title"/>
          </p:nvPr>
        </p:nvSpPr>
        <p:spPr>
          <a:xfrm>
            <a:off x="628650" y="593724"/>
            <a:ext cx="7886700" cy="1000830"/>
          </a:xfrm>
          <a:solidFill>
            <a:schemeClr val="bg1">
              <a:lumMod val="95000"/>
            </a:schemeClr>
          </a:solidFill>
          <a:ln>
            <a:solidFill>
              <a:schemeClr val="bg1">
                <a:lumMod val="65000"/>
              </a:schemeClr>
            </a:solidFill>
          </a:ln>
        </p:spPr>
        <p:txBody>
          <a:bodyPr/>
          <a:lstStyle/>
          <a:p>
            <a:pPr algn="ctr"/>
            <a:r>
              <a:rPr kumimoji="1" lang="en-US" altLang="ja-JP" dirty="0">
                <a:latin typeface="Meiryo UI" panose="020B0604030504040204" pitchFamily="50" charset="-128"/>
                <a:ea typeface="Meiryo UI" panose="020B0604030504040204" pitchFamily="50" charset="-128"/>
              </a:rPr>
              <a:t>QA </a:t>
            </a:r>
            <a:r>
              <a:rPr kumimoji="1" lang="ja-JP" altLang="en-US" dirty="0">
                <a:latin typeface="Meiryo UI" panose="020B0604030504040204" pitchFamily="50" charset="-128"/>
                <a:ea typeface="Meiryo UI" panose="020B0604030504040204" pitchFamily="50" charset="-128"/>
              </a:rPr>
              <a:t>＆ 参加者　募集中</a:t>
            </a:r>
          </a:p>
        </p:txBody>
      </p:sp>
      <p:sp>
        <p:nvSpPr>
          <p:cNvPr id="3" name="コンテンツ プレースホルダー 2">
            <a:extLst>
              <a:ext uri="{FF2B5EF4-FFF2-40B4-BE49-F238E27FC236}">
                <a16:creationId xmlns:a16="http://schemas.microsoft.com/office/drawing/2014/main" id="{A1B0D9CA-907E-479D-9355-66D6F4A4F618}"/>
              </a:ext>
            </a:extLst>
          </p:cNvPr>
          <p:cNvSpPr>
            <a:spLocks noGrp="1"/>
          </p:cNvSpPr>
          <p:nvPr>
            <p:ph idx="1"/>
          </p:nvPr>
        </p:nvSpPr>
        <p:spPr>
          <a:xfrm>
            <a:off x="628649" y="2087217"/>
            <a:ext cx="8176683" cy="4089746"/>
          </a:xfrm>
        </p:spPr>
        <p:txBody>
          <a:bodyPr>
            <a:normAutofit/>
          </a:bodyPr>
          <a:lstStyle/>
          <a:p>
            <a:r>
              <a:rPr lang="ja-JP" altLang="en-US" sz="2400" dirty="0">
                <a:latin typeface="Meiryo UI" panose="020B0604030504040204" pitchFamily="50" charset="-128"/>
                <a:ea typeface="Meiryo UI" panose="020B0604030504040204" pitchFamily="50" charset="-128"/>
                <a:cs typeface="Meiryo UI" panose="020B0604030504040204" pitchFamily="50" charset="-128"/>
              </a:rPr>
              <a:t>「こんなところが分からない。」との</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QA</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を募集中</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QA</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を一緒に考えて理解を深めたい。」という人を募集中</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dirty="0">
                <a:latin typeface="Meiryo UI" panose="020B0604030504040204" pitchFamily="50" charset="-128"/>
                <a:ea typeface="Meiryo UI" panose="020B0604030504040204" pitchFamily="50" charset="-128"/>
                <a:cs typeface="Meiryo UI" panose="020B0604030504040204" pitchFamily="50" charset="-128"/>
              </a:rPr>
              <a:t>参加は無料で、どなたでも参加できます。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dirty="0">
                <a:latin typeface="Meiryo UI" panose="020B0604030504040204" pitchFamily="50" charset="-128"/>
                <a:ea typeface="Meiryo UI" panose="020B0604030504040204" pitchFamily="50" charset="-128"/>
                <a:cs typeface="Meiryo UI" panose="020B0604030504040204" pitchFamily="50" charset="-128"/>
              </a:rPr>
              <a:t>FAQ</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は、</a:t>
            </a:r>
            <a:r>
              <a:rPr lang="ja-JP" altLang="en-US" sz="2400"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パブリックドメインとして公開することに同意</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してください。</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br>
              <a:rPr lang="en-US" altLang="ja-JP" sz="2400" dirty="0">
                <a:latin typeface="Meiryo UI" panose="020B0604030504040204" pitchFamily="50" charset="-128"/>
                <a:ea typeface="Meiryo UI" panose="020B0604030504040204" pitchFamily="50" charset="-128"/>
                <a:cs typeface="Meiryo UI" panose="020B0604030504040204" pitchFamily="50" charset="-128"/>
              </a:rPr>
            </a:br>
            <a:r>
              <a:rPr lang="en-US" altLang="ja-JP" sz="24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連絡先</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email:</a:t>
            </a:r>
            <a:r>
              <a:rPr lang="en-US" altLang="ja-JP" sz="2400" dirty="0">
                <a:latin typeface="Meiryo UI" panose="020B0604030504040204" pitchFamily="50" charset="-128"/>
                <a:ea typeface="Meiryo UI" panose="020B0604030504040204" pitchFamily="50" charset="-128"/>
              </a:rPr>
              <a:t> </a:t>
            </a:r>
            <a:r>
              <a:rPr lang="ja-JP" altLang="en-US" sz="2400" dirty="0">
                <a:latin typeface="Meiryo UI" panose="020B0604030504040204" pitchFamily="50" charset="-128"/>
                <a:ea typeface="Meiryo UI" panose="020B0604030504040204" pitchFamily="50" charset="-128"/>
              </a:rPr>
              <a:t> </a:t>
            </a:r>
            <a:r>
              <a:rPr lang="en-US" altLang="ja-JP" sz="2400" u="sng" dirty="0">
                <a:latin typeface="Meiryo UI" panose="020B0604030504040204" pitchFamily="50" charset="-128"/>
                <a:ea typeface="Meiryo UI" panose="020B0604030504040204" pitchFamily="50" charset="-128"/>
              </a:rPr>
              <a:t>japan-sg-faq@lists.openchainproject.org</a:t>
            </a:r>
            <a:endParaRPr kumimoji="1" lang="ja-JP" altLang="en-US" sz="2400" u="sng" dirty="0">
              <a:latin typeface="Meiryo UI" panose="020B0604030504040204" pitchFamily="50" charset="-128"/>
              <a:ea typeface="Meiryo UI" panose="020B0604030504040204" pitchFamily="50" charset="-128"/>
            </a:endParaRPr>
          </a:p>
        </p:txBody>
      </p:sp>
      <p:sp>
        <p:nvSpPr>
          <p:cNvPr id="7" name="フッター プレースホルダー 4">
            <a:extLst>
              <a:ext uri="{FF2B5EF4-FFF2-40B4-BE49-F238E27FC236}">
                <a16:creationId xmlns:a16="http://schemas.microsoft.com/office/drawing/2014/main" id="{F7DAAF59-1292-4D3F-BDBC-F591228292EB}"/>
              </a:ext>
            </a:extLst>
          </p:cNvPr>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6" name="スライド番号プレースホルダー 5">
            <a:extLst>
              <a:ext uri="{FF2B5EF4-FFF2-40B4-BE49-F238E27FC236}">
                <a16:creationId xmlns:a16="http://schemas.microsoft.com/office/drawing/2014/main" id="{A9627316-5793-4214-98E8-DCBEA60ADAE2}"/>
              </a:ext>
            </a:extLst>
          </p:cNvPr>
          <p:cNvSpPr>
            <a:spLocks noGrp="1"/>
          </p:cNvSpPr>
          <p:nvPr>
            <p:ph type="sldNum" sz="quarter" idx="12"/>
          </p:nvPr>
        </p:nvSpPr>
        <p:spPr/>
        <p:txBody>
          <a:bodyPr/>
          <a:lstStyle/>
          <a:p>
            <a:fld id="{B9BD1621-2BA1-4544-97E6-B70C8AE02889}" type="slidenum">
              <a:rPr kumimoji="1" lang="ja-JP" altLang="en-US" smtClean="0"/>
              <a:t>9</a:t>
            </a:fld>
            <a:endParaRPr kumimoji="1" lang="ja-JP" altLang="en-US"/>
          </a:p>
        </p:txBody>
      </p:sp>
    </p:spTree>
    <p:extLst>
      <p:ext uri="{BB962C8B-B14F-4D97-AF65-F5344CB8AC3E}">
        <p14:creationId xmlns:p14="http://schemas.microsoft.com/office/powerpoint/2010/main" val="307173141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251</TotalTime>
  <Words>504</Words>
  <Application>Microsoft Office PowerPoint</Application>
  <PresentationFormat>画面に合わせる (4:3)</PresentationFormat>
  <Paragraphs>91</Paragraphs>
  <Slides>9</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Meiryo UI</vt:lpstr>
      <vt:lpstr>游ゴシック</vt:lpstr>
      <vt:lpstr>Arial</vt:lpstr>
      <vt:lpstr>Calibri</vt:lpstr>
      <vt:lpstr>Calibri Light</vt:lpstr>
      <vt:lpstr>Wingdings</vt:lpstr>
      <vt:lpstr>Office テーマ</vt:lpstr>
      <vt:lpstr>OpenChain Japan WG 【FAQ作成SWG】  活動紹介</vt:lpstr>
      <vt:lpstr>１．FAQ作成SWGの活動内容</vt:lpstr>
      <vt:lpstr>PowerPoint プレゼンテーション</vt:lpstr>
      <vt:lpstr>ソースコードは出荷する時にWebに掲載するだけでいい？</vt:lpstr>
      <vt:lpstr>ソースコードは出荷する時にWebに掲載するだけでいい？</vt:lpstr>
      <vt:lpstr>ソースコードは出荷する時にWebに掲載するだけでいい？</vt:lpstr>
      <vt:lpstr>PowerPoint プレゼンテーション</vt:lpstr>
      <vt:lpstr>PowerPoint プレゼンテーション</vt:lpstr>
      <vt:lpstr>QA ＆ 参加者　募集中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OpenChain Japan WG 【FAQ作成SWG】  活動紹介</dc:title>
  <dc:creator>Ohuchi, Yoshiko/大内 佳子</dc:creator>
  <cp:lastModifiedBy>Ohuchi, Yoshiko/大内 佳子</cp:lastModifiedBy>
  <cp:revision>28</cp:revision>
  <dcterms:created xsi:type="dcterms:W3CDTF">2020-04-07T09:29:59Z</dcterms:created>
  <dcterms:modified xsi:type="dcterms:W3CDTF">2020-05-11T07:39:35Z</dcterms:modified>
  <cp:category>公開情報</cp:category>
</cp:coreProperties>
</file>