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6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41C1C7"/>
    <a:srgbClr val="17F1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D3132D-77CC-48A0-87D6-E06FD8167D22}" v="148" dt="2020-06-17T01:38:35.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DO MASATO" userId="140c0d39a7571772" providerId="LiveId" clId="{A8D3132D-77CC-48A0-87D6-E06FD8167D22}"/>
    <pc:docChg chg="undo custSel modSld">
      <pc:chgData name="ENDO MASATO" userId="140c0d39a7571772" providerId="LiveId" clId="{A8D3132D-77CC-48A0-87D6-E06FD8167D22}" dt="2020-06-17T01:39:07.719" v="807" actId="2711"/>
      <pc:docMkLst>
        <pc:docMk/>
      </pc:docMkLst>
      <pc:sldChg chg="modSp mod">
        <pc:chgData name="ENDO MASATO" userId="140c0d39a7571772" providerId="LiveId" clId="{A8D3132D-77CC-48A0-87D6-E06FD8167D22}" dt="2020-06-16T14:40:57.129" v="507" actId="1076"/>
        <pc:sldMkLst>
          <pc:docMk/>
          <pc:sldMk cId="2017795755" sldId="256"/>
        </pc:sldMkLst>
        <pc:spChg chg="mod">
          <ac:chgData name="ENDO MASATO" userId="140c0d39a7571772" providerId="LiveId" clId="{A8D3132D-77CC-48A0-87D6-E06FD8167D22}" dt="2020-06-16T14:40:31.580" v="504" actId="1076"/>
          <ac:spMkLst>
            <pc:docMk/>
            <pc:sldMk cId="2017795755" sldId="256"/>
            <ac:spMk id="5" creationId="{24AE198E-21F1-4496-88D7-A5B098BE108E}"/>
          </ac:spMkLst>
        </pc:spChg>
        <pc:spChg chg="mod">
          <ac:chgData name="ENDO MASATO" userId="140c0d39a7571772" providerId="LiveId" clId="{A8D3132D-77CC-48A0-87D6-E06FD8167D22}" dt="2020-06-16T14:40:19.684" v="503" actId="1076"/>
          <ac:spMkLst>
            <pc:docMk/>
            <pc:sldMk cId="2017795755" sldId="256"/>
            <ac:spMk id="6" creationId="{A4EFC91D-AA7F-4B5F-A2AF-9FB43A50A8B5}"/>
          </ac:spMkLst>
        </pc:spChg>
        <pc:picChg chg="mod">
          <ac:chgData name="ENDO MASATO" userId="140c0d39a7571772" providerId="LiveId" clId="{A8D3132D-77CC-48A0-87D6-E06FD8167D22}" dt="2020-06-16T14:40:57.129" v="507" actId="1076"/>
          <ac:picMkLst>
            <pc:docMk/>
            <pc:sldMk cId="2017795755" sldId="256"/>
            <ac:picMk id="8" creationId="{D041BD66-F9EA-4552-97D6-F5722FE47F26}"/>
          </ac:picMkLst>
        </pc:picChg>
      </pc:sldChg>
      <pc:sldChg chg="modSp mod">
        <pc:chgData name="ENDO MASATO" userId="140c0d39a7571772" providerId="LiveId" clId="{A8D3132D-77CC-48A0-87D6-E06FD8167D22}" dt="2020-06-16T15:00:35.957" v="513" actId="2711"/>
        <pc:sldMkLst>
          <pc:docMk/>
          <pc:sldMk cId="2533447644" sldId="258"/>
        </pc:sldMkLst>
        <pc:spChg chg="mod">
          <ac:chgData name="ENDO MASATO" userId="140c0d39a7571772" providerId="LiveId" clId="{A8D3132D-77CC-48A0-87D6-E06FD8167D22}" dt="2020-06-16T15:00:35.957" v="513" actId="2711"/>
          <ac:spMkLst>
            <pc:docMk/>
            <pc:sldMk cId="2533447644" sldId="258"/>
            <ac:spMk id="16" creationId="{137F90DF-8781-41BF-BC9E-F64480378B5A}"/>
          </ac:spMkLst>
        </pc:spChg>
      </pc:sldChg>
      <pc:sldChg chg="modSp mod">
        <pc:chgData name="ENDO MASATO" userId="140c0d39a7571772" providerId="LiveId" clId="{A8D3132D-77CC-48A0-87D6-E06FD8167D22}" dt="2020-06-16T15:00:43.043" v="514" actId="2711"/>
        <pc:sldMkLst>
          <pc:docMk/>
          <pc:sldMk cId="1066482506" sldId="259"/>
        </pc:sldMkLst>
        <pc:spChg chg="mod">
          <ac:chgData name="ENDO MASATO" userId="140c0d39a7571772" providerId="LiveId" clId="{A8D3132D-77CC-48A0-87D6-E06FD8167D22}" dt="2020-06-16T15:00:43.043" v="514" actId="2711"/>
          <ac:spMkLst>
            <pc:docMk/>
            <pc:sldMk cId="1066482506" sldId="259"/>
            <ac:spMk id="15" creationId="{D5EE19AB-14A4-4EFD-8E6D-83182B8D498C}"/>
          </ac:spMkLst>
        </pc:spChg>
        <pc:spChg chg="mod">
          <ac:chgData name="ENDO MASATO" userId="140c0d39a7571772" providerId="LiveId" clId="{A8D3132D-77CC-48A0-87D6-E06FD8167D22}" dt="2020-06-16T14:28:58.512" v="476"/>
          <ac:spMkLst>
            <pc:docMk/>
            <pc:sldMk cId="1066482506" sldId="259"/>
            <ac:spMk id="20" creationId="{B74B17E2-74DF-4B5D-857A-F0BC33BC96CB}"/>
          </ac:spMkLst>
        </pc:spChg>
      </pc:sldChg>
      <pc:sldChg chg="addSp delSp modSp mod">
        <pc:chgData name="ENDO MASATO" userId="140c0d39a7571772" providerId="LiveId" clId="{A8D3132D-77CC-48A0-87D6-E06FD8167D22}" dt="2020-06-17T01:39:07.719" v="807" actId="2711"/>
        <pc:sldMkLst>
          <pc:docMk/>
          <pc:sldMk cId="386666453" sldId="260"/>
        </pc:sldMkLst>
        <pc:spChg chg="mod">
          <ac:chgData name="ENDO MASATO" userId="140c0d39a7571772" providerId="LiveId" clId="{A8D3132D-77CC-48A0-87D6-E06FD8167D22}" dt="2020-06-16T14:33:15.209" v="497" actId="14100"/>
          <ac:spMkLst>
            <pc:docMk/>
            <pc:sldMk cId="386666453" sldId="260"/>
            <ac:spMk id="2" creationId="{6E05D004-7D23-4D6E-814F-4B62CE4E251A}"/>
          </ac:spMkLst>
        </pc:spChg>
        <pc:spChg chg="mod">
          <ac:chgData name="ENDO MASATO" userId="140c0d39a7571772" providerId="LiveId" clId="{A8D3132D-77CC-48A0-87D6-E06FD8167D22}" dt="2020-06-17T01:39:07.719" v="807" actId="2711"/>
          <ac:spMkLst>
            <pc:docMk/>
            <pc:sldMk cId="386666453" sldId="260"/>
            <ac:spMk id="3" creationId="{3E88C992-ABD6-4965-A659-7DF28DDAB0F1}"/>
          </ac:spMkLst>
        </pc:spChg>
        <pc:spChg chg="mod">
          <ac:chgData name="ENDO MASATO" userId="140c0d39a7571772" providerId="LiveId" clId="{A8D3132D-77CC-48A0-87D6-E06FD8167D22}" dt="2020-06-16T14:41:22.819" v="508" actId="1076"/>
          <ac:spMkLst>
            <pc:docMk/>
            <pc:sldMk cId="386666453" sldId="260"/>
            <ac:spMk id="9" creationId="{C3120AFD-0D19-48F8-A4DA-3429EE8FD790}"/>
          </ac:spMkLst>
        </pc:spChg>
        <pc:spChg chg="mod">
          <ac:chgData name="ENDO MASATO" userId="140c0d39a7571772" providerId="LiveId" clId="{A8D3132D-77CC-48A0-87D6-E06FD8167D22}" dt="2020-06-17T01:25:12.862" v="544" actId="1076"/>
          <ac:spMkLst>
            <pc:docMk/>
            <pc:sldMk cId="386666453" sldId="260"/>
            <ac:spMk id="10" creationId="{F7880F7F-447F-4BAD-ACAE-12CA53E9E348}"/>
          </ac:spMkLst>
        </pc:spChg>
        <pc:spChg chg="mod">
          <ac:chgData name="ENDO MASATO" userId="140c0d39a7571772" providerId="LiveId" clId="{A8D3132D-77CC-48A0-87D6-E06FD8167D22}" dt="2020-06-17T01:25:12.862" v="544" actId="1076"/>
          <ac:spMkLst>
            <pc:docMk/>
            <pc:sldMk cId="386666453" sldId="260"/>
            <ac:spMk id="12" creationId="{FF16D04B-1686-4698-99F6-DAB3DE325639}"/>
          </ac:spMkLst>
        </pc:spChg>
        <pc:spChg chg="add del mod">
          <ac:chgData name="ENDO MASATO" userId="140c0d39a7571772" providerId="LiveId" clId="{A8D3132D-77CC-48A0-87D6-E06FD8167D22}" dt="2020-06-16T14:30:02.992" v="486"/>
          <ac:spMkLst>
            <pc:docMk/>
            <pc:sldMk cId="386666453" sldId="260"/>
            <ac:spMk id="14" creationId="{2CD016D6-9ED9-4B5B-860B-8A71FF16183F}"/>
          </ac:spMkLst>
        </pc:spChg>
        <pc:spChg chg="mod">
          <ac:chgData name="ENDO MASATO" userId="140c0d39a7571772" providerId="LiveId" clId="{A8D3132D-77CC-48A0-87D6-E06FD8167D22}" dt="2020-06-16T15:00:50.119" v="515" actId="2711"/>
          <ac:spMkLst>
            <pc:docMk/>
            <pc:sldMk cId="386666453" sldId="260"/>
            <ac:spMk id="15" creationId="{D5EE19AB-14A4-4EFD-8E6D-83182B8D49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0525D-2AD3-4E8A-B703-ED9EA3952B59}" type="datetimeFigureOut">
              <a:rPr kumimoji="1" lang="ja-JP" altLang="en-US" smtClean="0"/>
              <a:t>2020/6/18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89303-00D0-40A9-B893-812A1E76B021}" type="slidenum">
              <a:rPr kumimoji="1" lang="ja-JP" altLang="en-US" smtClean="0"/>
              <a:t>‹#›</a:t>
            </a:fld>
            <a:endParaRPr kumimoji="1" lang="ja-JP" altLang="en-US"/>
          </a:p>
        </p:txBody>
      </p:sp>
    </p:spTree>
    <p:extLst>
      <p:ext uri="{BB962C8B-B14F-4D97-AF65-F5344CB8AC3E}">
        <p14:creationId xmlns:p14="http://schemas.microsoft.com/office/powerpoint/2010/main" val="1313213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4916C8-E809-4DB0-8EC1-AAFB2A36105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779C9D3-B1B6-47D2-9859-B130572D7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03717D-789F-42D3-BF6D-6FCD85E3C26E}"/>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5" name="フッター プレースホルダー 4">
            <a:extLst>
              <a:ext uri="{FF2B5EF4-FFF2-40B4-BE49-F238E27FC236}">
                <a16:creationId xmlns:a16="http://schemas.microsoft.com/office/drawing/2014/main" id="{57D9E2E6-B382-43FA-9B2D-91C54416E7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BFE746-3DD2-4883-9D85-D4690D13DB49}"/>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90254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FF097-3344-4C76-A0F9-CE65BE01CC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6745BC-89A6-491B-B78E-EFEE9D30506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1484F4-6D82-484C-8815-2274EBC2A42C}"/>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5" name="フッター プレースホルダー 4">
            <a:extLst>
              <a:ext uri="{FF2B5EF4-FFF2-40B4-BE49-F238E27FC236}">
                <a16:creationId xmlns:a16="http://schemas.microsoft.com/office/drawing/2014/main" id="{3B4F9DD3-AC79-4FF9-86C2-038B05A314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156BC0-2FF9-4C9E-AC92-F8C90E10E356}"/>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17724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801586D-243F-4DDD-A153-A1D1B12B210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BC9DBE-BB5D-4310-AB63-DDEA374929B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8E793F-945C-4993-A629-F17FFE9BE24F}"/>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5" name="フッター プレースホルダー 4">
            <a:extLst>
              <a:ext uri="{FF2B5EF4-FFF2-40B4-BE49-F238E27FC236}">
                <a16:creationId xmlns:a16="http://schemas.microsoft.com/office/drawing/2014/main" id="{BA3806CD-B4B0-4379-B890-B9B2FB05C9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826604-9AE3-4D8A-AA7A-488DAFF58346}"/>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345087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1989A-F9BF-47B5-96A0-5F5D9838356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7988F7-A66E-407C-94C1-2804EE071D9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E18A75-364C-4C33-903F-E7C3C238A861}"/>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5" name="フッター プレースホルダー 4">
            <a:extLst>
              <a:ext uri="{FF2B5EF4-FFF2-40B4-BE49-F238E27FC236}">
                <a16:creationId xmlns:a16="http://schemas.microsoft.com/office/drawing/2014/main" id="{0580E2F9-1196-4525-9281-8CED3BB54C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D2C0FD-FDEE-4CFF-A103-6113D1628A52}"/>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224819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E45A7-F2B5-4998-AE5C-01539B7525D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07233C-E57B-4392-B1A8-DE9EE63D3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B0BB630-537F-404D-BC50-2AA2B039CA1E}"/>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5" name="フッター プレースホルダー 4">
            <a:extLst>
              <a:ext uri="{FF2B5EF4-FFF2-40B4-BE49-F238E27FC236}">
                <a16:creationId xmlns:a16="http://schemas.microsoft.com/office/drawing/2014/main" id="{7A4AA46C-0F93-4821-9C66-2AC0112BBA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158B74-9C43-43A5-BD91-B9EA94B7472A}"/>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391857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F620D-D514-406D-9808-91B4EA3A0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0253C2-B09F-431E-A366-9E3068E99D4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5FCABF1-0E39-46D1-B5E9-D724E834986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D238693-56BD-48A4-9860-C155D9DC227B}"/>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6" name="フッター プレースホルダー 5">
            <a:extLst>
              <a:ext uri="{FF2B5EF4-FFF2-40B4-BE49-F238E27FC236}">
                <a16:creationId xmlns:a16="http://schemas.microsoft.com/office/drawing/2014/main" id="{6A3874E5-44FD-4209-910D-84A6B11A7A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8D4B29-9525-4F49-8293-B209BC12E5EC}"/>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244022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52481-B286-4D85-9CC7-B0450A1D5B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35966A-FB8F-43BB-9407-8607BED1F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52582D6-97A7-46BD-89A1-F4FF30D1B48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3D27BE-AF27-4901-9CF6-1F87754844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DBDA32-3AEA-4A44-BFF3-BFDD614943E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46F9F26-0DDC-44DB-953F-75D3D7EB1511}"/>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8" name="フッター プレースホルダー 7">
            <a:extLst>
              <a:ext uri="{FF2B5EF4-FFF2-40B4-BE49-F238E27FC236}">
                <a16:creationId xmlns:a16="http://schemas.microsoft.com/office/drawing/2014/main" id="{DBFB789D-0B34-4F76-92BC-AD1505FA993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677DDFF-9BAF-4383-A815-C4C1EBF3D704}"/>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340356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9E39EC-A6B4-41CD-96AB-779BD5F390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0ADA43-C742-4CFF-BEBD-B27066BAC8D8}"/>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4" name="フッター プレースホルダー 3">
            <a:extLst>
              <a:ext uri="{FF2B5EF4-FFF2-40B4-BE49-F238E27FC236}">
                <a16:creationId xmlns:a16="http://schemas.microsoft.com/office/drawing/2014/main" id="{F2FC45FD-8767-476B-AE16-276072CEE90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4AF90A-8920-4D2B-9EB1-43C7C9322F72}"/>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287494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46290FC-2F56-4026-A33A-B810414AC3DB}"/>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3" name="フッター プレースホルダー 2">
            <a:extLst>
              <a:ext uri="{FF2B5EF4-FFF2-40B4-BE49-F238E27FC236}">
                <a16:creationId xmlns:a16="http://schemas.microsoft.com/office/drawing/2014/main" id="{E2B45331-A502-4890-A261-DC11BFB72F4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2643252-CA13-4DED-B1E6-118997844152}"/>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163229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758A0-CD9C-4A73-90F0-8BE938E540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E016DB-BF63-4B59-A346-40C912EB8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C17004-C19B-438D-924A-B3D159624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D50CB02-D28E-407E-83E0-4510550F5E7B}"/>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6" name="フッター プレースホルダー 5">
            <a:extLst>
              <a:ext uri="{FF2B5EF4-FFF2-40B4-BE49-F238E27FC236}">
                <a16:creationId xmlns:a16="http://schemas.microsoft.com/office/drawing/2014/main" id="{F4E2D2C1-34F9-41A0-8AB9-6E948864F8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2C79BB-90CF-4BE5-9347-0895DB117030}"/>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387942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8DDE5-0E3D-4D98-B57C-285D10AC6A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F3FBDD-AAD9-485B-B471-855D3ED34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DF885B-D199-4F65-A5AA-D478B9ABB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4A8B27-C887-499B-BA44-D77A1FFFCBD1}"/>
              </a:ext>
            </a:extLst>
          </p:cNvPr>
          <p:cNvSpPr>
            <a:spLocks noGrp="1"/>
          </p:cNvSpPr>
          <p:nvPr>
            <p:ph type="dt" sz="half" idx="10"/>
          </p:nvPr>
        </p:nvSpPr>
        <p:spPr/>
        <p:txBody>
          <a:bodyPr/>
          <a:lstStyle/>
          <a:p>
            <a:fld id="{D02960FD-25F2-4D0A-AA38-430BD885D8DD}" type="datetimeFigureOut">
              <a:rPr kumimoji="1" lang="ja-JP" altLang="en-US" smtClean="0"/>
              <a:t>2020/6/18</a:t>
            </a:fld>
            <a:endParaRPr kumimoji="1" lang="ja-JP" altLang="en-US"/>
          </a:p>
        </p:txBody>
      </p:sp>
      <p:sp>
        <p:nvSpPr>
          <p:cNvPr id="6" name="フッター プレースホルダー 5">
            <a:extLst>
              <a:ext uri="{FF2B5EF4-FFF2-40B4-BE49-F238E27FC236}">
                <a16:creationId xmlns:a16="http://schemas.microsoft.com/office/drawing/2014/main" id="{17E6AAE1-512C-4020-94A1-558297B98C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EDE1EC-F907-48F2-8FD5-CD3F2E185A8C}"/>
              </a:ext>
            </a:extLst>
          </p:cNvPr>
          <p:cNvSpPr>
            <a:spLocks noGrp="1"/>
          </p:cNvSpPr>
          <p:nvPr>
            <p:ph type="sldNum" sz="quarter" idx="12"/>
          </p:nvPr>
        </p:nvSpPr>
        <p:spPr/>
        <p:txBody>
          <a:body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6264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E8B8E2-013D-4096-B649-69BA6C1D6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89B1D2-D1A3-4794-AFD2-9B9F81D62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828AF5-6BBD-4C7B-B3ED-CB02BCE443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960FD-25F2-4D0A-AA38-430BD885D8DD}" type="datetimeFigureOut">
              <a:rPr kumimoji="1" lang="ja-JP" altLang="en-US" smtClean="0"/>
              <a:t>2020/6/18</a:t>
            </a:fld>
            <a:endParaRPr kumimoji="1" lang="ja-JP" altLang="en-US"/>
          </a:p>
        </p:txBody>
      </p:sp>
      <p:sp>
        <p:nvSpPr>
          <p:cNvPr id="5" name="フッター プレースホルダー 4">
            <a:extLst>
              <a:ext uri="{FF2B5EF4-FFF2-40B4-BE49-F238E27FC236}">
                <a16:creationId xmlns:a16="http://schemas.microsoft.com/office/drawing/2014/main" id="{95CF7EE3-A11A-4B29-AAB5-7C2361BAB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1F0C094-F35F-4144-B772-E93675B2E3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56ADB-9003-40F8-8626-0E2F25B55BC4}" type="slidenum">
              <a:rPr kumimoji="1" lang="ja-JP" altLang="en-US" smtClean="0"/>
              <a:t>‹#›</a:t>
            </a:fld>
            <a:endParaRPr kumimoji="1" lang="ja-JP" altLang="en-US"/>
          </a:p>
        </p:txBody>
      </p:sp>
    </p:spTree>
    <p:extLst>
      <p:ext uri="{BB962C8B-B14F-4D97-AF65-F5344CB8AC3E}">
        <p14:creationId xmlns:p14="http://schemas.microsoft.com/office/powerpoint/2010/main" val="3500744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4AE198E-21F1-4496-88D7-A5B098BE108E}"/>
              </a:ext>
            </a:extLst>
          </p:cNvPr>
          <p:cNvSpPr>
            <a:spLocks noGrp="1"/>
          </p:cNvSpPr>
          <p:nvPr>
            <p:ph type="ctrTitle"/>
          </p:nvPr>
        </p:nvSpPr>
        <p:spPr>
          <a:xfrm>
            <a:off x="334366" y="-409093"/>
            <a:ext cx="10489506" cy="2387600"/>
          </a:xfrm>
        </p:spPr>
        <p:txBody>
          <a:bodyPr>
            <a:normAutofit/>
          </a:bodyPr>
          <a:lstStyle/>
          <a:p>
            <a:pPr algn="l"/>
            <a:r>
              <a:rPr lang="ja-JP" altLang="en-US" sz="3600" dirty="0">
                <a:latin typeface="Segoe UI Light" panose="020B0502040204020203" pitchFamily="34" charset="0"/>
                <a:cs typeface="Segoe UI Light" panose="020B0502040204020203" pitchFamily="34" charset="0"/>
              </a:rPr>
              <a:t>企業における</a:t>
            </a:r>
            <a:r>
              <a:rPr lang="en-US" altLang="ja-JP" sz="3600" dirty="0">
                <a:latin typeface="Segoe UI Light" panose="020B0502040204020203" pitchFamily="34" charset="0"/>
                <a:cs typeface="Segoe UI Light" panose="020B0502040204020203" pitchFamily="34" charset="0"/>
              </a:rPr>
              <a:t>OSS</a:t>
            </a:r>
            <a:r>
              <a:rPr lang="ja-JP" altLang="en-US" sz="3600" dirty="0">
                <a:latin typeface="Segoe UI Light" panose="020B0502040204020203" pitchFamily="34" charset="0"/>
                <a:cs typeface="Segoe UI Light" panose="020B0502040204020203" pitchFamily="34" charset="0"/>
              </a:rPr>
              <a:t>コンプライアンス業務実態調査</a:t>
            </a:r>
            <a:endParaRPr kumimoji="1" lang="ja-JP" altLang="en-US" sz="3600" dirty="0">
              <a:latin typeface="Segoe UI Light" panose="020B0502040204020203" pitchFamily="34" charset="0"/>
              <a:cs typeface="Segoe UI Light" panose="020B0502040204020203" pitchFamily="34" charset="0"/>
            </a:endParaRPr>
          </a:p>
        </p:txBody>
      </p:sp>
      <p:sp>
        <p:nvSpPr>
          <p:cNvPr id="6" name="タイトル 1">
            <a:extLst>
              <a:ext uri="{FF2B5EF4-FFF2-40B4-BE49-F238E27FC236}">
                <a16:creationId xmlns:a16="http://schemas.microsoft.com/office/drawing/2014/main" id="{A4EFC91D-AA7F-4B5F-A2AF-9FB43A50A8B5}"/>
              </a:ext>
            </a:extLst>
          </p:cNvPr>
          <p:cNvSpPr txBox="1">
            <a:spLocks/>
          </p:cNvSpPr>
          <p:nvPr/>
        </p:nvSpPr>
        <p:spPr>
          <a:xfrm>
            <a:off x="1793480" y="3533538"/>
            <a:ext cx="10004612"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r"/>
            <a:endParaRPr lang="en-US" altLang="ja-JP" sz="4000" dirty="0">
              <a:latin typeface="Segoe UI Light" panose="020B0502040204020203" pitchFamily="34" charset="0"/>
              <a:cs typeface="Segoe UI Light" panose="020B0502040204020203" pitchFamily="34" charset="0"/>
            </a:endParaRPr>
          </a:p>
          <a:p>
            <a:pPr algn="r"/>
            <a:r>
              <a:rPr lang="en-US" altLang="ja-JP" sz="2800" dirty="0">
                <a:latin typeface="Segoe UI Light" panose="020B0502040204020203" pitchFamily="34" charset="0"/>
                <a:cs typeface="Segoe UI Light" panose="020B0502040204020203" pitchFamily="34" charset="0"/>
              </a:rPr>
              <a:t>2020/6/18</a:t>
            </a:r>
          </a:p>
          <a:p>
            <a:pPr algn="r"/>
            <a:r>
              <a:rPr lang="en-US" altLang="ja-JP" sz="2800" dirty="0">
                <a:latin typeface="Segoe UI Light" panose="020B0502040204020203" pitchFamily="34" charset="0"/>
                <a:cs typeface="Segoe UI Light" panose="020B0502040204020203" pitchFamily="34" charset="0"/>
              </a:rPr>
              <a:t>OpenChain Japan WG</a:t>
            </a:r>
            <a:r>
              <a:rPr lang="ja-JP" altLang="en-US" sz="2800" dirty="0">
                <a:latin typeface="Segoe UI Light" panose="020B0502040204020203" pitchFamily="34" charset="0"/>
                <a:cs typeface="Segoe UI Light" panose="020B0502040204020203" pitchFamily="34" charset="0"/>
              </a:rPr>
              <a:t> </a:t>
            </a:r>
            <a:r>
              <a:rPr lang="en-US" altLang="ja-JP" sz="2800" dirty="0">
                <a:latin typeface="Segoe UI Light" panose="020B0502040204020203" pitchFamily="34" charset="0"/>
                <a:cs typeface="Segoe UI Light" panose="020B0502040204020203" pitchFamily="34" charset="0"/>
              </a:rPr>
              <a:t>Promotion SG</a:t>
            </a:r>
          </a:p>
          <a:p>
            <a:pPr algn="r"/>
            <a:r>
              <a:rPr lang="en-US" altLang="ja-JP" sz="2800" dirty="0">
                <a:latin typeface="Segoe UI Light" panose="020B0502040204020203" pitchFamily="34" charset="0"/>
                <a:cs typeface="Segoe UI Light" panose="020B0502040204020203" pitchFamily="34" charset="0"/>
              </a:rPr>
              <a:t>OSS</a:t>
            </a:r>
            <a:r>
              <a:rPr lang="ja-JP" altLang="en-US" sz="2800" dirty="0">
                <a:latin typeface="Segoe UI Light" panose="020B0502040204020203" pitchFamily="34" charset="0"/>
                <a:cs typeface="Segoe UI Light" panose="020B0502040204020203" pitchFamily="34" charset="0"/>
              </a:rPr>
              <a:t>スキル標準検討チーム</a:t>
            </a:r>
            <a:endParaRPr lang="en-US" altLang="ja-JP" sz="2800" dirty="0">
              <a:latin typeface="Segoe UI Light" panose="020B0502040204020203" pitchFamily="34" charset="0"/>
              <a:cs typeface="Segoe UI Light" panose="020B0502040204020203" pitchFamily="34" charset="0"/>
            </a:endParaRPr>
          </a:p>
        </p:txBody>
      </p:sp>
      <p:sp>
        <p:nvSpPr>
          <p:cNvPr id="7" name="スライド番号プレースホルダー 5">
            <a:extLst>
              <a:ext uri="{FF2B5EF4-FFF2-40B4-BE49-F238E27FC236}">
                <a16:creationId xmlns:a16="http://schemas.microsoft.com/office/drawing/2014/main" id="{896681F2-BDB7-4FB7-A1DD-B45B3664ED27}"/>
              </a:ext>
            </a:extLst>
          </p:cNvPr>
          <p:cNvSpPr>
            <a:spLocks noGrp="1"/>
          </p:cNvSpPr>
          <p:nvPr>
            <p:ph type="sldNum" sz="quarter" idx="12"/>
          </p:nvPr>
        </p:nvSpPr>
        <p:spPr>
          <a:xfrm>
            <a:off x="9354618" y="6421665"/>
            <a:ext cx="2743200" cy="365125"/>
          </a:xfrm>
        </p:spPr>
        <p:txBody>
          <a:bodyPr/>
          <a:lstStyle/>
          <a:p>
            <a:r>
              <a:rPr kumimoji="1" lang="en-US" altLang="ja-JP" sz="1600" dirty="0">
                <a:solidFill>
                  <a:schemeClr val="tx1"/>
                </a:solidFill>
              </a:rPr>
              <a:t>1</a:t>
            </a:r>
            <a:endParaRPr kumimoji="1" lang="ja-JP" altLang="en-US" sz="1600" dirty="0">
              <a:solidFill>
                <a:schemeClr val="tx1"/>
              </a:solidFill>
            </a:endParaRPr>
          </a:p>
        </p:txBody>
      </p:sp>
      <p:sp>
        <p:nvSpPr>
          <p:cNvPr id="9" name="スライド番号プレースホルダー 5">
            <a:extLst>
              <a:ext uri="{FF2B5EF4-FFF2-40B4-BE49-F238E27FC236}">
                <a16:creationId xmlns:a16="http://schemas.microsoft.com/office/drawing/2014/main" id="{8779B7A2-FB34-4430-9562-1EB03E5AF477}"/>
              </a:ext>
            </a:extLst>
          </p:cNvPr>
          <p:cNvSpPr txBox="1">
            <a:spLocks/>
          </p:cNvSpPr>
          <p:nvPr/>
        </p:nvSpPr>
        <p:spPr>
          <a:xfrm>
            <a:off x="3865806" y="6421665"/>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600" dirty="0">
                <a:solidFill>
                  <a:schemeClr val="tx1"/>
                </a:solidFill>
              </a:rPr>
              <a:t>CC0-1.0</a:t>
            </a:r>
            <a:endParaRPr lang="ja-JP" altLang="en-US" sz="1600" dirty="0">
              <a:solidFill>
                <a:schemeClr val="tx1"/>
              </a:solidFill>
            </a:endParaRPr>
          </a:p>
        </p:txBody>
      </p:sp>
      <p:sp>
        <p:nvSpPr>
          <p:cNvPr id="11" name="正方形/長方形 10">
            <a:extLst>
              <a:ext uri="{FF2B5EF4-FFF2-40B4-BE49-F238E27FC236}">
                <a16:creationId xmlns:a16="http://schemas.microsoft.com/office/drawing/2014/main" id="{16AAB541-BD92-4B3F-A62E-1915686AF3D4}"/>
              </a:ext>
            </a:extLst>
          </p:cNvPr>
          <p:cNvSpPr/>
          <p:nvPr/>
        </p:nvSpPr>
        <p:spPr>
          <a:xfrm>
            <a:off x="0" y="0"/>
            <a:ext cx="12192000" cy="1193800"/>
          </a:xfrm>
          <a:prstGeom prst="rect">
            <a:avLst/>
          </a:prstGeom>
          <a:solidFill>
            <a:srgbClr val="41C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Picture 2" descr="OpenChain">
            <a:extLst>
              <a:ext uri="{FF2B5EF4-FFF2-40B4-BE49-F238E27FC236}">
                <a16:creationId xmlns:a16="http://schemas.microsoft.com/office/drawing/2014/main" id="{D041BD66-F9EA-4552-97D6-F5722FE47F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834" y="6421665"/>
            <a:ext cx="2682013" cy="28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79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B267545-13F3-4DDD-A1C6-BAD30CC813B1}"/>
              </a:ext>
            </a:extLst>
          </p:cNvPr>
          <p:cNvSpPr/>
          <p:nvPr/>
        </p:nvSpPr>
        <p:spPr>
          <a:xfrm>
            <a:off x="10011589" y="0"/>
            <a:ext cx="2180411" cy="6858000"/>
          </a:xfrm>
          <a:prstGeom prst="rect">
            <a:avLst/>
          </a:prstGeom>
          <a:solidFill>
            <a:srgbClr val="41C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5229C3A6-62D2-41C9-9568-30B8A93A4D67}"/>
              </a:ext>
            </a:extLst>
          </p:cNvPr>
          <p:cNvSpPr/>
          <p:nvPr/>
        </p:nvSpPr>
        <p:spPr>
          <a:xfrm>
            <a:off x="9071063" y="1946366"/>
            <a:ext cx="1881051" cy="1881051"/>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2" descr="OpenChain">
            <a:extLst>
              <a:ext uri="{FF2B5EF4-FFF2-40B4-BE49-F238E27FC236}">
                <a16:creationId xmlns:a16="http://schemas.microsoft.com/office/drawing/2014/main" id="{E04C7F95-2225-46BA-9F95-40663CA4C4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42250" y="2795610"/>
            <a:ext cx="1738675" cy="182561"/>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5">
            <a:extLst>
              <a:ext uri="{FF2B5EF4-FFF2-40B4-BE49-F238E27FC236}">
                <a16:creationId xmlns:a16="http://schemas.microsoft.com/office/drawing/2014/main" id="{52DE53C2-1A3F-4001-97B4-B61AF716FF33}"/>
              </a:ext>
            </a:extLst>
          </p:cNvPr>
          <p:cNvSpPr>
            <a:spLocks noGrp="1"/>
          </p:cNvSpPr>
          <p:nvPr>
            <p:ph type="sldNum" sz="quarter" idx="12"/>
          </p:nvPr>
        </p:nvSpPr>
        <p:spPr>
          <a:xfrm>
            <a:off x="9354618" y="6421665"/>
            <a:ext cx="2743200" cy="365125"/>
          </a:xfrm>
        </p:spPr>
        <p:txBody>
          <a:bodyPr/>
          <a:lstStyle/>
          <a:p>
            <a:r>
              <a:rPr kumimoji="1" lang="en-US" altLang="ja-JP" sz="1600" dirty="0">
                <a:solidFill>
                  <a:schemeClr val="tx1"/>
                </a:solidFill>
              </a:rPr>
              <a:t>2</a:t>
            </a:r>
            <a:endParaRPr kumimoji="1" lang="ja-JP" altLang="en-US" sz="1600" dirty="0">
              <a:solidFill>
                <a:schemeClr val="tx1"/>
              </a:solidFill>
            </a:endParaRPr>
          </a:p>
        </p:txBody>
      </p:sp>
      <p:sp>
        <p:nvSpPr>
          <p:cNvPr id="8" name="スライド番号プレースホルダー 5">
            <a:extLst>
              <a:ext uri="{FF2B5EF4-FFF2-40B4-BE49-F238E27FC236}">
                <a16:creationId xmlns:a16="http://schemas.microsoft.com/office/drawing/2014/main" id="{DA8365E6-BBA9-4A60-A377-4D0E99903815}"/>
              </a:ext>
            </a:extLst>
          </p:cNvPr>
          <p:cNvSpPr txBox="1">
            <a:spLocks/>
          </p:cNvSpPr>
          <p:nvPr/>
        </p:nvSpPr>
        <p:spPr>
          <a:xfrm>
            <a:off x="3352800" y="6455593"/>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600" dirty="0">
                <a:solidFill>
                  <a:schemeClr val="tx1"/>
                </a:solidFill>
              </a:rPr>
              <a:t>CC0-1.0</a:t>
            </a:r>
            <a:endParaRPr lang="ja-JP" altLang="en-US" sz="1600" dirty="0">
              <a:solidFill>
                <a:schemeClr val="tx1"/>
              </a:solidFill>
            </a:endParaRPr>
          </a:p>
        </p:txBody>
      </p:sp>
      <p:sp>
        <p:nvSpPr>
          <p:cNvPr id="10" name="角丸四角形 14">
            <a:extLst>
              <a:ext uri="{FF2B5EF4-FFF2-40B4-BE49-F238E27FC236}">
                <a16:creationId xmlns:a16="http://schemas.microsoft.com/office/drawing/2014/main" id="{BBAAAD51-E12F-4C6E-9F18-BD38D4D1FFC7}"/>
              </a:ext>
            </a:extLst>
          </p:cNvPr>
          <p:cNvSpPr/>
          <p:nvPr/>
        </p:nvSpPr>
        <p:spPr>
          <a:xfrm>
            <a:off x="423042" y="1946366"/>
            <a:ext cx="2233081" cy="78157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2400" dirty="0">
                <a:latin typeface="HG丸ｺﾞｼｯｸM-PRO" panose="020F0600000000000000" pitchFamily="50" charset="-128"/>
                <a:ea typeface="HG丸ｺﾞｼｯｸM-PRO" panose="020F0600000000000000" pitchFamily="50" charset="-128"/>
                <a:cs typeface="Segoe UI Light" panose="020B0502040204020203" pitchFamily="34" charset="0"/>
              </a:rPr>
              <a:t>経営層</a:t>
            </a:r>
            <a:endParaRPr kumimoji="1" lang="ja-JP" altLang="en-US" sz="24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11" name="角丸四角形 15">
            <a:extLst>
              <a:ext uri="{FF2B5EF4-FFF2-40B4-BE49-F238E27FC236}">
                <a16:creationId xmlns:a16="http://schemas.microsoft.com/office/drawing/2014/main" id="{26B148EC-FED2-4AA1-ACA7-1E25BF90349A}"/>
              </a:ext>
            </a:extLst>
          </p:cNvPr>
          <p:cNvSpPr/>
          <p:nvPr/>
        </p:nvSpPr>
        <p:spPr>
          <a:xfrm>
            <a:off x="2830987" y="1916110"/>
            <a:ext cx="2233081" cy="78157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400" dirty="0">
                <a:latin typeface="HG丸ｺﾞｼｯｸM-PRO" panose="020F0600000000000000" pitchFamily="50" charset="-128"/>
                <a:ea typeface="HG丸ｺﾞｼｯｸM-PRO" panose="020F0600000000000000" pitchFamily="50" charset="-128"/>
                <a:cs typeface="Segoe UI Light" panose="020B0502040204020203" pitchFamily="34" charset="0"/>
              </a:rPr>
              <a:t>エンジニア</a:t>
            </a:r>
          </a:p>
        </p:txBody>
      </p:sp>
      <p:sp>
        <p:nvSpPr>
          <p:cNvPr id="12" name="角丸四角形 16">
            <a:extLst>
              <a:ext uri="{FF2B5EF4-FFF2-40B4-BE49-F238E27FC236}">
                <a16:creationId xmlns:a16="http://schemas.microsoft.com/office/drawing/2014/main" id="{70AD9814-1810-480B-A1CD-F7902FDE849B}"/>
              </a:ext>
            </a:extLst>
          </p:cNvPr>
          <p:cNvSpPr/>
          <p:nvPr/>
        </p:nvSpPr>
        <p:spPr>
          <a:xfrm>
            <a:off x="2828096" y="3040231"/>
            <a:ext cx="2233081" cy="78157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ja-JP" altLang="en-US" sz="2400" dirty="0">
                <a:latin typeface="HG丸ｺﾞｼｯｸM-PRO" panose="020F0600000000000000" pitchFamily="50" charset="-128"/>
                <a:ea typeface="HG丸ｺﾞｼｯｸM-PRO" panose="020F0600000000000000" pitchFamily="50" charset="-128"/>
              </a:rPr>
              <a:t>政府</a:t>
            </a:r>
          </a:p>
        </p:txBody>
      </p:sp>
      <p:sp>
        <p:nvSpPr>
          <p:cNvPr id="13" name="角丸四角形 17">
            <a:extLst>
              <a:ext uri="{FF2B5EF4-FFF2-40B4-BE49-F238E27FC236}">
                <a16:creationId xmlns:a16="http://schemas.microsoft.com/office/drawing/2014/main" id="{C91C2849-54D4-4CE5-8176-4487C65757A9}"/>
              </a:ext>
            </a:extLst>
          </p:cNvPr>
          <p:cNvSpPr/>
          <p:nvPr/>
        </p:nvSpPr>
        <p:spPr>
          <a:xfrm>
            <a:off x="423041" y="3040231"/>
            <a:ext cx="2233081" cy="78157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400" dirty="0">
                <a:latin typeface="HG丸ｺﾞｼｯｸM-PRO" panose="020F0600000000000000" pitchFamily="50" charset="-128"/>
                <a:ea typeface="HG丸ｺﾞｼｯｸM-PRO" panose="020F0600000000000000" pitchFamily="50" charset="-128"/>
              </a:rPr>
              <a:t>知財</a:t>
            </a:r>
            <a:r>
              <a:rPr kumimoji="1" lang="en-US" altLang="ja-JP" sz="2400" dirty="0">
                <a:latin typeface="HG丸ｺﾞｼｯｸM-PRO" panose="020F0600000000000000" pitchFamily="50" charset="-128"/>
                <a:ea typeface="HG丸ｺﾞｼｯｸM-PRO" panose="020F0600000000000000" pitchFamily="50" charset="-128"/>
              </a:rPr>
              <a:t>/</a:t>
            </a:r>
            <a:r>
              <a:rPr kumimoji="1" lang="ja-JP" altLang="en-US" sz="2400" dirty="0">
                <a:latin typeface="HG丸ｺﾞｼｯｸM-PRO" panose="020F0600000000000000" pitchFamily="50" charset="-128"/>
                <a:ea typeface="HG丸ｺﾞｼｯｸM-PRO" panose="020F0600000000000000" pitchFamily="50" charset="-128"/>
              </a:rPr>
              <a:t>法務</a:t>
            </a:r>
          </a:p>
        </p:txBody>
      </p:sp>
      <p:sp>
        <p:nvSpPr>
          <p:cNvPr id="14" name="角丸四角形 18">
            <a:extLst>
              <a:ext uri="{FF2B5EF4-FFF2-40B4-BE49-F238E27FC236}">
                <a16:creationId xmlns:a16="http://schemas.microsoft.com/office/drawing/2014/main" id="{E2F51929-723F-418B-AF7A-4D283845D69C}"/>
              </a:ext>
            </a:extLst>
          </p:cNvPr>
          <p:cNvSpPr/>
          <p:nvPr/>
        </p:nvSpPr>
        <p:spPr>
          <a:xfrm>
            <a:off x="2828096" y="4163856"/>
            <a:ext cx="2233081" cy="78157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2400" dirty="0">
                <a:latin typeface="HG丸ｺﾞｼｯｸM-PRO" panose="020F0600000000000000" pitchFamily="50" charset="-128"/>
                <a:ea typeface="HG丸ｺﾞｼｯｸM-PRO" panose="020F0600000000000000" pitchFamily="50" charset="-128"/>
              </a:rPr>
              <a:t>学術界</a:t>
            </a: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 name="角丸四角形 19">
            <a:extLst>
              <a:ext uri="{FF2B5EF4-FFF2-40B4-BE49-F238E27FC236}">
                <a16:creationId xmlns:a16="http://schemas.microsoft.com/office/drawing/2014/main" id="{E13109A1-72A1-4AEA-8B12-F51CFE8BAF46}"/>
              </a:ext>
            </a:extLst>
          </p:cNvPr>
          <p:cNvSpPr/>
          <p:nvPr/>
        </p:nvSpPr>
        <p:spPr>
          <a:xfrm>
            <a:off x="423041" y="4163856"/>
            <a:ext cx="2233081" cy="781578"/>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2400" dirty="0">
                <a:latin typeface="HG丸ｺﾞｼｯｸM-PRO" panose="020F0600000000000000" pitchFamily="50" charset="-128"/>
                <a:ea typeface="HG丸ｺﾞｼｯｸM-PRO" panose="020F0600000000000000" pitchFamily="50" charset="-128"/>
              </a:rPr>
              <a:t>メディア</a:t>
            </a:r>
          </a:p>
        </p:txBody>
      </p:sp>
      <p:sp>
        <p:nvSpPr>
          <p:cNvPr id="16" name="正方形/長方形 15">
            <a:extLst>
              <a:ext uri="{FF2B5EF4-FFF2-40B4-BE49-F238E27FC236}">
                <a16:creationId xmlns:a16="http://schemas.microsoft.com/office/drawing/2014/main" id="{137F90DF-8781-41BF-BC9E-F64480378B5A}"/>
              </a:ext>
            </a:extLst>
          </p:cNvPr>
          <p:cNvSpPr/>
          <p:nvPr/>
        </p:nvSpPr>
        <p:spPr>
          <a:xfrm>
            <a:off x="423041" y="623381"/>
            <a:ext cx="4698722" cy="584775"/>
          </a:xfrm>
          <a:prstGeom prst="rect">
            <a:avLst/>
          </a:prstGeom>
        </p:spPr>
        <p:txBody>
          <a:bodyPr wrap="none">
            <a:spAutoFit/>
          </a:bodyPr>
          <a:lstStyle/>
          <a:p>
            <a:r>
              <a:rPr lang="ja-JP" altLang="en-US" sz="3200" dirty="0">
                <a:latin typeface="+mj-ea"/>
                <a:ea typeface="+mj-ea"/>
              </a:rPr>
              <a:t>本プロジェクトの位置付</a:t>
            </a:r>
          </a:p>
        </p:txBody>
      </p:sp>
      <p:sp>
        <p:nvSpPr>
          <p:cNvPr id="17" name="正方形/長方形 16">
            <a:extLst>
              <a:ext uri="{FF2B5EF4-FFF2-40B4-BE49-F238E27FC236}">
                <a16:creationId xmlns:a16="http://schemas.microsoft.com/office/drawing/2014/main" id="{9D06402E-FC30-4DEE-A9F8-548D8BA3E359}"/>
              </a:ext>
            </a:extLst>
          </p:cNvPr>
          <p:cNvSpPr/>
          <p:nvPr/>
        </p:nvSpPr>
        <p:spPr>
          <a:xfrm>
            <a:off x="1224542" y="5287481"/>
            <a:ext cx="3095719" cy="338554"/>
          </a:xfrm>
          <a:prstGeom prst="rect">
            <a:avLst/>
          </a:prstGeom>
        </p:spPr>
        <p:txBody>
          <a:bodyPr wrap="none">
            <a:spAutoFit/>
          </a:bodyPr>
          <a:lstStyle/>
          <a:p>
            <a:r>
              <a:rPr lang="en-US" altLang="ja-JP" sz="1600" dirty="0"/>
              <a:t>Promotion SG</a:t>
            </a:r>
            <a:r>
              <a:rPr lang="ja-JP" altLang="en-US" sz="1600" dirty="0"/>
              <a:t>の</a:t>
            </a:r>
            <a:r>
              <a:rPr lang="en-US" altLang="ja-JP" sz="1600" dirty="0"/>
              <a:t>Promotion</a:t>
            </a:r>
            <a:r>
              <a:rPr lang="ja-JP" altLang="en-US" sz="1600" dirty="0"/>
              <a:t>対象</a:t>
            </a:r>
          </a:p>
        </p:txBody>
      </p:sp>
      <p:sp>
        <p:nvSpPr>
          <p:cNvPr id="18" name="吹き出し: 角を丸めた四角形 17">
            <a:extLst>
              <a:ext uri="{FF2B5EF4-FFF2-40B4-BE49-F238E27FC236}">
                <a16:creationId xmlns:a16="http://schemas.microsoft.com/office/drawing/2014/main" id="{79770AB6-D339-42D7-B82E-C2D181B267BB}"/>
              </a:ext>
            </a:extLst>
          </p:cNvPr>
          <p:cNvSpPr/>
          <p:nvPr/>
        </p:nvSpPr>
        <p:spPr>
          <a:xfrm>
            <a:off x="2751272" y="4062550"/>
            <a:ext cx="2442897" cy="999644"/>
          </a:xfrm>
          <a:prstGeom prst="wedgeRoundRectCallout">
            <a:avLst>
              <a:gd name="adj1" fmla="val 71996"/>
              <a:gd name="adj2" fmla="val -251575"/>
              <a:gd name="adj3" fmla="val 16667"/>
            </a:avLst>
          </a:prstGeom>
          <a:solidFill>
            <a:srgbClr val="4472C4">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9" name="正方形/長方形 18">
            <a:extLst>
              <a:ext uri="{FF2B5EF4-FFF2-40B4-BE49-F238E27FC236}">
                <a16:creationId xmlns:a16="http://schemas.microsoft.com/office/drawing/2014/main" id="{85D47AC5-3EF1-448A-B426-1826A97B9CD6}"/>
              </a:ext>
            </a:extLst>
          </p:cNvPr>
          <p:cNvSpPr/>
          <p:nvPr/>
        </p:nvSpPr>
        <p:spPr>
          <a:xfrm>
            <a:off x="5744424" y="1622721"/>
            <a:ext cx="3057247" cy="523220"/>
          </a:xfrm>
          <a:prstGeom prst="rect">
            <a:avLst/>
          </a:prstGeom>
        </p:spPr>
        <p:txBody>
          <a:bodyPr wrap="none">
            <a:spAutoFit/>
          </a:bodyPr>
          <a:lstStyle/>
          <a:p>
            <a:r>
              <a:rPr lang="ja-JP" altLang="en-US" sz="2800" b="1" dirty="0"/>
              <a:t>学術界とのコラボ</a:t>
            </a:r>
          </a:p>
        </p:txBody>
      </p:sp>
      <p:sp>
        <p:nvSpPr>
          <p:cNvPr id="20" name="正方形/長方形 19">
            <a:extLst>
              <a:ext uri="{FF2B5EF4-FFF2-40B4-BE49-F238E27FC236}">
                <a16:creationId xmlns:a16="http://schemas.microsoft.com/office/drawing/2014/main" id="{C002D961-12B6-441A-BB46-A8453246A5AA}"/>
              </a:ext>
            </a:extLst>
          </p:cNvPr>
          <p:cNvSpPr/>
          <p:nvPr/>
        </p:nvSpPr>
        <p:spPr>
          <a:xfrm>
            <a:off x="5831168" y="2177720"/>
            <a:ext cx="3005951" cy="1631216"/>
          </a:xfrm>
          <a:prstGeom prst="rect">
            <a:avLst/>
          </a:prstGeom>
        </p:spPr>
        <p:txBody>
          <a:bodyPr wrap="none">
            <a:spAutoFit/>
          </a:bodyPr>
          <a:lstStyle/>
          <a:p>
            <a:r>
              <a:rPr lang="ja-JP" altLang="en-US" sz="2000" dirty="0"/>
              <a:t>標準化人材のスキル標準</a:t>
            </a:r>
            <a:endParaRPr lang="en-US" altLang="ja-JP" sz="2000" dirty="0"/>
          </a:p>
          <a:p>
            <a:r>
              <a:rPr lang="ja-JP" altLang="en-US" sz="2000" dirty="0"/>
              <a:t>策定に関わった</a:t>
            </a:r>
            <a:endParaRPr lang="en-US" altLang="ja-JP" sz="2000" dirty="0"/>
          </a:p>
          <a:p>
            <a:r>
              <a:rPr lang="ja-JP" altLang="en-US" sz="2000" dirty="0"/>
              <a:t>長崎大学上條教授と</a:t>
            </a:r>
            <a:endParaRPr lang="en-US" altLang="ja-JP" sz="2000" dirty="0"/>
          </a:p>
          <a:p>
            <a:r>
              <a:rPr lang="en-US" altLang="ja-JP" sz="2000" dirty="0"/>
              <a:t>OSS</a:t>
            </a:r>
            <a:r>
              <a:rPr lang="ja-JP" altLang="en-US" sz="2000" dirty="0"/>
              <a:t>コンプラ人材の</a:t>
            </a:r>
            <a:endParaRPr lang="en-US" altLang="ja-JP" sz="2000" dirty="0"/>
          </a:p>
          <a:p>
            <a:r>
              <a:rPr lang="ja-JP" altLang="en-US" sz="2000" dirty="0"/>
              <a:t>のスキル標準を検討開始</a:t>
            </a:r>
          </a:p>
        </p:txBody>
      </p:sp>
      <p:sp>
        <p:nvSpPr>
          <p:cNvPr id="21" name="矢印: 下 20">
            <a:extLst>
              <a:ext uri="{FF2B5EF4-FFF2-40B4-BE49-F238E27FC236}">
                <a16:creationId xmlns:a16="http://schemas.microsoft.com/office/drawing/2014/main" id="{40DB3474-11EB-4147-94B0-7D95BDA6C0AE}"/>
              </a:ext>
            </a:extLst>
          </p:cNvPr>
          <p:cNvSpPr/>
          <p:nvPr/>
        </p:nvSpPr>
        <p:spPr>
          <a:xfrm>
            <a:off x="6848504" y="3840715"/>
            <a:ext cx="849086" cy="522514"/>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1B1AA75D-8B70-40BD-9D7D-BA54CC1B90DD}"/>
              </a:ext>
            </a:extLst>
          </p:cNvPr>
          <p:cNvSpPr/>
          <p:nvPr/>
        </p:nvSpPr>
        <p:spPr>
          <a:xfrm>
            <a:off x="5744424" y="4440414"/>
            <a:ext cx="3775393" cy="1323439"/>
          </a:xfrm>
          <a:prstGeom prst="rect">
            <a:avLst/>
          </a:prstGeom>
        </p:spPr>
        <p:txBody>
          <a:bodyPr wrap="none">
            <a:spAutoFit/>
          </a:bodyPr>
          <a:lstStyle/>
          <a:p>
            <a:r>
              <a:rPr lang="ja-JP" altLang="en-US" sz="2000" dirty="0"/>
              <a:t>まずはアンケートを行い、</a:t>
            </a:r>
            <a:endParaRPr lang="en-US" altLang="ja-JP" sz="2000" dirty="0"/>
          </a:p>
          <a:p>
            <a:r>
              <a:rPr lang="ja-JP" altLang="en-US" sz="2000" dirty="0"/>
              <a:t>業務実態・課題を明確にする。</a:t>
            </a:r>
            <a:endParaRPr lang="en-US" altLang="ja-JP" sz="2000" dirty="0"/>
          </a:p>
          <a:p>
            <a:r>
              <a:rPr lang="ja-JP" altLang="en-US" sz="2000" dirty="0"/>
              <a:t>分析結果も論文にまとめ、</a:t>
            </a:r>
            <a:endParaRPr lang="en-US" altLang="ja-JP" sz="2000" dirty="0"/>
          </a:p>
          <a:p>
            <a:r>
              <a:rPr lang="ja-JP" altLang="en-US" sz="2000" b="1" dirty="0">
                <a:solidFill>
                  <a:srgbClr val="FF0000"/>
                </a:solidFill>
              </a:rPr>
              <a:t>実務にも有用なリファレンスに</a:t>
            </a:r>
            <a:endParaRPr lang="en-US" altLang="ja-JP" sz="2000" b="1" dirty="0">
              <a:solidFill>
                <a:srgbClr val="FF0000"/>
              </a:solidFill>
            </a:endParaRPr>
          </a:p>
        </p:txBody>
      </p:sp>
    </p:spTree>
    <p:extLst>
      <p:ext uri="{BB962C8B-B14F-4D97-AF65-F5344CB8AC3E}">
        <p14:creationId xmlns:p14="http://schemas.microsoft.com/office/powerpoint/2010/main" val="253344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A402DC1-6B25-4418-A43D-4CC4939BD72F}"/>
              </a:ext>
            </a:extLst>
          </p:cNvPr>
          <p:cNvSpPr/>
          <p:nvPr/>
        </p:nvSpPr>
        <p:spPr>
          <a:xfrm>
            <a:off x="10011589" y="0"/>
            <a:ext cx="2180411" cy="6858000"/>
          </a:xfrm>
          <a:prstGeom prst="rect">
            <a:avLst/>
          </a:prstGeom>
          <a:solidFill>
            <a:srgbClr val="41C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07FA0D14-5B04-4D86-A0DD-93CFAD7DD823}"/>
              </a:ext>
            </a:extLst>
          </p:cNvPr>
          <p:cNvSpPr/>
          <p:nvPr/>
        </p:nvSpPr>
        <p:spPr>
          <a:xfrm>
            <a:off x="9071063" y="1946366"/>
            <a:ext cx="1881051" cy="1881051"/>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2" descr="OpenChain">
            <a:extLst>
              <a:ext uri="{FF2B5EF4-FFF2-40B4-BE49-F238E27FC236}">
                <a16:creationId xmlns:a16="http://schemas.microsoft.com/office/drawing/2014/main" id="{12C1FEAE-716B-40CB-8403-8C329B3A46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42250" y="2795610"/>
            <a:ext cx="1738675" cy="182561"/>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5">
            <a:extLst>
              <a:ext uri="{FF2B5EF4-FFF2-40B4-BE49-F238E27FC236}">
                <a16:creationId xmlns:a16="http://schemas.microsoft.com/office/drawing/2014/main" id="{6798A1F1-AB95-4E16-85C7-B19A18DC903E}"/>
              </a:ext>
            </a:extLst>
          </p:cNvPr>
          <p:cNvSpPr>
            <a:spLocks noGrp="1"/>
          </p:cNvSpPr>
          <p:nvPr>
            <p:ph type="sldNum" sz="quarter" idx="12"/>
          </p:nvPr>
        </p:nvSpPr>
        <p:spPr>
          <a:xfrm>
            <a:off x="9354618" y="6421665"/>
            <a:ext cx="2743200" cy="365125"/>
          </a:xfrm>
        </p:spPr>
        <p:txBody>
          <a:bodyPr/>
          <a:lstStyle/>
          <a:p>
            <a:r>
              <a:rPr kumimoji="1" lang="en-US" altLang="ja-JP" sz="1600" dirty="0">
                <a:solidFill>
                  <a:schemeClr val="tx1"/>
                </a:solidFill>
              </a:rPr>
              <a:t>3</a:t>
            </a:r>
            <a:endParaRPr kumimoji="1" lang="ja-JP" altLang="en-US" sz="1600" dirty="0">
              <a:solidFill>
                <a:schemeClr val="tx1"/>
              </a:solidFill>
            </a:endParaRPr>
          </a:p>
        </p:txBody>
      </p:sp>
      <p:sp>
        <p:nvSpPr>
          <p:cNvPr id="15" name="正方形/長方形 14">
            <a:extLst>
              <a:ext uri="{FF2B5EF4-FFF2-40B4-BE49-F238E27FC236}">
                <a16:creationId xmlns:a16="http://schemas.microsoft.com/office/drawing/2014/main" id="{D5EE19AB-14A4-4EFD-8E6D-83182B8D498C}"/>
              </a:ext>
            </a:extLst>
          </p:cNvPr>
          <p:cNvSpPr/>
          <p:nvPr/>
        </p:nvSpPr>
        <p:spPr>
          <a:xfrm>
            <a:off x="414163" y="623381"/>
            <a:ext cx="2236510" cy="584775"/>
          </a:xfrm>
          <a:prstGeom prst="rect">
            <a:avLst/>
          </a:prstGeom>
        </p:spPr>
        <p:txBody>
          <a:bodyPr wrap="none">
            <a:spAutoFit/>
          </a:bodyPr>
          <a:lstStyle/>
          <a:p>
            <a:r>
              <a:rPr lang="ja-JP" altLang="en-US" sz="3200" dirty="0">
                <a:latin typeface="+mj-ea"/>
                <a:ea typeface="+mj-ea"/>
              </a:rPr>
              <a:t>調査の概要</a:t>
            </a:r>
          </a:p>
        </p:txBody>
      </p:sp>
      <p:sp>
        <p:nvSpPr>
          <p:cNvPr id="20" name="正方形/長方形 19">
            <a:extLst>
              <a:ext uri="{FF2B5EF4-FFF2-40B4-BE49-F238E27FC236}">
                <a16:creationId xmlns:a16="http://schemas.microsoft.com/office/drawing/2014/main" id="{B74B17E2-74DF-4B5D-857A-F0BC33BC96CB}"/>
              </a:ext>
            </a:extLst>
          </p:cNvPr>
          <p:cNvSpPr/>
          <p:nvPr/>
        </p:nvSpPr>
        <p:spPr>
          <a:xfrm>
            <a:off x="308968" y="1582340"/>
            <a:ext cx="9045650" cy="4524315"/>
          </a:xfrm>
          <a:prstGeom prst="rect">
            <a:avLst/>
          </a:prstGeom>
        </p:spPr>
        <p:txBody>
          <a:bodyPr wrap="square">
            <a:spAutoFit/>
          </a:bodyPr>
          <a:lstStyle/>
          <a:p>
            <a:r>
              <a:rPr lang="ja-JP" altLang="en-US" b="1" dirty="0"/>
              <a:t>期間・方法</a:t>
            </a:r>
            <a:endParaRPr lang="en-US" altLang="ja-JP" b="1" dirty="0"/>
          </a:p>
          <a:p>
            <a:r>
              <a:rPr lang="ja-JP" altLang="en-US" dirty="0"/>
              <a:t>本日から</a:t>
            </a:r>
            <a:r>
              <a:rPr lang="en-US" altLang="ja-JP" dirty="0"/>
              <a:t>7</a:t>
            </a:r>
            <a:r>
              <a:rPr lang="ja-JP" altLang="en-US" dirty="0"/>
              <a:t>月</a:t>
            </a:r>
            <a:r>
              <a:rPr lang="en-US" altLang="ja-JP" dirty="0"/>
              <a:t>10</a:t>
            </a:r>
            <a:r>
              <a:rPr lang="ja-JP" altLang="en-US" dirty="0"/>
              <a:t>日（金）まで</a:t>
            </a:r>
            <a:endParaRPr lang="en-US" altLang="ja-JP" dirty="0"/>
          </a:p>
          <a:p>
            <a:r>
              <a:rPr lang="en-US" altLang="ja-JP" dirty="0"/>
              <a:t>Google</a:t>
            </a:r>
            <a:r>
              <a:rPr lang="ja-JP" altLang="en-US" dirty="0"/>
              <a:t>フォームによる</a:t>
            </a:r>
            <a:r>
              <a:rPr lang="en-US" altLang="ja-JP" dirty="0"/>
              <a:t>web</a:t>
            </a:r>
            <a:r>
              <a:rPr lang="ja-JP" altLang="en-US" dirty="0"/>
              <a:t>アンケート（</a:t>
            </a:r>
            <a:r>
              <a:rPr lang="en-US" altLang="ja-JP" dirty="0"/>
              <a:t>Word</a:t>
            </a:r>
            <a:r>
              <a:rPr lang="ja-JP" altLang="en-US" dirty="0"/>
              <a:t>＋メールによる回答も可能）</a:t>
            </a:r>
          </a:p>
          <a:p>
            <a:endParaRPr lang="en-US" altLang="ja-JP" b="1" dirty="0"/>
          </a:p>
          <a:p>
            <a:r>
              <a:rPr lang="ja-JP" altLang="en-US" b="1" dirty="0"/>
              <a:t>方式</a:t>
            </a:r>
          </a:p>
          <a:p>
            <a:r>
              <a:rPr lang="ja-JP" altLang="en-US" dirty="0"/>
              <a:t>記名・匿名集計アンケート方式</a:t>
            </a:r>
          </a:p>
          <a:p>
            <a:r>
              <a:rPr lang="en-US" altLang="ja-JP" dirty="0"/>
              <a:t>※</a:t>
            </a:r>
            <a:r>
              <a:rPr lang="ja-JP" altLang="en-US" dirty="0"/>
              <a:t>同一組織からの重複回答を考慮するため回答者のお名前を記載いただきます。</a:t>
            </a:r>
          </a:p>
          <a:p>
            <a:r>
              <a:rPr lang="en-US" altLang="ja-JP" dirty="0"/>
              <a:t>※</a:t>
            </a:r>
            <a:r>
              <a:rPr lang="ja-JP" altLang="en-US" dirty="0"/>
              <a:t>データは匿名で集計し、回答企業を特定できない形式で使用します。</a:t>
            </a:r>
            <a:endParaRPr lang="en-US" altLang="ja-JP" dirty="0"/>
          </a:p>
          <a:p>
            <a:r>
              <a:rPr lang="en-US" altLang="ja-JP" dirty="0"/>
              <a:t>※</a:t>
            </a:r>
            <a:r>
              <a:rPr lang="ja-JP" altLang="en-US" dirty="0"/>
              <a:t>回答が難しい設問については、空欄でも構いません。</a:t>
            </a:r>
          </a:p>
          <a:p>
            <a:endParaRPr lang="en-US" altLang="ja-JP" dirty="0"/>
          </a:p>
          <a:p>
            <a:r>
              <a:rPr lang="ja-JP" altLang="en-US" b="1" dirty="0"/>
              <a:t>調査結果について</a:t>
            </a:r>
          </a:p>
          <a:p>
            <a:r>
              <a:rPr lang="ja-JP" altLang="en-US" dirty="0"/>
              <a:t>調査結果の集計が完了した時点で、簡単なまとめをご協力頂いた皆様に共有致します。</a:t>
            </a:r>
          </a:p>
          <a:p>
            <a:r>
              <a:rPr lang="ja-JP" altLang="en-US" dirty="0"/>
              <a:t>詳細データや分析結果については来春以降論文に掲載予定です。</a:t>
            </a:r>
            <a:endParaRPr lang="en-US" altLang="ja-JP" dirty="0"/>
          </a:p>
          <a:p>
            <a:endParaRPr lang="en-US" altLang="ja-JP" dirty="0"/>
          </a:p>
          <a:p>
            <a:r>
              <a:rPr lang="ja-JP" altLang="en-US" b="1" dirty="0"/>
              <a:t>プロジェクトメンバ</a:t>
            </a:r>
          </a:p>
          <a:p>
            <a:r>
              <a:rPr lang="ja-JP" altLang="ja-JP" dirty="0"/>
              <a:t>上條</a:t>
            </a:r>
            <a:r>
              <a:rPr lang="ja-JP" altLang="en-US" dirty="0"/>
              <a:t>さん、</a:t>
            </a:r>
            <a:r>
              <a:rPr lang="ja-JP" altLang="ja-JP" dirty="0"/>
              <a:t>土手</a:t>
            </a:r>
            <a:r>
              <a:rPr lang="ja-JP" altLang="en-US" dirty="0"/>
              <a:t>さん、山田さん、</a:t>
            </a:r>
            <a:r>
              <a:rPr lang="ja-JP" altLang="ja-JP" dirty="0"/>
              <a:t>渡邊</a:t>
            </a:r>
            <a:r>
              <a:rPr lang="ja-JP" altLang="en-US" dirty="0"/>
              <a:t>さん、遠藤</a:t>
            </a:r>
          </a:p>
        </p:txBody>
      </p:sp>
      <p:sp>
        <p:nvSpPr>
          <p:cNvPr id="8" name="スライド番号プレースホルダー 5">
            <a:extLst>
              <a:ext uri="{FF2B5EF4-FFF2-40B4-BE49-F238E27FC236}">
                <a16:creationId xmlns:a16="http://schemas.microsoft.com/office/drawing/2014/main" id="{0269942A-4628-4836-AA1C-2D2C7892408D}"/>
              </a:ext>
            </a:extLst>
          </p:cNvPr>
          <p:cNvSpPr txBox="1">
            <a:spLocks/>
          </p:cNvSpPr>
          <p:nvPr/>
        </p:nvSpPr>
        <p:spPr>
          <a:xfrm>
            <a:off x="3460193" y="6421665"/>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600" dirty="0">
                <a:solidFill>
                  <a:schemeClr val="tx1"/>
                </a:solidFill>
              </a:rPr>
              <a:t>CC0-1.0</a:t>
            </a:r>
            <a:endParaRPr lang="ja-JP" altLang="en-US" sz="1600" dirty="0">
              <a:solidFill>
                <a:schemeClr val="tx1"/>
              </a:solidFill>
            </a:endParaRPr>
          </a:p>
        </p:txBody>
      </p:sp>
    </p:spTree>
    <p:extLst>
      <p:ext uri="{BB962C8B-B14F-4D97-AF65-F5344CB8AC3E}">
        <p14:creationId xmlns:p14="http://schemas.microsoft.com/office/powerpoint/2010/main" val="106648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A402DC1-6B25-4418-A43D-4CC4939BD72F}"/>
              </a:ext>
            </a:extLst>
          </p:cNvPr>
          <p:cNvSpPr/>
          <p:nvPr/>
        </p:nvSpPr>
        <p:spPr>
          <a:xfrm>
            <a:off x="10011589" y="0"/>
            <a:ext cx="2180411" cy="6858000"/>
          </a:xfrm>
          <a:prstGeom prst="rect">
            <a:avLst/>
          </a:prstGeom>
          <a:solidFill>
            <a:srgbClr val="41C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07FA0D14-5B04-4D86-A0DD-93CFAD7DD823}"/>
              </a:ext>
            </a:extLst>
          </p:cNvPr>
          <p:cNvSpPr/>
          <p:nvPr/>
        </p:nvSpPr>
        <p:spPr>
          <a:xfrm>
            <a:off x="9071063" y="1946366"/>
            <a:ext cx="1881051" cy="1881051"/>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2" descr="OpenChain">
            <a:extLst>
              <a:ext uri="{FF2B5EF4-FFF2-40B4-BE49-F238E27FC236}">
                <a16:creationId xmlns:a16="http://schemas.microsoft.com/office/drawing/2014/main" id="{12C1FEAE-716B-40CB-8403-8C329B3A46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42250" y="2795610"/>
            <a:ext cx="1738675" cy="182561"/>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5">
            <a:extLst>
              <a:ext uri="{FF2B5EF4-FFF2-40B4-BE49-F238E27FC236}">
                <a16:creationId xmlns:a16="http://schemas.microsoft.com/office/drawing/2014/main" id="{6798A1F1-AB95-4E16-85C7-B19A18DC903E}"/>
              </a:ext>
            </a:extLst>
          </p:cNvPr>
          <p:cNvSpPr>
            <a:spLocks noGrp="1"/>
          </p:cNvSpPr>
          <p:nvPr>
            <p:ph type="sldNum" sz="quarter" idx="12"/>
          </p:nvPr>
        </p:nvSpPr>
        <p:spPr>
          <a:xfrm>
            <a:off x="9354618" y="6421665"/>
            <a:ext cx="2743200" cy="365125"/>
          </a:xfrm>
        </p:spPr>
        <p:txBody>
          <a:bodyPr/>
          <a:lstStyle/>
          <a:p>
            <a:r>
              <a:rPr kumimoji="1" lang="en-US" altLang="ja-JP" sz="1600" dirty="0">
                <a:solidFill>
                  <a:schemeClr val="tx1"/>
                </a:solidFill>
              </a:rPr>
              <a:t>4</a:t>
            </a:r>
            <a:endParaRPr kumimoji="1" lang="ja-JP" altLang="en-US" sz="1600" dirty="0">
              <a:solidFill>
                <a:schemeClr val="tx1"/>
              </a:solidFill>
            </a:endParaRPr>
          </a:p>
        </p:txBody>
      </p:sp>
      <p:sp>
        <p:nvSpPr>
          <p:cNvPr id="15" name="正方形/長方形 14">
            <a:extLst>
              <a:ext uri="{FF2B5EF4-FFF2-40B4-BE49-F238E27FC236}">
                <a16:creationId xmlns:a16="http://schemas.microsoft.com/office/drawing/2014/main" id="{D5EE19AB-14A4-4EFD-8E6D-83182B8D498C}"/>
              </a:ext>
            </a:extLst>
          </p:cNvPr>
          <p:cNvSpPr/>
          <p:nvPr/>
        </p:nvSpPr>
        <p:spPr>
          <a:xfrm>
            <a:off x="423041" y="623381"/>
            <a:ext cx="2236510" cy="584775"/>
          </a:xfrm>
          <a:prstGeom prst="rect">
            <a:avLst/>
          </a:prstGeom>
        </p:spPr>
        <p:txBody>
          <a:bodyPr wrap="none">
            <a:spAutoFit/>
          </a:bodyPr>
          <a:lstStyle/>
          <a:p>
            <a:r>
              <a:rPr lang="ja-JP" altLang="en-US" sz="3200" dirty="0">
                <a:latin typeface="+mj-ea"/>
                <a:ea typeface="+mj-ea"/>
              </a:rPr>
              <a:t>お願い事項</a:t>
            </a:r>
          </a:p>
        </p:txBody>
      </p:sp>
      <p:sp>
        <p:nvSpPr>
          <p:cNvPr id="2" name="正方形/長方形 1">
            <a:extLst>
              <a:ext uri="{FF2B5EF4-FFF2-40B4-BE49-F238E27FC236}">
                <a16:creationId xmlns:a16="http://schemas.microsoft.com/office/drawing/2014/main" id="{6E05D004-7D23-4D6E-814F-4B62CE4E251A}"/>
              </a:ext>
            </a:extLst>
          </p:cNvPr>
          <p:cNvSpPr/>
          <p:nvPr/>
        </p:nvSpPr>
        <p:spPr>
          <a:xfrm>
            <a:off x="533457" y="1946366"/>
            <a:ext cx="8219926" cy="13561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altLang="ja-JP" sz="2400" dirty="0">
                <a:latin typeface="Century Gothic" panose="020B0502020202020204" pitchFamily="34" charset="0"/>
              </a:rPr>
              <a:t>https://github.com/OpenChain-Project/OpenChain-JWG/blob/master/docs/subgroups/promotion/survey-20200618.md</a:t>
            </a:r>
            <a:endParaRPr kumimoji="1" lang="ja-JP" altLang="en-US" sz="2400" dirty="0">
              <a:latin typeface="Century Gothic" panose="020B0502020202020204" pitchFamily="34" charset="0"/>
            </a:endParaRPr>
          </a:p>
        </p:txBody>
      </p:sp>
      <p:sp>
        <p:nvSpPr>
          <p:cNvPr id="9" name="正方形/長方形 8">
            <a:extLst>
              <a:ext uri="{FF2B5EF4-FFF2-40B4-BE49-F238E27FC236}">
                <a16:creationId xmlns:a16="http://schemas.microsoft.com/office/drawing/2014/main" id="{C3120AFD-0D19-48F8-A4DA-3429EE8FD790}"/>
              </a:ext>
            </a:extLst>
          </p:cNvPr>
          <p:cNvSpPr/>
          <p:nvPr/>
        </p:nvSpPr>
        <p:spPr>
          <a:xfrm>
            <a:off x="533457" y="1423146"/>
            <a:ext cx="8478603" cy="523220"/>
          </a:xfrm>
          <a:prstGeom prst="rect">
            <a:avLst/>
          </a:prstGeom>
        </p:spPr>
        <p:txBody>
          <a:bodyPr wrap="none">
            <a:spAutoFit/>
          </a:bodyPr>
          <a:lstStyle/>
          <a:p>
            <a:r>
              <a:rPr lang="ja-JP" altLang="en-US" sz="2800" b="1" dirty="0">
                <a:solidFill>
                  <a:srgbClr val="FF0000"/>
                </a:solidFill>
              </a:rPr>
              <a:t>以下</a:t>
            </a:r>
            <a:r>
              <a:rPr lang="en-US" altLang="ja-JP" sz="2800" b="1" dirty="0">
                <a:solidFill>
                  <a:srgbClr val="FF0000"/>
                </a:solidFill>
              </a:rPr>
              <a:t>URL</a:t>
            </a:r>
            <a:r>
              <a:rPr lang="ja-JP" altLang="en-US" sz="2800" b="1" dirty="0">
                <a:solidFill>
                  <a:srgbClr val="FF0000"/>
                </a:solidFill>
              </a:rPr>
              <a:t>にアクセスし、アンケートにご協力下さい</a:t>
            </a:r>
          </a:p>
        </p:txBody>
      </p:sp>
      <p:sp>
        <p:nvSpPr>
          <p:cNvPr id="3" name="正方形/長方形 2">
            <a:extLst>
              <a:ext uri="{FF2B5EF4-FFF2-40B4-BE49-F238E27FC236}">
                <a16:creationId xmlns:a16="http://schemas.microsoft.com/office/drawing/2014/main" id="{3E88C992-ABD6-4965-A659-7DF28DDAB0F1}"/>
              </a:ext>
            </a:extLst>
          </p:cNvPr>
          <p:cNvSpPr/>
          <p:nvPr/>
        </p:nvSpPr>
        <p:spPr>
          <a:xfrm>
            <a:off x="533455" y="3429000"/>
            <a:ext cx="9196467" cy="1200329"/>
          </a:xfrm>
          <a:prstGeom prst="rect">
            <a:avLst/>
          </a:prstGeom>
        </p:spPr>
        <p:txBody>
          <a:bodyPr wrap="square">
            <a:spAutoFit/>
          </a:bodyPr>
          <a:lstStyle/>
          <a:p>
            <a:r>
              <a:rPr lang="ja-JP" altLang="en-US" sz="2400" dirty="0"/>
              <a:t>テクノ大仏さんの</a:t>
            </a:r>
            <a:r>
              <a:rPr lang="en-US" altLang="ja-JP" sz="2400" dirty="0"/>
              <a:t>Note</a:t>
            </a:r>
            <a:r>
              <a:rPr lang="ja-JP" altLang="en-US" sz="2400" dirty="0"/>
              <a:t>でも情報公開中　　</a:t>
            </a:r>
            <a:r>
              <a:rPr lang="en-US" altLang="ja-JP" sz="2400" dirty="0">
                <a:latin typeface="Century Gothic" panose="020B0502020202020204" pitchFamily="34" charset="0"/>
              </a:rPr>
              <a:t>https://note.com/tech_nomad/n/n2bdae79170a0</a:t>
            </a:r>
          </a:p>
          <a:p>
            <a:r>
              <a:rPr lang="ja-JP" altLang="en-US" sz="2400" dirty="0"/>
              <a:t>「テクノ大仏 </a:t>
            </a:r>
            <a:r>
              <a:rPr lang="en-US" altLang="ja-JP" sz="2400" dirty="0"/>
              <a:t>note</a:t>
            </a:r>
            <a:r>
              <a:rPr lang="ja-JP" altLang="en-US" sz="2400" dirty="0"/>
              <a:t>」で検索</a:t>
            </a:r>
            <a:r>
              <a:rPr lang="ja-JP" altLang="en-US" sz="2400"/>
              <a:t>頂き、ホームから</a:t>
            </a:r>
            <a:r>
              <a:rPr lang="ja-JP" altLang="en-US" sz="2400" dirty="0"/>
              <a:t>も到達可能！</a:t>
            </a:r>
            <a:endParaRPr lang="ja-JP" altLang="en-US" sz="2000" dirty="0"/>
          </a:p>
        </p:txBody>
      </p:sp>
      <p:sp>
        <p:nvSpPr>
          <p:cNvPr id="10" name="正方形/長方形 9">
            <a:extLst>
              <a:ext uri="{FF2B5EF4-FFF2-40B4-BE49-F238E27FC236}">
                <a16:creationId xmlns:a16="http://schemas.microsoft.com/office/drawing/2014/main" id="{F7880F7F-447F-4BAD-ACAE-12CA53E9E348}"/>
              </a:ext>
            </a:extLst>
          </p:cNvPr>
          <p:cNvSpPr/>
          <p:nvPr/>
        </p:nvSpPr>
        <p:spPr>
          <a:xfrm>
            <a:off x="533457" y="4823986"/>
            <a:ext cx="8013732" cy="461665"/>
          </a:xfrm>
          <a:prstGeom prst="rect">
            <a:avLst/>
          </a:prstGeom>
        </p:spPr>
        <p:txBody>
          <a:bodyPr wrap="none">
            <a:spAutoFit/>
          </a:bodyPr>
          <a:lstStyle/>
          <a:p>
            <a:r>
              <a:rPr lang="en-US" altLang="ja-JP" sz="2400" dirty="0"/>
              <a:t>Word</a:t>
            </a:r>
            <a:r>
              <a:rPr lang="ja-JP" altLang="en-US" sz="2400" dirty="0"/>
              <a:t>での提出、お問い合わせは、以下メールアドレスへ</a:t>
            </a:r>
          </a:p>
        </p:txBody>
      </p:sp>
      <p:sp>
        <p:nvSpPr>
          <p:cNvPr id="12" name="正方形/長方形 11">
            <a:extLst>
              <a:ext uri="{FF2B5EF4-FFF2-40B4-BE49-F238E27FC236}">
                <a16:creationId xmlns:a16="http://schemas.microsoft.com/office/drawing/2014/main" id="{FF16D04B-1686-4698-99F6-DAB3DE325639}"/>
              </a:ext>
            </a:extLst>
          </p:cNvPr>
          <p:cNvSpPr/>
          <p:nvPr/>
        </p:nvSpPr>
        <p:spPr>
          <a:xfrm>
            <a:off x="533458" y="5225248"/>
            <a:ext cx="9196468" cy="10970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3600" dirty="0">
                <a:latin typeface="Century Gothic" panose="020B0502020202020204" pitchFamily="34" charset="0"/>
              </a:rPr>
              <a:t>oss-skill-standard@googlegroups.com</a:t>
            </a:r>
            <a:endParaRPr kumimoji="1" lang="ja-JP" altLang="en-US" sz="3600" dirty="0">
              <a:latin typeface="Century Gothic" panose="020B0502020202020204" pitchFamily="34" charset="0"/>
            </a:endParaRPr>
          </a:p>
        </p:txBody>
      </p:sp>
      <p:sp>
        <p:nvSpPr>
          <p:cNvPr id="13" name="スライド番号プレースホルダー 5">
            <a:extLst>
              <a:ext uri="{FF2B5EF4-FFF2-40B4-BE49-F238E27FC236}">
                <a16:creationId xmlns:a16="http://schemas.microsoft.com/office/drawing/2014/main" id="{F358B05C-2C5B-46BD-A523-DCD52D7C38E8}"/>
              </a:ext>
            </a:extLst>
          </p:cNvPr>
          <p:cNvSpPr txBox="1">
            <a:spLocks/>
          </p:cNvSpPr>
          <p:nvPr/>
        </p:nvSpPr>
        <p:spPr>
          <a:xfrm>
            <a:off x="3352800" y="6455593"/>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600" dirty="0">
                <a:solidFill>
                  <a:schemeClr val="tx1"/>
                </a:solidFill>
              </a:rPr>
              <a:t>CC0-1.0</a:t>
            </a:r>
            <a:endParaRPr lang="ja-JP" altLang="en-US" sz="1600" dirty="0">
              <a:solidFill>
                <a:schemeClr val="tx1"/>
              </a:solidFill>
            </a:endParaRPr>
          </a:p>
        </p:txBody>
      </p:sp>
    </p:spTree>
    <p:extLst>
      <p:ext uri="{BB962C8B-B14F-4D97-AF65-F5344CB8AC3E}">
        <p14:creationId xmlns:p14="http://schemas.microsoft.com/office/powerpoint/2010/main" val="3866664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330</Words>
  <Application>Microsoft Office PowerPoint</Application>
  <PresentationFormat>ワイド画面</PresentationFormat>
  <Paragraphs>55</Paragraphs>
  <Slides>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HG丸ｺﾞｼｯｸM-PRO</vt:lpstr>
      <vt:lpstr>游ゴシック</vt:lpstr>
      <vt:lpstr>游ゴシック Light</vt:lpstr>
      <vt:lpstr>Arial</vt:lpstr>
      <vt:lpstr>Century Gothic</vt:lpstr>
      <vt:lpstr>Segoe UI Light</vt:lpstr>
      <vt:lpstr>Office テーマ</vt:lpstr>
      <vt:lpstr>企業におけるOSSコンプライアンス業務実態調査</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企業におけるOSSコンプライアンス業務実態調査</dc:title>
  <dc:creator>ENDO MASATO</dc:creator>
  <cp:lastModifiedBy>ENDO MASATO</cp:lastModifiedBy>
  <cp:revision>5</cp:revision>
  <dcterms:created xsi:type="dcterms:W3CDTF">2020-06-16T05:17:41Z</dcterms:created>
  <dcterms:modified xsi:type="dcterms:W3CDTF">2020-06-18T03:04:31Z</dcterms:modified>
</cp:coreProperties>
</file>