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4"/>
  </p:sldMasterIdLst>
  <p:notesMasterIdLst>
    <p:notesMasterId r:id="rId20"/>
  </p:notesMasterIdLst>
  <p:sldIdLst>
    <p:sldId id="406" r:id="rId5"/>
    <p:sldId id="450" r:id="rId6"/>
    <p:sldId id="277" r:id="rId7"/>
    <p:sldId id="278" r:id="rId8"/>
    <p:sldId id="446" r:id="rId9"/>
    <p:sldId id="447" r:id="rId10"/>
    <p:sldId id="451" r:id="rId11"/>
    <p:sldId id="452" r:id="rId12"/>
    <p:sldId id="453" r:id="rId13"/>
    <p:sldId id="454" r:id="rId14"/>
    <p:sldId id="455" r:id="rId15"/>
    <p:sldId id="456" r:id="rId16"/>
    <p:sldId id="449" r:id="rId17"/>
    <p:sldId id="457" r:id="rId18"/>
    <p:sldId id="458" r:id="rId19"/>
  </p:sldIdLst>
  <p:sldSz cx="12192000" cy="6858000"/>
  <p:notesSz cx="6858000" cy="9144000"/>
  <p:custShowLst>
    <p:custShow name="目的別スライド ショー 1" id="0">
      <p:sldLst>
        <p:sld r:id="rId5"/>
        <p:sld r:id="rId9"/>
        <p:sld r:id="rId1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0000"/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82" d="100"/>
          <a:sy n="82" d="100"/>
        </p:scale>
        <p:origin x="8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回オンライン全体会合</a:t>
            </a:r>
            <a:br>
              <a:rPr kumimoji="1" lang="en-US" altLang="ja-JP" dirty="0"/>
            </a:br>
            <a:r>
              <a:rPr kumimoji="1" lang="en-US" altLang="ja-JP" dirty="0"/>
              <a:t>Virtual</a:t>
            </a:r>
            <a:r>
              <a:rPr kumimoji="1" lang="ja-JP" altLang="en-US" dirty="0"/>
              <a:t> </a:t>
            </a: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June 18, 2020</a:t>
            </a:r>
          </a:p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workgroup</a:t>
            </a:r>
            <a:endParaRPr kumimoji="1" lang="ja-JP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F85048F-6690-417E-95B7-BB07102BA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91" y="719864"/>
            <a:ext cx="2628900" cy="1460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E75B81C-C796-4EBA-82E3-91125F5D6EB1}"/>
              </a:ext>
            </a:extLst>
          </p:cNvPr>
          <p:cNvSpPr txBox="1">
            <a:spLocks/>
          </p:cNvSpPr>
          <p:nvPr/>
        </p:nvSpPr>
        <p:spPr>
          <a:xfrm>
            <a:off x="7676093" y="1216752"/>
            <a:ext cx="3163696" cy="1927225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smtClean="0">
                <a:solidFill>
                  <a:schemeClr val="tx1"/>
                </a:solidFill>
                <a:latin typeface="+mj-lt"/>
                <a:ea typeface="+mj-ea"/>
                <a:cs typeface="HGP創英角ｺﾞｼｯｸUB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5pPr>
            <a:lvl6pPr marL="331688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66334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99499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32666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en-US" sz="4800" kern="0" dirty="0">
                <a:solidFill>
                  <a:srgbClr val="E56B45"/>
                </a:solidFill>
              </a:rPr>
              <a:t>Japan WG</a:t>
            </a:r>
            <a:endParaRPr lang="en-US" sz="4800" kern="0" dirty="0">
              <a:solidFill>
                <a:srgbClr val="E56B45"/>
              </a:solidFill>
              <a:latin typeface="+mj-ea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12F6F31-38CB-46C7-A4CE-376C2230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228" y="3640865"/>
            <a:ext cx="3255426" cy="183626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8D45915-F7ED-4DDF-A9A9-22CCCC5E1388}"/>
              </a:ext>
            </a:extLst>
          </p:cNvPr>
          <p:cNvSpPr txBox="1"/>
          <p:nvPr/>
        </p:nvSpPr>
        <p:spPr>
          <a:xfrm>
            <a:off x="1092646" y="4308407"/>
            <a:ext cx="623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n-ea"/>
              </a:rPr>
              <a:t>https://openchain-project.github.io/OpenChain-JWG/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AA4ED5D-1825-41A0-A917-4DC6C1F91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184" y="4675904"/>
            <a:ext cx="1868376" cy="186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r>
              <a:rPr lang="en-US" altLang="ja-JP" dirty="0"/>
              <a:t>(Agenda)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14:00 - 14:10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Opening</a:t>
            </a:r>
          </a:p>
          <a:p>
            <a:pPr marL="914400" lvl="2" indent="0">
              <a:buNone/>
              <a:defRPr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開会の挨拶</a:t>
            </a:r>
            <a:endParaRPr lang="en-US" altLang="ja-JP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14:10 - 14:40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LFJ Translation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Linux Foundation Japan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による翻訳活動紹介</a:t>
            </a:r>
            <a:endParaRPr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14:40 - 14:55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OpenChain Japan WG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			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Japan WG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14:55 - 15:00	 (break)</a:t>
            </a: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15:00 - 15:20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Lightning Talk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ライトニングトーク（ケーススタディ）活動の紹介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15:20 - 15:25 	</a:t>
            </a:r>
            <a:r>
              <a:rPr lang="en-US" altLang="ja-JP" sz="24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Notice: OSS compliance survey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お知らせ：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OSS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コンプライアンスのアンケート</a:t>
            </a:r>
            <a:endParaRPr lang="en-US" altLang="ja-JP" sz="2400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15:25 - 15:30 	Closing</a:t>
            </a:r>
          </a:p>
          <a:p>
            <a:pPr>
              <a:defRPr/>
            </a:pP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E663B6-70FE-42ED-9C0A-E6B0DF0E7CF4}"/>
              </a:ext>
            </a:extLst>
          </p:cNvPr>
          <p:cNvSpPr/>
          <p:nvPr/>
        </p:nvSpPr>
        <p:spPr>
          <a:xfrm>
            <a:off x="767166" y="4967207"/>
            <a:ext cx="10662834" cy="1379348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1AD0D4-BE93-45BC-88DE-BF8EC60F7F80}"/>
              </a:ext>
            </a:extLst>
          </p:cNvPr>
          <p:cNvSpPr/>
          <p:nvPr/>
        </p:nvSpPr>
        <p:spPr>
          <a:xfrm>
            <a:off x="764583" y="976390"/>
            <a:ext cx="10662834" cy="3153907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20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r>
              <a:rPr lang="en-US" altLang="ja-JP" dirty="0"/>
              <a:t>(Agenda)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14:00 - 14:10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Opening</a:t>
            </a:r>
          </a:p>
          <a:p>
            <a:pPr marL="914400" lvl="2" indent="0">
              <a:buNone/>
              <a:defRPr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開会の挨拶</a:t>
            </a:r>
            <a:endParaRPr lang="en-US" altLang="ja-JP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14:10 - 14:40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LFJ Translation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Linux Foundation Japan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による翻訳活動紹介</a:t>
            </a:r>
            <a:endParaRPr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14:40 - 14:55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OpenChain Japan WG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			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Japan WG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14:55 - 15:00	 (break)</a:t>
            </a: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15:00 - 15:20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Lightning Talk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ライトニングトーク（ケーススタディ）活動の紹介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15:20 - 15:25 	</a:t>
            </a:r>
            <a:r>
              <a:rPr lang="en-US" altLang="ja-JP" sz="24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Notice: OSS compliance survey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お知らせ：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OSS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コンプライアンスのアンケート</a:t>
            </a:r>
            <a:endParaRPr lang="en-US" altLang="ja-JP" sz="2400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15:25 - 15:30 	Closing</a:t>
            </a:r>
          </a:p>
          <a:p>
            <a:pPr>
              <a:defRPr/>
            </a:pP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E663B6-70FE-42ED-9C0A-E6B0DF0E7CF4}"/>
              </a:ext>
            </a:extLst>
          </p:cNvPr>
          <p:cNvSpPr/>
          <p:nvPr/>
        </p:nvSpPr>
        <p:spPr>
          <a:xfrm>
            <a:off x="767166" y="5943599"/>
            <a:ext cx="10662834" cy="40295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1AD0D4-BE93-45BC-88DE-BF8EC60F7F80}"/>
              </a:ext>
            </a:extLst>
          </p:cNvPr>
          <p:cNvSpPr/>
          <p:nvPr/>
        </p:nvSpPr>
        <p:spPr>
          <a:xfrm>
            <a:off x="764583" y="976390"/>
            <a:ext cx="10662834" cy="3990817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375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r>
              <a:rPr lang="en-US" altLang="ja-JP" dirty="0"/>
              <a:t>(Agenda)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14:00 - 14:10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Opening</a:t>
            </a:r>
          </a:p>
          <a:p>
            <a:pPr marL="914400" lvl="2" indent="0">
              <a:buNone/>
              <a:defRPr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開会の挨拶</a:t>
            </a:r>
            <a:endParaRPr lang="en-US" altLang="ja-JP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14:10 - 14:40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LFJ Translation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Linux Foundation Japan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による翻訳活動紹介</a:t>
            </a:r>
            <a:endParaRPr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14:40 - 14:55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OpenChain Japan WG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			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Japan WG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14:55 - 15:00	 (break)</a:t>
            </a: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15:00 - 15:20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Lightning Talk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ライトニングトーク（ケーススタディ）活動の紹介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15:20 - 15:25 	</a:t>
            </a:r>
            <a:r>
              <a:rPr lang="en-US" altLang="ja-JP" sz="24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Notice: OSS compliance survey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お知らせ：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OSS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コンプライアンスのアンケート</a:t>
            </a:r>
            <a:endParaRPr lang="en-US" altLang="ja-JP" sz="2400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15:25 - 15:30 	Closing</a:t>
            </a:r>
          </a:p>
          <a:p>
            <a:pPr>
              <a:defRPr/>
            </a:pP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1AD0D4-BE93-45BC-88DE-BF8EC60F7F80}"/>
              </a:ext>
            </a:extLst>
          </p:cNvPr>
          <p:cNvSpPr/>
          <p:nvPr/>
        </p:nvSpPr>
        <p:spPr>
          <a:xfrm>
            <a:off x="764583" y="976390"/>
            <a:ext cx="10662834" cy="4879661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68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173DD-2B4F-40D7-954E-7CF2CE74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今後に向けたアンケートのお願い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55F7508-A43C-4E28-A22E-CB5512225035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最後にアンケートにご協力ください。</a:t>
            </a: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ご参加の環境（ブラウザ参加など）によっては、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Zoom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の投票機能が表示されない場合があります。その場合は、申し訳ありませんが、アンケートにお答えいただけません。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077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6FBC8B-CC0B-4BE8-AFDC-91D254ED358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57275"/>
            <a:ext cx="11039475" cy="511333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本日は、ご参加ありがとうございました。</a:t>
            </a:r>
            <a:endParaRPr kumimoji="1" lang="en-US" altLang="ja-JP" dirty="0"/>
          </a:p>
          <a:p>
            <a:r>
              <a:rPr lang="ja-JP" altLang="en-US" dirty="0"/>
              <a:t>次回も、ぜひご参加ください。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この後、反省会を引き続いて行う予定です。</a:t>
            </a:r>
            <a:endParaRPr kumimoji="1" lang="en-US" altLang="ja-JP" dirty="0"/>
          </a:p>
          <a:p>
            <a:r>
              <a:rPr lang="ja-JP" altLang="en-US" dirty="0"/>
              <a:t>ご興味のある方は自由にご参加ください。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68B476E9-F61C-4B48-A8CB-52D1511F2946}"/>
              </a:ext>
            </a:extLst>
          </p:cNvPr>
          <p:cNvSpPr txBox="1">
            <a:spLocks/>
          </p:cNvSpPr>
          <p:nvPr/>
        </p:nvSpPr>
        <p:spPr>
          <a:xfrm>
            <a:off x="698855" y="3835873"/>
            <a:ext cx="10794377" cy="1080251"/>
          </a:xfrm>
          <a:prstGeom prst="rect">
            <a:avLst/>
          </a:prstGeom>
        </p:spPr>
        <p:txBody>
          <a:bodyPr/>
          <a:lstStyle>
            <a:lvl1pPr marL="269471" indent="-269471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275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1pPr>
            <a:lvl2pPr marL="583854" indent="-22449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95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2pPr>
            <a:lvl3pPr marL="898238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95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3pPr>
            <a:lvl4pPr marL="1257533" indent="-179675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625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4pPr>
            <a:lvl5pPr marL="1616833" indent="-179675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625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5pPr>
            <a:lvl6pPr marL="1976135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6pPr>
            <a:lvl7pPr marL="2335435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7pPr>
            <a:lvl8pPr marL="2694726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8pPr>
            <a:lvl9pPr marL="3054026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kern="0" dirty="0"/>
              <a:t>OpenChain</a:t>
            </a:r>
            <a:r>
              <a:rPr lang="ja-JP" altLang="en-US" kern="0" dirty="0"/>
              <a:t> </a:t>
            </a:r>
            <a:r>
              <a:rPr lang="en-US" altLang="ja-JP" kern="0" dirty="0"/>
              <a:t>Japan</a:t>
            </a:r>
            <a:r>
              <a:rPr lang="ja-JP" altLang="en-US" kern="0" dirty="0"/>
              <a:t> </a:t>
            </a:r>
            <a:r>
              <a:rPr lang="en-US" altLang="ja-JP" kern="0" dirty="0"/>
              <a:t>workgroup</a:t>
            </a:r>
            <a:endParaRPr lang="ja-JP" altLang="en-US" kern="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6EC9597-B112-4B64-8E2A-497E018A1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91" y="719864"/>
            <a:ext cx="2628900" cy="1460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4A0C1C-0D3A-4888-BCC9-4CDFD4B19D49}"/>
              </a:ext>
            </a:extLst>
          </p:cNvPr>
          <p:cNvSpPr txBox="1">
            <a:spLocks/>
          </p:cNvSpPr>
          <p:nvPr/>
        </p:nvSpPr>
        <p:spPr>
          <a:xfrm>
            <a:off x="7676093" y="1216752"/>
            <a:ext cx="3163696" cy="1927225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smtClean="0">
                <a:solidFill>
                  <a:schemeClr val="tx1"/>
                </a:solidFill>
                <a:latin typeface="+mj-lt"/>
                <a:ea typeface="+mj-ea"/>
                <a:cs typeface="HGP創英角ｺﾞｼｯｸUB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5pPr>
            <a:lvl6pPr marL="331688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66334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99499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32666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en-US" sz="4800" kern="0" dirty="0">
                <a:solidFill>
                  <a:srgbClr val="E56B45"/>
                </a:solidFill>
              </a:rPr>
              <a:t>Japan WG</a:t>
            </a:r>
            <a:endParaRPr lang="en-US" sz="4800" kern="0" dirty="0">
              <a:solidFill>
                <a:srgbClr val="E56B45"/>
              </a:solidFill>
              <a:latin typeface="+mj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FA2D4B5-F9D7-41A1-9987-6281F2C5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228" y="3640865"/>
            <a:ext cx="3255426" cy="183626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BF522C-6C94-4DD0-8E80-E8CF27381457}"/>
              </a:ext>
            </a:extLst>
          </p:cNvPr>
          <p:cNvSpPr txBox="1"/>
          <p:nvPr/>
        </p:nvSpPr>
        <p:spPr>
          <a:xfrm>
            <a:off x="1092646" y="4308407"/>
            <a:ext cx="623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n-ea"/>
              </a:rPr>
              <a:t>https://openchain-project.github.io/OpenChain-JWG/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FB83191-5963-42B5-A1B7-7271855D8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184" y="4675904"/>
            <a:ext cx="1868376" cy="186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3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6FBC8B-CC0B-4BE8-AFDC-91D254ED358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57275"/>
            <a:ext cx="11039475" cy="511333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本日は、ご参加ありがとうございました。</a:t>
            </a:r>
            <a:endParaRPr kumimoji="1" lang="en-US" altLang="ja-JP" dirty="0"/>
          </a:p>
          <a:p>
            <a:r>
              <a:rPr lang="ja-JP" altLang="en-US" dirty="0"/>
              <a:t>次回も、ぜひご参加ください。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この後、反省会を引き続いて行う予定です。</a:t>
            </a:r>
            <a:endParaRPr kumimoji="1" lang="en-US" altLang="ja-JP" dirty="0"/>
          </a:p>
          <a:p>
            <a:r>
              <a:rPr lang="ja-JP" altLang="en-US" dirty="0"/>
              <a:t>ご興味のある方は自由にご参加ください。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68B476E9-F61C-4B48-A8CB-52D1511F2946}"/>
              </a:ext>
            </a:extLst>
          </p:cNvPr>
          <p:cNvSpPr txBox="1">
            <a:spLocks/>
          </p:cNvSpPr>
          <p:nvPr/>
        </p:nvSpPr>
        <p:spPr>
          <a:xfrm>
            <a:off x="698855" y="3835873"/>
            <a:ext cx="10794377" cy="1080251"/>
          </a:xfrm>
          <a:prstGeom prst="rect">
            <a:avLst/>
          </a:prstGeom>
        </p:spPr>
        <p:txBody>
          <a:bodyPr/>
          <a:lstStyle>
            <a:lvl1pPr marL="269471" indent="-269471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275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1pPr>
            <a:lvl2pPr marL="583854" indent="-22449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95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2pPr>
            <a:lvl3pPr marL="898238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95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3pPr>
            <a:lvl4pPr marL="1257533" indent="-179675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625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4pPr>
            <a:lvl5pPr marL="1616833" indent="-179675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625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5pPr>
            <a:lvl6pPr marL="1976135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6pPr>
            <a:lvl7pPr marL="2335435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7pPr>
            <a:lvl8pPr marL="2694726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8pPr>
            <a:lvl9pPr marL="3054026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kern="0" dirty="0"/>
              <a:t>OpenChain</a:t>
            </a:r>
            <a:r>
              <a:rPr lang="ja-JP" altLang="en-US" kern="0" dirty="0"/>
              <a:t> </a:t>
            </a:r>
            <a:r>
              <a:rPr lang="en-US" altLang="ja-JP" kern="0" dirty="0"/>
              <a:t>Japan</a:t>
            </a:r>
            <a:r>
              <a:rPr lang="ja-JP" altLang="en-US" kern="0" dirty="0"/>
              <a:t> </a:t>
            </a:r>
            <a:r>
              <a:rPr lang="en-US" altLang="ja-JP" kern="0" dirty="0"/>
              <a:t>workgroup</a:t>
            </a:r>
            <a:endParaRPr lang="ja-JP" altLang="en-US" kern="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6EC9597-B112-4B64-8E2A-497E018A1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91" y="719864"/>
            <a:ext cx="2628900" cy="1460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4A0C1C-0D3A-4888-BCC9-4CDFD4B19D49}"/>
              </a:ext>
            </a:extLst>
          </p:cNvPr>
          <p:cNvSpPr txBox="1">
            <a:spLocks/>
          </p:cNvSpPr>
          <p:nvPr/>
        </p:nvSpPr>
        <p:spPr>
          <a:xfrm>
            <a:off x="7676093" y="1216752"/>
            <a:ext cx="3163696" cy="1927225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smtClean="0">
                <a:solidFill>
                  <a:schemeClr val="tx1"/>
                </a:solidFill>
                <a:latin typeface="+mj-lt"/>
                <a:ea typeface="+mj-ea"/>
                <a:cs typeface="HGP創英角ｺﾞｼｯｸUB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5pPr>
            <a:lvl6pPr marL="331688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66334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99499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32666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en-US" sz="4800" kern="0" dirty="0">
                <a:solidFill>
                  <a:srgbClr val="E56B45"/>
                </a:solidFill>
              </a:rPr>
              <a:t>Japan WG</a:t>
            </a:r>
            <a:endParaRPr lang="en-US" sz="4800" kern="0" dirty="0">
              <a:solidFill>
                <a:srgbClr val="E56B45"/>
              </a:solidFill>
              <a:latin typeface="+mj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FA2D4B5-F9D7-41A1-9987-6281F2C5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228" y="3640865"/>
            <a:ext cx="3255426" cy="183626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BF522C-6C94-4DD0-8E80-E8CF27381457}"/>
              </a:ext>
            </a:extLst>
          </p:cNvPr>
          <p:cNvSpPr txBox="1"/>
          <p:nvPr/>
        </p:nvSpPr>
        <p:spPr>
          <a:xfrm>
            <a:off x="1092646" y="4308407"/>
            <a:ext cx="623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n-ea"/>
              </a:rPr>
              <a:t>https://openchain-project.github.io/OpenChain-JWG/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FB83191-5963-42B5-A1B7-7271855D8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184" y="4675904"/>
            <a:ext cx="1868376" cy="1868376"/>
          </a:xfrm>
          <a:prstGeom prst="rect">
            <a:avLst/>
          </a:prstGeom>
        </p:spPr>
      </p:pic>
      <p:sp>
        <p:nvSpPr>
          <p:cNvPr id="10" name="字幕 4">
            <a:extLst>
              <a:ext uri="{FF2B5EF4-FFF2-40B4-BE49-F238E27FC236}">
                <a16:creationId xmlns:a16="http://schemas.microsoft.com/office/drawing/2014/main" id="{398F866E-4E9A-4CD7-9634-875A34DC6C75}"/>
              </a:ext>
            </a:extLst>
          </p:cNvPr>
          <p:cNvSpPr txBox="1">
            <a:spLocks/>
          </p:cNvSpPr>
          <p:nvPr/>
        </p:nvSpPr>
        <p:spPr>
          <a:xfrm>
            <a:off x="7363673" y="6142001"/>
            <a:ext cx="4531589" cy="5929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none" lIns="26196" tIns="0" rIns="26196" bIns="0" anchor="ctr"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950" smtClean="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1pPr>
            <a:lvl2pPr marL="583854" indent="-22449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95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2pPr>
            <a:lvl3pPr marL="898238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95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3pPr>
            <a:lvl4pPr marL="1257533" indent="-179675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625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4pPr>
            <a:lvl5pPr marL="1616833" indent="-179675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625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5pPr>
            <a:lvl6pPr marL="1976135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6pPr>
            <a:lvl7pPr marL="2335435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7pPr>
            <a:lvl8pPr marL="2694726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8pPr>
            <a:lvl9pPr marL="3054026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400" b="1" kern="0" dirty="0">
                <a:solidFill>
                  <a:schemeClr val="bg2">
                    <a:lumMod val="25000"/>
                  </a:schemeClr>
                </a:solidFill>
              </a:rPr>
              <a:t>BGM</a:t>
            </a:r>
            <a:r>
              <a:rPr lang="en-US" altLang="ja-JP" sz="1400" kern="0" dirty="0">
                <a:solidFill>
                  <a:schemeClr val="bg2">
                    <a:lumMod val="25000"/>
                  </a:schemeClr>
                </a:solidFill>
              </a:rPr>
              <a:t>: Metamorphosis by </a:t>
            </a:r>
            <a:r>
              <a:rPr lang="en-US" altLang="ja-JP" sz="1400" kern="0" dirty="0" err="1">
                <a:solidFill>
                  <a:schemeClr val="bg2">
                    <a:lumMod val="25000"/>
                  </a:schemeClr>
                </a:solidFill>
              </a:rPr>
              <a:t>Ketsa</a:t>
            </a:r>
            <a:r>
              <a:rPr lang="ja-JP" altLang="en-US" sz="1400" kern="0" dirty="0">
                <a:solidFill>
                  <a:schemeClr val="bg2">
                    <a:lumMod val="25000"/>
                  </a:schemeClr>
                </a:solidFill>
              </a:rPr>
              <a:t>　</a:t>
            </a:r>
            <a:endParaRPr lang="en-US" altLang="ja-JP" sz="1400" kern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ja-JP" sz="1400" kern="0" dirty="0">
                <a:solidFill>
                  <a:schemeClr val="bg2">
                    <a:lumMod val="25000"/>
                  </a:schemeClr>
                </a:solidFill>
              </a:rPr>
              <a:t>https://freemusicarchive.org/music/Ketsa/Metamorphosis</a:t>
            </a:r>
            <a:endParaRPr lang="ja-JP" altLang="en-US" sz="1400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Picture 2">
            <a:hlinkClick r:id="rId5"/>
            <a:extLst>
              <a:ext uri="{FF2B5EF4-FFF2-40B4-BE49-F238E27FC236}">
                <a16:creationId xmlns:a16="http://schemas.microsoft.com/office/drawing/2014/main" id="{1173E127-EBF5-41DA-8D09-B508BEB58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647" y="61674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83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r>
              <a:rPr lang="en-US" altLang="ja-JP" dirty="0"/>
              <a:t>(Agenda)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14:00 - 14:10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Opening</a:t>
            </a:r>
          </a:p>
          <a:p>
            <a:pPr marL="914400" lvl="2" indent="0">
              <a:buNone/>
              <a:defRPr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開会の挨拶</a:t>
            </a:r>
            <a:endParaRPr lang="en-US" altLang="ja-JP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14:10 - 14:40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LFJ Translation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Linux Foundation Japan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による翻訳活動紹介</a:t>
            </a:r>
            <a:endParaRPr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14:40 - 14:55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OpenChain Japan WG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			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Japan WG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14:55 - 15:00	 (break)</a:t>
            </a: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15:00 - 15:20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Lightning Talk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ライトニングトーク（ケーススタディ）活動の紹介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15:20 - 15:25 	</a:t>
            </a:r>
            <a:r>
              <a:rPr lang="en-US" altLang="ja-JP" sz="24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Notice: OSS compliance survey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お知らせ：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OSS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コンプライアンスのアンケート</a:t>
            </a:r>
            <a:endParaRPr lang="en-US" altLang="ja-JP" sz="2400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15:25 - 15:30 	Closing</a:t>
            </a:r>
          </a:p>
          <a:p>
            <a:pPr>
              <a:defRPr/>
            </a:pP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972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latin typeface="+mj-ea"/>
                <a:ea typeface="+mj-ea"/>
              </a:rPr>
              <a:t>独占禁止法順守ポリシー </a:t>
            </a:r>
            <a:r>
              <a:rPr lang="en-US" altLang="ja-JP" sz="2800" dirty="0">
                <a:latin typeface="+mj-ea"/>
                <a:ea typeface="+mj-ea"/>
              </a:rPr>
              <a:t>(Antitrust Policy)</a:t>
            </a:r>
            <a:endParaRPr lang="ja-JP" altLang="en-US" sz="28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+mn-ea"/>
                <a:ea typeface="+mn-ea"/>
              </a:rPr>
              <a:t>Linux Foundation (</a:t>
            </a:r>
            <a:r>
              <a:rPr lang="ja-JP" altLang="en-US" sz="2000" dirty="0">
                <a:latin typeface="+mn-ea"/>
                <a:ea typeface="+mn-ea"/>
              </a:rPr>
              <a:t>以下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と略す</a:t>
            </a:r>
            <a:r>
              <a:rPr lang="en-US" altLang="ja-JP" sz="2000" dirty="0">
                <a:latin typeface="+mn-ea"/>
                <a:ea typeface="+mn-ea"/>
              </a:rPr>
              <a:t>) </a:t>
            </a:r>
            <a:r>
              <a:rPr lang="ja-JP" altLang="en-US" sz="2000" dirty="0">
                <a:latin typeface="+mn-ea"/>
                <a:ea typeface="+mn-ea"/>
              </a:rPr>
              <a:t>の会議は、産業界で競合関係にある企業同士の参加が不可欠です。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は、すべての活動を、適用されるべきすべての独占禁止法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競争法に則って運営します。従って、会議の出席者は、アジェンダに沿って会議を進め、国内外の独占禁止法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競争法の下で禁止されているいかなる活動にも参加しないよう、注意を払うことが非常に重要です。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の会議において、また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の活動に関連して、禁止されている行動の例は、</a:t>
            </a:r>
            <a:r>
              <a:rPr lang="en-US" altLang="ja-JP" sz="2000" dirty="0">
                <a:latin typeface="+mn-lt"/>
                <a:ea typeface="+mn-ea"/>
              </a:rPr>
              <a:t>https://www.linuxfoundation.jp/antitrust-policy/ </a:t>
            </a:r>
            <a:r>
              <a:rPr lang="ja-JP" altLang="en-US" sz="2000" dirty="0">
                <a:latin typeface="+mn-ea"/>
                <a:ea typeface="+mn-ea"/>
              </a:rPr>
              <a:t>から入手できる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独占禁止法順守ポリシーに記載されています。これらの事項について質問がある場合は、あなたの会社の法律顧問に問い合わせるか、もしあなたが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のメンバーであるならば、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の法律顧問である </a:t>
            </a:r>
            <a:r>
              <a:rPr lang="en-US" altLang="ja-JP" sz="2000" dirty="0" err="1">
                <a:latin typeface="+mn-ea"/>
                <a:ea typeface="+mn-ea"/>
              </a:rPr>
              <a:t>Gesmer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LLP </a:t>
            </a:r>
            <a:r>
              <a:rPr lang="ja-JP" altLang="en-US" sz="2000" dirty="0">
                <a:latin typeface="+mn-ea"/>
                <a:ea typeface="+mn-ea"/>
              </a:rPr>
              <a:t>の </a:t>
            </a:r>
            <a:r>
              <a:rPr lang="en-US" altLang="ja-JP" sz="2000" dirty="0">
                <a:latin typeface="+mn-ea"/>
                <a:ea typeface="+mn-ea"/>
              </a:rPr>
              <a:t>Andrew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ja-JP" altLang="en-US" sz="2000" dirty="0">
                <a:latin typeface="+mn-ea"/>
                <a:ea typeface="+mn-ea"/>
              </a:rPr>
              <a:t>にお問い合わせください。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7955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+mj-ea"/>
                <a:ea typeface="+mj-ea"/>
              </a:rPr>
              <a:t>写真撮影および広報目的での使用の許可ご確認</a:t>
            </a:r>
            <a:endParaRPr lang="ja-JP" altLang="en-US" sz="24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 err="1">
                <a:latin typeface="+mn-ea"/>
                <a:ea typeface="+mn-ea"/>
              </a:rPr>
              <a:t>OpenChain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JapanWG</a:t>
            </a:r>
            <a:r>
              <a:rPr lang="ja-JP" altLang="en-US" sz="2000" dirty="0" err="1">
                <a:latin typeface="+mn-ea"/>
                <a:ea typeface="+mn-ea"/>
              </a:rPr>
              <a:t>での</a:t>
            </a:r>
            <a:r>
              <a:rPr lang="ja-JP" altLang="en-US" sz="2000" dirty="0">
                <a:latin typeface="+mn-ea"/>
                <a:ea typeface="+mn-ea"/>
              </a:rPr>
              <a:t>活動の状況を公開することで、</a:t>
            </a:r>
            <a:endParaRPr lang="en-US" altLang="ja-JP" sz="2000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本体への刺激になり、日本のプレゼンスが向上する。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+mn-ea"/>
                <a:ea typeface="+mn-ea"/>
              </a:rPr>
              <a:t>他国の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活動の刺激になり、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全体が盛り上がる。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130175" indent="0">
              <a:spcAft>
                <a:spcPts val="1200"/>
              </a:spcAft>
              <a:buNone/>
            </a:pPr>
            <a:r>
              <a:rPr lang="ja-JP" altLang="en-US" sz="2000" dirty="0">
                <a:latin typeface="+mn-ea"/>
                <a:ea typeface="+mn-ea"/>
              </a:rPr>
              <a:t>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+mn-ea"/>
                <a:ea typeface="+mn-ea"/>
              </a:rPr>
              <a:t>また、参加者の皆様の社内に展開することで、自社内の活動を進めやすくなるといった効果が期待できます。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上記の効果を得るために、本会合の様子の写真撮影</a:t>
            </a:r>
            <a:r>
              <a:rPr lang="en-US" altLang="ja-JP" sz="2000" dirty="0">
                <a:latin typeface="+mn-ea"/>
                <a:ea typeface="+mn-ea"/>
              </a:rPr>
              <a:t>,</a:t>
            </a:r>
            <a:r>
              <a:rPr lang="ja-JP" altLang="en-US" sz="2000" dirty="0">
                <a:latin typeface="+mn-ea"/>
                <a:ea typeface="+mn-ea"/>
              </a:rPr>
              <a:t>　公開することに対して許可を頂きたく存じます。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endParaRPr lang="en-US" altLang="ja-JP" sz="18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写真撮影の禁止、および、公開の禁止を希望される場合は、お知らせください。</a:t>
            </a:r>
            <a:br>
              <a:rPr lang="en-US" altLang="ja-JP" sz="2000" dirty="0">
                <a:latin typeface="+mn-ea"/>
                <a:ea typeface="+mn-ea"/>
              </a:rPr>
            </a:br>
            <a:r>
              <a:rPr lang="ja-JP" altLang="en-US" sz="2000" dirty="0">
                <a:latin typeface="+mn-ea"/>
                <a:ea typeface="+mn-ea"/>
              </a:rPr>
              <a:t>写り込みが無いようにします。</a:t>
            </a:r>
            <a:endParaRPr lang="en-US" altLang="ja-JP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53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オンライン会合の注意事項 </a:t>
            </a:r>
            <a:r>
              <a:rPr kumimoji="1" lang="en-US" altLang="ja-JP" dirty="0"/>
              <a:t>(Note)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7693152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どなたでも参加可能です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発表に対して質問がある場合は、</a:t>
            </a: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Zoom</a:t>
            </a: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のチャット欄に質問を書いて下さい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質問以外のコメントや感想（いいねでも</a:t>
            </a: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OK</a:t>
            </a: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）もチャット欄に書いて下さい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発言はホストの許可制とします（ミュート解除禁止設定）</a:t>
            </a: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画面共有はホストのみとします（サブグループリーダーまたは指名者）</a:t>
            </a: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お絵描きツールは禁止します</a:t>
            </a: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不適切な発言をされるなど妨害行為に対しては、注意を行い、注意に従っていただけないと判断した場合、ホストが強制的に待機室に戻します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会合は録画して、後日配信を予定しています。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4D98B4-F840-4D6B-9726-20093B1AF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24" b="1"/>
          <a:stretch/>
        </p:blipFill>
        <p:spPr>
          <a:xfrm>
            <a:off x="838200" y="5339517"/>
            <a:ext cx="10602019" cy="889877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BB60A6-3390-44DA-92B0-6EADB1589141}"/>
              </a:ext>
            </a:extLst>
          </p:cNvPr>
          <p:cNvGrpSpPr/>
          <p:nvPr/>
        </p:nvGrpSpPr>
        <p:grpSpPr>
          <a:xfrm>
            <a:off x="8960404" y="2459736"/>
            <a:ext cx="3051035" cy="2792644"/>
            <a:chOff x="6057830" y="1344169"/>
            <a:chExt cx="5524500" cy="5056632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70092CBD-A501-48ED-B303-545D3EA2E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61" b="-111"/>
            <a:stretch/>
          </p:blipFill>
          <p:spPr>
            <a:xfrm>
              <a:off x="6057830" y="1344169"/>
              <a:ext cx="5524500" cy="505663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0C8C791F-1AB5-4EE6-8B99-FFD29C666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097"/>
            <a:stretch/>
          </p:blipFill>
          <p:spPr>
            <a:xfrm>
              <a:off x="8026502" y="3981034"/>
              <a:ext cx="3486150" cy="1039022"/>
            </a:xfrm>
            <a:prstGeom prst="rect">
              <a:avLst/>
            </a:prstGeom>
          </p:spPr>
        </p:pic>
      </p:grp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BED05D1F-815F-480C-9D21-B012599B0B5C}"/>
              </a:ext>
            </a:extLst>
          </p:cNvPr>
          <p:cNvSpPr/>
          <p:nvPr/>
        </p:nvSpPr>
        <p:spPr>
          <a:xfrm>
            <a:off x="3272010" y="5123507"/>
            <a:ext cx="2031510" cy="403194"/>
          </a:xfrm>
          <a:prstGeom prst="wedgeRectCallout">
            <a:avLst>
              <a:gd name="adj1" fmla="val 22981"/>
              <a:gd name="adj2" fmla="val 8455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algn="ctr">
              <a:lnSpc>
                <a:spcPct val="130000"/>
              </a:lnSpc>
            </a:pPr>
            <a:r>
              <a:rPr kumimoji="1" lang="ja-JP" altLang="en-US" dirty="0">
                <a:solidFill>
                  <a:srgbClr val="0000CC"/>
                </a:solidFill>
              </a:rPr>
              <a:t>ここをクリックして、参加者パネルを表示してください。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7572E72F-FF6F-4C4A-BBBB-41712070F4BC}"/>
              </a:ext>
            </a:extLst>
          </p:cNvPr>
          <p:cNvSpPr/>
          <p:nvPr/>
        </p:nvSpPr>
        <p:spPr>
          <a:xfrm>
            <a:off x="5510783" y="5123506"/>
            <a:ext cx="2228089" cy="392655"/>
          </a:xfrm>
          <a:prstGeom prst="wedgeRectCallout">
            <a:avLst>
              <a:gd name="adj1" fmla="val -40983"/>
              <a:gd name="adj2" fmla="val 10318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algn="ctr">
              <a:lnSpc>
                <a:spcPct val="130000"/>
              </a:lnSpc>
            </a:pPr>
            <a:r>
              <a:rPr kumimoji="1" lang="ja-JP" altLang="en-US" dirty="0">
                <a:solidFill>
                  <a:srgbClr val="0000CC"/>
                </a:solidFill>
              </a:rPr>
              <a:t>チャットパネルはここをクリックすると表示されます。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A21BBC7E-D471-4A86-AAB8-DD7AFF015C00}"/>
              </a:ext>
            </a:extLst>
          </p:cNvPr>
          <p:cNvSpPr/>
          <p:nvPr/>
        </p:nvSpPr>
        <p:spPr>
          <a:xfrm>
            <a:off x="8788659" y="3595377"/>
            <a:ext cx="1504765" cy="392655"/>
          </a:xfrm>
          <a:prstGeom prst="wedgeRectCallout">
            <a:avLst>
              <a:gd name="adj1" fmla="val -16919"/>
              <a:gd name="adj2" fmla="val 17069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algn="ctr">
              <a:lnSpc>
                <a:spcPct val="130000"/>
              </a:lnSpc>
            </a:pPr>
            <a:r>
              <a:rPr kumimoji="1" lang="ja-JP" altLang="en-US" dirty="0">
                <a:solidFill>
                  <a:srgbClr val="0000CC"/>
                </a:solidFill>
              </a:rPr>
              <a:t>発言を求める場合はここをクリックしてください。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BEC2258-8EB7-4935-9A01-3066DED4D98B}"/>
              </a:ext>
            </a:extLst>
          </p:cNvPr>
          <p:cNvSpPr/>
          <p:nvPr/>
        </p:nvSpPr>
        <p:spPr>
          <a:xfrm>
            <a:off x="9906949" y="3069756"/>
            <a:ext cx="651805" cy="385734"/>
          </a:xfrm>
          <a:prstGeom prst="wedgeRectCallout">
            <a:avLst>
              <a:gd name="adj1" fmla="val 65503"/>
              <a:gd name="adj2" fmla="val 226237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algn="ctr">
              <a:lnSpc>
                <a:spcPct val="130000"/>
              </a:lnSpc>
            </a:pPr>
            <a:r>
              <a:rPr kumimoji="1" lang="ja-JP" altLang="en-US" dirty="0">
                <a:solidFill>
                  <a:srgbClr val="0000CC"/>
                </a:solidFill>
              </a:rPr>
              <a:t>いいね！はこちら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17A784BE-9B4A-4F6C-983D-501375B2CF6C}"/>
              </a:ext>
            </a:extLst>
          </p:cNvPr>
          <p:cNvSpPr/>
          <p:nvPr/>
        </p:nvSpPr>
        <p:spPr>
          <a:xfrm>
            <a:off x="9345012" y="5339517"/>
            <a:ext cx="1620150" cy="268070"/>
          </a:xfrm>
          <a:prstGeom prst="wedgeRectCallout">
            <a:avLst>
              <a:gd name="adj1" fmla="val -10186"/>
              <a:gd name="adj2" fmla="val -247695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algn="ctr">
              <a:lnSpc>
                <a:spcPct val="130000"/>
              </a:lnSpc>
            </a:pPr>
            <a:r>
              <a:rPr kumimoji="1" lang="ja-JP" altLang="en-US" dirty="0">
                <a:solidFill>
                  <a:srgbClr val="0000CC"/>
                </a:solidFill>
              </a:rPr>
              <a:t>「はい」「いいえ」はこちら</a:t>
            </a:r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77D45875-97CC-4EBB-A05D-EFF125F57AE7}"/>
              </a:ext>
            </a:extLst>
          </p:cNvPr>
          <p:cNvSpPr/>
          <p:nvPr/>
        </p:nvSpPr>
        <p:spPr>
          <a:xfrm rot="5400000">
            <a:off x="9920348" y="4432273"/>
            <a:ext cx="108491" cy="637661"/>
          </a:xfrm>
          <a:prstGeom prst="rightBrace">
            <a:avLst>
              <a:gd name="adj1" fmla="val 39785"/>
              <a:gd name="adj2" fmla="val 50000"/>
            </a:avLst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49F9BC6C-BCBC-427B-8508-C61BE05335A1}"/>
              </a:ext>
            </a:extLst>
          </p:cNvPr>
          <p:cNvSpPr/>
          <p:nvPr/>
        </p:nvSpPr>
        <p:spPr>
          <a:xfrm>
            <a:off x="10661903" y="3191727"/>
            <a:ext cx="1504765" cy="724280"/>
          </a:xfrm>
          <a:prstGeom prst="wedgeRectCallout">
            <a:avLst>
              <a:gd name="adj1" fmla="val 13750"/>
              <a:gd name="adj2" fmla="val 78252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algn="ctr">
              <a:lnSpc>
                <a:spcPct val="130000"/>
              </a:lnSpc>
            </a:pPr>
            <a:r>
              <a:rPr kumimoji="1" lang="ja-JP" altLang="en-US" dirty="0">
                <a:solidFill>
                  <a:srgbClr val="0000CC"/>
                </a:solidFill>
              </a:rPr>
              <a:t>休憩（離席）時はここをクリック。席に戻ったら、もう一度クリックしてマークを消してください。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40933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Note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Anyone can participate in the meeting.</a:t>
            </a: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If you have a question, please write it via Zoom chat.</a:t>
            </a: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You can also write your comments via Zoom chat. </a:t>
            </a: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Only the host controls muting of participants.</a:t>
            </a: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Only the host and co-hosts can share the screen.</a:t>
            </a: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Drawing tool is not allowed in the meeting.</a:t>
            </a: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When a participant is doing inappropriate behaviors, the host asks to stop.  If the participant does not stop such behaviors, the host may force the participant back to waiting room.</a:t>
            </a: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The meeting is planned to be recorded and distributed.</a:t>
            </a: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009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r>
              <a:rPr lang="en-US" altLang="ja-JP" dirty="0"/>
              <a:t>(Agenda)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14:00 - 14:10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Opening</a:t>
            </a:r>
          </a:p>
          <a:p>
            <a:pPr marL="914400" lvl="2" indent="0">
              <a:buNone/>
              <a:defRPr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開会の挨拶</a:t>
            </a:r>
            <a:endParaRPr lang="en-US" altLang="ja-JP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14:10 - 14:40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LFJ Translation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Linux Foundation Japan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による翻訳活動紹介</a:t>
            </a:r>
            <a:endParaRPr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14:40 - 14:55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OpenChain Japan WG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			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Japan WG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14:55 - 15:00	 (break)</a:t>
            </a: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15:00 - 15:20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Lightning Talk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ライトニングトーク（ケーススタディ）活動の紹介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15:20 - 15:25 	</a:t>
            </a:r>
            <a:r>
              <a:rPr lang="en-US" altLang="ja-JP" sz="24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Notice: OSS compliance survey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お知らせ：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OSS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コンプライアンスのアンケート</a:t>
            </a:r>
            <a:endParaRPr lang="en-US" altLang="ja-JP" sz="2400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15:25 - 15:30 	Closing</a:t>
            </a:r>
          </a:p>
          <a:p>
            <a:pPr>
              <a:defRPr/>
            </a:pP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E663B6-70FE-42ED-9C0A-E6B0DF0E7CF4}"/>
              </a:ext>
            </a:extLst>
          </p:cNvPr>
          <p:cNvSpPr/>
          <p:nvPr/>
        </p:nvSpPr>
        <p:spPr>
          <a:xfrm>
            <a:off x="767166" y="1898542"/>
            <a:ext cx="10662834" cy="4448014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047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r>
              <a:rPr lang="en-US" altLang="ja-JP" dirty="0"/>
              <a:t>(Agenda)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14:00 - 14:10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Opening</a:t>
            </a:r>
          </a:p>
          <a:p>
            <a:pPr marL="914400" lvl="2" indent="0">
              <a:buNone/>
              <a:defRPr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開会の挨拶</a:t>
            </a:r>
            <a:endParaRPr lang="en-US" altLang="ja-JP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14:10 - 14:40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LFJ Translation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Linux Foundation Japan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による翻訳活動紹介</a:t>
            </a:r>
            <a:endParaRPr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14:40 - 14:55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OpenChain Japan WG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			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Japan WG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14:55 - 15:00	 (break)</a:t>
            </a: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15:00 - 15:20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Lightning Talk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ライトニングトーク（ケーススタディ）活動の紹介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15:20 - 15:25 	</a:t>
            </a:r>
            <a:r>
              <a:rPr lang="en-US" altLang="ja-JP" sz="24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Notice: OSS compliance survey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お知らせ：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OSS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コンプライアンスのアンケート</a:t>
            </a:r>
            <a:endParaRPr lang="en-US" altLang="ja-JP" sz="2400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15:25 - 15:30 	Closing</a:t>
            </a:r>
          </a:p>
          <a:p>
            <a:pPr>
              <a:defRPr/>
            </a:pP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E663B6-70FE-42ED-9C0A-E6B0DF0E7CF4}"/>
              </a:ext>
            </a:extLst>
          </p:cNvPr>
          <p:cNvSpPr/>
          <p:nvPr/>
        </p:nvSpPr>
        <p:spPr>
          <a:xfrm>
            <a:off x="767166" y="2766446"/>
            <a:ext cx="10662834" cy="3580109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1AD0D4-BE93-45BC-88DE-BF8EC60F7F80}"/>
              </a:ext>
            </a:extLst>
          </p:cNvPr>
          <p:cNvSpPr/>
          <p:nvPr/>
        </p:nvSpPr>
        <p:spPr>
          <a:xfrm>
            <a:off x="764583" y="976391"/>
            <a:ext cx="10662834" cy="883406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16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r>
              <a:rPr lang="en-US" altLang="ja-JP" dirty="0"/>
              <a:t>(Agenda)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14:00 - 14:10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Opening</a:t>
            </a:r>
          </a:p>
          <a:p>
            <a:pPr marL="914400" lvl="2" indent="0">
              <a:buNone/>
              <a:defRPr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開会の挨拶</a:t>
            </a:r>
            <a:endParaRPr lang="en-US" altLang="ja-JP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14:10 - 14:40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LFJ Translation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Linux Foundation Japan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による翻訳活動紹介</a:t>
            </a:r>
            <a:endParaRPr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14:40 - 14:55 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OpenChain Japan WG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			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Japan WG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14:55 - 15:00	 (break)</a:t>
            </a: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15:00 - 15:20	</a:t>
            </a:r>
            <a:r>
              <a:rPr lang="en-US" altLang="ja-JP" sz="24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Introduction to Lightning Talk activity</a:t>
            </a: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ライトニングトーク（ケーススタディ）活動の紹介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15:20 - 15:25 	</a:t>
            </a:r>
            <a:r>
              <a:rPr lang="en-US" altLang="ja-JP" sz="24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Notice: OSS compliance survey</a:t>
            </a:r>
            <a:endParaRPr lang="en-US" altLang="ja-JP" sz="2400" b="1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お知らせ：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OSS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コンプライアンスのアンケート</a:t>
            </a:r>
            <a:endParaRPr lang="en-US" altLang="ja-JP" sz="2400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Calibri" panose="020F0502020204030204" pitchFamily="34" charset="0"/>
              </a:rPr>
              <a:t>15:25 - 15:30 	Closing</a:t>
            </a:r>
          </a:p>
          <a:p>
            <a:pPr>
              <a:defRPr/>
            </a:pP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E663B6-70FE-42ED-9C0A-E6B0DF0E7CF4}"/>
              </a:ext>
            </a:extLst>
          </p:cNvPr>
          <p:cNvSpPr/>
          <p:nvPr/>
        </p:nvSpPr>
        <p:spPr>
          <a:xfrm>
            <a:off x="767166" y="3603356"/>
            <a:ext cx="10662834" cy="2743199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1AD0D4-BE93-45BC-88DE-BF8EC60F7F80}"/>
              </a:ext>
            </a:extLst>
          </p:cNvPr>
          <p:cNvSpPr/>
          <p:nvPr/>
        </p:nvSpPr>
        <p:spPr>
          <a:xfrm>
            <a:off x="764583" y="976391"/>
            <a:ext cx="10662834" cy="1813304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819035"/>
      </p:ext>
    </p:extLst>
  </p:cSld>
  <p:clrMapOvr>
    <a:masterClrMapping/>
  </p:clrMapOvr>
</p:sld>
</file>

<file path=ppt/theme/theme1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6C3DF513CB9A746A0E25AC55E0BBA28" ma:contentTypeVersion="0" ma:contentTypeDescription="新しいドキュメントを作成します。" ma:contentTypeScope="" ma:versionID="e06317014cb26064a7b6448c03948d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216975fa0084bb3f54c3fd858a61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868947-CB12-436C-A92B-14F8D65AD8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9161B3-D33C-4C90-922D-16407616B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86948E-D444-4CEE-9999-288409220EF7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12310</TotalTime>
  <Words>808</Words>
  <Application>Microsoft Office PowerPoint</Application>
  <PresentationFormat>ワイド画面</PresentationFormat>
  <Paragraphs>164</Paragraphs>
  <Slides>15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  <vt:variant>
        <vt:lpstr>目的別スライド ショー</vt:lpstr>
      </vt:variant>
      <vt:variant>
        <vt:i4>1</vt:i4>
      </vt:variant>
    </vt:vector>
  </HeadingPairs>
  <TitlesOfParts>
    <vt:vector size="27" baseType="lpstr">
      <vt:lpstr>HGP創英角ｺﾞｼｯｸUB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Wingdings</vt:lpstr>
      <vt:lpstr>OSSL資料_20160418_c</vt:lpstr>
      <vt:lpstr>第2回オンライン全体会合 Virtual all member meeting #2</vt:lpstr>
      <vt:lpstr>アジェンダ(Agenda)</vt:lpstr>
      <vt:lpstr>独占禁止法順守ポリシー (Antitrust Policy)</vt:lpstr>
      <vt:lpstr>写真撮影および広報目的での使用の許可ご確認</vt:lpstr>
      <vt:lpstr>オンライン会合の注意事項 (Note)</vt:lpstr>
      <vt:lpstr>Note</vt:lpstr>
      <vt:lpstr>アジェンダ(Agenda)</vt:lpstr>
      <vt:lpstr>アジェンダ(Agenda)</vt:lpstr>
      <vt:lpstr>アジェンダ(Agenda)</vt:lpstr>
      <vt:lpstr>アジェンダ(Agenda)</vt:lpstr>
      <vt:lpstr>アジェンダ(Agenda)</vt:lpstr>
      <vt:lpstr>アジェンダ(Agenda)</vt:lpstr>
      <vt:lpstr>今後に向けたアンケートのお願い</vt:lpstr>
      <vt:lpstr>PowerPoint プレゼンテーション</vt:lpstr>
      <vt:lpstr>PowerPoint プレゼンテーション</vt:lpstr>
      <vt:lpstr>目的別スライド ショー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Socionext</cp:lastModifiedBy>
  <cp:revision>405</cp:revision>
  <dcterms:created xsi:type="dcterms:W3CDTF">2018-07-20T07:39:34Z</dcterms:created>
  <dcterms:modified xsi:type="dcterms:W3CDTF">2020-06-17T08:33:06Z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0x010100E6C3DF513CB9A746A0E25AC55E0BBA28</vt:lpwstr>
  </property>
</Properties>
</file>