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512" r:id="rId3"/>
    <p:sldId id="536" r:id="rId4"/>
    <p:sldId id="543" r:id="rId5"/>
    <p:sldId id="546" r:id="rId6"/>
    <p:sldId id="548" r:id="rId7"/>
    <p:sldId id="347" r:id="rId8"/>
    <p:sldId id="550" r:id="rId9"/>
    <p:sldId id="345" r:id="rId10"/>
    <p:sldId id="368" r:id="rId11"/>
    <p:sldId id="371" r:id="rId12"/>
    <p:sldId id="372" r:id="rId13"/>
    <p:sldId id="551" r:id="rId14"/>
    <p:sldId id="390" r:id="rId15"/>
    <p:sldId id="545" r:id="rId16"/>
    <p:sldId id="409" r:id="rId17"/>
    <p:sldId id="544" r:id="rId18"/>
    <p:sldId id="547" r:id="rId19"/>
    <p:sldId id="538" r:id="rId20"/>
    <p:sldId id="542" r:id="rId21"/>
    <p:sldId id="539" r:id="rId22"/>
  </p:sldIdLst>
  <p:sldSz cx="9906000" cy="6858000" type="A4"/>
  <p:notesSz cx="6797675" cy="9926638"/>
  <p:defaultTextStyle>
    <a:defPPr>
      <a:defRPr lang="ja-JP"/>
    </a:defPPr>
    <a:lvl1pPr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Black" pitchFamily="34"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Black" pitchFamily="34"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Black" pitchFamily="34"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Black" pitchFamily="34" charset="0"/>
        <a:ea typeface="HGP創英角ｺﾞｼｯｸUB" pitchFamily="50"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66FF"/>
    <a:srgbClr val="FFCCFF"/>
    <a:srgbClr val="FFCC99"/>
    <a:srgbClr val="99FF66"/>
    <a:srgbClr val="00FFFF"/>
    <a:srgbClr val="FF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64" autoAdjust="0"/>
    <p:restoredTop sz="85377" autoAdjust="0"/>
  </p:normalViewPr>
  <p:slideViewPr>
    <p:cSldViewPr>
      <p:cViewPr varScale="1">
        <p:scale>
          <a:sx n="93" d="100"/>
          <a:sy n="93" d="100"/>
        </p:scale>
        <p:origin x="606" y="102"/>
      </p:cViewPr>
      <p:guideLst>
        <p:guide orient="horz" pos="2160"/>
        <p:guide pos="3120"/>
      </p:guideLst>
    </p:cSldViewPr>
  </p:slideViewPr>
  <p:outlineViewPr>
    <p:cViewPr>
      <p:scale>
        <a:sx n="33" d="100"/>
        <a:sy n="33" d="100"/>
      </p:scale>
      <p:origin x="0" y="-997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27"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algn="r" defTabSz="920750">
              <a:defRPr sz="1200">
                <a:latin typeface="Arial" charset="0"/>
                <a:ea typeface="ＭＳ Ｐゴシック" pitchFamily="50" charset="-128"/>
              </a:defRPr>
            </a:lvl1pPr>
          </a:lstStyle>
          <a:p>
            <a:endParaRPr lang="en-US" altLang="ja-JP"/>
          </a:p>
        </p:txBody>
      </p:sp>
      <p:sp>
        <p:nvSpPr>
          <p:cNvPr id="52228"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algn="r" defTabSz="920750">
              <a:defRPr sz="1200">
                <a:latin typeface="Arial" charset="0"/>
                <a:ea typeface="ＭＳ Ｐゴシック" pitchFamily="50" charset="-128"/>
              </a:defRPr>
            </a:lvl1pPr>
          </a:lstStyle>
          <a:p>
            <a:fld id="{C44AA761-D904-4563-AA97-C4795CA9B7F4}" type="slidenum">
              <a:rPr lang="en-US" altLang="ja-JP"/>
              <a:pPr/>
              <a:t>‹#›</a:t>
            </a:fld>
            <a:endParaRPr lang="en-US" altLang="ja-JP"/>
          </a:p>
        </p:txBody>
      </p:sp>
    </p:spTree>
    <p:extLst>
      <p:ext uri="{BB962C8B-B14F-4D97-AF65-F5344CB8AC3E}">
        <p14:creationId xmlns:p14="http://schemas.microsoft.com/office/powerpoint/2010/main" val="182298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2</a:t>
            </a:fld>
            <a:endParaRPr lang="en-US" altLang="ja-JP"/>
          </a:p>
        </p:txBody>
      </p:sp>
    </p:spTree>
    <p:extLst>
      <p:ext uri="{BB962C8B-B14F-4D97-AF65-F5344CB8AC3E}">
        <p14:creationId xmlns:p14="http://schemas.microsoft.com/office/powerpoint/2010/main" val="129976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あと，この次の回の全体会合の会場がパナソニックだったので、会場提供の見返りとしてひとつ好きなアジェンダをやらせてもらおう，というヨコシマな考えもありました</a:t>
            </a:r>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7</a:t>
            </a:fld>
            <a:endParaRPr lang="en-US" altLang="ja-JP"/>
          </a:p>
        </p:txBody>
      </p:sp>
    </p:spTree>
    <p:extLst>
      <p:ext uri="{BB962C8B-B14F-4D97-AF65-F5344CB8AC3E}">
        <p14:creationId xmlns:p14="http://schemas.microsoft.com/office/powerpoint/2010/main" val="114219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44AA761-D904-4563-AA97-C4795CA9B7F4}" type="slidenum">
              <a:rPr lang="en-US" altLang="ja-JP" smtClean="0"/>
              <a:pPr/>
              <a:t>15</a:t>
            </a:fld>
            <a:endParaRPr lang="en-US" altLang="ja-JP"/>
          </a:p>
        </p:txBody>
      </p:sp>
    </p:spTree>
    <p:extLst>
      <p:ext uri="{BB962C8B-B14F-4D97-AF65-F5344CB8AC3E}">
        <p14:creationId xmlns:p14="http://schemas.microsoft.com/office/powerpoint/2010/main" val="27918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latin typeface="Arial Black" panose="020B0A04020102020204" pitchFamily="34" charset="0"/>
                <a:ea typeface="HGP創英角ｺﾞｼｯｸUB" panose="020B0900000000000000" pitchFamily="50" charset="-128"/>
              </a:defRPr>
            </a:lvl1p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Arial Black" panose="020B0A04020102020204" pitchFamily="34" charset="0"/>
                <a:ea typeface="HGP創英角ｺﾞｼｯｸUB" panose="020B0900000000000000"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atin typeface="Arial Black" panose="020B0A04020102020204" pitchFamily="34" charset="0"/>
                <a:ea typeface="HGP創英角ｺﾞｼｯｸUB" panose="020B0900000000000000" pitchFamily="50" charset="-128"/>
              </a:defRPr>
            </a:lvl1pPr>
          </a:lstStyle>
          <a:p>
            <a:endParaRPr lang="en-US" altLang="ja-JP"/>
          </a:p>
        </p:txBody>
      </p:sp>
      <p:sp>
        <p:nvSpPr>
          <p:cNvPr id="5" name="フッター プレースホルダー 4"/>
          <p:cNvSpPr>
            <a:spLocks noGrp="1"/>
          </p:cNvSpPr>
          <p:nvPr>
            <p:ph type="ftr" sz="quarter" idx="11"/>
          </p:nvPr>
        </p:nvSpPr>
        <p:spPr/>
        <p:txBody>
          <a:bodyPr/>
          <a:lstStyle>
            <a:lvl1pPr>
              <a:defRPr>
                <a:latin typeface="Arial Black" panose="020B0A04020102020204" pitchFamily="34" charset="0"/>
                <a:ea typeface="HGP創英角ｺﾞｼｯｸUB" panose="020B0900000000000000" pitchFamily="50" charset="-128"/>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pPr/>
              <a:t>‹#›</a:t>
            </a:fld>
            <a:endParaRPr lang="en-US" altLang="ja-JP"/>
          </a:p>
        </p:txBody>
      </p:sp>
    </p:spTree>
    <p:extLst>
      <p:ext uri="{BB962C8B-B14F-4D97-AF65-F5344CB8AC3E}">
        <p14:creationId xmlns:p14="http://schemas.microsoft.com/office/powerpoint/2010/main" val="35566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pPr/>
              <a:t>‹#›</a:t>
            </a:fld>
            <a:endParaRPr lang="en-US" altLang="ja-JP"/>
          </a:p>
        </p:txBody>
      </p:sp>
    </p:spTree>
    <p:extLst>
      <p:ext uri="{BB962C8B-B14F-4D97-AF65-F5344CB8AC3E}">
        <p14:creationId xmlns:p14="http://schemas.microsoft.com/office/powerpoint/2010/main" val="37754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pPr/>
              <a:t>‹#›</a:t>
            </a:fld>
            <a:endParaRPr lang="en-US" altLang="ja-JP"/>
          </a:p>
        </p:txBody>
      </p:sp>
    </p:spTree>
    <p:extLst>
      <p:ext uri="{BB962C8B-B14F-4D97-AF65-F5344CB8AC3E}">
        <p14:creationId xmlns:p14="http://schemas.microsoft.com/office/powerpoint/2010/main" val="26876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pPr/>
              <a:t>‹#›</a:t>
            </a:fld>
            <a:endParaRPr lang="en-US" altLang="ja-JP"/>
          </a:p>
        </p:txBody>
      </p:sp>
    </p:spTree>
    <p:extLst>
      <p:ext uri="{BB962C8B-B14F-4D97-AF65-F5344CB8AC3E}">
        <p14:creationId xmlns:p14="http://schemas.microsoft.com/office/powerpoint/2010/main" val="234772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pPr/>
              <a:t>‹#›</a:t>
            </a:fld>
            <a:endParaRPr lang="en-US" altLang="ja-JP"/>
          </a:p>
        </p:txBody>
      </p:sp>
    </p:spTree>
    <p:extLst>
      <p:ext uri="{BB962C8B-B14F-4D97-AF65-F5344CB8AC3E}">
        <p14:creationId xmlns:p14="http://schemas.microsoft.com/office/powerpoint/2010/main" val="391736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pPr/>
              <a:t>‹#›</a:t>
            </a:fld>
            <a:endParaRPr lang="en-US" altLang="ja-JP"/>
          </a:p>
        </p:txBody>
      </p:sp>
    </p:spTree>
    <p:extLst>
      <p:ext uri="{BB962C8B-B14F-4D97-AF65-F5344CB8AC3E}">
        <p14:creationId xmlns:p14="http://schemas.microsoft.com/office/powerpoint/2010/main" val="33890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pPr/>
              <a:t>‹#›</a:t>
            </a:fld>
            <a:endParaRPr lang="en-US" altLang="ja-JP"/>
          </a:p>
        </p:txBody>
      </p:sp>
    </p:spTree>
    <p:extLst>
      <p:ext uri="{BB962C8B-B14F-4D97-AF65-F5344CB8AC3E}">
        <p14:creationId xmlns:p14="http://schemas.microsoft.com/office/powerpoint/2010/main" val="51363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pPr/>
              <a:t>‹#›</a:t>
            </a:fld>
            <a:endParaRPr lang="en-US" altLang="ja-JP"/>
          </a:p>
        </p:txBody>
      </p:sp>
    </p:spTree>
    <p:extLst>
      <p:ext uri="{BB962C8B-B14F-4D97-AF65-F5344CB8AC3E}">
        <p14:creationId xmlns:p14="http://schemas.microsoft.com/office/powerpoint/2010/main" val="21298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pPr/>
              <a:t>‹#›</a:t>
            </a:fld>
            <a:endParaRPr lang="en-US" altLang="ja-JP"/>
          </a:p>
        </p:txBody>
      </p:sp>
    </p:spTree>
    <p:extLst>
      <p:ext uri="{BB962C8B-B14F-4D97-AF65-F5344CB8AC3E}">
        <p14:creationId xmlns:p14="http://schemas.microsoft.com/office/powerpoint/2010/main" val="36994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pPr/>
              <a:t>‹#›</a:t>
            </a:fld>
            <a:endParaRPr lang="en-US" altLang="ja-JP"/>
          </a:p>
        </p:txBody>
      </p:sp>
    </p:spTree>
    <p:extLst>
      <p:ext uri="{BB962C8B-B14F-4D97-AF65-F5344CB8AC3E}">
        <p14:creationId xmlns:p14="http://schemas.microsoft.com/office/powerpoint/2010/main" val="129853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pPr/>
              <a:t>‹#›</a:t>
            </a:fld>
            <a:endParaRPr lang="en-US" altLang="ja-JP"/>
          </a:p>
        </p:txBody>
      </p:sp>
    </p:spTree>
    <p:extLst>
      <p:ext uri="{BB962C8B-B14F-4D97-AF65-F5344CB8AC3E}">
        <p14:creationId xmlns:p14="http://schemas.microsoft.com/office/powerpoint/2010/main" val="29957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Black" panose="020B0A04020102020204" pitchFamily="34" charset="0"/>
                <a:ea typeface="HGP創英角ｺﾞｼｯｸUB" panose="020B0900000000000000" pitchFamily="50" charset="-128"/>
              </a:defRPr>
            </a:lvl1pPr>
          </a:lstStyle>
          <a:p>
            <a:endParaRPr lang="en-US" altLang="ja-JP"/>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Black" panose="020B0A04020102020204" pitchFamily="34" charset="0"/>
                <a:ea typeface="HGP創英角ｺﾞｼｯｸUB" panose="020B0900000000000000" pitchFamily="50" charset="-128"/>
              </a:defRPr>
            </a:lvl1pPr>
          </a:lstStyle>
          <a:p>
            <a:endParaRPr lang="en-US" altLang="ja-JP"/>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Arial Black" panose="020B0A04020102020204" pitchFamily="34" charset="0"/>
              <a:ea typeface="HGP創英角ｺﾞｼｯｸUB" panose="020B0900000000000000" pitchFamily="50" charset="-128"/>
            </a:endParaRPr>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Black" panose="020B0A04020102020204" pitchFamily="34" charset="0"/>
                <a:ea typeface="HGP創英角ｺﾞｼｯｸUB" panose="020B0900000000000000" pitchFamily="50" charset="-128"/>
              </a:defRPr>
            </a:lvl1pPr>
          </a:lstStyle>
          <a:p>
            <a:fld id="{8F741FB3-BD6B-40AB-AB61-76A93EAC5D80}" type="slidenum">
              <a:rPr lang="en-US" altLang="ja-JP" smtClean="0"/>
              <a:pPr/>
              <a:t>‹#›</a:t>
            </a:fld>
            <a:endParaRPr lang="en-US" altLang="ja-JP"/>
          </a:p>
        </p:txBody>
      </p:sp>
      <p:pic>
        <p:nvPicPr>
          <p:cNvPr id="8" name="図 7" descr="画面の領域">
            <a:extLst>
              <a:ext uri="{FF2B5EF4-FFF2-40B4-BE49-F238E27FC236}">
                <a16:creationId xmlns:a16="http://schemas.microsoft.com/office/drawing/2014/main" id="{C0CFDD2E-1991-43F5-8A3A-51A2907CB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3600">
          <a:solidFill>
            <a:schemeClr val="bg1"/>
          </a:solidFill>
          <a:latin typeface="Arial Black" panose="020B0A04020102020204" pitchFamily="34" charset="0"/>
          <a:ea typeface="HGP創英角ｺﾞｼｯｸUB" panose="020B0900000000000000" pitchFamily="50" charset="-128"/>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Arial Black" panose="020B0A04020102020204" pitchFamily="34" charset="0"/>
          <a:ea typeface="HGP創英角ｺﾞｼｯｸUB" panose="020B0900000000000000" pitchFamily="50" charset="-128"/>
          <a:cs typeface="+mn-cs"/>
        </a:defRPr>
      </a:lvl1pPr>
      <a:lvl2pPr marL="742950" indent="-285750" algn="l" rtl="0" fontAlgn="base">
        <a:spcBef>
          <a:spcPct val="20000"/>
        </a:spcBef>
        <a:spcAft>
          <a:spcPct val="0"/>
        </a:spcAft>
        <a:buChar char="–"/>
        <a:defRPr kumimoji="1" sz="2800">
          <a:solidFill>
            <a:schemeClr val="tx1"/>
          </a:solidFill>
          <a:latin typeface="Arial Black" panose="020B0A04020102020204" pitchFamily="34" charset="0"/>
          <a:ea typeface="HGP創英角ｺﾞｼｯｸUB" panose="020B0900000000000000" pitchFamily="50" charset="-128"/>
        </a:defRPr>
      </a:lvl2pPr>
      <a:lvl3pPr marL="1143000" indent="-228600" algn="l" rtl="0" fontAlgn="base">
        <a:spcBef>
          <a:spcPct val="20000"/>
        </a:spcBef>
        <a:spcAft>
          <a:spcPct val="0"/>
        </a:spcAft>
        <a:buChar char="•"/>
        <a:defRPr kumimoji="1" sz="2400">
          <a:solidFill>
            <a:schemeClr val="tx1"/>
          </a:solidFill>
          <a:latin typeface="Arial Black" panose="020B0A04020102020204" pitchFamily="34" charset="0"/>
          <a:ea typeface="HGP創英角ｺﾞｼｯｸUB" panose="020B0900000000000000" pitchFamily="50" charset="-128"/>
        </a:defRPr>
      </a:lvl3pPr>
      <a:lvl4pPr marL="1600200" indent="-228600" algn="l" rtl="0" fontAlgn="base">
        <a:spcBef>
          <a:spcPct val="20000"/>
        </a:spcBef>
        <a:spcAft>
          <a:spcPct val="0"/>
        </a:spcAft>
        <a:buChar char="–"/>
        <a:defRPr kumimoji="1" sz="2000">
          <a:solidFill>
            <a:schemeClr val="tx1"/>
          </a:solidFill>
          <a:latin typeface="Arial Black" panose="020B0A04020102020204" pitchFamily="34" charset="0"/>
          <a:ea typeface="HGP創英角ｺﾞｼｯｸUB" panose="020B0900000000000000" pitchFamily="50" charset="-128"/>
        </a:defRPr>
      </a:lvl4pPr>
      <a:lvl5pPr marL="2057400" indent="-228600" algn="l" rtl="0" fontAlgn="base">
        <a:spcBef>
          <a:spcPct val="20000"/>
        </a:spcBef>
        <a:spcAft>
          <a:spcPct val="0"/>
        </a:spcAft>
        <a:buChar char="»"/>
        <a:defRPr kumimoji="1" sz="2000">
          <a:solidFill>
            <a:schemeClr val="tx1"/>
          </a:solidFill>
          <a:latin typeface="Arial Black" panose="020B0A04020102020204" pitchFamily="34" charset="0"/>
          <a:ea typeface="HGP創英角ｺﾞｼｯｸUB" panose="020B0900000000000000" pitchFamily="50"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ists.openchainproject.org/g/japan-wg" TargetMode="External"/><Relationship Id="rId2" Type="http://schemas.openxmlformats.org/officeDocument/2006/relationships/hyperlink" Target="mailto:japan-wg@lists.openchainproject.org" TargetMode="External"/><Relationship Id="rId1" Type="http://schemas.openxmlformats.org/officeDocument/2006/relationships/slideLayout" Target="../slideLayouts/slideLayout2.xml"/><Relationship Id="rId4" Type="http://schemas.openxmlformats.org/officeDocument/2006/relationships/hyperlink" Target="https://github.com/OpenChain-Project/OpenChain-JW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6CF636E-95EA-4AB1-8EE1-7E66ACF1DCF2}" type="slidenum">
              <a:rPr lang="en-US" altLang="ja-JP"/>
              <a:pPr/>
              <a:t>1</a:t>
            </a:fld>
            <a:endParaRPr lang="en-US" altLang="ja-JP"/>
          </a:p>
        </p:txBody>
      </p:sp>
      <p:sp>
        <p:nvSpPr>
          <p:cNvPr id="334850" name="Rectangle 2"/>
          <p:cNvSpPr>
            <a:spLocks noChangeArrowheads="1"/>
          </p:cNvSpPr>
          <p:nvPr/>
        </p:nvSpPr>
        <p:spPr bwMode="auto">
          <a:xfrm>
            <a:off x="539750" y="1124744"/>
            <a:ext cx="8772525" cy="3528392"/>
          </a:xfrm>
          <a:prstGeom prst="rect">
            <a:avLst/>
          </a:prstGeom>
          <a:solidFill>
            <a:schemeClr val="bg1"/>
          </a:solidFill>
          <a:ln w="76200">
            <a:solidFill>
              <a:schemeClr val="accent2"/>
            </a:solidFill>
            <a:miter lim="800000"/>
            <a:headEnd/>
            <a:tailEnd/>
          </a:ln>
          <a:effectLst>
            <a:outerShdw dist="107763" dir="2700000" algn="ctr" rotWithShape="0">
              <a:schemeClr val="bg2">
                <a:alpha val="50000"/>
              </a:schemeClr>
            </a:outerShdw>
          </a:effectLst>
        </p:spPr>
        <p:txBody>
          <a:bodyPr wrap="none" anchor="ctr"/>
          <a:lstStyle/>
          <a:p>
            <a:pPr algn="ctr"/>
            <a:r>
              <a:rPr lang="ja-JP" altLang="en-US" sz="4000" dirty="0"/>
              <a:t>ライトニングトーク 活動の紹介</a:t>
            </a:r>
            <a:endParaRPr lang="en-US" altLang="ja-JP" sz="4000" dirty="0"/>
          </a:p>
          <a:p>
            <a:pPr algn="ctr"/>
            <a:r>
              <a:rPr lang="en-US" altLang="ja-JP" sz="2800" dirty="0"/>
              <a:t>(OSS</a:t>
            </a:r>
            <a:r>
              <a:rPr lang="ja-JP" altLang="en-US" sz="2800" dirty="0"/>
              <a:t>コンプライアンスにおける各社のケーススタディ</a:t>
            </a:r>
            <a:r>
              <a:rPr lang="en-US" altLang="ja-JP" sz="2800" dirty="0"/>
              <a:t>)</a:t>
            </a:r>
          </a:p>
          <a:p>
            <a:pPr algn="ctr"/>
            <a:endParaRPr lang="en-US" altLang="ja-JP" sz="2800" dirty="0"/>
          </a:p>
          <a:p>
            <a:pPr algn="ctr"/>
            <a:r>
              <a:rPr lang="ja-JP" altLang="en-US" sz="2800" dirty="0"/>
              <a:t>～ </a:t>
            </a:r>
            <a:r>
              <a:rPr lang="en-US" altLang="ja-JP" sz="2800" dirty="0" err="1"/>
              <a:t>OpenChain</a:t>
            </a:r>
            <a:r>
              <a:rPr lang="ja-JP" altLang="en-US" sz="2800" dirty="0"/>
              <a:t> </a:t>
            </a:r>
            <a:r>
              <a:rPr lang="en-US" altLang="ja-JP" sz="2800" dirty="0"/>
              <a:t>Japan</a:t>
            </a:r>
            <a:r>
              <a:rPr lang="ja-JP" altLang="en-US" sz="2800" dirty="0"/>
              <a:t> </a:t>
            </a:r>
            <a:r>
              <a:rPr lang="en-US" altLang="ja-JP" sz="2800" dirty="0"/>
              <a:t>WG,</a:t>
            </a:r>
            <a:r>
              <a:rPr lang="ja-JP" altLang="en-US" sz="2800" dirty="0"/>
              <a:t>  </a:t>
            </a:r>
            <a:r>
              <a:rPr lang="en-US" altLang="ja-JP" sz="2800" dirty="0"/>
              <a:t>Lightning</a:t>
            </a:r>
            <a:r>
              <a:rPr lang="ja-JP" altLang="en-US" sz="2800" dirty="0"/>
              <a:t> </a:t>
            </a:r>
            <a:r>
              <a:rPr lang="en-US" altLang="ja-JP" sz="2800" dirty="0"/>
              <a:t>Talk</a:t>
            </a:r>
            <a:r>
              <a:rPr lang="ja-JP" altLang="en-US" sz="2800" dirty="0"/>
              <a:t> ～</a:t>
            </a:r>
          </a:p>
        </p:txBody>
      </p:sp>
      <p:sp>
        <p:nvSpPr>
          <p:cNvPr id="334852" name="Text Box 4"/>
          <p:cNvSpPr txBox="1">
            <a:spLocks noChangeArrowheads="1"/>
          </p:cNvSpPr>
          <p:nvPr/>
        </p:nvSpPr>
        <p:spPr bwMode="auto">
          <a:xfrm>
            <a:off x="2992369" y="5016078"/>
            <a:ext cx="392126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3200" dirty="0"/>
              <a:t>パナソニック株式会社</a:t>
            </a:r>
            <a:endParaRPr lang="en-US" altLang="ja-JP" sz="3200" dirty="0"/>
          </a:p>
          <a:p>
            <a:pPr algn="ctr"/>
            <a:r>
              <a:rPr lang="ja-JP" altLang="en-US" sz="3200" dirty="0"/>
              <a:t>加藤 慎介</a:t>
            </a:r>
          </a:p>
        </p:txBody>
      </p:sp>
      <p:sp>
        <p:nvSpPr>
          <p:cNvPr id="6" name="テキスト ボックス 5">
            <a:extLst>
              <a:ext uri="{FF2B5EF4-FFF2-40B4-BE49-F238E27FC236}">
                <a16:creationId xmlns:a16="http://schemas.microsoft.com/office/drawing/2014/main" id="{67B852EF-24F8-4E0A-8596-E5B99228D9E3}"/>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95300" y="764704"/>
            <a:ext cx="8915400" cy="5688285"/>
          </a:xfrm>
        </p:spPr>
        <p:txBody>
          <a:bodyPr>
            <a:normAutofit lnSpcReduction="10000"/>
          </a:bodyPr>
          <a:lstStyle/>
          <a:p>
            <a:pPr>
              <a:lnSpc>
                <a:spcPct val="110000"/>
              </a:lnSpc>
            </a:pPr>
            <a:r>
              <a:rPr kumimoji="1" lang="ja-JP" altLang="en-US" dirty="0"/>
              <a:t>次ページ：フォーマット</a:t>
            </a:r>
            <a:r>
              <a:rPr lang="en-US" altLang="ja-JP" dirty="0"/>
              <a:t>(</a:t>
            </a:r>
            <a:r>
              <a:rPr lang="ja-JP" altLang="en-US" dirty="0"/>
              <a:t>例</a:t>
            </a:r>
            <a:r>
              <a:rPr lang="en-US" altLang="ja-JP" dirty="0"/>
              <a:t>)</a:t>
            </a:r>
            <a:endParaRPr kumimoji="1" lang="en-US" altLang="ja-JP" dirty="0"/>
          </a:p>
          <a:p>
            <a:pPr>
              <a:lnSpc>
                <a:spcPct val="110000"/>
              </a:lnSpc>
            </a:pPr>
            <a:r>
              <a:rPr lang="ja-JP" altLang="en-US" dirty="0"/>
              <a:t>補足</a:t>
            </a:r>
            <a:endParaRPr kumimoji="1" lang="en-US" altLang="ja-JP" dirty="0"/>
          </a:p>
          <a:p>
            <a:pPr lvl="1">
              <a:lnSpc>
                <a:spcPct val="110000"/>
              </a:lnSpc>
            </a:pPr>
            <a:r>
              <a:rPr lang="ja-JP" altLang="en-US" dirty="0"/>
              <a:t>独自フォーマットも</a:t>
            </a:r>
            <a:r>
              <a:rPr lang="en-US" altLang="ja-JP" dirty="0"/>
              <a:t>OK</a:t>
            </a:r>
            <a:r>
              <a:rPr lang="ja-JP" altLang="en-US" dirty="0"/>
              <a:t>です。ただし「</a:t>
            </a:r>
            <a:r>
              <a:rPr lang="en-US" altLang="ja-JP" dirty="0"/>
              <a:t>1</a:t>
            </a:r>
            <a:r>
              <a:rPr lang="ja-JP" altLang="en-US" dirty="0"/>
              <a:t>枚」で。</a:t>
            </a:r>
            <a:endParaRPr lang="en-US" altLang="ja-JP" dirty="0"/>
          </a:p>
          <a:p>
            <a:pPr lvl="1">
              <a:lnSpc>
                <a:spcPct val="110000"/>
              </a:lnSpc>
            </a:pPr>
            <a:r>
              <a:rPr kumimoji="1" lang="ja-JP" altLang="en-US" dirty="0"/>
              <a:t>「資料なし。当日口頭での発表」も</a:t>
            </a:r>
            <a:r>
              <a:rPr kumimoji="1" lang="en-US" altLang="ja-JP" dirty="0"/>
              <a:t>Welcome</a:t>
            </a:r>
            <a:r>
              <a:rPr kumimoji="1" lang="ja-JP" altLang="en-US" dirty="0" err="1"/>
              <a:t>です</a:t>
            </a:r>
            <a:endParaRPr kumimoji="1" lang="en-US" altLang="ja-JP" dirty="0"/>
          </a:p>
          <a:p>
            <a:pPr lvl="1">
              <a:lnSpc>
                <a:spcPct val="110000"/>
              </a:lnSpc>
            </a:pPr>
            <a:r>
              <a:rPr lang="ja-JP" altLang="en-US" dirty="0"/>
              <a:t>「某</a:t>
            </a:r>
            <a:r>
              <a:rPr lang="en-US" altLang="ja-JP" dirty="0"/>
              <a:t>X</a:t>
            </a:r>
            <a:r>
              <a:rPr lang="ja-JP" altLang="en-US" dirty="0"/>
              <a:t>社」，「某社」，「匿名希望」，でも構いません</a:t>
            </a:r>
            <a:endParaRPr lang="en-US" altLang="ja-JP" dirty="0"/>
          </a:p>
          <a:p>
            <a:pPr lvl="1">
              <a:lnSpc>
                <a:spcPct val="110000"/>
              </a:lnSpc>
            </a:pPr>
            <a:r>
              <a:rPr kumimoji="1" lang="ja-JP" altLang="en-US" dirty="0"/>
              <a:t>「何が良い・悪い」、ではなく、似ている状況の者同士が参考になる点を見つけられる機会になれば、というスタンスです</a:t>
            </a:r>
            <a:endParaRPr kumimoji="1" lang="en-US" altLang="ja-JP" dirty="0"/>
          </a:p>
          <a:p>
            <a:pPr lvl="1">
              <a:lnSpc>
                <a:spcPct val="110000"/>
              </a:lnSpc>
            </a:pPr>
            <a:r>
              <a:rPr lang="ja-JP" altLang="en-US" dirty="0"/>
              <a:t>できれば</a:t>
            </a:r>
            <a:r>
              <a:rPr lang="en-US" altLang="ja-JP" dirty="0"/>
              <a:t>1</a:t>
            </a:r>
            <a:r>
              <a:rPr lang="ja-JP" altLang="en-US" dirty="0"/>
              <a:t>ファイルにして</a:t>
            </a:r>
            <a:r>
              <a:rPr lang="en-US" altLang="ja-JP" dirty="0"/>
              <a:t>Wiki</a:t>
            </a:r>
            <a:r>
              <a:rPr lang="ja-JP" altLang="en-US" dirty="0"/>
              <a:t>に掲載したいです。理由は、その回に参加できなかった方にも参考にして頂くため、です</a:t>
            </a:r>
            <a:endParaRPr kumimoji="1" lang="ja-JP" altLang="en-US"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10</a:t>
            </a:fld>
            <a:endParaRPr lang="en-US" altLang="ja-JP"/>
          </a:p>
        </p:txBody>
      </p:sp>
      <p:sp>
        <p:nvSpPr>
          <p:cNvPr id="6" name="テキスト ボックス 5">
            <a:extLst>
              <a:ext uri="{FF2B5EF4-FFF2-40B4-BE49-F238E27FC236}">
                <a16:creationId xmlns:a16="http://schemas.microsoft.com/office/drawing/2014/main" id="{D548A8CB-D9B7-4C4A-B8BB-8971F1988EC0}"/>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28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11</a:t>
            </a:fld>
            <a:endParaRPr lang="en-US" altLang="ja-JP"/>
          </a:p>
        </p:txBody>
      </p:sp>
      <p:graphicFrame>
        <p:nvGraphicFramePr>
          <p:cNvPr id="5" name="表 4"/>
          <p:cNvGraphicFramePr>
            <a:graphicFrameLocks noGrp="1"/>
          </p:cNvGraphicFramePr>
          <p:nvPr>
            <p:extLst/>
          </p:nvPr>
        </p:nvGraphicFramePr>
        <p:xfrm>
          <a:off x="416496" y="836712"/>
          <a:ext cx="9073008" cy="5668644"/>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80586">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80586">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1310">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14793">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14793">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673345">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596274">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932930">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7" name="テキスト ボックス 6">
            <a:extLst>
              <a:ext uri="{FF2B5EF4-FFF2-40B4-BE49-F238E27FC236}">
                <a16:creationId xmlns:a16="http://schemas.microsoft.com/office/drawing/2014/main" id="{8E7B1DB3-B6A5-4DD9-A984-13AA98F28C00}"/>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7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a:t>OSS</a:t>
            </a:r>
            <a:r>
              <a:rPr kumimoji="1" lang="ja-JP" altLang="en-US" sz="3200" dirty="0"/>
              <a:t>コンプライアンス ～組織・体制面～</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12</a:t>
            </a:fld>
            <a:endParaRPr lang="en-US" altLang="ja-JP"/>
          </a:p>
        </p:txBody>
      </p:sp>
      <p:graphicFrame>
        <p:nvGraphicFramePr>
          <p:cNvPr id="5" name="表 4"/>
          <p:cNvGraphicFramePr>
            <a:graphicFrameLocks noGrp="1"/>
          </p:cNvGraphicFramePr>
          <p:nvPr>
            <p:extLst/>
          </p:nvPr>
        </p:nvGraphicFramePr>
        <p:xfrm>
          <a:off x="416496" y="836712"/>
          <a:ext cx="9073008" cy="5688632"/>
        </p:xfrm>
        <a:graphic>
          <a:graphicData uri="http://schemas.openxmlformats.org/drawingml/2006/table">
            <a:tbl>
              <a:tblPr firstRow="1" bandRow="1">
                <a:tableStyleId>{F5AB1C69-6EDB-4FF4-983F-18BD219EF322}</a:tableStyleId>
              </a:tblPr>
              <a:tblGrid>
                <a:gridCol w="944880">
                  <a:extLst>
                    <a:ext uri="{9D8B030D-6E8A-4147-A177-3AD203B41FA5}">
                      <a16:colId xmlns:a16="http://schemas.microsoft.com/office/drawing/2014/main" val="20000"/>
                    </a:ext>
                  </a:extLst>
                </a:gridCol>
                <a:gridCol w="135240">
                  <a:extLst>
                    <a:ext uri="{9D8B030D-6E8A-4147-A177-3AD203B41FA5}">
                      <a16:colId xmlns:a16="http://schemas.microsoft.com/office/drawing/2014/main" val="20001"/>
                    </a:ext>
                  </a:extLst>
                </a:gridCol>
                <a:gridCol w="3426113">
                  <a:extLst>
                    <a:ext uri="{9D8B030D-6E8A-4147-A177-3AD203B41FA5}">
                      <a16:colId xmlns:a16="http://schemas.microsoft.com/office/drawing/2014/main" val="20002"/>
                    </a:ext>
                  </a:extLst>
                </a:gridCol>
                <a:gridCol w="1653435">
                  <a:extLst>
                    <a:ext uri="{9D8B030D-6E8A-4147-A177-3AD203B41FA5}">
                      <a16:colId xmlns:a16="http://schemas.microsoft.com/office/drawing/2014/main" val="20003"/>
                    </a:ext>
                  </a:extLst>
                </a:gridCol>
                <a:gridCol w="2913340">
                  <a:extLst>
                    <a:ext uri="{9D8B030D-6E8A-4147-A177-3AD203B41FA5}">
                      <a16:colId xmlns:a16="http://schemas.microsoft.com/office/drawing/2014/main" val="20004"/>
                    </a:ext>
                  </a:extLst>
                </a:gridCol>
              </a:tblGrid>
              <a:tr h="384670">
                <a:tc>
                  <a:txBody>
                    <a:bodyPr/>
                    <a:lstStyle/>
                    <a:p>
                      <a:r>
                        <a:rPr kumimoji="1" lang="ja-JP" altLang="en-US" sz="2000" b="0" dirty="0">
                          <a:solidFill>
                            <a:schemeClr val="tx1"/>
                          </a:solidFill>
                        </a:rPr>
                        <a:t>会社名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kumimoji="1" lang="en-US" altLang="ja-JP" sz="2000" b="0" dirty="0">
                          <a:solidFill>
                            <a:schemeClr val="tx1"/>
                          </a:solidFill>
                        </a:rPr>
                        <a:t>A</a:t>
                      </a:r>
                      <a:r>
                        <a:rPr kumimoji="1" lang="ja-JP" altLang="en-US" sz="2000" b="0" dirty="0">
                          <a:solidFill>
                            <a:schemeClr val="tx1"/>
                          </a:solidFill>
                        </a:rPr>
                        <a:t>社 </a:t>
                      </a:r>
                      <a:r>
                        <a:rPr kumimoji="1" lang="en-US" altLang="ja-JP" sz="2000" b="0" dirty="0">
                          <a:solidFill>
                            <a:schemeClr val="tx1"/>
                          </a:solidFill>
                        </a:rPr>
                        <a:t>/</a:t>
                      </a:r>
                      <a:r>
                        <a:rPr kumimoji="1" lang="ja-JP" altLang="en-US" sz="2000" b="0" dirty="0">
                          <a:solidFill>
                            <a:schemeClr val="tx1"/>
                          </a:solidFill>
                        </a:rPr>
                        <a:t> 某</a:t>
                      </a:r>
                      <a:r>
                        <a:rPr kumimoji="1" lang="en-US" altLang="ja-JP" sz="2000" b="0" dirty="0">
                          <a:solidFill>
                            <a:schemeClr val="tx1"/>
                          </a:solidFill>
                        </a:rPr>
                        <a:t>X</a:t>
                      </a:r>
                      <a:r>
                        <a:rPr kumimoji="1" lang="ja-JP" altLang="en-US" sz="2000" b="0" dirty="0">
                          <a:solidFill>
                            <a:schemeClr val="tx1"/>
                          </a:solidFill>
                        </a:rPr>
                        <a:t>社 </a:t>
                      </a:r>
                      <a:r>
                        <a:rPr kumimoji="1" lang="en-US" altLang="ja-JP" sz="2000" b="0" dirty="0">
                          <a:solidFill>
                            <a:schemeClr val="tx1"/>
                          </a:solidFill>
                        </a:rPr>
                        <a:t>/</a:t>
                      </a:r>
                      <a:r>
                        <a:rPr kumimoji="1" lang="ja-JP" altLang="en-US" sz="2000" b="0" dirty="0">
                          <a:solidFill>
                            <a:schemeClr val="tx1"/>
                          </a:solidFill>
                        </a:rPr>
                        <a:t> 匿名希望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84670">
                <a:tc>
                  <a:txBody>
                    <a:bodyPr/>
                    <a:lstStyle/>
                    <a:p>
                      <a:r>
                        <a:rPr kumimoji="1" lang="ja-JP" altLang="en-US" sz="2000" b="0" dirty="0">
                          <a:solidFill>
                            <a:schemeClr val="tx1"/>
                          </a:solidFill>
                        </a:rPr>
                        <a:t>記載者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kumimoji="1" lang="en-US" altLang="ja-JP" sz="2000" b="0" dirty="0">
                          <a:solidFill>
                            <a:schemeClr val="tx1"/>
                          </a:solidFill>
                        </a:rPr>
                        <a:t>XXXX</a:t>
                      </a:r>
                      <a:r>
                        <a:rPr kumimoji="1" lang="ja-JP" altLang="en-US" sz="2000" b="0" dirty="0">
                          <a:solidFill>
                            <a:schemeClr val="tx1"/>
                          </a:solidFill>
                        </a:rPr>
                        <a:t> </a:t>
                      </a:r>
                      <a:r>
                        <a:rPr kumimoji="1" lang="en-US" altLang="ja-JP" sz="2000" b="0" dirty="0">
                          <a:solidFill>
                            <a:schemeClr val="tx1"/>
                          </a:solidFill>
                        </a:rPr>
                        <a:t>/</a:t>
                      </a:r>
                      <a:r>
                        <a:rPr kumimoji="1" lang="ja-JP" altLang="en-US" sz="2000" b="0" dirty="0">
                          <a:solidFill>
                            <a:schemeClr val="tx1"/>
                          </a:solidFill>
                        </a:rPr>
                        <a:t> 匿名希望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r>
                        <a:rPr kumimoji="1" lang="ja-JP" altLang="en-US" sz="2000" b="0" dirty="0">
                          <a:solidFill>
                            <a:schemeClr val="tx1"/>
                          </a:solidFill>
                        </a:rPr>
                        <a:t>記載日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5080">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2"/>
                  </a:ext>
                </a:extLst>
              </a:tr>
              <a:tr h="621389">
                <a:tc gridSpan="2">
                  <a:txBody>
                    <a:bodyPr/>
                    <a:lstStyle/>
                    <a:p>
                      <a:pPr algn="ctr"/>
                      <a:r>
                        <a:rPr kumimoji="1" lang="ja-JP" altLang="en-US" sz="2000" b="0" dirty="0">
                          <a:solidFill>
                            <a:schemeClr val="tx1"/>
                          </a:solidFill>
                        </a:rPr>
                        <a:t>組織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a:solidFill>
                            <a:schemeClr val="tx1"/>
                          </a:solidFill>
                        </a:rPr>
                        <a:t>専属組織あり </a:t>
                      </a:r>
                      <a:r>
                        <a:rPr kumimoji="1" lang="en-US" altLang="ja-JP" b="0" dirty="0">
                          <a:solidFill>
                            <a:schemeClr val="tx1"/>
                          </a:solidFill>
                        </a:rPr>
                        <a:t>/</a:t>
                      </a:r>
                      <a:r>
                        <a:rPr kumimoji="1" lang="ja-JP" altLang="en-US" b="0" dirty="0">
                          <a:solidFill>
                            <a:schemeClr val="tx1"/>
                          </a:solidFill>
                        </a:rPr>
                        <a:t> バーチャル </a:t>
                      </a:r>
                      <a:r>
                        <a:rPr kumimoji="1" lang="en-US" altLang="ja-JP" b="0" dirty="0">
                          <a:solidFill>
                            <a:schemeClr val="tx1"/>
                          </a:solidFill>
                        </a:rPr>
                        <a:t>or</a:t>
                      </a:r>
                      <a:r>
                        <a:rPr kumimoji="1" lang="ja-JP" altLang="en-US" b="0" dirty="0">
                          <a:solidFill>
                            <a:schemeClr val="tx1"/>
                          </a:solidFill>
                        </a:rPr>
                        <a:t> コミュニティ型 </a:t>
                      </a:r>
                      <a:r>
                        <a:rPr kumimoji="1" lang="en-US" altLang="ja-JP" b="0" dirty="0">
                          <a:solidFill>
                            <a:schemeClr val="tx1"/>
                          </a:solidFill>
                        </a:rPr>
                        <a:t>/</a:t>
                      </a:r>
                      <a:r>
                        <a:rPr kumimoji="1" lang="ja-JP" altLang="en-US" b="0" dirty="0">
                          <a:solidFill>
                            <a:schemeClr val="tx1"/>
                          </a:solidFill>
                        </a:rPr>
                        <a:t> 担当者レベル</a:t>
                      </a:r>
                      <a:r>
                        <a:rPr kumimoji="1" lang="ja-JP" altLang="en-US" b="0" baseline="0" dirty="0">
                          <a:solidFill>
                            <a:schemeClr val="tx1"/>
                          </a:solidFill>
                        </a:rPr>
                        <a:t> </a:t>
                      </a:r>
                      <a:r>
                        <a:rPr kumimoji="1" lang="en-US" altLang="ja-JP" b="0" baseline="0" dirty="0">
                          <a:solidFill>
                            <a:schemeClr val="tx1"/>
                          </a:solidFill>
                        </a:rPr>
                        <a:t>/</a:t>
                      </a:r>
                      <a:r>
                        <a:rPr kumimoji="1" lang="ja-JP" altLang="en-US" b="0" baseline="0" dirty="0">
                          <a:solidFill>
                            <a:schemeClr val="tx1"/>
                          </a:solidFill>
                        </a:rPr>
                        <a:t> </a:t>
                      </a:r>
                      <a:r>
                        <a:rPr kumimoji="1" lang="en-US" altLang="ja-JP" b="0" baseline="0" dirty="0">
                          <a:solidFill>
                            <a:schemeClr val="tx1"/>
                          </a:solidFill>
                        </a:rPr>
                        <a:t>Alone</a:t>
                      </a: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0003"/>
                  </a:ext>
                </a:extLst>
              </a:tr>
              <a:tr h="621389">
                <a:tc gridSpan="2">
                  <a:txBody>
                    <a:bodyPr/>
                    <a:lstStyle/>
                    <a:p>
                      <a:pPr algn="ctr"/>
                      <a:r>
                        <a:rPr kumimoji="1" lang="ja-JP" altLang="en-US" sz="2000" b="0" dirty="0">
                          <a:solidFill>
                            <a:schemeClr val="tx1"/>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b="0" dirty="0">
                          <a:solidFill>
                            <a:schemeClr val="tx1"/>
                          </a:solidFill>
                        </a:rPr>
                        <a:t>100</a:t>
                      </a:r>
                      <a:r>
                        <a:rPr kumimoji="1" lang="ja-JP" altLang="en-US" b="0" dirty="0">
                          <a:solidFill>
                            <a:schemeClr val="tx1"/>
                          </a:solidFill>
                        </a:rPr>
                        <a:t>人以上 </a:t>
                      </a:r>
                      <a:r>
                        <a:rPr kumimoji="1" lang="en-US" altLang="ja-JP" b="0" dirty="0">
                          <a:solidFill>
                            <a:schemeClr val="tx1"/>
                          </a:solidFill>
                        </a:rPr>
                        <a:t>/</a:t>
                      </a:r>
                      <a:r>
                        <a:rPr kumimoji="1" lang="ja-JP" altLang="en-US" b="0" dirty="0">
                          <a:solidFill>
                            <a:schemeClr val="tx1"/>
                          </a:solidFill>
                        </a:rPr>
                        <a:t> 数十人 </a:t>
                      </a:r>
                      <a:r>
                        <a:rPr kumimoji="1" lang="en-US" altLang="ja-JP" b="0" dirty="0">
                          <a:solidFill>
                            <a:schemeClr val="tx1"/>
                          </a:solidFill>
                        </a:rPr>
                        <a:t>/</a:t>
                      </a:r>
                      <a:r>
                        <a:rPr kumimoji="1" lang="ja-JP" altLang="en-US" b="0" dirty="0">
                          <a:solidFill>
                            <a:schemeClr val="tx1"/>
                          </a:solidFill>
                        </a:rPr>
                        <a:t> </a:t>
                      </a:r>
                      <a:r>
                        <a:rPr kumimoji="1" lang="en-US" altLang="ja-JP" b="0" dirty="0">
                          <a:solidFill>
                            <a:schemeClr val="tx1"/>
                          </a:solidFill>
                        </a:rPr>
                        <a:t>10</a:t>
                      </a:r>
                      <a:r>
                        <a:rPr kumimoji="1" lang="ja-JP" altLang="en-US" b="0" dirty="0">
                          <a:solidFill>
                            <a:schemeClr val="tx1"/>
                          </a:solidFill>
                        </a:rPr>
                        <a:t>～</a:t>
                      </a:r>
                      <a:r>
                        <a:rPr kumimoji="1" lang="en-US" altLang="ja-JP" b="0" dirty="0">
                          <a:solidFill>
                            <a:schemeClr val="tx1"/>
                          </a:solidFill>
                        </a:rPr>
                        <a:t>20</a:t>
                      </a:r>
                      <a:r>
                        <a:rPr kumimoji="1" lang="ja-JP" altLang="en-US" b="0" dirty="0">
                          <a:solidFill>
                            <a:schemeClr val="tx1"/>
                          </a:solidFill>
                        </a:rPr>
                        <a:t>名程度 </a:t>
                      </a:r>
                      <a:r>
                        <a:rPr kumimoji="1" lang="en-US" altLang="ja-JP" b="0" dirty="0">
                          <a:solidFill>
                            <a:schemeClr val="tx1"/>
                          </a:solidFill>
                        </a:rPr>
                        <a:t>/</a:t>
                      </a:r>
                      <a:r>
                        <a:rPr kumimoji="1" lang="ja-JP" altLang="en-US" b="0" dirty="0">
                          <a:solidFill>
                            <a:schemeClr val="tx1"/>
                          </a:solidFill>
                        </a:rPr>
                        <a:t> 数名 </a:t>
                      </a:r>
                      <a:r>
                        <a:rPr kumimoji="1" lang="en-US" altLang="ja-JP" b="0" dirty="0">
                          <a:solidFill>
                            <a:schemeClr val="tx1"/>
                          </a:solidFill>
                        </a:rPr>
                        <a:t>/</a:t>
                      </a:r>
                      <a:r>
                        <a:rPr kumimoji="1" lang="ja-JP" altLang="en-US" b="0" dirty="0">
                          <a:solidFill>
                            <a:schemeClr val="tx1"/>
                          </a:solidFill>
                        </a:rPr>
                        <a:t> ひとり </a:t>
                      </a:r>
                      <a:r>
                        <a:rPr kumimoji="1" lang="en-US" altLang="ja-JP" b="0" dirty="0">
                          <a:solidFill>
                            <a:schemeClr val="tx1"/>
                          </a:solidFill>
                        </a:rPr>
                        <a:t>/</a:t>
                      </a:r>
                      <a:r>
                        <a:rPr kumimoji="1" lang="ja-JP" altLang="en-US" b="0" baseline="0" dirty="0">
                          <a:solidFill>
                            <a:schemeClr val="tx1"/>
                          </a:solidFill>
                        </a:rPr>
                        <a:t> ゼロ</a:t>
                      </a:r>
                      <a:endParaRPr kumimoji="1" lang="en-US" altLang="ja-JP" b="0" baseline="0" dirty="0">
                        <a:solidFill>
                          <a:schemeClr val="tx1"/>
                        </a:solidFill>
                      </a:endParaRPr>
                    </a:p>
                    <a:p>
                      <a:r>
                        <a:rPr kumimoji="1" lang="en-US" altLang="ja-JP" b="0" baseline="0" dirty="0">
                          <a:solidFill>
                            <a:schemeClr val="tx1"/>
                          </a:solidFill>
                        </a:rPr>
                        <a:t>(</a:t>
                      </a:r>
                      <a:r>
                        <a:rPr kumimoji="1" lang="ja-JP" altLang="en-US" b="0" baseline="0" dirty="0">
                          <a:solidFill>
                            <a:schemeClr val="tx1"/>
                          </a:solidFill>
                        </a:rPr>
                        <a:t>備考：</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4"/>
                  </a:ext>
                </a:extLst>
              </a:tr>
              <a:tr h="680569">
                <a:tc gridSpan="2">
                  <a:txBody>
                    <a:bodyPr/>
                    <a:lstStyle/>
                    <a:p>
                      <a:pPr algn="ctr"/>
                      <a:r>
                        <a:rPr kumimoji="1" lang="ja-JP" altLang="en-US" sz="2000" b="0" dirty="0">
                          <a:solidFill>
                            <a:schemeClr val="tx1"/>
                          </a:solidFill>
                        </a:rPr>
                        <a:t>当社のポイント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dirty="0"/>
                        <a:t>(</a:t>
                      </a:r>
                      <a:r>
                        <a:rPr kumimoji="1" lang="ja-JP" altLang="en-US" dirty="0"/>
                        <a:t>活動する上で良い点・助かっている点、など</a:t>
                      </a:r>
                      <a:r>
                        <a:rPr kumimoji="1" lang="en-US" altLang="ja-JP" dirty="0"/>
                        <a:t>)</a:t>
                      </a:r>
                    </a:p>
                    <a:p>
                      <a:pPr marL="0" indent="0">
                        <a:buFont typeface="Arial" panose="020B0604020202020204" pitchFamily="34" charset="0"/>
                        <a:buNone/>
                      </a:pPr>
                      <a:r>
                        <a:rPr kumimoji="1" lang="ja-JP" altLang="en-US" dirty="0"/>
                        <a:t>・ 組織としても会社としても課題認識は低く、孤軍奮闘状態</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r h="621389">
                <a:tc gridSpan="2">
                  <a:txBody>
                    <a:bodyPr/>
                    <a:lstStyle/>
                    <a:p>
                      <a:pPr algn="ctr"/>
                      <a:r>
                        <a:rPr kumimoji="1" lang="ja-JP" altLang="en-US" sz="2000" b="0" dirty="0">
                          <a:solidFill>
                            <a:schemeClr val="tx1"/>
                          </a:solidFill>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indent="-285750">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indent="0">
                        <a:buFont typeface="Arial" panose="020B0604020202020204" pitchFamily="34" charset="0"/>
                        <a:buNone/>
                      </a:pPr>
                      <a:r>
                        <a:rPr kumimoji="1" lang="en-US" altLang="ja-JP" dirty="0"/>
                        <a:t>(</a:t>
                      </a:r>
                      <a:r>
                        <a:rPr kumimoji="1" lang="ja-JP" altLang="en-US" dirty="0"/>
                        <a:t>こんなところが困っています</a:t>
                      </a:r>
                      <a:r>
                        <a:rPr kumimoji="1" lang="en-US" altLang="ja-JP" dirty="0"/>
                        <a:t>)</a:t>
                      </a:r>
                    </a:p>
                    <a:p>
                      <a:pPr marL="0" indent="0">
                        <a:buFont typeface="Arial" panose="020B0604020202020204" pitchFamily="34" charset="0"/>
                        <a:buNone/>
                      </a:pPr>
                      <a:r>
                        <a:rPr kumimoji="1" lang="ja-JP" altLang="en-US" dirty="0"/>
                        <a:t>・ どうやって課題認識を促すか？ </a:t>
                      </a:r>
                      <a:r>
                        <a:rPr kumimoji="1" lang="en-US" altLang="ja-JP" dirty="0"/>
                        <a:t>(</a:t>
                      </a:r>
                      <a:r>
                        <a:rPr kumimoji="1" lang="ja-JP" altLang="en-US" dirty="0"/>
                        <a:t>上司</a:t>
                      </a:r>
                      <a:r>
                        <a:rPr kumimoji="1" lang="en-US" altLang="ja-JP" dirty="0"/>
                        <a:t>/</a:t>
                      </a:r>
                      <a:r>
                        <a:rPr kumimoji="1" lang="ja-JP" altLang="en-US" dirty="0"/>
                        <a:t>組織</a:t>
                      </a:r>
                      <a:r>
                        <a:rPr kumimoji="1" lang="en-US" altLang="ja-JP" dirty="0"/>
                        <a:t>/</a:t>
                      </a:r>
                      <a:r>
                        <a:rPr kumimoji="1" lang="ja-JP" altLang="en-US" dirty="0"/>
                        <a:t>経営層、に対して</a:t>
                      </a:r>
                      <a:r>
                        <a:rPr kumimoji="1" lang="en-US" altLang="ja-JP"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1909112">
                <a:tc gridSpan="2">
                  <a:txBody>
                    <a:bodyPr/>
                    <a:lstStyle/>
                    <a:p>
                      <a:pPr algn="ctr"/>
                      <a:r>
                        <a:rPr kumimoji="1" lang="ja-JP" altLang="en-US" sz="2000" b="0" dirty="0">
                          <a:solidFill>
                            <a:schemeClr val="tx1"/>
                          </a:solidFill>
                        </a:rPr>
                        <a:t>備考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en-US" altLang="ja-JP" dirty="0"/>
                        <a:t>(</a:t>
                      </a:r>
                      <a:r>
                        <a:rPr kumimoji="1" lang="ja-JP" altLang="en-US" dirty="0"/>
                        <a:t>なにかフリーフォーマットで</a:t>
                      </a:r>
                      <a:r>
                        <a:rPr kumimoji="1" lang="en-US" altLang="ja-JP" dirty="0"/>
                        <a:t>)</a:t>
                      </a:r>
                    </a:p>
                    <a:p>
                      <a:r>
                        <a:rPr kumimoji="1" lang="ja-JP" altLang="en-US" dirty="0"/>
                        <a:t>・ </a:t>
                      </a:r>
                      <a:r>
                        <a:rPr kumimoji="1" lang="en-US" altLang="ja-JP" dirty="0" err="1"/>
                        <a:t>OpenChain</a:t>
                      </a:r>
                      <a:r>
                        <a:rPr kumimoji="1" lang="ja-JP" altLang="en-US" baseline="0" dirty="0"/>
                        <a:t> や </a:t>
                      </a:r>
                      <a:r>
                        <a:rPr kumimoji="1" lang="en-US" altLang="ja-JP" baseline="0" dirty="0" err="1"/>
                        <a:t>OpenChain</a:t>
                      </a:r>
                      <a:r>
                        <a:rPr kumimoji="1" lang="ja-JP" altLang="en-US" baseline="0" dirty="0"/>
                        <a:t> </a:t>
                      </a:r>
                      <a:r>
                        <a:rPr kumimoji="1" lang="en-US" altLang="ja-JP" baseline="0" dirty="0"/>
                        <a:t>JWG</a:t>
                      </a:r>
                      <a:r>
                        <a:rPr kumimoji="1" lang="ja-JP" altLang="en-US" baseline="0" dirty="0"/>
                        <a:t> の活動や資料は参考になり助かります</a:t>
                      </a:r>
                      <a:endParaRPr kumimoji="1" lang="en-US" altLang="ja-JP" baseline="0" dirty="0"/>
                    </a:p>
                    <a:p>
                      <a:r>
                        <a:rPr kumimoji="1" lang="ja-JP" altLang="en-US" baseline="0" dirty="0"/>
                        <a:t>・ 黎明期からどうやって活動推進してきたか？の話やノウハウを知りたいです</a:t>
                      </a:r>
                      <a:endParaRPr kumimoji="1" lang="en-US" altLang="ja-JP"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bl>
          </a:graphicData>
        </a:graphic>
      </p:graphicFrame>
      <p:sp>
        <p:nvSpPr>
          <p:cNvPr id="3" name="正方形/長方形 2"/>
          <p:cNvSpPr/>
          <p:nvPr/>
        </p:nvSpPr>
        <p:spPr bwMode="auto">
          <a:xfrm rot="20443996">
            <a:off x="243521" y="270854"/>
            <a:ext cx="1008112" cy="432048"/>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Arial Black" pitchFamily="34" charset="0"/>
                <a:ea typeface="HGP創英角ｺﾞｼｯｸUB" pitchFamily="50" charset="-128"/>
              </a:rPr>
              <a:t>記載例</a:t>
            </a:r>
          </a:p>
        </p:txBody>
      </p:sp>
      <p:sp>
        <p:nvSpPr>
          <p:cNvPr id="6" name="円/楕円 5"/>
          <p:cNvSpPr/>
          <p:nvPr/>
        </p:nvSpPr>
        <p:spPr bwMode="auto">
          <a:xfrm>
            <a:off x="7329264" y="1986042"/>
            <a:ext cx="1224136" cy="36004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7" name="円/楕円 6"/>
          <p:cNvSpPr/>
          <p:nvPr/>
        </p:nvSpPr>
        <p:spPr bwMode="auto">
          <a:xfrm>
            <a:off x="6190933" y="2636912"/>
            <a:ext cx="1224136" cy="36004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四角形吹き出し 7"/>
          <p:cNvSpPr/>
          <p:nvPr/>
        </p:nvSpPr>
        <p:spPr bwMode="auto">
          <a:xfrm>
            <a:off x="7617296" y="692696"/>
            <a:ext cx="1800200" cy="803369"/>
          </a:xfrm>
          <a:prstGeom prst="wedgeRectCallout">
            <a:avLst>
              <a:gd name="adj1" fmla="val -139122"/>
              <a:gd name="adj2" fmla="val 45928"/>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記載日を儲けておくことで、状況が変わったあとでも「あくまで当時の状況」とできることを意図しています</a:t>
            </a:r>
          </a:p>
        </p:txBody>
      </p:sp>
      <p:sp>
        <p:nvSpPr>
          <p:cNvPr id="9" name="四角形吹き出し 8"/>
          <p:cNvSpPr/>
          <p:nvPr/>
        </p:nvSpPr>
        <p:spPr bwMode="auto">
          <a:xfrm>
            <a:off x="4413974" y="692696"/>
            <a:ext cx="1979185" cy="401684"/>
          </a:xfrm>
          <a:prstGeom prst="wedgeRectCallout">
            <a:avLst>
              <a:gd name="adj1" fmla="val -59799"/>
              <a:gd name="adj2" fmla="val 52165"/>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明示が厳しい場合は、「某社」や「匿名希望」で構いません</a:t>
            </a:r>
          </a:p>
        </p:txBody>
      </p:sp>
      <p:sp>
        <p:nvSpPr>
          <p:cNvPr id="11" name="正方形/長方形 10"/>
          <p:cNvSpPr/>
          <p:nvPr/>
        </p:nvSpPr>
        <p:spPr bwMode="auto">
          <a:xfrm>
            <a:off x="8697416" y="2098251"/>
            <a:ext cx="1208584" cy="1077322"/>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ja-JP" altLang="en-US" sz="1100" dirty="0"/>
              <a:t>ある程度選択肢のなかから選ぶことで、似ているケースの判別に使えれば、と考えました</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4" name="正方形/長方形 13"/>
          <p:cNvSpPr/>
          <p:nvPr/>
        </p:nvSpPr>
        <p:spPr bwMode="auto">
          <a:xfrm>
            <a:off x="8093124" y="4077072"/>
            <a:ext cx="1208584" cy="511041"/>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課題や、まだ出来ていない点、など</a:t>
            </a:r>
          </a:p>
        </p:txBody>
      </p:sp>
      <p:sp>
        <p:nvSpPr>
          <p:cNvPr id="12" name="四角形吹き出し 11"/>
          <p:cNvSpPr/>
          <p:nvPr/>
        </p:nvSpPr>
        <p:spPr bwMode="auto">
          <a:xfrm>
            <a:off x="165897" y="5301208"/>
            <a:ext cx="1030025" cy="803369"/>
          </a:xfrm>
          <a:prstGeom prst="wedgeRectCallout">
            <a:avLst>
              <a:gd name="adj1" fmla="val 31289"/>
              <a:gd name="adj2" fmla="val -339191"/>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a:ln>
                  <a:noFill/>
                </a:ln>
                <a:solidFill>
                  <a:schemeClr val="tx1"/>
                </a:solidFill>
                <a:effectLst/>
                <a:latin typeface="Arial Black" pitchFamily="34" charset="0"/>
                <a:ea typeface="HGP創英角ｺﾞｼｯｸUB" pitchFamily="50" charset="-128"/>
              </a:rPr>
              <a:t>OSS</a:t>
            </a:r>
            <a:r>
              <a:rPr kumimoji="1" lang="ja-JP" altLang="en-US" sz="1100" b="0" i="0" u="none" strike="noStrike" cap="none" normalizeH="0" baseline="0" dirty="0">
                <a:ln>
                  <a:noFill/>
                </a:ln>
                <a:solidFill>
                  <a:schemeClr val="tx1"/>
                </a:solidFill>
                <a:effectLst/>
                <a:latin typeface="Arial Black" pitchFamily="34" charset="0"/>
                <a:ea typeface="HGP創英角ｺﾞｼｯｸUB" pitchFamily="50" charset="-128"/>
              </a:rPr>
              <a:t>コンプライアンス推進活動に従事する者として </a:t>
            </a:r>
            <a:endParaRPr kumimoji="1" lang="en-US" altLang="ja-JP" sz="11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15" name="テキスト ボックス 14">
            <a:extLst>
              <a:ext uri="{FF2B5EF4-FFF2-40B4-BE49-F238E27FC236}">
                <a16:creationId xmlns:a16="http://schemas.microsoft.com/office/drawing/2014/main" id="{BF1CE870-B01B-402C-B384-4C52F5C25C1B}"/>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6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70F9D-7E7A-4160-A3B0-852F5F56F577}"/>
              </a:ext>
            </a:extLst>
          </p:cNvPr>
          <p:cNvSpPr>
            <a:spLocks noGrp="1"/>
          </p:cNvSpPr>
          <p:nvPr>
            <p:ph type="title"/>
          </p:nvPr>
        </p:nvSpPr>
        <p:spPr/>
        <p:txBody>
          <a:bodyPr>
            <a:normAutofit fontScale="90000"/>
          </a:bodyPr>
          <a:lstStyle/>
          <a:p>
            <a:r>
              <a:rPr lang="en-US" altLang="ja-JP" dirty="0"/>
              <a:t>OSS</a:t>
            </a:r>
            <a:r>
              <a:rPr lang="ja-JP" altLang="en-US" dirty="0"/>
              <a:t>コンプライアンス ～組織・体制面～</a:t>
            </a:r>
            <a:endParaRPr kumimoji="1" lang="ja-JP" altLang="en-US" dirty="0"/>
          </a:p>
        </p:txBody>
      </p:sp>
      <p:sp>
        <p:nvSpPr>
          <p:cNvPr id="3" name="コンテンツ プレースホルダー 2">
            <a:extLst>
              <a:ext uri="{FF2B5EF4-FFF2-40B4-BE49-F238E27FC236}">
                <a16:creationId xmlns:a16="http://schemas.microsoft.com/office/drawing/2014/main" id="{8020653D-A6D8-4D5C-B86E-5CF347B296EA}"/>
              </a:ext>
            </a:extLst>
          </p:cNvPr>
          <p:cNvSpPr>
            <a:spLocks noGrp="1"/>
          </p:cNvSpPr>
          <p:nvPr>
            <p:ph idx="1"/>
          </p:nvPr>
        </p:nvSpPr>
        <p:spPr>
          <a:xfrm>
            <a:off x="495300" y="836712"/>
            <a:ext cx="8785225" cy="1817036"/>
          </a:xfrm>
        </p:spPr>
        <p:txBody>
          <a:bodyPr/>
          <a:lstStyle/>
          <a:p>
            <a:r>
              <a:rPr kumimoji="1" lang="ja-JP" altLang="en-US" dirty="0"/>
              <a:t>初回に これだけ 集まった！</a:t>
            </a:r>
            <a:endParaRPr kumimoji="1" lang="en-US" altLang="ja-JP" dirty="0"/>
          </a:p>
          <a:p>
            <a:pPr lvl="1"/>
            <a:r>
              <a:rPr lang="ja-JP" altLang="en-US" dirty="0"/>
              <a:t>ソニー，日立製作所，日立ソリューションズ，富士通，トヨタ，パナソニック，匿名</a:t>
            </a:r>
            <a:r>
              <a:rPr lang="en-US" altLang="ja-JP" dirty="0"/>
              <a:t>4</a:t>
            </a:r>
            <a:r>
              <a:rPr lang="ja-JP" altLang="en-US" dirty="0"/>
              <a:t>社，口頭</a:t>
            </a:r>
            <a:r>
              <a:rPr lang="en-US" altLang="ja-JP" dirty="0"/>
              <a:t>2</a:t>
            </a:r>
            <a:r>
              <a:rPr lang="ja-JP" altLang="en-US" dirty="0"/>
              <a:t>～</a:t>
            </a:r>
            <a:r>
              <a:rPr lang="en-US" altLang="ja-JP" dirty="0"/>
              <a:t>3</a:t>
            </a:r>
            <a:r>
              <a:rPr lang="ja-JP" altLang="en-US" dirty="0"/>
              <a:t>社</a:t>
            </a:r>
            <a:endParaRPr kumimoji="1" lang="ja-JP" altLang="en-US" dirty="0"/>
          </a:p>
        </p:txBody>
      </p:sp>
      <p:sp>
        <p:nvSpPr>
          <p:cNvPr id="4" name="スライド番号プレースホルダー 3">
            <a:extLst>
              <a:ext uri="{FF2B5EF4-FFF2-40B4-BE49-F238E27FC236}">
                <a16:creationId xmlns:a16="http://schemas.microsoft.com/office/drawing/2014/main" id="{2ED0913D-D780-4F3E-8626-BEA3977D1DF1}"/>
              </a:ext>
            </a:extLst>
          </p:cNvPr>
          <p:cNvSpPr>
            <a:spLocks noGrp="1"/>
          </p:cNvSpPr>
          <p:nvPr>
            <p:ph type="sldNum" sz="quarter" idx="12"/>
          </p:nvPr>
        </p:nvSpPr>
        <p:spPr/>
        <p:txBody>
          <a:bodyPr/>
          <a:lstStyle/>
          <a:p>
            <a:fld id="{E1DFF8A6-EE54-4210-8F3C-CB7615268D43}" type="slidenum">
              <a:rPr lang="en-US" altLang="ja-JP" smtClean="0"/>
              <a:pPr/>
              <a:t>13</a:t>
            </a:fld>
            <a:endParaRPr lang="en-US" altLang="ja-JP"/>
          </a:p>
        </p:txBody>
      </p:sp>
      <p:pic>
        <p:nvPicPr>
          <p:cNvPr id="5" name="図 4">
            <a:extLst>
              <a:ext uri="{FF2B5EF4-FFF2-40B4-BE49-F238E27FC236}">
                <a16:creationId xmlns:a16="http://schemas.microsoft.com/office/drawing/2014/main" id="{73CB2E89-47AA-4B8A-934A-E400AC27DD90}"/>
              </a:ext>
            </a:extLst>
          </p:cNvPr>
          <p:cNvPicPr>
            <a:picLocks noChangeAspect="1"/>
          </p:cNvPicPr>
          <p:nvPr/>
        </p:nvPicPr>
        <p:blipFill>
          <a:blip r:embed="rId2"/>
          <a:stretch>
            <a:fillRect/>
          </a:stretch>
        </p:blipFill>
        <p:spPr>
          <a:xfrm>
            <a:off x="128464" y="2789004"/>
            <a:ext cx="2569521" cy="1817036"/>
          </a:xfrm>
          <a:prstGeom prst="rect">
            <a:avLst/>
          </a:prstGeom>
        </p:spPr>
      </p:pic>
      <p:pic>
        <p:nvPicPr>
          <p:cNvPr id="6" name="図 5">
            <a:extLst>
              <a:ext uri="{FF2B5EF4-FFF2-40B4-BE49-F238E27FC236}">
                <a16:creationId xmlns:a16="http://schemas.microsoft.com/office/drawing/2014/main" id="{0037068E-2348-4E92-BDE9-01C7DB6D9747}"/>
              </a:ext>
            </a:extLst>
          </p:cNvPr>
          <p:cNvPicPr>
            <a:picLocks noChangeAspect="1"/>
          </p:cNvPicPr>
          <p:nvPr/>
        </p:nvPicPr>
        <p:blipFill>
          <a:blip r:embed="rId3"/>
          <a:stretch>
            <a:fillRect/>
          </a:stretch>
        </p:blipFill>
        <p:spPr>
          <a:xfrm>
            <a:off x="1856656" y="2790667"/>
            <a:ext cx="2615499" cy="1830087"/>
          </a:xfrm>
          <a:prstGeom prst="rect">
            <a:avLst/>
          </a:prstGeom>
        </p:spPr>
      </p:pic>
      <p:pic>
        <p:nvPicPr>
          <p:cNvPr id="7" name="図 6">
            <a:extLst>
              <a:ext uri="{FF2B5EF4-FFF2-40B4-BE49-F238E27FC236}">
                <a16:creationId xmlns:a16="http://schemas.microsoft.com/office/drawing/2014/main" id="{0BEC71DE-784A-4708-AA4E-BEDDC5022C2A}"/>
              </a:ext>
            </a:extLst>
          </p:cNvPr>
          <p:cNvPicPr>
            <a:picLocks noChangeAspect="1"/>
          </p:cNvPicPr>
          <p:nvPr/>
        </p:nvPicPr>
        <p:blipFill>
          <a:blip r:embed="rId4"/>
          <a:stretch>
            <a:fillRect/>
          </a:stretch>
        </p:blipFill>
        <p:spPr>
          <a:xfrm>
            <a:off x="3707155" y="2783837"/>
            <a:ext cx="2567167" cy="1817037"/>
          </a:xfrm>
          <a:prstGeom prst="rect">
            <a:avLst/>
          </a:prstGeom>
        </p:spPr>
      </p:pic>
      <p:pic>
        <p:nvPicPr>
          <p:cNvPr id="8" name="図 7">
            <a:extLst>
              <a:ext uri="{FF2B5EF4-FFF2-40B4-BE49-F238E27FC236}">
                <a16:creationId xmlns:a16="http://schemas.microsoft.com/office/drawing/2014/main" id="{645264B6-3ECF-44EC-ABC9-5DFA6E02143E}"/>
              </a:ext>
            </a:extLst>
          </p:cNvPr>
          <p:cNvPicPr>
            <a:picLocks noChangeAspect="1"/>
          </p:cNvPicPr>
          <p:nvPr/>
        </p:nvPicPr>
        <p:blipFill>
          <a:blip r:embed="rId5"/>
          <a:stretch>
            <a:fillRect/>
          </a:stretch>
        </p:blipFill>
        <p:spPr>
          <a:xfrm>
            <a:off x="5533505" y="2790667"/>
            <a:ext cx="2594291" cy="1842841"/>
          </a:xfrm>
          <a:prstGeom prst="rect">
            <a:avLst/>
          </a:prstGeom>
        </p:spPr>
      </p:pic>
      <p:pic>
        <p:nvPicPr>
          <p:cNvPr id="9" name="図 8">
            <a:extLst>
              <a:ext uri="{FF2B5EF4-FFF2-40B4-BE49-F238E27FC236}">
                <a16:creationId xmlns:a16="http://schemas.microsoft.com/office/drawing/2014/main" id="{498770A5-730F-4ED1-8EFD-0BFE2059F245}"/>
              </a:ext>
            </a:extLst>
          </p:cNvPr>
          <p:cNvPicPr>
            <a:picLocks noChangeAspect="1"/>
          </p:cNvPicPr>
          <p:nvPr/>
        </p:nvPicPr>
        <p:blipFill>
          <a:blip r:embed="rId6"/>
          <a:stretch>
            <a:fillRect/>
          </a:stretch>
        </p:blipFill>
        <p:spPr>
          <a:xfrm>
            <a:off x="7191753" y="2783836"/>
            <a:ext cx="2585783" cy="1817037"/>
          </a:xfrm>
          <a:prstGeom prst="rect">
            <a:avLst/>
          </a:prstGeom>
        </p:spPr>
      </p:pic>
      <p:pic>
        <p:nvPicPr>
          <p:cNvPr id="10" name="図 9">
            <a:extLst>
              <a:ext uri="{FF2B5EF4-FFF2-40B4-BE49-F238E27FC236}">
                <a16:creationId xmlns:a16="http://schemas.microsoft.com/office/drawing/2014/main" id="{FAFB9260-5C18-4E7B-9C7A-A4573F9AD66D}"/>
              </a:ext>
            </a:extLst>
          </p:cNvPr>
          <p:cNvPicPr>
            <a:picLocks noChangeAspect="1"/>
          </p:cNvPicPr>
          <p:nvPr/>
        </p:nvPicPr>
        <p:blipFill>
          <a:blip r:embed="rId7"/>
          <a:stretch>
            <a:fillRect/>
          </a:stretch>
        </p:blipFill>
        <p:spPr>
          <a:xfrm>
            <a:off x="145957" y="4711610"/>
            <a:ext cx="2552028" cy="1871010"/>
          </a:xfrm>
          <a:prstGeom prst="rect">
            <a:avLst/>
          </a:prstGeom>
        </p:spPr>
      </p:pic>
      <p:pic>
        <p:nvPicPr>
          <p:cNvPr id="11" name="図 10">
            <a:extLst>
              <a:ext uri="{FF2B5EF4-FFF2-40B4-BE49-F238E27FC236}">
                <a16:creationId xmlns:a16="http://schemas.microsoft.com/office/drawing/2014/main" id="{ED404919-02C9-435D-898F-229C7AB6247C}"/>
              </a:ext>
            </a:extLst>
          </p:cNvPr>
          <p:cNvPicPr>
            <a:picLocks noChangeAspect="1"/>
          </p:cNvPicPr>
          <p:nvPr/>
        </p:nvPicPr>
        <p:blipFill>
          <a:blip r:embed="rId8"/>
          <a:stretch>
            <a:fillRect/>
          </a:stretch>
        </p:blipFill>
        <p:spPr>
          <a:xfrm>
            <a:off x="1856656" y="4711610"/>
            <a:ext cx="2569521" cy="1851778"/>
          </a:xfrm>
          <a:prstGeom prst="rect">
            <a:avLst/>
          </a:prstGeom>
        </p:spPr>
      </p:pic>
      <p:pic>
        <p:nvPicPr>
          <p:cNvPr id="12" name="図 11">
            <a:extLst>
              <a:ext uri="{FF2B5EF4-FFF2-40B4-BE49-F238E27FC236}">
                <a16:creationId xmlns:a16="http://schemas.microsoft.com/office/drawing/2014/main" id="{0E04DB15-F964-47C5-9896-92EF17DF4B7D}"/>
              </a:ext>
            </a:extLst>
          </p:cNvPr>
          <p:cNvPicPr>
            <a:picLocks noChangeAspect="1"/>
          </p:cNvPicPr>
          <p:nvPr/>
        </p:nvPicPr>
        <p:blipFill>
          <a:blip r:embed="rId9"/>
          <a:stretch>
            <a:fillRect/>
          </a:stretch>
        </p:blipFill>
        <p:spPr>
          <a:xfrm>
            <a:off x="3669826" y="4683931"/>
            <a:ext cx="2733782" cy="1985429"/>
          </a:xfrm>
          <a:prstGeom prst="rect">
            <a:avLst/>
          </a:prstGeom>
        </p:spPr>
      </p:pic>
      <p:pic>
        <p:nvPicPr>
          <p:cNvPr id="13" name="図 12">
            <a:extLst>
              <a:ext uri="{FF2B5EF4-FFF2-40B4-BE49-F238E27FC236}">
                <a16:creationId xmlns:a16="http://schemas.microsoft.com/office/drawing/2014/main" id="{CD2AFCFE-D185-4FBC-A09B-B449A7AEDAD5}"/>
              </a:ext>
            </a:extLst>
          </p:cNvPr>
          <p:cNvPicPr>
            <a:picLocks noChangeAspect="1"/>
          </p:cNvPicPr>
          <p:nvPr/>
        </p:nvPicPr>
        <p:blipFill>
          <a:blip r:embed="rId10"/>
          <a:stretch>
            <a:fillRect/>
          </a:stretch>
        </p:blipFill>
        <p:spPr>
          <a:xfrm>
            <a:off x="5469367" y="4696685"/>
            <a:ext cx="2696542" cy="1922882"/>
          </a:xfrm>
          <a:prstGeom prst="rect">
            <a:avLst/>
          </a:prstGeom>
        </p:spPr>
      </p:pic>
      <p:pic>
        <p:nvPicPr>
          <p:cNvPr id="14" name="図 13">
            <a:extLst>
              <a:ext uri="{FF2B5EF4-FFF2-40B4-BE49-F238E27FC236}">
                <a16:creationId xmlns:a16="http://schemas.microsoft.com/office/drawing/2014/main" id="{20CBB19B-1DFB-4AFA-8D33-177100487227}"/>
              </a:ext>
            </a:extLst>
          </p:cNvPr>
          <p:cNvPicPr>
            <a:picLocks noChangeAspect="1"/>
          </p:cNvPicPr>
          <p:nvPr/>
        </p:nvPicPr>
        <p:blipFill>
          <a:blip r:embed="rId11"/>
          <a:stretch>
            <a:fillRect/>
          </a:stretch>
        </p:blipFill>
        <p:spPr>
          <a:xfrm>
            <a:off x="6969224" y="4707076"/>
            <a:ext cx="2881563" cy="1898352"/>
          </a:xfrm>
          <a:prstGeom prst="rect">
            <a:avLst/>
          </a:prstGeom>
        </p:spPr>
      </p:pic>
      <p:sp>
        <p:nvSpPr>
          <p:cNvPr id="16" name="コンテンツ プレースホルダー 2">
            <a:extLst>
              <a:ext uri="{FF2B5EF4-FFF2-40B4-BE49-F238E27FC236}">
                <a16:creationId xmlns:a16="http://schemas.microsoft.com/office/drawing/2014/main" id="{4CF4AB07-0417-4666-86EC-07BE22731659}"/>
              </a:ext>
            </a:extLst>
          </p:cNvPr>
          <p:cNvSpPr txBox="1">
            <a:spLocks/>
          </p:cNvSpPr>
          <p:nvPr/>
        </p:nvSpPr>
        <p:spPr bwMode="auto">
          <a:xfrm>
            <a:off x="1632501" y="4521696"/>
            <a:ext cx="6624736" cy="2143406"/>
          </a:xfrm>
          <a:prstGeom prst="rect">
            <a:avLst/>
          </a:prstGeom>
          <a:solidFill>
            <a:srgbClr val="FFFF99"/>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Arial Black" panose="020B0A04020102020204" pitchFamily="34" charset="0"/>
                <a:ea typeface="HGP創英角ｺﾞｼｯｸUB" panose="020B0900000000000000" pitchFamily="50" charset="-128"/>
                <a:cs typeface="+mn-cs"/>
              </a:defRPr>
            </a:lvl1pPr>
            <a:lvl2pPr marL="742950" indent="-285750" algn="l" rtl="0" fontAlgn="base">
              <a:spcBef>
                <a:spcPct val="20000"/>
              </a:spcBef>
              <a:spcAft>
                <a:spcPct val="0"/>
              </a:spcAft>
              <a:buChar char="–"/>
              <a:defRPr kumimoji="1" sz="2800">
                <a:solidFill>
                  <a:schemeClr val="tx1"/>
                </a:solidFill>
                <a:latin typeface="Arial Black" panose="020B0A04020102020204" pitchFamily="34" charset="0"/>
                <a:ea typeface="HGP創英角ｺﾞｼｯｸUB" panose="020B0900000000000000" pitchFamily="50" charset="-128"/>
              </a:defRPr>
            </a:lvl2pPr>
            <a:lvl3pPr marL="1143000" indent="-228600" algn="l" rtl="0" fontAlgn="base">
              <a:spcBef>
                <a:spcPct val="20000"/>
              </a:spcBef>
              <a:spcAft>
                <a:spcPct val="0"/>
              </a:spcAft>
              <a:buChar char="•"/>
              <a:defRPr kumimoji="1" sz="2400">
                <a:solidFill>
                  <a:schemeClr val="tx1"/>
                </a:solidFill>
                <a:latin typeface="Arial Black" panose="020B0A04020102020204" pitchFamily="34" charset="0"/>
                <a:ea typeface="HGP創英角ｺﾞｼｯｸUB" panose="020B0900000000000000" pitchFamily="50" charset="-128"/>
              </a:defRPr>
            </a:lvl3pPr>
            <a:lvl4pPr marL="1600200" indent="-228600" algn="l" rtl="0" fontAlgn="base">
              <a:spcBef>
                <a:spcPct val="20000"/>
              </a:spcBef>
              <a:spcAft>
                <a:spcPct val="0"/>
              </a:spcAft>
              <a:buChar char="–"/>
              <a:defRPr kumimoji="1" sz="2000">
                <a:solidFill>
                  <a:schemeClr val="tx1"/>
                </a:solidFill>
                <a:latin typeface="Arial Black" panose="020B0A04020102020204" pitchFamily="34" charset="0"/>
                <a:ea typeface="HGP創英角ｺﾞｼｯｸUB" panose="020B0900000000000000" pitchFamily="50" charset="-128"/>
              </a:defRPr>
            </a:lvl4pPr>
            <a:lvl5pPr marL="2057400" indent="-228600" algn="l" rtl="0" fontAlgn="base">
              <a:spcBef>
                <a:spcPct val="20000"/>
              </a:spcBef>
              <a:spcAft>
                <a:spcPct val="0"/>
              </a:spcAft>
              <a:buChar char="»"/>
              <a:defRPr kumimoji="1" sz="2000">
                <a:solidFill>
                  <a:schemeClr val="tx1"/>
                </a:solidFill>
                <a:latin typeface="Arial Black" panose="020B0A04020102020204" pitchFamily="34" charset="0"/>
                <a:ea typeface="HGP創英角ｺﾞｼｯｸUB" panose="020B0900000000000000" pitchFamily="50" charset="-128"/>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kern="0" dirty="0"/>
              <a:t>感謝！</a:t>
            </a:r>
            <a:endParaRPr lang="en-US" altLang="ja-JP" kern="0" dirty="0"/>
          </a:p>
          <a:p>
            <a:pPr lvl="1"/>
            <a:r>
              <a:rPr lang="ja-JP" altLang="en-US" kern="0" dirty="0"/>
              <a:t>各発表者の方の社内での調整・準備</a:t>
            </a:r>
            <a:endParaRPr lang="en-US" altLang="ja-JP" kern="0" dirty="0"/>
          </a:p>
          <a:p>
            <a:pPr lvl="1"/>
            <a:r>
              <a:rPr lang="ja-JP" altLang="en-US" kern="0" dirty="0"/>
              <a:t>参加者のその場限りでの追加</a:t>
            </a:r>
            <a:r>
              <a:rPr lang="en-US" altLang="ja-JP" kern="0" dirty="0"/>
              <a:t>LT</a:t>
            </a:r>
          </a:p>
          <a:p>
            <a:pPr lvl="1"/>
            <a:r>
              <a:rPr lang="ja-JP" altLang="en-US" kern="0" dirty="0"/>
              <a:t>会合でのグッド ディスカッション</a:t>
            </a:r>
            <a:endParaRPr lang="en-US" altLang="ja-JP" kern="0" dirty="0"/>
          </a:p>
        </p:txBody>
      </p:sp>
      <p:sp>
        <p:nvSpPr>
          <p:cNvPr id="17" name="テキスト ボックス 16">
            <a:extLst>
              <a:ext uri="{FF2B5EF4-FFF2-40B4-BE49-F238E27FC236}">
                <a16:creationId xmlns:a16="http://schemas.microsoft.com/office/drawing/2014/main" id="{4FA725AA-DD50-4F7E-A738-9C5F4BB70CD2}"/>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89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1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回目のテーマ</a:t>
            </a:r>
            <a:endParaRPr kumimoji="1" lang="ja-JP" altLang="en-US" dirty="0"/>
          </a:p>
        </p:txBody>
      </p:sp>
      <p:sp>
        <p:nvSpPr>
          <p:cNvPr id="3" name="コンテンツ プレースホルダー 2"/>
          <p:cNvSpPr>
            <a:spLocks noGrp="1"/>
          </p:cNvSpPr>
          <p:nvPr>
            <p:ph idx="1"/>
          </p:nvPr>
        </p:nvSpPr>
        <p:spPr>
          <a:xfrm>
            <a:off x="308484" y="836712"/>
            <a:ext cx="9289032" cy="5832648"/>
          </a:xfrm>
        </p:spPr>
        <p:txBody>
          <a:bodyPr>
            <a:normAutofit fontScale="92500" lnSpcReduction="10000"/>
          </a:bodyPr>
          <a:lstStyle/>
          <a:p>
            <a:pPr>
              <a:lnSpc>
                <a:spcPct val="110000"/>
              </a:lnSpc>
            </a:pPr>
            <a:r>
              <a:rPr lang="ja-JP" altLang="en-US" dirty="0"/>
              <a:t>テーマ例</a:t>
            </a:r>
            <a:endParaRPr lang="en-US" altLang="ja-JP" dirty="0"/>
          </a:p>
          <a:p>
            <a:pPr marL="627063" lvl="1" indent="-263525">
              <a:lnSpc>
                <a:spcPct val="110000"/>
              </a:lnSpc>
            </a:pPr>
            <a:r>
              <a:rPr lang="ja-JP" altLang="en-US" dirty="0"/>
              <a:t>社内の</a:t>
            </a:r>
            <a:r>
              <a:rPr lang="en-US" altLang="ja-JP" dirty="0"/>
              <a:t>OSS</a:t>
            </a:r>
            <a:r>
              <a:rPr lang="ja-JP" altLang="en-US" dirty="0"/>
              <a:t>コンプライアンス推進、体制</a:t>
            </a:r>
            <a:r>
              <a:rPr lang="en-US" altLang="ja-JP" dirty="0"/>
              <a:t>/</a:t>
            </a:r>
            <a:r>
              <a:rPr lang="ja-JP" altLang="en-US" dirty="0"/>
              <a:t>組織としては、こんな感じです</a:t>
            </a:r>
            <a:endParaRPr lang="en-US" altLang="ja-JP" dirty="0"/>
          </a:p>
          <a:p>
            <a:pPr marL="627063" lvl="1" indent="-263525">
              <a:lnSpc>
                <a:spcPct val="110000"/>
              </a:lnSpc>
            </a:pPr>
            <a:r>
              <a:rPr kumimoji="1" lang="ja-JP" altLang="en-US" dirty="0">
                <a:solidFill>
                  <a:srgbClr val="0066FF"/>
                </a:solidFill>
              </a:rPr>
              <a:t>技術者への説明の導入で、どんなことを伝えている？</a:t>
            </a:r>
            <a:endParaRPr kumimoji="1" lang="en-US" altLang="ja-JP" dirty="0">
              <a:solidFill>
                <a:srgbClr val="0066FF"/>
              </a:solidFill>
            </a:endParaRPr>
          </a:p>
          <a:p>
            <a:pPr marL="627063" lvl="1" indent="-263525">
              <a:lnSpc>
                <a:spcPct val="110000"/>
              </a:lnSpc>
            </a:pPr>
            <a:r>
              <a:rPr lang="ja-JP" altLang="en-US" dirty="0">
                <a:solidFill>
                  <a:srgbClr val="0066FF"/>
                </a:solidFill>
              </a:rPr>
              <a:t>定期的な</a:t>
            </a:r>
            <a:r>
              <a:rPr lang="en-US" altLang="ja-JP" dirty="0">
                <a:solidFill>
                  <a:srgbClr val="0066FF"/>
                </a:solidFill>
              </a:rPr>
              <a:t>OSS</a:t>
            </a:r>
            <a:r>
              <a:rPr lang="ja-JP" altLang="en-US" dirty="0">
                <a:solidFill>
                  <a:srgbClr val="0066FF"/>
                </a:solidFill>
              </a:rPr>
              <a:t>コンプライアンス推進</a:t>
            </a:r>
            <a:r>
              <a:rPr lang="en-US" altLang="ja-JP" dirty="0">
                <a:solidFill>
                  <a:srgbClr val="0066FF"/>
                </a:solidFill>
              </a:rPr>
              <a:t>(</a:t>
            </a:r>
            <a:r>
              <a:rPr lang="ja-JP" altLang="en-US" dirty="0">
                <a:solidFill>
                  <a:srgbClr val="0066FF"/>
                </a:solidFill>
              </a:rPr>
              <a:t>啓発</a:t>
            </a:r>
            <a:r>
              <a:rPr lang="en-US" altLang="ja-JP" dirty="0">
                <a:solidFill>
                  <a:srgbClr val="0066FF"/>
                </a:solidFill>
              </a:rPr>
              <a:t>)</a:t>
            </a:r>
            <a:r>
              <a:rPr lang="ja-JP" altLang="en-US" dirty="0">
                <a:solidFill>
                  <a:srgbClr val="0066FF"/>
                </a:solidFill>
              </a:rPr>
              <a:t>に、していることは？</a:t>
            </a:r>
            <a:endParaRPr lang="en-US" altLang="ja-JP" dirty="0">
              <a:solidFill>
                <a:srgbClr val="0066FF"/>
              </a:solidFill>
            </a:endParaRPr>
          </a:p>
          <a:p>
            <a:pPr marL="627063" lvl="1" indent="-263525">
              <a:lnSpc>
                <a:spcPct val="110000"/>
              </a:lnSpc>
            </a:pPr>
            <a:r>
              <a:rPr lang="ja-JP" altLang="en-US" dirty="0"/>
              <a:t>子会社・孫会社対応は？ 海外対応は？</a:t>
            </a:r>
            <a:endParaRPr lang="en-US" altLang="ja-JP" dirty="0"/>
          </a:p>
          <a:p>
            <a:pPr marL="627063" lvl="1" indent="-263525">
              <a:lnSpc>
                <a:spcPct val="110000"/>
              </a:lnSpc>
            </a:pPr>
            <a:r>
              <a:rPr lang="en-US" altLang="ja-JP" dirty="0"/>
              <a:t>OSS</a:t>
            </a:r>
            <a:r>
              <a:rPr lang="ja-JP" altLang="en-US" dirty="0" err="1"/>
              <a:t>への</a:t>
            </a:r>
            <a:r>
              <a:rPr lang="ja-JP" altLang="en-US" dirty="0"/>
              <a:t>コントリビューションの際のあれこれ</a:t>
            </a:r>
            <a:endParaRPr lang="en-US" altLang="ja-JP" dirty="0"/>
          </a:p>
          <a:p>
            <a:pPr marL="627063" lvl="1" indent="-263525">
              <a:lnSpc>
                <a:spcPct val="110000"/>
              </a:lnSpc>
            </a:pPr>
            <a:r>
              <a:rPr lang="ja-JP" altLang="en-US" dirty="0"/>
              <a:t>技術以外の職能の協力の取り付け方やアプローチの仕方</a:t>
            </a:r>
            <a:endParaRPr lang="en-US" altLang="ja-JP" dirty="0"/>
          </a:p>
          <a:p>
            <a:pPr marL="627063" lvl="1" indent="-263525">
              <a:lnSpc>
                <a:spcPct val="110000"/>
              </a:lnSpc>
            </a:pPr>
            <a:r>
              <a:rPr lang="ja-JP" altLang="en-US" dirty="0"/>
              <a:t>「他社さんはこうなのに、なぜ当社はこうなの？」と言われたときの返しは？</a:t>
            </a:r>
            <a:endParaRPr lang="en-US" altLang="ja-JP" dirty="0"/>
          </a:p>
          <a:p>
            <a:pPr marL="627063" lvl="1" indent="-263525">
              <a:lnSpc>
                <a:spcPct val="110000"/>
              </a:lnSpc>
            </a:pPr>
            <a:r>
              <a:rPr lang="ja-JP" altLang="en-US" dirty="0"/>
              <a:t>開発現場からの「ｘｘｘｘｘ」という声に、どうしている？</a:t>
            </a:r>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14</a:t>
            </a:fld>
            <a:endParaRPr lang="en-US" altLang="ja-JP"/>
          </a:p>
        </p:txBody>
      </p:sp>
      <p:sp>
        <p:nvSpPr>
          <p:cNvPr id="6" name="角丸四角形 5"/>
          <p:cNvSpPr/>
          <p:nvPr/>
        </p:nvSpPr>
        <p:spPr bwMode="auto">
          <a:xfrm>
            <a:off x="632520" y="2204864"/>
            <a:ext cx="8928992" cy="1368152"/>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テキスト ボックス 7">
            <a:extLst>
              <a:ext uri="{FF2B5EF4-FFF2-40B4-BE49-F238E27FC236}">
                <a16:creationId xmlns:a16="http://schemas.microsoft.com/office/drawing/2014/main" id="{C150F31D-72DF-4705-8549-0E21C36DF9F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26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D456BA-AB01-47CD-B004-FB4AE91F39D3}"/>
              </a:ext>
            </a:extLst>
          </p:cNvPr>
          <p:cNvSpPr>
            <a:spLocks noGrp="1"/>
          </p:cNvSpPr>
          <p:nvPr>
            <p:ph type="title"/>
          </p:nvPr>
        </p:nvSpPr>
        <p:spPr/>
        <p:txBody>
          <a:bodyPr/>
          <a:lstStyle/>
          <a:p>
            <a:r>
              <a:rPr lang="en-US" altLang="ja-JP" dirty="0"/>
              <a:t>OSS</a:t>
            </a:r>
            <a:r>
              <a:rPr lang="ja-JP" altLang="en-US" dirty="0"/>
              <a:t>コンプライアンス関係の社内教育</a:t>
            </a:r>
            <a:endParaRPr kumimoji="1" lang="ja-JP" altLang="en-US" dirty="0"/>
          </a:p>
        </p:txBody>
      </p:sp>
      <p:sp>
        <p:nvSpPr>
          <p:cNvPr id="4" name="スライド番号プレースホルダー 3">
            <a:extLst>
              <a:ext uri="{FF2B5EF4-FFF2-40B4-BE49-F238E27FC236}">
                <a16:creationId xmlns:a16="http://schemas.microsoft.com/office/drawing/2014/main" id="{C1DBDBF7-CCC0-4EAE-8E44-7392A00D5FF3}"/>
              </a:ext>
            </a:extLst>
          </p:cNvPr>
          <p:cNvSpPr>
            <a:spLocks noGrp="1"/>
          </p:cNvSpPr>
          <p:nvPr>
            <p:ph type="sldNum" sz="quarter" idx="12"/>
          </p:nvPr>
        </p:nvSpPr>
        <p:spPr/>
        <p:txBody>
          <a:bodyPr/>
          <a:lstStyle/>
          <a:p>
            <a:fld id="{E1DFF8A6-EE54-4210-8F3C-CB7615268D43}" type="slidenum">
              <a:rPr lang="en-US" altLang="ja-JP" smtClean="0"/>
              <a:pPr/>
              <a:t>15</a:t>
            </a:fld>
            <a:endParaRPr lang="en-US" altLang="ja-JP"/>
          </a:p>
        </p:txBody>
      </p:sp>
      <p:pic>
        <p:nvPicPr>
          <p:cNvPr id="9" name="図 8">
            <a:extLst>
              <a:ext uri="{FF2B5EF4-FFF2-40B4-BE49-F238E27FC236}">
                <a16:creationId xmlns:a16="http://schemas.microsoft.com/office/drawing/2014/main" id="{A922DFAC-580B-4163-9752-2F7BA129D3AE}"/>
              </a:ext>
            </a:extLst>
          </p:cNvPr>
          <p:cNvPicPr>
            <a:picLocks noChangeAspect="1"/>
          </p:cNvPicPr>
          <p:nvPr/>
        </p:nvPicPr>
        <p:blipFill>
          <a:blip r:embed="rId3"/>
          <a:stretch>
            <a:fillRect/>
          </a:stretch>
        </p:blipFill>
        <p:spPr>
          <a:xfrm>
            <a:off x="453050" y="727679"/>
            <a:ext cx="2799552" cy="1947514"/>
          </a:xfrm>
          <a:prstGeom prst="rect">
            <a:avLst/>
          </a:prstGeom>
        </p:spPr>
      </p:pic>
      <p:pic>
        <p:nvPicPr>
          <p:cNvPr id="10" name="図 9">
            <a:extLst>
              <a:ext uri="{FF2B5EF4-FFF2-40B4-BE49-F238E27FC236}">
                <a16:creationId xmlns:a16="http://schemas.microsoft.com/office/drawing/2014/main" id="{EBD4079F-1A92-4C82-83D2-CCDF502D8DC2}"/>
              </a:ext>
            </a:extLst>
          </p:cNvPr>
          <p:cNvPicPr>
            <a:picLocks noChangeAspect="1"/>
          </p:cNvPicPr>
          <p:nvPr/>
        </p:nvPicPr>
        <p:blipFill>
          <a:blip r:embed="rId4"/>
          <a:stretch>
            <a:fillRect/>
          </a:stretch>
        </p:blipFill>
        <p:spPr>
          <a:xfrm>
            <a:off x="3296056" y="736356"/>
            <a:ext cx="2870555" cy="1967801"/>
          </a:xfrm>
          <a:prstGeom prst="rect">
            <a:avLst/>
          </a:prstGeom>
        </p:spPr>
      </p:pic>
      <p:pic>
        <p:nvPicPr>
          <p:cNvPr id="11" name="図 10">
            <a:extLst>
              <a:ext uri="{FF2B5EF4-FFF2-40B4-BE49-F238E27FC236}">
                <a16:creationId xmlns:a16="http://schemas.microsoft.com/office/drawing/2014/main" id="{B690D5DD-C6CD-4C79-A0AC-DCB30D9B7A26}"/>
              </a:ext>
            </a:extLst>
          </p:cNvPr>
          <p:cNvPicPr>
            <a:picLocks noChangeAspect="1"/>
          </p:cNvPicPr>
          <p:nvPr/>
        </p:nvPicPr>
        <p:blipFill>
          <a:blip r:embed="rId5"/>
          <a:stretch>
            <a:fillRect/>
          </a:stretch>
        </p:blipFill>
        <p:spPr>
          <a:xfrm>
            <a:off x="6283583" y="730976"/>
            <a:ext cx="2809695" cy="1977944"/>
          </a:xfrm>
          <a:prstGeom prst="rect">
            <a:avLst/>
          </a:prstGeom>
        </p:spPr>
      </p:pic>
      <p:pic>
        <p:nvPicPr>
          <p:cNvPr id="12" name="図 11">
            <a:extLst>
              <a:ext uri="{FF2B5EF4-FFF2-40B4-BE49-F238E27FC236}">
                <a16:creationId xmlns:a16="http://schemas.microsoft.com/office/drawing/2014/main" id="{87AB772E-4279-48F7-9ED4-97EFA2667F49}"/>
              </a:ext>
            </a:extLst>
          </p:cNvPr>
          <p:cNvPicPr>
            <a:picLocks noChangeAspect="1"/>
          </p:cNvPicPr>
          <p:nvPr/>
        </p:nvPicPr>
        <p:blipFill>
          <a:blip r:embed="rId6"/>
          <a:stretch>
            <a:fillRect/>
          </a:stretch>
        </p:blipFill>
        <p:spPr>
          <a:xfrm>
            <a:off x="416696" y="2708920"/>
            <a:ext cx="2779265" cy="1957658"/>
          </a:xfrm>
          <a:prstGeom prst="rect">
            <a:avLst/>
          </a:prstGeom>
        </p:spPr>
      </p:pic>
      <p:pic>
        <p:nvPicPr>
          <p:cNvPr id="13" name="図 12">
            <a:extLst>
              <a:ext uri="{FF2B5EF4-FFF2-40B4-BE49-F238E27FC236}">
                <a16:creationId xmlns:a16="http://schemas.microsoft.com/office/drawing/2014/main" id="{8C264D35-85AD-42DF-AB59-D009B9AE833C}"/>
              </a:ext>
            </a:extLst>
          </p:cNvPr>
          <p:cNvPicPr>
            <a:picLocks noChangeAspect="1"/>
          </p:cNvPicPr>
          <p:nvPr/>
        </p:nvPicPr>
        <p:blipFill>
          <a:blip r:embed="rId7"/>
          <a:stretch>
            <a:fillRect/>
          </a:stretch>
        </p:blipFill>
        <p:spPr>
          <a:xfrm>
            <a:off x="3334160" y="2708920"/>
            <a:ext cx="2789409" cy="1957658"/>
          </a:xfrm>
          <a:prstGeom prst="rect">
            <a:avLst/>
          </a:prstGeom>
        </p:spPr>
      </p:pic>
      <p:pic>
        <p:nvPicPr>
          <p:cNvPr id="14" name="図 13">
            <a:extLst>
              <a:ext uri="{FF2B5EF4-FFF2-40B4-BE49-F238E27FC236}">
                <a16:creationId xmlns:a16="http://schemas.microsoft.com/office/drawing/2014/main" id="{D3A3CF00-4940-4263-B11D-ECA5006936A9}"/>
              </a:ext>
            </a:extLst>
          </p:cNvPr>
          <p:cNvPicPr>
            <a:picLocks noChangeAspect="1"/>
          </p:cNvPicPr>
          <p:nvPr/>
        </p:nvPicPr>
        <p:blipFill>
          <a:blip r:embed="rId8"/>
          <a:stretch>
            <a:fillRect/>
          </a:stretch>
        </p:blipFill>
        <p:spPr>
          <a:xfrm>
            <a:off x="416496" y="4725144"/>
            <a:ext cx="2829982" cy="1947514"/>
          </a:xfrm>
          <a:prstGeom prst="rect">
            <a:avLst/>
          </a:prstGeom>
        </p:spPr>
      </p:pic>
      <p:pic>
        <p:nvPicPr>
          <p:cNvPr id="15" name="図 14">
            <a:extLst>
              <a:ext uri="{FF2B5EF4-FFF2-40B4-BE49-F238E27FC236}">
                <a16:creationId xmlns:a16="http://schemas.microsoft.com/office/drawing/2014/main" id="{8EC95D2E-D133-403D-8D89-B87697CE32E1}"/>
              </a:ext>
            </a:extLst>
          </p:cNvPr>
          <p:cNvPicPr>
            <a:picLocks noChangeAspect="1"/>
          </p:cNvPicPr>
          <p:nvPr/>
        </p:nvPicPr>
        <p:blipFill>
          <a:blip r:embed="rId9"/>
          <a:stretch>
            <a:fillRect/>
          </a:stretch>
        </p:blipFill>
        <p:spPr>
          <a:xfrm>
            <a:off x="3377584" y="4725144"/>
            <a:ext cx="2799552" cy="1947514"/>
          </a:xfrm>
          <a:prstGeom prst="rect">
            <a:avLst/>
          </a:prstGeom>
        </p:spPr>
      </p:pic>
      <p:pic>
        <p:nvPicPr>
          <p:cNvPr id="16" name="図 15">
            <a:extLst>
              <a:ext uri="{FF2B5EF4-FFF2-40B4-BE49-F238E27FC236}">
                <a16:creationId xmlns:a16="http://schemas.microsoft.com/office/drawing/2014/main" id="{E251CFC5-9422-4D7C-9D74-8586CC4C9C40}"/>
              </a:ext>
            </a:extLst>
          </p:cNvPr>
          <p:cNvPicPr>
            <a:picLocks noChangeAspect="1"/>
          </p:cNvPicPr>
          <p:nvPr/>
        </p:nvPicPr>
        <p:blipFill>
          <a:blip r:embed="rId10"/>
          <a:stretch>
            <a:fillRect/>
          </a:stretch>
        </p:blipFill>
        <p:spPr>
          <a:xfrm>
            <a:off x="6340055" y="4743044"/>
            <a:ext cx="2789409" cy="1967801"/>
          </a:xfrm>
          <a:prstGeom prst="rect">
            <a:avLst/>
          </a:prstGeom>
        </p:spPr>
      </p:pic>
      <p:pic>
        <p:nvPicPr>
          <p:cNvPr id="17" name="図 16">
            <a:extLst>
              <a:ext uri="{FF2B5EF4-FFF2-40B4-BE49-F238E27FC236}">
                <a16:creationId xmlns:a16="http://schemas.microsoft.com/office/drawing/2014/main" id="{44D4ABE1-111E-4E71-8326-0554C68ACDD6}"/>
              </a:ext>
            </a:extLst>
          </p:cNvPr>
          <p:cNvPicPr>
            <a:picLocks noChangeAspect="1"/>
          </p:cNvPicPr>
          <p:nvPr/>
        </p:nvPicPr>
        <p:blipFill>
          <a:blip r:embed="rId11"/>
          <a:stretch>
            <a:fillRect/>
          </a:stretch>
        </p:blipFill>
        <p:spPr>
          <a:xfrm>
            <a:off x="6313924" y="2728929"/>
            <a:ext cx="2809695" cy="1947514"/>
          </a:xfrm>
          <a:prstGeom prst="rect">
            <a:avLst/>
          </a:prstGeom>
        </p:spPr>
      </p:pic>
      <p:sp>
        <p:nvSpPr>
          <p:cNvPr id="18" name="テキスト ボックス 17">
            <a:extLst>
              <a:ext uri="{FF2B5EF4-FFF2-40B4-BE49-F238E27FC236}">
                <a16:creationId xmlns:a16="http://schemas.microsoft.com/office/drawing/2014/main" id="{815924AA-D6B3-454E-A95C-73797FB7DC8F}"/>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75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回目</a:t>
            </a:r>
            <a:r>
              <a:rPr kumimoji="1" lang="ja-JP" altLang="en-US" dirty="0"/>
              <a:t>のテーマ</a:t>
            </a:r>
          </a:p>
        </p:txBody>
      </p:sp>
      <p:sp>
        <p:nvSpPr>
          <p:cNvPr id="3" name="コンテンツ プレースホルダー 2"/>
          <p:cNvSpPr>
            <a:spLocks noGrp="1"/>
          </p:cNvSpPr>
          <p:nvPr>
            <p:ph idx="1"/>
          </p:nvPr>
        </p:nvSpPr>
        <p:spPr>
          <a:xfrm>
            <a:off x="308484" y="836712"/>
            <a:ext cx="9469052" cy="5832648"/>
          </a:xfrm>
        </p:spPr>
        <p:txBody>
          <a:bodyPr>
            <a:normAutofit fontScale="77500" lnSpcReduction="20000"/>
          </a:bodyPr>
          <a:lstStyle/>
          <a:p>
            <a:r>
              <a:rPr lang="en-US" altLang="ja-JP" dirty="0">
                <a:solidFill>
                  <a:srgbClr val="0066FF"/>
                </a:solidFill>
              </a:rPr>
              <a:t>OSS</a:t>
            </a:r>
            <a:r>
              <a:rPr lang="ja-JP" altLang="en-US" dirty="0">
                <a:solidFill>
                  <a:srgbClr val="0066FF"/>
                </a:solidFill>
              </a:rPr>
              <a:t>コンプライアンス活動が、拡大したときのポイントは？</a:t>
            </a:r>
            <a:endParaRPr lang="en-US" altLang="ja-JP" dirty="0">
              <a:solidFill>
                <a:srgbClr val="0066FF"/>
              </a:solidFill>
            </a:endParaRPr>
          </a:p>
          <a:p>
            <a:pPr marL="0" indent="0">
              <a:buNone/>
            </a:pPr>
            <a:r>
              <a:rPr lang="en-US" altLang="ja-JP" dirty="0">
                <a:solidFill>
                  <a:srgbClr val="0066FF"/>
                </a:solidFill>
              </a:rPr>
              <a:t>   The point that the OSS Compliance activity    </a:t>
            </a:r>
          </a:p>
          <a:p>
            <a:pPr marL="0" indent="0">
              <a:buNone/>
            </a:pPr>
            <a:r>
              <a:rPr lang="en-US" altLang="ja-JP" dirty="0">
                <a:solidFill>
                  <a:srgbClr val="0066FF"/>
                </a:solidFill>
              </a:rPr>
              <a:t>   was spread or bigger</a:t>
            </a:r>
          </a:p>
          <a:p>
            <a:r>
              <a:rPr lang="ja-JP" altLang="en-US" dirty="0"/>
              <a:t>例：</a:t>
            </a:r>
            <a:endParaRPr lang="en-US" altLang="ja-JP" dirty="0"/>
          </a:p>
          <a:p>
            <a:pPr lvl="1"/>
            <a:r>
              <a:rPr lang="ja-JP" altLang="en-US" dirty="0"/>
              <a:t>「個人のワークから組織のワーク」に変わった。ときの話・ポイント</a:t>
            </a:r>
            <a:endParaRPr lang="en-US" altLang="ja-JP" dirty="0"/>
          </a:p>
          <a:p>
            <a:pPr lvl="2"/>
            <a:r>
              <a:rPr lang="ja-JP" altLang="en-US" dirty="0"/>
              <a:t>数名のボランティア活動的な状況から組織の中の活動になった。</a:t>
            </a:r>
          </a:p>
          <a:p>
            <a:pPr lvl="1"/>
            <a:r>
              <a:rPr lang="ja-JP" altLang="en-US" dirty="0"/>
              <a:t>味方を増やした・増やせた。ときの話・ポイント</a:t>
            </a:r>
          </a:p>
          <a:p>
            <a:pPr lvl="1"/>
            <a:r>
              <a:rPr lang="ja-JP" altLang="en-US" dirty="0"/>
              <a:t>連携する職能が広がった。ときの話・ポイント</a:t>
            </a:r>
            <a:endParaRPr lang="en-US" altLang="ja-JP" dirty="0"/>
          </a:p>
          <a:p>
            <a:pPr lvl="1"/>
            <a:r>
              <a:rPr lang="ja-JP" altLang="en-US" dirty="0"/>
              <a:t>社外の活動に参画できるようになった。ときの話・ポイント</a:t>
            </a:r>
            <a:endParaRPr lang="en-US" altLang="ja-JP" dirty="0"/>
          </a:p>
          <a:p>
            <a:pPr marL="457200" lvl="1" indent="0">
              <a:buNone/>
            </a:pPr>
            <a:r>
              <a:rPr lang="ja-JP" altLang="en-US" dirty="0"/>
              <a:t>など</a:t>
            </a:r>
            <a:endParaRPr lang="en-US" altLang="ja-JP" dirty="0"/>
          </a:p>
          <a:p>
            <a:pPr marL="457200" lvl="1" indent="0">
              <a:buNone/>
            </a:pPr>
            <a:endParaRPr lang="en-US" altLang="ja-JP" dirty="0"/>
          </a:p>
          <a:p>
            <a:r>
              <a:rPr lang="ja-JP" altLang="en-US" dirty="0"/>
              <a:t>上記をいろいろ聞くことで・・・</a:t>
            </a:r>
            <a:endParaRPr lang="en-US" altLang="ja-JP" dirty="0"/>
          </a:p>
          <a:p>
            <a:pPr lvl="1"/>
            <a:r>
              <a:rPr lang="ja-JP" altLang="en-US" dirty="0"/>
              <a:t>活動をスタートする人 </a:t>
            </a:r>
            <a:r>
              <a:rPr lang="en-US" altLang="ja-JP" dirty="0"/>
              <a:t>/</a:t>
            </a:r>
            <a:r>
              <a:rPr lang="ja-JP" altLang="en-US" dirty="0"/>
              <a:t> 広げていく人、にとって、参考になるかも</a:t>
            </a:r>
            <a:endParaRPr lang="en-US" altLang="ja-JP" dirty="0"/>
          </a:p>
          <a:p>
            <a:pPr lvl="2"/>
            <a:r>
              <a:rPr lang="ja-JP" altLang="en-US" dirty="0"/>
              <a:t>組織化のノウハウ、味方の増やし方、他の職能との連携のやり方、社外との連携のきっかけ、など</a:t>
            </a:r>
            <a:endParaRPr lang="en-US" altLang="ja-JP" dirty="0"/>
          </a:p>
          <a:p>
            <a:pPr lvl="1"/>
            <a:r>
              <a:rPr lang="ja-JP" altLang="en-US" dirty="0"/>
              <a:t>単純に、いろんな経緯を聞きたい</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16</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7" name="テキスト ボックス 6">
            <a:extLst>
              <a:ext uri="{FF2B5EF4-FFF2-40B4-BE49-F238E27FC236}">
                <a16:creationId xmlns:a16="http://schemas.microsoft.com/office/drawing/2014/main" id="{4AF2334C-4CF5-405E-919E-92237B2E8E67}"/>
              </a:ext>
            </a:extLst>
          </p:cNvPr>
          <p:cNvSpPr txBox="1"/>
          <p:nvPr/>
        </p:nvSpPr>
        <p:spPr>
          <a:xfrm>
            <a:off x="8894851" y="6505599"/>
            <a:ext cx="942887" cy="307777"/>
          </a:xfrm>
          <a:prstGeom prst="rect">
            <a:avLst/>
          </a:prstGeom>
          <a:solidFill>
            <a:schemeClr val="bg1"/>
          </a:solidFill>
          <a:ln>
            <a:solidFill>
              <a:schemeClr val="tx1"/>
            </a:solidFill>
          </a:ln>
        </p:spPr>
        <p:txBody>
          <a:bodyPr wrap="none" rtlCol="0" anchor="ctr" anchorCtr="1">
            <a:spAutoFit/>
          </a:bodyPr>
          <a:lstStyle/>
          <a:p>
            <a:r>
              <a:rPr kumimoji="1" lang="en-US" altLang="ja-JP" sz="1400" dirty="0"/>
              <a:t>CC0-1.0</a:t>
            </a:r>
            <a:endParaRPr kumimoji="1" lang="ja-JP" altLang="en-US" sz="1400" dirty="0"/>
          </a:p>
        </p:txBody>
      </p:sp>
      <p:sp>
        <p:nvSpPr>
          <p:cNvPr id="9" name="テキスト ボックス 8">
            <a:extLst>
              <a:ext uri="{FF2B5EF4-FFF2-40B4-BE49-F238E27FC236}">
                <a16:creationId xmlns:a16="http://schemas.microsoft.com/office/drawing/2014/main" id="{119A06C8-1F0F-405D-B43D-28E39FF9CA16}"/>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17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9E5E8-BAD9-47BF-9FBF-27CEBA773432}"/>
              </a:ext>
            </a:extLst>
          </p:cNvPr>
          <p:cNvSpPr>
            <a:spLocks noGrp="1"/>
          </p:cNvSpPr>
          <p:nvPr>
            <p:ph type="title"/>
          </p:nvPr>
        </p:nvSpPr>
        <p:spPr/>
        <p:txBody>
          <a:bodyPr>
            <a:normAutofit fontScale="90000"/>
          </a:bodyPr>
          <a:lstStyle/>
          <a:p>
            <a:r>
              <a:rPr lang="en-US" altLang="ja-JP" dirty="0"/>
              <a:t>OSS</a:t>
            </a:r>
            <a:r>
              <a:rPr lang="ja-JP" altLang="en-US" dirty="0"/>
              <a:t>コンプライアンス活動 拡大時のポイント</a:t>
            </a:r>
            <a:endParaRPr kumimoji="1" lang="ja-JP" altLang="en-US" dirty="0"/>
          </a:p>
        </p:txBody>
      </p:sp>
      <p:sp>
        <p:nvSpPr>
          <p:cNvPr id="4" name="スライド番号プレースホルダー 3">
            <a:extLst>
              <a:ext uri="{FF2B5EF4-FFF2-40B4-BE49-F238E27FC236}">
                <a16:creationId xmlns:a16="http://schemas.microsoft.com/office/drawing/2014/main" id="{44D76662-D83E-4F8D-9D30-42D79DE2638D}"/>
              </a:ext>
            </a:extLst>
          </p:cNvPr>
          <p:cNvSpPr>
            <a:spLocks noGrp="1"/>
          </p:cNvSpPr>
          <p:nvPr>
            <p:ph type="sldNum" sz="quarter" idx="12"/>
          </p:nvPr>
        </p:nvSpPr>
        <p:spPr/>
        <p:txBody>
          <a:bodyPr/>
          <a:lstStyle/>
          <a:p>
            <a:fld id="{E1DFF8A6-EE54-4210-8F3C-CB7615268D43}" type="slidenum">
              <a:rPr lang="en-US" altLang="ja-JP" smtClean="0"/>
              <a:pPr/>
              <a:t>17</a:t>
            </a:fld>
            <a:endParaRPr lang="en-US" altLang="ja-JP"/>
          </a:p>
        </p:txBody>
      </p:sp>
      <p:pic>
        <p:nvPicPr>
          <p:cNvPr id="9" name="図 8">
            <a:extLst>
              <a:ext uri="{FF2B5EF4-FFF2-40B4-BE49-F238E27FC236}">
                <a16:creationId xmlns:a16="http://schemas.microsoft.com/office/drawing/2014/main" id="{A61F1002-4E6F-4AD2-B572-A54C7933A011}"/>
              </a:ext>
            </a:extLst>
          </p:cNvPr>
          <p:cNvPicPr>
            <a:picLocks noChangeAspect="1"/>
          </p:cNvPicPr>
          <p:nvPr/>
        </p:nvPicPr>
        <p:blipFill>
          <a:blip r:embed="rId2"/>
          <a:stretch>
            <a:fillRect/>
          </a:stretch>
        </p:blipFill>
        <p:spPr>
          <a:xfrm>
            <a:off x="224014" y="692696"/>
            <a:ext cx="2938873" cy="2052546"/>
          </a:xfrm>
          <a:prstGeom prst="rect">
            <a:avLst/>
          </a:prstGeom>
        </p:spPr>
      </p:pic>
      <p:pic>
        <p:nvPicPr>
          <p:cNvPr id="10" name="図 9">
            <a:extLst>
              <a:ext uri="{FF2B5EF4-FFF2-40B4-BE49-F238E27FC236}">
                <a16:creationId xmlns:a16="http://schemas.microsoft.com/office/drawing/2014/main" id="{76ABD2A8-97CA-4C90-9BFE-8358EBBB8B2F}"/>
              </a:ext>
            </a:extLst>
          </p:cNvPr>
          <p:cNvPicPr>
            <a:picLocks noChangeAspect="1"/>
          </p:cNvPicPr>
          <p:nvPr/>
        </p:nvPicPr>
        <p:blipFill>
          <a:blip r:embed="rId3"/>
          <a:stretch>
            <a:fillRect/>
          </a:stretch>
        </p:blipFill>
        <p:spPr>
          <a:xfrm>
            <a:off x="3256923" y="698714"/>
            <a:ext cx="2920213" cy="2024556"/>
          </a:xfrm>
          <a:prstGeom prst="rect">
            <a:avLst/>
          </a:prstGeom>
        </p:spPr>
      </p:pic>
      <p:pic>
        <p:nvPicPr>
          <p:cNvPr id="11" name="図 10">
            <a:extLst>
              <a:ext uri="{FF2B5EF4-FFF2-40B4-BE49-F238E27FC236}">
                <a16:creationId xmlns:a16="http://schemas.microsoft.com/office/drawing/2014/main" id="{F487A4E7-B9C0-4154-8A01-8DB5DB297F4B}"/>
              </a:ext>
            </a:extLst>
          </p:cNvPr>
          <p:cNvPicPr>
            <a:picLocks noChangeAspect="1"/>
          </p:cNvPicPr>
          <p:nvPr/>
        </p:nvPicPr>
        <p:blipFill>
          <a:blip r:embed="rId4"/>
          <a:stretch>
            <a:fillRect/>
          </a:stretch>
        </p:blipFill>
        <p:spPr>
          <a:xfrm>
            <a:off x="6321152" y="719350"/>
            <a:ext cx="2873564" cy="2052546"/>
          </a:xfrm>
          <a:prstGeom prst="rect">
            <a:avLst/>
          </a:prstGeom>
        </p:spPr>
      </p:pic>
      <p:pic>
        <p:nvPicPr>
          <p:cNvPr id="12" name="図 11">
            <a:extLst>
              <a:ext uri="{FF2B5EF4-FFF2-40B4-BE49-F238E27FC236}">
                <a16:creationId xmlns:a16="http://schemas.microsoft.com/office/drawing/2014/main" id="{9974DE2E-D969-42B4-A5CC-DA88326C58FC}"/>
              </a:ext>
            </a:extLst>
          </p:cNvPr>
          <p:cNvPicPr>
            <a:picLocks noChangeAspect="1"/>
          </p:cNvPicPr>
          <p:nvPr/>
        </p:nvPicPr>
        <p:blipFill>
          <a:blip r:embed="rId5"/>
          <a:stretch>
            <a:fillRect/>
          </a:stretch>
        </p:blipFill>
        <p:spPr>
          <a:xfrm>
            <a:off x="6321152" y="2708920"/>
            <a:ext cx="2882894" cy="2033886"/>
          </a:xfrm>
          <a:prstGeom prst="rect">
            <a:avLst/>
          </a:prstGeom>
        </p:spPr>
      </p:pic>
      <p:pic>
        <p:nvPicPr>
          <p:cNvPr id="13" name="図 12">
            <a:extLst>
              <a:ext uri="{FF2B5EF4-FFF2-40B4-BE49-F238E27FC236}">
                <a16:creationId xmlns:a16="http://schemas.microsoft.com/office/drawing/2014/main" id="{29825E99-66C5-4E53-88A5-B09B68A0FE99}"/>
              </a:ext>
            </a:extLst>
          </p:cNvPr>
          <p:cNvPicPr>
            <a:picLocks noChangeAspect="1"/>
          </p:cNvPicPr>
          <p:nvPr/>
        </p:nvPicPr>
        <p:blipFill>
          <a:blip r:embed="rId6"/>
          <a:stretch>
            <a:fillRect/>
          </a:stretch>
        </p:blipFill>
        <p:spPr>
          <a:xfrm>
            <a:off x="3296816" y="2708920"/>
            <a:ext cx="2845574" cy="2005897"/>
          </a:xfrm>
          <a:prstGeom prst="rect">
            <a:avLst/>
          </a:prstGeom>
        </p:spPr>
      </p:pic>
      <p:pic>
        <p:nvPicPr>
          <p:cNvPr id="14" name="図 13">
            <a:extLst>
              <a:ext uri="{FF2B5EF4-FFF2-40B4-BE49-F238E27FC236}">
                <a16:creationId xmlns:a16="http://schemas.microsoft.com/office/drawing/2014/main" id="{DCE738CA-3DDE-4C09-B832-9807D90DE164}"/>
              </a:ext>
            </a:extLst>
          </p:cNvPr>
          <p:cNvPicPr>
            <a:picLocks noChangeAspect="1"/>
          </p:cNvPicPr>
          <p:nvPr/>
        </p:nvPicPr>
        <p:blipFill>
          <a:blip r:embed="rId7"/>
          <a:stretch>
            <a:fillRect/>
          </a:stretch>
        </p:blipFill>
        <p:spPr>
          <a:xfrm>
            <a:off x="272480" y="2708920"/>
            <a:ext cx="2901553" cy="2052545"/>
          </a:xfrm>
          <a:prstGeom prst="rect">
            <a:avLst/>
          </a:prstGeom>
        </p:spPr>
      </p:pic>
      <p:pic>
        <p:nvPicPr>
          <p:cNvPr id="15" name="図 14">
            <a:extLst>
              <a:ext uri="{FF2B5EF4-FFF2-40B4-BE49-F238E27FC236}">
                <a16:creationId xmlns:a16="http://schemas.microsoft.com/office/drawing/2014/main" id="{1842012D-C5B0-4742-A01F-528C0E3521EA}"/>
              </a:ext>
            </a:extLst>
          </p:cNvPr>
          <p:cNvPicPr>
            <a:picLocks noChangeAspect="1"/>
          </p:cNvPicPr>
          <p:nvPr/>
        </p:nvPicPr>
        <p:blipFill>
          <a:blip r:embed="rId8"/>
          <a:stretch>
            <a:fillRect/>
          </a:stretch>
        </p:blipFill>
        <p:spPr>
          <a:xfrm>
            <a:off x="272480" y="4725144"/>
            <a:ext cx="2882894" cy="2052545"/>
          </a:xfrm>
          <a:prstGeom prst="rect">
            <a:avLst/>
          </a:prstGeom>
        </p:spPr>
      </p:pic>
      <p:sp>
        <p:nvSpPr>
          <p:cNvPr id="16" name="テキスト ボックス 15">
            <a:extLst>
              <a:ext uri="{FF2B5EF4-FFF2-40B4-BE49-F238E27FC236}">
                <a16:creationId xmlns:a16="http://schemas.microsoft.com/office/drawing/2014/main" id="{060FD1CC-7CAE-47E6-AC20-BA3FB44700D0}"/>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82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96246-2BEE-4192-8391-A023D73D46C4}"/>
              </a:ext>
            </a:extLst>
          </p:cNvPr>
          <p:cNvSpPr>
            <a:spLocks noGrp="1"/>
          </p:cNvSpPr>
          <p:nvPr>
            <p:ph type="title"/>
          </p:nvPr>
        </p:nvSpPr>
        <p:spPr/>
        <p:txBody>
          <a:bodyPr>
            <a:normAutofit fontScale="90000"/>
          </a:bodyPr>
          <a:lstStyle/>
          <a:p>
            <a:r>
              <a:rPr lang="en-US" altLang="ja-JP" dirty="0"/>
              <a:t>OSS</a:t>
            </a:r>
            <a:r>
              <a:rPr lang="ja-JP" altLang="en-US" dirty="0"/>
              <a:t>コンプライアンス活動 拡大時のポイント</a:t>
            </a:r>
            <a:endParaRPr kumimoji="1" lang="ja-JP" altLang="en-US" dirty="0"/>
          </a:p>
        </p:txBody>
      </p:sp>
      <p:sp>
        <p:nvSpPr>
          <p:cNvPr id="3" name="コンテンツ プレースホルダー 2">
            <a:extLst>
              <a:ext uri="{FF2B5EF4-FFF2-40B4-BE49-F238E27FC236}">
                <a16:creationId xmlns:a16="http://schemas.microsoft.com/office/drawing/2014/main" id="{A37EEA74-A7A6-417F-9D73-1F68F3AE9235}"/>
              </a:ext>
            </a:extLst>
          </p:cNvPr>
          <p:cNvSpPr>
            <a:spLocks noGrp="1"/>
          </p:cNvSpPr>
          <p:nvPr>
            <p:ph idx="1"/>
          </p:nvPr>
        </p:nvSpPr>
        <p:spPr/>
        <p:txBody>
          <a:bodyPr/>
          <a:lstStyle/>
          <a:p>
            <a:r>
              <a:rPr kumimoji="1" lang="ja-JP" altLang="en-US" dirty="0"/>
              <a:t>私の所見</a:t>
            </a:r>
            <a:endParaRPr kumimoji="1" lang="en-US" altLang="ja-JP" dirty="0"/>
          </a:p>
          <a:p>
            <a:pPr lvl="1"/>
            <a:r>
              <a:rPr lang="ja-JP" altLang="en-US" dirty="0"/>
              <a:t>各社、何かしらのターニングポイントはある・あった様子</a:t>
            </a:r>
            <a:endParaRPr lang="en-US" altLang="ja-JP" dirty="0"/>
          </a:p>
          <a:p>
            <a:pPr lvl="2"/>
            <a:r>
              <a:rPr lang="ja-JP" altLang="en-US" dirty="0"/>
              <a:t>例</a:t>
            </a:r>
            <a:endParaRPr lang="en-US" altLang="ja-JP" dirty="0"/>
          </a:p>
          <a:p>
            <a:pPr lvl="2"/>
            <a:r>
              <a:rPr lang="en-US" altLang="ja-JP" dirty="0"/>
              <a:t>OSS</a:t>
            </a:r>
            <a:r>
              <a:rPr lang="ja-JP" altLang="en-US" dirty="0"/>
              <a:t>使用・利用の拡大時、一般化時</a:t>
            </a:r>
            <a:endParaRPr lang="en-US" altLang="ja-JP" dirty="0"/>
          </a:p>
          <a:p>
            <a:pPr lvl="2"/>
            <a:r>
              <a:rPr lang="en-US" altLang="ja-JP" dirty="0"/>
              <a:t>OSS</a:t>
            </a:r>
            <a:r>
              <a:rPr lang="ja-JP" altLang="en-US" dirty="0"/>
              <a:t>に関する何かしらの共通基盤のニーズ </a:t>
            </a:r>
            <a:r>
              <a:rPr lang="en-US" altLang="ja-JP" dirty="0"/>
              <a:t>(</a:t>
            </a:r>
            <a:r>
              <a:rPr lang="ja-JP" altLang="en-US" dirty="0"/>
              <a:t>の高まり</a:t>
            </a:r>
            <a:r>
              <a:rPr lang="en-US" altLang="ja-JP" dirty="0"/>
              <a:t>)</a:t>
            </a:r>
          </a:p>
          <a:p>
            <a:pPr lvl="1"/>
            <a:r>
              <a:rPr kumimoji="1" lang="ja-JP" altLang="en-US" dirty="0"/>
              <a:t>ポイント？</a:t>
            </a:r>
            <a:endParaRPr lang="en-US" altLang="ja-JP" dirty="0"/>
          </a:p>
          <a:p>
            <a:pPr lvl="2"/>
            <a:r>
              <a:rPr kumimoji="1" lang="ja-JP" altLang="en-US" dirty="0"/>
              <a:t>その時、を逃さずに動けたか？</a:t>
            </a:r>
            <a:endParaRPr kumimoji="1" lang="en-US" altLang="ja-JP" dirty="0"/>
          </a:p>
          <a:p>
            <a:pPr lvl="2"/>
            <a:r>
              <a:rPr lang="ja-JP" altLang="en-US" dirty="0"/>
              <a:t>その時に、動ける「思いを持った人」が居たか？</a:t>
            </a:r>
            <a:endParaRPr lang="en-US" altLang="ja-JP" dirty="0"/>
          </a:p>
          <a:p>
            <a:pPr lvl="2"/>
            <a:r>
              <a:rPr kumimoji="1" lang="ja-JP" altLang="en-US" dirty="0"/>
              <a:t>その時に、周り</a:t>
            </a:r>
            <a:r>
              <a:rPr lang="ja-JP" altLang="en-US" dirty="0"/>
              <a:t>や</a:t>
            </a:r>
            <a:r>
              <a:rPr kumimoji="1" lang="ja-JP" altLang="en-US" dirty="0"/>
              <a:t>違う職能を巻き込めたか？</a:t>
            </a:r>
            <a:endParaRPr kumimoji="1" lang="en-US" altLang="ja-JP" dirty="0"/>
          </a:p>
        </p:txBody>
      </p:sp>
      <p:sp>
        <p:nvSpPr>
          <p:cNvPr id="4" name="スライド番号プレースホルダー 3">
            <a:extLst>
              <a:ext uri="{FF2B5EF4-FFF2-40B4-BE49-F238E27FC236}">
                <a16:creationId xmlns:a16="http://schemas.microsoft.com/office/drawing/2014/main" id="{3475C06B-EBA3-4AF9-ADFB-663DDE946727}"/>
              </a:ext>
            </a:extLst>
          </p:cNvPr>
          <p:cNvSpPr>
            <a:spLocks noGrp="1"/>
          </p:cNvSpPr>
          <p:nvPr>
            <p:ph type="sldNum" sz="quarter" idx="12"/>
          </p:nvPr>
        </p:nvSpPr>
        <p:spPr/>
        <p:txBody>
          <a:bodyPr/>
          <a:lstStyle/>
          <a:p>
            <a:fld id="{E1DFF8A6-EE54-4210-8F3C-CB7615268D43}" type="slidenum">
              <a:rPr lang="en-US" altLang="ja-JP" smtClean="0"/>
              <a:pPr/>
              <a:t>18</a:t>
            </a:fld>
            <a:endParaRPr lang="en-US" altLang="ja-JP"/>
          </a:p>
        </p:txBody>
      </p:sp>
      <p:sp>
        <p:nvSpPr>
          <p:cNvPr id="5" name="テキスト ボックス 4">
            <a:extLst>
              <a:ext uri="{FF2B5EF4-FFF2-40B4-BE49-F238E27FC236}">
                <a16:creationId xmlns:a16="http://schemas.microsoft.com/office/drawing/2014/main" id="{C6BFBAE6-E2D8-41F0-A529-4F864F782147}"/>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98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5BACD-87D0-4FE3-8FFF-30CD745BA22C}"/>
              </a:ext>
            </a:extLst>
          </p:cNvPr>
          <p:cNvSpPr>
            <a:spLocks noGrp="1"/>
          </p:cNvSpPr>
          <p:nvPr>
            <p:ph type="title"/>
          </p:nvPr>
        </p:nvSpPr>
        <p:spPr/>
        <p:txBody>
          <a:bodyPr/>
          <a:lstStyle/>
          <a:p>
            <a:r>
              <a:rPr kumimoji="1" lang="ja-JP" altLang="en-US" dirty="0"/>
              <a:t>ケーススタディ集めの効果</a:t>
            </a:r>
          </a:p>
        </p:txBody>
      </p:sp>
      <p:sp>
        <p:nvSpPr>
          <p:cNvPr id="3" name="コンテンツ プレースホルダー 2">
            <a:extLst>
              <a:ext uri="{FF2B5EF4-FFF2-40B4-BE49-F238E27FC236}">
                <a16:creationId xmlns:a16="http://schemas.microsoft.com/office/drawing/2014/main" id="{AD7A87FA-2C46-429C-A6C6-B140533CA19C}"/>
              </a:ext>
            </a:extLst>
          </p:cNvPr>
          <p:cNvSpPr>
            <a:spLocks noGrp="1"/>
          </p:cNvSpPr>
          <p:nvPr>
            <p:ph idx="1"/>
          </p:nvPr>
        </p:nvSpPr>
        <p:spPr>
          <a:xfrm>
            <a:off x="495300" y="908720"/>
            <a:ext cx="8915400" cy="5328245"/>
          </a:xfrm>
        </p:spPr>
        <p:txBody>
          <a:bodyPr/>
          <a:lstStyle/>
          <a:p>
            <a:pPr marL="357188" indent="-357188">
              <a:buNone/>
            </a:pPr>
            <a:r>
              <a:rPr lang="en-US" altLang="ja-JP" dirty="0"/>
              <a:t>	</a:t>
            </a:r>
            <a:r>
              <a:rPr kumimoji="1" lang="ja-JP" altLang="en-US" dirty="0"/>
              <a:t>各社の情報がまとまって資料化され、</a:t>
            </a:r>
            <a:r>
              <a:rPr kumimoji="1" lang="en-US" altLang="ja-JP" dirty="0"/>
              <a:t>Wiki</a:t>
            </a:r>
            <a:r>
              <a:rPr kumimoji="1" lang="ja-JP" altLang="en-US" dirty="0"/>
              <a:t>で公開されている</a:t>
            </a:r>
            <a:endParaRPr kumimoji="1" lang="en-US" altLang="ja-JP" dirty="0"/>
          </a:p>
          <a:p>
            <a:pPr marL="357188" indent="-357188">
              <a:buNone/>
            </a:pPr>
            <a:r>
              <a:rPr lang="en-US" altLang="ja-JP" sz="2800" dirty="0"/>
              <a:t>	</a:t>
            </a:r>
          </a:p>
          <a:p>
            <a:pPr marL="357188" indent="-357188">
              <a:buNone/>
            </a:pPr>
            <a:endParaRPr lang="en-US" altLang="ja-JP" sz="2800" dirty="0"/>
          </a:p>
          <a:p>
            <a:pPr marL="357188" indent="-357188">
              <a:buNone/>
            </a:pPr>
            <a:endParaRPr lang="en-US" altLang="ja-JP" sz="2800" dirty="0"/>
          </a:p>
          <a:p>
            <a:pPr marL="357188" indent="-357188">
              <a:buNone/>
            </a:pPr>
            <a:endParaRPr lang="en-US" altLang="ja-JP" dirty="0"/>
          </a:p>
          <a:p>
            <a:pPr marL="357188" indent="-357188">
              <a:buNone/>
            </a:pPr>
            <a:endParaRPr lang="en-US" altLang="ja-JP" dirty="0"/>
          </a:p>
          <a:p>
            <a:pPr marL="357188" indent="-357188">
              <a:buNone/>
            </a:pPr>
            <a:endParaRPr lang="en-US" altLang="ja-JP" dirty="0"/>
          </a:p>
          <a:p>
            <a:pPr marL="0" indent="0">
              <a:buNone/>
            </a:pPr>
            <a:r>
              <a:rPr lang="ja-JP" altLang="en-US" dirty="0"/>
              <a:t>→ 社内で説明する際の説得力</a:t>
            </a:r>
            <a:r>
              <a:rPr lang="en-US" altLang="ja-JP" dirty="0"/>
              <a:t>Up</a:t>
            </a:r>
            <a:r>
              <a:rPr lang="ja-JP" altLang="en-US" dirty="0"/>
              <a:t>！</a:t>
            </a:r>
            <a:endParaRPr lang="en-US" altLang="ja-JP" dirty="0"/>
          </a:p>
          <a:p>
            <a:pPr marL="0" indent="0">
              <a:buNone/>
            </a:pPr>
            <a:r>
              <a:rPr lang="ja-JP" altLang="en-US" dirty="0"/>
              <a:t>→ 社内での</a:t>
            </a:r>
            <a:r>
              <a:rPr lang="en-US" altLang="ja-JP" dirty="0"/>
              <a:t>OSS</a:t>
            </a:r>
            <a:r>
              <a:rPr lang="ja-JP" altLang="en-US" dirty="0"/>
              <a:t>コンプライアンス推進を加速</a:t>
            </a:r>
            <a:endParaRPr lang="en-US" altLang="ja-JP" dirty="0"/>
          </a:p>
        </p:txBody>
      </p:sp>
      <p:sp>
        <p:nvSpPr>
          <p:cNvPr id="4" name="スライド番号プレースホルダー 3">
            <a:extLst>
              <a:ext uri="{FF2B5EF4-FFF2-40B4-BE49-F238E27FC236}">
                <a16:creationId xmlns:a16="http://schemas.microsoft.com/office/drawing/2014/main" id="{32AAE7E4-3C66-4C19-962B-CF6EDEBF1993}"/>
              </a:ext>
            </a:extLst>
          </p:cNvPr>
          <p:cNvSpPr>
            <a:spLocks noGrp="1"/>
          </p:cNvSpPr>
          <p:nvPr>
            <p:ph type="sldNum" sz="quarter" idx="12"/>
          </p:nvPr>
        </p:nvSpPr>
        <p:spPr/>
        <p:txBody>
          <a:bodyPr/>
          <a:lstStyle/>
          <a:p>
            <a:fld id="{E1DFF8A6-EE54-4210-8F3C-CB7615268D43}" type="slidenum">
              <a:rPr lang="en-US" altLang="ja-JP" smtClean="0"/>
              <a:pPr/>
              <a:t>19</a:t>
            </a:fld>
            <a:endParaRPr lang="en-US" altLang="ja-JP"/>
          </a:p>
        </p:txBody>
      </p:sp>
      <p:sp>
        <p:nvSpPr>
          <p:cNvPr id="6" name="テキスト ボックス 5">
            <a:extLst>
              <a:ext uri="{FF2B5EF4-FFF2-40B4-BE49-F238E27FC236}">
                <a16:creationId xmlns:a16="http://schemas.microsoft.com/office/drawing/2014/main" id="{B93E3D74-A68B-4894-A4EB-A4D901F59DE8}"/>
              </a:ext>
            </a:extLst>
          </p:cNvPr>
          <p:cNvSpPr txBox="1"/>
          <p:nvPr/>
        </p:nvSpPr>
        <p:spPr>
          <a:xfrm>
            <a:off x="363262" y="2279144"/>
            <a:ext cx="4462114" cy="2620882"/>
          </a:xfrm>
          <a:prstGeom prst="rect">
            <a:avLst/>
          </a:prstGeom>
          <a:noFill/>
          <a:ln w="38100">
            <a:solidFill>
              <a:srgbClr val="0066FF"/>
            </a:solidFill>
          </a:ln>
        </p:spPr>
        <p:txBody>
          <a:bodyPr wrap="square" rtlCol="0">
            <a:noAutofit/>
          </a:bodyPr>
          <a:lstStyle/>
          <a:p>
            <a:pPr lvl="0" algn="ctr">
              <a:lnSpc>
                <a:spcPct val="120000"/>
              </a:lnSpc>
              <a:spcBef>
                <a:spcPct val="20000"/>
              </a:spcBef>
            </a:pPr>
            <a:r>
              <a:rPr lang="en-US" altLang="ja-JP" sz="3200" kern="0" dirty="0">
                <a:solidFill>
                  <a:srgbClr val="000000"/>
                </a:solidFill>
              </a:rPr>
              <a:t>Before</a:t>
            </a:r>
          </a:p>
          <a:p>
            <a:pPr lvl="0" algn="ctr">
              <a:lnSpc>
                <a:spcPct val="120000"/>
              </a:lnSpc>
              <a:spcBef>
                <a:spcPct val="20000"/>
              </a:spcBef>
            </a:pPr>
            <a:r>
              <a:rPr lang="ja-JP" altLang="en-US" sz="3200" kern="0" dirty="0">
                <a:solidFill>
                  <a:srgbClr val="000000"/>
                </a:solidFill>
              </a:rPr>
              <a:t>「加藤がセミナーで聞いてきたらしい社外の事例を話しているけど，本当？」</a:t>
            </a:r>
            <a:endParaRPr lang="en-US" altLang="ja-JP" sz="3200" kern="0" dirty="0">
              <a:solidFill>
                <a:srgbClr val="000000"/>
              </a:solidFill>
            </a:endParaRPr>
          </a:p>
        </p:txBody>
      </p:sp>
      <p:sp>
        <p:nvSpPr>
          <p:cNvPr id="7" name="テキスト ボックス 6">
            <a:extLst>
              <a:ext uri="{FF2B5EF4-FFF2-40B4-BE49-F238E27FC236}">
                <a16:creationId xmlns:a16="http://schemas.microsoft.com/office/drawing/2014/main" id="{C7F244C0-0571-429A-BFC3-59D2A62AEE7C}"/>
              </a:ext>
            </a:extLst>
          </p:cNvPr>
          <p:cNvSpPr txBox="1"/>
          <p:nvPr/>
        </p:nvSpPr>
        <p:spPr>
          <a:xfrm>
            <a:off x="5097017" y="2276872"/>
            <a:ext cx="4462114" cy="2623154"/>
          </a:xfrm>
          <a:prstGeom prst="rect">
            <a:avLst/>
          </a:prstGeom>
          <a:noFill/>
          <a:ln w="38100">
            <a:solidFill>
              <a:srgbClr val="0066FF"/>
            </a:solidFill>
          </a:ln>
        </p:spPr>
        <p:txBody>
          <a:bodyPr wrap="square" rtlCol="0">
            <a:spAutoFit/>
          </a:bodyPr>
          <a:lstStyle/>
          <a:p>
            <a:pPr marL="357188" indent="-357188" algn="ctr">
              <a:lnSpc>
                <a:spcPct val="120000"/>
              </a:lnSpc>
              <a:buNone/>
            </a:pPr>
            <a:r>
              <a:rPr lang="en-US" altLang="ja-JP" sz="3200" dirty="0"/>
              <a:t>After</a:t>
            </a:r>
          </a:p>
          <a:p>
            <a:pPr marL="357188" indent="-357188" algn="ctr">
              <a:lnSpc>
                <a:spcPct val="120000"/>
              </a:lnSpc>
              <a:buNone/>
            </a:pPr>
            <a:r>
              <a:rPr lang="ja-JP" altLang="en-US" sz="3200" dirty="0"/>
              <a:t>「え？ 会社名が入った資料で公開されてるの？ </a:t>
            </a:r>
            <a:r>
              <a:rPr lang="en-US" altLang="ja-JP" sz="3200" dirty="0"/>
              <a:t>(</a:t>
            </a:r>
            <a:r>
              <a:rPr lang="ja-JP" altLang="en-US" sz="3200" dirty="0"/>
              <a:t>信頼度・説得力 </a:t>
            </a:r>
            <a:r>
              <a:rPr lang="ja-JP" altLang="en-US" sz="4400" dirty="0"/>
              <a:t>↑ </a:t>
            </a:r>
            <a:r>
              <a:rPr lang="en-US" altLang="ja-JP" sz="3200" dirty="0"/>
              <a:t>)</a:t>
            </a:r>
            <a:r>
              <a:rPr lang="ja-JP" altLang="en-US" sz="3200" dirty="0"/>
              <a:t>」</a:t>
            </a:r>
            <a:endParaRPr lang="en-US" altLang="ja-JP" sz="3200" dirty="0"/>
          </a:p>
        </p:txBody>
      </p:sp>
      <p:sp>
        <p:nvSpPr>
          <p:cNvPr id="8" name="テキスト ボックス 7">
            <a:extLst>
              <a:ext uri="{FF2B5EF4-FFF2-40B4-BE49-F238E27FC236}">
                <a16:creationId xmlns:a16="http://schemas.microsoft.com/office/drawing/2014/main" id="{AD35A69D-1AA6-44E2-8D4B-BD48A9C9551C}"/>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left)">
                                      <p:cBhvr>
                                        <p:cTn id="17" dur="500"/>
                                        <p:tgtEl>
                                          <p:spTgt spid="3">
                                            <p:txEl>
                                              <p:pRg st="7" end="7"/>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wipe(left)">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a:t>
            </a:fld>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543423906"/>
              </p:ext>
            </p:extLst>
          </p:nvPr>
        </p:nvGraphicFramePr>
        <p:xfrm>
          <a:off x="704528" y="905456"/>
          <a:ext cx="8424936" cy="5684406"/>
        </p:xfrm>
        <a:graphic>
          <a:graphicData uri="http://schemas.openxmlformats.org/drawingml/2006/table">
            <a:tbl>
              <a:tblPr firstRow="1" bandRow="1">
                <a:tableStyleId>{2D5ABB26-0587-4C30-8999-92F81FD0307C}</a:tableStyleId>
              </a:tblPr>
              <a:tblGrid>
                <a:gridCol w="1324779">
                  <a:extLst>
                    <a:ext uri="{9D8B030D-6E8A-4147-A177-3AD203B41FA5}">
                      <a16:colId xmlns:a16="http://schemas.microsoft.com/office/drawing/2014/main" val="20000"/>
                    </a:ext>
                  </a:extLst>
                </a:gridCol>
                <a:gridCol w="7100157">
                  <a:extLst>
                    <a:ext uri="{9D8B030D-6E8A-4147-A177-3AD203B41FA5}">
                      <a16:colId xmlns:a16="http://schemas.microsoft.com/office/drawing/2014/main" val="20001"/>
                    </a:ext>
                  </a:extLst>
                </a:gridCol>
              </a:tblGrid>
              <a:tr h="599072">
                <a:tc>
                  <a:txBody>
                    <a:bodyPr/>
                    <a:lstStyle/>
                    <a:p>
                      <a:pPr algn="ctr"/>
                      <a:r>
                        <a:rPr kumimoji="1" lang="ja-JP" altLang="en-US" sz="3200" dirty="0">
                          <a:latin typeface="Arial Black" panose="020B0A04020102020204" pitchFamily="34" charset="0"/>
                          <a:ea typeface="HGP創英角ｺﾞｼｯｸUB" panose="020B0900000000000000" pitchFamily="50" charset="-128"/>
                        </a:rPr>
                        <a:t>氏名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800" dirty="0">
                          <a:latin typeface="Arial Black" panose="020B0A04020102020204" pitchFamily="34" charset="0"/>
                          <a:ea typeface="HGP創英角ｺﾞｼｯｸUB" panose="020B0900000000000000" pitchFamily="50" charset="-128"/>
                        </a:rPr>
                        <a:t>加藤 慎介 </a:t>
                      </a:r>
                      <a:r>
                        <a:rPr kumimoji="1" lang="en-US" altLang="ja-JP" sz="2800" dirty="0">
                          <a:latin typeface="Arial Black" panose="020B0A04020102020204" pitchFamily="34" charset="0"/>
                          <a:ea typeface="HGP創英角ｺﾞｼｯｸUB" panose="020B0900000000000000" pitchFamily="50" charset="-128"/>
                        </a:rPr>
                        <a:t>(</a:t>
                      </a:r>
                      <a:r>
                        <a:rPr kumimoji="1" lang="ja-JP" altLang="en-US" sz="2800" dirty="0">
                          <a:latin typeface="Arial Black" panose="020B0A04020102020204" pitchFamily="34" charset="0"/>
                          <a:ea typeface="HGP創英角ｺﾞｼｯｸUB" panose="020B0900000000000000" pitchFamily="50" charset="-128"/>
                        </a:rPr>
                        <a:t>かとう しんすけ</a:t>
                      </a:r>
                      <a:r>
                        <a:rPr kumimoji="1" lang="en-US" altLang="ja-JP" sz="2800" dirty="0">
                          <a:latin typeface="Arial Black" panose="020B0A04020102020204" pitchFamily="34" charset="0"/>
                          <a:ea typeface="HGP創英角ｺﾞｼｯｸUB" panose="020B0900000000000000" pitchFamily="50" charset="-128"/>
                        </a:rPr>
                        <a:t>)</a:t>
                      </a:r>
                      <a:endParaRPr kumimoji="1" lang="ja-JP" altLang="en-US" sz="2800" dirty="0">
                        <a:latin typeface="Arial Black" panose="020B0A04020102020204" pitchFamily="34" charset="0"/>
                        <a:ea typeface="HGP創英角ｺﾞｼｯｸUB" panose="020B09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99072">
                <a:tc>
                  <a:txBody>
                    <a:bodyPr/>
                    <a:lstStyle/>
                    <a:p>
                      <a:pPr algn="ctr"/>
                      <a:r>
                        <a:rPr kumimoji="1" lang="ja-JP" altLang="en-US" sz="3200" dirty="0">
                          <a:latin typeface="Arial Black" panose="020B0A04020102020204" pitchFamily="34" charset="0"/>
                          <a:ea typeface="HGP創英角ｺﾞｼｯｸUB" panose="020B0900000000000000" pitchFamily="50" charset="-128"/>
                        </a:rPr>
                        <a:t>所属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800" dirty="0">
                          <a:latin typeface="Arial Black" panose="020B0A04020102020204" pitchFamily="34" charset="0"/>
                          <a:ea typeface="HGP創英角ｺﾞｼｯｸUB" panose="020B0900000000000000" pitchFamily="50" charset="-128"/>
                        </a:rPr>
                        <a:t>パナソニック株式会社</a:t>
                      </a:r>
                      <a:endParaRPr kumimoji="1" lang="en-US" altLang="ja-JP" sz="2800" dirty="0">
                        <a:latin typeface="Arial Black" panose="020B0A04020102020204" pitchFamily="34" charset="0"/>
                        <a:ea typeface="HGP創英角ｺﾞｼｯｸUB" panose="020B0900000000000000" pitchFamily="50" charset="-128"/>
                      </a:endParaRPr>
                    </a:p>
                    <a:p>
                      <a:r>
                        <a:rPr kumimoji="1" lang="ja-JP" altLang="en-US" sz="2800" dirty="0">
                          <a:latin typeface="Arial Black" panose="020B0A04020102020204" pitchFamily="34" charset="0"/>
                          <a:ea typeface="HGP創英角ｺﾞｼｯｸUB" panose="020B0900000000000000" pitchFamily="50" charset="-128"/>
                        </a:rPr>
                        <a:t>イノベーション推進部門</a:t>
                      </a:r>
                      <a:endParaRPr kumimoji="1" lang="en-US" altLang="ja-JP" sz="2800" dirty="0">
                        <a:latin typeface="Arial Black" panose="020B0A04020102020204" pitchFamily="34" charset="0"/>
                        <a:ea typeface="HGP創英角ｺﾞｼｯｸUB" panose="020B0900000000000000" pitchFamily="50" charset="-128"/>
                      </a:endParaRPr>
                    </a:p>
                    <a:p>
                      <a:r>
                        <a:rPr kumimoji="1" lang="ja-JP" altLang="en-US" sz="2800" dirty="0">
                          <a:latin typeface="Arial Black" panose="020B0A04020102020204" pitchFamily="34" charset="0"/>
                          <a:ea typeface="HGP創英角ｺﾞｼｯｸUB" panose="020B0900000000000000" pitchFamily="50" charset="-128"/>
                        </a:rPr>
                        <a:t>イノベーション戦略室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96608">
                <a:tc>
                  <a:txBody>
                    <a:bodyPr/>
                    <a:lstStyle/>
                    <a:p>
                      <a:pPr algn="ctr"/>
                      <a:r>
                        <a:rPr kumimoji="1" lang="ja-JP" altLang="en-US" sz="3200" dirty="0">
                          <a:latin typeface="Arial Black" panose="020B0A04020102020204" pitchFamily="34" charset="0"/>
                          <a:ea typeface="HGP創英角ｺﾞｼｯｸUB" panose="020B0900000000000000" pitchFamily="50" charset="-128"/>
                        </a:rPr>
                        <a:t>経歴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kumimoji="1" lang="ja-JP" altLang="en-US" sz="2400" dirty="0">
                          <a:latin typeface="Arial Black" panose="020B0A04020102020204" pitchFamily="34" charset="0"/>
                          <a:ea typeface="HGP創英角ｺﾞｼｯｸUB" panose="020B0900000000000000" pitchFamily="50" charset="-128"/>
                        </a:rPr>
                        <a:t>入社以来 </a:t>
                      </a:r>
                      <a:r>
                        <a:rPr kumimoji="1" lang="en-US" altLang="ja-JP" sz="2400" dirty="0">
                          <a:latin typeface="Arial Black" panose="020B0A04020102020204" pitchFamily="34" charset="0"/>
                          <a:ea typeface="HGP創英角ｺﾞｼｯｸUB" panose="020B0900000000000000" pitchFamily="50" charset="-128"/>
                        </a:rPr>
                        <a:t>OS</a:t>
                      </a:r>
                      <a:r>
                        <a:rPr kumimoji="1" lang="ja-JP" altLang="en-US" sz="2400" dirty="0">
                          <a:latin typeface="Arial Black" panose="020B0A04020102020204" pitchFamily="34" charset="0"/>
                          <a:ea typeface="HGP創英角ｺﾞｼｯｸUB" panose="020B0900000000000000" pitchFamily="50" charset="-128"/>
                        </a:rPr>
                        <a:t>の開発に従事</a:t>
                      </a:r>
                      <a:endParaRPr kumimoji="1" lang="en-US" altLang="ja-JP" sz="2400" dirty="0">
                        <a:latin typeface="Arial Black" panose="020B0A04020102020204" pitchFamily="34" charset="0"/>
                        <a:ea typeface="HGP創英角ｺﾞｼｯｸUB" panose="020B0900000000000000" pitchFamily="50" charset="-128"/>
                      </a:endParaRPr>
                    </a:p>
                    <a:p>
                      <a:pPr marL="727075" lvl="1" indent="-269875">
                        <a:lnSpc>
                          <a:spcPct val="120000"/>
                        </a:lnSpc>
                        <a:buFont typeface="Arial" panose="020B0604020202020204" pitchFamily="34" charset="0"/>
                        <a:buChar char="•"/>
                      </a:pPr>
                      <a:r>
                        <a:rPr kumimoji="1" lang="ja-JP" altLang="en-US" sz="2000" dirty="0">
                          <a:latin typeface="Arial Black" panose="020B0A04020102020204" pitchFamily="34" charset="0"/>
                          <a:ea typeface="HGP創英角ｺﾞｼｯｸUB" panose="020B0900000000000000" pitchFamily="50" charset="-128"/>
                        </a:rPr>
                        <a:t>デジタル</a:t>
                      </a:r>
                      <a:r>
                        <a:rPr kumimoji="1" lang="en-US" altLang="ja-JP" sz="2000" dirty="0">
                          <a:latin typeface="Arial Black" panose="020B0A04020102020204" pitchFamily="34" charset="0"/>
                          <a:ea typeface="HGP創英角ｺﾞｼｯｸUB" panose="020B0900000000000000" pitchFamily="50" charset="-128"/>
                        </a:rPr>
                        <a:t>TV</a:t>
                      </a:r>
                      <a:r>
                        <a:rPr kumimoji="1" lang="ja-JP" altLang="en-US" sz="2000" dirty="0">
                          <a:latin typeface="Arial Black" panose="020B0A04020102020204" pitchFamily="34" charset="0"/>
                          <a:ea typeface="HGP創英角ｺﾞｼｯｸUB" panose="020B0900000000000000" pitchFamily="50" charset="-128"/>
                        </a:rPr>
                        <a:t>での、独自</a:t>
                      </a:r>
                      <a:r>
                        <a:rPr kumimoji="1" lang="en-US" altLang="ja-JP" sz="2000" dirty="0">
                          <a:latin typeface="Arial Black" panose="020B0A04020102020204" pitchFamily="34" charset="0"/>
                          <a:ea typeface="HGP創英角ｺﾞｼｯｸUB" panose="020B0900000000000000" pitchFamily="50" charset="-128"/>
                        </a:rPr>
                        <a:t>OS</a:t>
                      </a:r>
                      <a:r>
                        <a:rPr kumimoji="1" lang="ja-JP" altLang="en-US" sz="2000" dirty="0">
                          <a:latin typeface="Arial Black" panose="020B0A04020102020204" pitchFamily="34" charset="0"/>
                          <a:ea typeface="HGP創英角ｺﾞｼｯｸUB" panose="020B0900000000000000" pitchFamily="50" charset="-128"/>
                        </a:rPr>
                        <a:t>から</a:t>
                      </a:r>
                      <a:r>
                        <a:rPr kumimoji="1" lang="en-US" altLang="ja-JP" sz="2000" dirty="0">
                          <a:latin typeface="Arial Black" panose="020B0A04020102020204" pitchFamily="34" charset="0"/>
                          <a:ea typeface="HGP創英角ｺﾞｼｯｸUB" panose="020B0900000000000000" pitchFamily="50" charset="-128"/>
                        </a:rPr>
                        <a:t>Linux</a:t>
                      </a:r>
                      <a:r>
                        <a:rPr kumimoji="1" lang="ja-JP" altLang="en-US" sz="2000" dirty="0" err="1">
                          <a:latin typeface="Arial Black" panose="020B0A04020102020204" pitchFamily="34" charset="0"/>
                          <a:ea typeface="HGP創英角ｺﾞｼｯｸUB" panose="020B0900000000000000" pitchFamily="50" charset="-128"/>
                        </a:rPr>
                        <a:t>への</a:t>
                      </a:r>
                      <a:r>
                        <a:rPr kumimoji="1" lang="ja-JP" altLang="en-US" sz="2000" dirty="0">
                          <a:latin typeface="Arial Black" panose="020B0A04020102020204" pitchFamily="34" charset="0"/>
                          <a:ea typeface="HGP創英角ｺﾞｼｯｸUB" panose="020B0900000000000000" pitchFamily="50" charset="-128"/>
                        </a:rPr>
                        <a:t>移行</a:t>
                      </a:r>
                      <a:endParaRPr kumimoji="1" lang="en-US" altLang="ja-JP" sz="2000" dirty="0">
                        <a:latin typeface="Arial Black" panose="020B0A04020102020204" pitchFamily="34" charset="0"/>
                        <a:ea typeface="HGP創英角ｺﾞｼｯｸUB" panose="020B0900000000000000" pitchFamily="50" charset="-128"/>
                      </a:endParaRPr>
                    </a:p>
                    <a:p>
                      <a:pPr marL="727075" lvl="1" indent="-269875">
                        <a:lnSpc>
                          <a:spcPct val="120000"/>
                        </a:lnSpc>
                        <a:buFont typeface="Arial" panose="020B0604020202020204" pitchFamily="34" charset="0"/>
                        <a:buChar char="•"/>
                      </a:pPr>
                      <a:r>
                        <a:rPr kumimoji="1" lang="ja-JP" altLang="en-US" sz="2000" dirty="0">
                          <a:latin typeface="Arial Black" panose="020B0A04020102020204" pitchFamily="34" charset="0"/>
                          <a:ea typeface="HGP創英角ｺﾞｼｯｸUB" panose="020B0900000000000000" pitchFamily="50" charset="-128"/>
                        </a:rPr>
                        <a:t>携帯電話の</a:t>
                      </a:r>
                      <a:r>
                        <a:rPr kumimoji="1" lang="en-US" altLang="ja-JP" sz="2000" dirty="0">
                          <a:latin typeface="Arial Black" panose="020B0A04020102020204" pitchFamily="34" charset="0"/>
                          <a:ea typeface="HGP創英角ｺﾞｼｯｸUB" panose="020B0900000000000000" pitchFamily="50" charset="-128"/>
                        </a:rPr>
                        <a:t>Linux</a:t>
                      </a:r>
                      <a:r>
                        <a:rPr kumimoji="1" lang="ja-JP" altLang="en-US" sz="2000" dirty="0">
                          <a:latin typeface="Arial Black" panose="020B0A04020102020204" pitchFamily="34" charset="0"/>
                          <a:ea typeface="HGP創英角ｺﾞｼｯｸUB" panose="020B0900000000000000" pitchFamily="50" charset="-128"/>
                        </a:rPr>
                        <a:t>移行、自社チップへの</a:t>
                      </a:r>
                      <a:r>
                        <a:rPr kumimoji="1" lang="en-US" altLang="ja-JP" sz="2000" dirty="0">
                          <a:latin typeface="Arial Black" panose="020B0A04020102020204" pitchFamily="34" charset="0"/>
                          <a:ea typeface="HGP創英角ｺﾞｼｯｸUB" panose="020B0900000000000000" pitchFamily="50" charset="-128"/>
                        </a:rPr>
                        <a:t>Linux</a:t>
                      </a:r>
                      <a:r>
                        <a:rPr kumimoji="1" lang="ja-JP" altLang="en-US" sz="2000" dirty="0">
                          <a:latin typeface="Arial Black" panose="020B0A04020102020204" pitchFamily="34" charset="0"/>
                          <a:ea typeface="HGP創英角ｺﾞｼｯｸUB" panose="020B0900000000000000" pitchFamily="50" charset="-128"/>
                        </a:rPr>
                        <a:t>のポーティング、</a:t>
                      </a:r>
                      <a:r>
                        <a:rPr kumimoji="1" lang="en-US" altLang="ja-JP" sz="2000" dirty="0">
                          <a:latin typeface="Arial Black" panose="020B0A04020102020204" pitchFamily="34" charset="0"/>
                          <a:ea typeface="HGP創英角ｺﾞｼｯｸUB" panose="020B0900000000000000" pitchFamily="50" charset="-128"/>
                        </a:rPr>
                        <a:t>Linux</a:t>
                      </a:r>
                      <a:r>
                        <a:rPr kumimoji="1" lang="ja-JP" altLang="en-US" sz="2000" dirty="0">
                          <a:latin typeface="Arial Black" panose="020B0A04020102020204" pitchFamily="34" charset="0"/>
                          <a:ea typeface="HGP創英角ｺﾞｼｯｸUB" panose="020B0900000000000000" pitchFamily="50" charset="-128"/>
                        </a:rPr>
                        <a:t>部分の性能改善</a:t>
                      </a:r>
                      <a:endParaRPr kumimoji="1" lang="en-US" altLang="ja-JP" sz="2000" dirty="0">
                        <a:latin typeface="Arial Black" panose="020B0A04020102020204" pitchFamily="34" charset="0"/>
                        <a:ea typeface="HGP創英角ｺﾞｼｯｸUB" panose="020B0900000000000000" pitchFamily="50" charset="-128"/>
                      </a:endParaRPr>
                    </a:p>
                    <a:p>
                      <a:pPr marL="727075" lvl="1" indent="-269875">
                        <a:lnSpc>
                          <a:spcPct val="120000"/>
                        </a:lnSpc>
                        <a:buFont typeface="Arial" panose="020B0604020202020204" pitchFamily="34" charset="0"/>
                        <a:buChar char="•"/>
                      </a:pPr>
                      <a:r>
                        <a:rPr kumimoji="1" lang="en-US" altLang="ja-JP" sz="2000" dirty="0">
                          <a:latin typeface="Arial Black" panose="020B0A04020102020204" pitchFamily="34" charset="0"/>
                          <a:ea typeface="HGP創英角ｺﾞｼｯｸUB" panose="020B0900000000000000" pitchFamily="50" charset="-128"/>
                        </a:rPr>
                        <a:t>Android</a:t>
                      </a:r>
                      <a:r>
                        <a:rPr kumimoji="1" lang="ja-JP" altLang="en-US" sz="2000" dirty="0">
                          <a:latin typeface="Arial Black" panose="020B0A04020102020204" pitchFamily="34" charset="0"/>
                          <a:ea typeface="HGP創英角ｺﾞｼｯｸUB" panose="020B0900000000000000" pitchFamily="50" charset="-128"/>
                        </a:rPr>
                        <a:t>製品の開発</a:t>
                      </a:r>
                      <a:endParaRPr kumimoji="1" lang="en-US" altLang="ja-JP" sz="1800" dirty="0">
                        <a:latin typeface="Arial Black" panose="020B0A04020102020204" pitchFamily="34" charset="0"/>
                        <a:ea typeface="HGP創英角ｺﾞｼｯｸUB" panose="020B0900000000000000" pitchFamily="50" charset="-128"/>
                      </a:endParaRPr>
                    </a:p>
                    <a:p>
                      <a:pPr marL="0" indent="0">
                        <a:lnSpc>
                          <a:spcPct val="120000"/>
                        </a:lnSpc>
                        <a:buFont typeface="Arial" panose="020B0604020202020204" pitchFamily="34" charset="0"/>
                        <a:buNone/>
                      </a:pPr>
                      <a:r>
                        <a:rPr kumimoji="1" lang="ja-JP" altLang="en-US" sz="2400" dirty="0">
                          <a:latin typeface="Arial Black" panose="020B0A04020102020204" pitchFamily="34" charset="0"/>
                          <a:ea typeface="HGP創英角ｺﾞｼｯｸUB" panose="020B0900000000000000" pitchFamily="50" charset="-128"/>
                        </a:rPr>
                        <a:t>その傍ら</a:t>
                      </a:r>
                      <a:r>
                        <a:rPr kumimoji="1" lang="en-US" altLang="ja-JP" sz="2400" dirty="0">
                          <a:latin typeface="Arial Black" panose="020B0A04020102020204" pitchFamily="34" charset="0"/>
                          <a:ea typeface="HGP創英角ｺﾞｼｯｸUB" panose="020B0900000000000000" pitchFamily="50" charset="-128"/>
                        </a:rPr>
                        <a:t>2002</a:t>
                      </a:r>
                      <a:r>
                        <a:rPr kumimoji="1" lang="ja-JP" altLang="en-US" sz="2400" dirty="0">
                          <a:latin typeface="Arial Black" panose="020B0A04020102020204" pitchFamily="34" charset="0"/>
                          <a:ea typeface="HGP創英角ｺﾞｼｯｸUB" panose="020B0900000000000000" pitchFamily="50" charset="-128"/>
                        </a:rPr>
                        <a:t>年から</a:t>
                      </a:r>
                      <a:r>
                        <a:rPr kumimoji="1" lang="en-US" altLang="ja-JP" sz="2400" dirty="0">
                          <a:latin typeface="Arial Black" panose="020B0A04020102020204" pitchFamily="34" charset="0"/>
                          <a:ea typeface="HGP創英角ｺﾞｼｯｸUB" panose="020B0900000000000000" pitchFamily="50" charset="-128"/>
                        </a:rPr>
                        <a:t>OSS</a:t>
                      </a:r>
                      <a:r>
                        <a:rPr kumimoji="1" lang="ja-JP" altLang="en-US" sz="2400" dirty="0">
                          <a:latin typeface="Arial Black" panose="020B0A04020102020204" pitchFamily="34" charset="0"/>
                          <a:ea typeface="HGP創英角ｺﾞｼｯｸUB" panose="020B0900000000000000" pitchFamily="50" charset="-128"/>
                        </a:rPr>
                        <a:t>コンプライアンス対応に従事。社内向けの</a:t>
                      </a:r>
                      <a:r>
                        <a:rPr kumimoji="1" lang="en-US" altLang="ja-JP" sz="2400" dirty="0">
                          <a:latin typeface="Arial Black" panose="020B0A04020102020204" pitchFamily="34" charset="0"/>
                          <a:ea typeface="HGP創英角ｺﾞｼｯｸUB" panose="020B0900000000000000" pitchFamily="50" charset="-128"/>
                        </a:rPr>
                        <a:t>OSS</a:t>
                      </a:r>
                      <a:r>
                        <a:rPr kumimoji="1" lang="ja-JP" altLang="en-US" sz="2400" dirty="0">
                          <a:latin typeface="Arial Black" panose="020B0A04020102020204" pitchFamily="34" charset="0"/>
                          <a:ea typeface="HGP創英角ｺﾞｼｯｸUB" panose="020B0900000000000000" pitchFamily="50" charset="-128"/>
                        </a:rPr>
                        <a:t>対応マニュアルの作成や</a:t>
                      </a:r>
                      <a:r>
                        <a:rPr kumimoji="1" lang="en-US" altLang="ja-JP" sz="2400" dirty="0">
                          <a:latin typeface="Arial Black" panose="020B0A04020102020204" pitchFamily="34" charset="0"/>
                          <a:ea typeface="HGP創英角ｺﾞｼｯｸUB" panose="020B0900000000000000" pitchFamily="50" charset="-128"/>
                        </a:rPr>
                        <a:t>OSS</a:t>
                      </a:r>
                      <a:r>
                        <a:rPr kumimoji="1" lang="ja-JP" altLang="en-US" sz="2400" dirty="0">
                          <a:latin typeface="Arial Black" panose="020B0A04020102020204" pitchFamily="34" charset="0"/>
                          <a:ea typeface="HGP創英角ｺﾞｼｯｸUB" panose="020B0900000000000000" pitchFamily="50" charset="-128"/>
                        </a:rPr>
                        <a:t>セミナー講師、事業部門の</a:t>
                      </a:r>
                      <a:r>
                        <a:rPr kumimoji="1" lang="en-US" altLang="ja-JP" sz="2400" dirty="0">
                          <a:latin typeface="Arial Black" panose="020B0A04020102020204" pitchFamily="34" charset="0"/>
                          <a:ea typeface="HGP創英角ｺﾞｼｯｸUB" panose="020B0900000000000000" pitchFamily="50" charset="-128"/>
                        </a:rPr>
                        <a:t>OSS</a:t>
                      </a:r>
                      <a:r>
                        <a:rPr kumimoji="1" lang="ja-JP" altLang="en-US" sz="2400" dirty="0">
                          <a:latin typeface="Arial Black" panose="020B0A04020102020204" pitchFamily="34" charset="0"/>
                          <a:ea typeface="HGP創英角ｺﾞｼｯｸUB" panose="020B0900000000000000" pitchFamily="50" charset="-128"/>
                        </a:rPr>
                        <a:t>ライセンス対応のコンサルティング等を実施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7" name="図 6">
            <a:extLst>
              <a:ext uri="{FF2B5EF4-FFF2-40B4-BE49-F238E27FC236}">
                <a16:creationId xmlns:a16="http://schemas.microsoft.com/office/drawing/2014/main" id="{10FE04DA-0353-44C7-AF20-31AE2ED1A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613" y="172153"/>
            <a:ext cx="2298891" cy="2968815"/>
          </a:xfrm>
          <a:prstGeom prst="rect">
            <a:avLst/>
          </a:prstGeom>
        </p:spPr>
      </p:pic>
      <p:sp>
        <p:nvSpPr>
          <p:cNvPr id="8" name="テキスト ボックス 7">
            <a:extLst>
              <a:ext uri="{FF2B5EF4-FFF2-40B4-BE49-F238E27FC236}">
                <a16:creationId xmlns:a16="http://schemas.microsoft.com/office/drawing/2014/main" id="{7229C4CF-A06A-4BE1-8B49-19804EC18372}"/>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06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75EAF-048C-402A-AEAD-478804EE8E77}"/>
              </a:ext>
            </a:extLst>
          </p:cNvPr>
          <p:cNvSpPr>
            <a:spLocks noGrp="1"/>
          </p:cNvSpPr>
          <p:nvPr>
            <p:ph type="title"/>
          </p:nvPr>
        </p:nvSpPr>
        <p:spPr/>
        <p:txBody>
          <a:bodyPr/>
          <a:lstStyle/>
          <a:p>
            <a:r>
              <a:rPr kumimoji="1" lang="ja-JP" altLang="en-US" dirty="0"/>
              <a:t>会合で</a:t>
            </a:r>
            <a:r>
              <a:rPr kumimoji="1" lang="en-US" altLang="ja-JP" dirty="0"/>
              <a:t>LT</a:t>
            </a:r>
            <a:r>
              <a:rPr kumimoji="1" lang="ja-JP" altLang="en-US" dirty="0"/>
              <a:t>を直接聞くメリット</a:t>
            </a:r>
          </a:p>
        </p:txBody>
      </p:sp>
      <p:sp>
        <p:nvSpPr>
          <p:cNvPr id="3" name="コンテンツ プレースホルダー 2">
            <a:extLst>
              <a:ext uri="{FF2B5EF4-FFF2-40B4-BE49-F238E27FC236}">
                <a16:creationId xmlns:a16="http://schemas.microsoft.com/office/drawing/2014/main" id="{4D3B9282-2E6C-4D59-BDB4-436911F67E7C}"/>
              </a:ext>
            </a:extLst>
          </p:cNvPr>
          <p:cNvSpPr>
            <a:spLocks noGrp="1"/>
          </p:cNvSpPr>
          <p:nvPr>
            <p:ph idx="1"/>
          </p:nvPr>
        </p:nvSpPr>
        <p:spPr/>
        <p:txBody>
          <a:bodyPr/>
          <a:lstStyle/>
          <a:p>
            <a:r>
              <a:rPr kumimoji="1" lang="ja-JP" altLang="en-US" dirty="0"/>
              <a:t>資料には書いていないトピックを聞くことができる</a:t>
            </a:r>
            <a:endParaRPr kumimoji="1" lang="en-US" altLang="ja-JP" dirty="0"/>
          </a:p>
          <a:p>
            <a:r>
              <a:rPr kumimoji="1" lang="ja-JP" altLang="en-US" dirty="0"/>
              <a:t>匿名希望、の方もその場では社名込みで名乗ってくれたり</a:t>
            </a:r>
            <a:endParaRPr kumimoji="1" lang="en-US" altLang="ja-JP" dirty="0"/>
          </a:p>
          <a:p>
            <a:r>
              <a:rPr kumimoji="1" lang="ja-JP" altLang="en-US" dirty="0"/>
              <a:t>匿名での資料もないが、その場限りで口頭のみ</a:t>
            </a:r>
            <a:r>
              <a:rPr kumimoji="1" lang="en-US" altLang="ja-JP" dirty="0"/>
              <a:t>LT</a:t>
            </a:r>
            <a:r>
              <a:rPr kumimoji="1" lang="ja-JP" altLang="en-US" dirty="0"/>
              <a:t>のケースが聞ける</a:t>
            </a:r>
            <a:endParaRPr kumimoji="1" lang="en-US" altLang="ja-JP" dirty="0"/>
          </a:p>
          <a:p>
            <a:r>
              <a:rPr lang="ja-JP" altLang="en-US" dirty="0"/>
              <a:t>気になるケースには、休憩時間や懇親会で追加質問や議論ができる</a:t>
            </a:r>
            <a:endParaRPr lang="en-US" altLang="ja-JP" dirty="0"/>
          </a:p>
          <a:p>
            <a:r>
              <a:rPr kumimoji="1" lang="en-US" altLang="ja-JP" dirty="0"/>
              <a:t>LT</a:t>
            </a:r>
            <a:r>
              <a:rPr kumimoji="1" lang="ja-JP" altLang="en-US" dirty="0"/>
              <a:t>の後の全体ディスカッションでは、一人で聞いていただけでは気付けなかった気付きがある</a:t>
            </a:r>
            <a:endParaRPr kumimoji="1" lang="en-US" altLang="ja-JP" dirty="0"/>
          </a:p>
        </p:txBody>
      </p:sp>
      <p:sp>
        <p:nvSpPr>
          <p:cNvPr id="4" name="スライド番号プレースホルダー 3">
            <a:extLst>
              <a:ext uri="{FF2B5EF4-FFF2-40B4-BE49-F238E27FC236}">
                <a16:creationId xmlns:a16="http://schemas.microsoft.com/office/drawing/2014/main" id="{211DE1F1-2FFA-445A-B604-EB4FF01E65D5}"/>
              </a:ext>
            </a:extLst>
          </p:cNvPr>
          <p:cNvSpPr>
            <a:spLocks noGrp="1"/>
          </p:cNvSpPr>
          <p:nvPr>
            <p:ph type="sldNum" sz="quarter" idx="12"/>
          </p:nvPr>
        </p:nvSpPr>
        <p:spPr/>
        <p:txBody>
          <a:bodyPr/>
          <a:lstStyle/>
          <a:p>
            <a:fld id="{E1DFF8A6-EE54-4210-8F3C-CB7615268D43}" type="slidenum">
              <a:rPr lang="en-US" altLang="ja-JP" smtClean="0"/>
              <a:pPr/>
              <a:t>20</a:t>
            </a:fld>
            <a:endParaRPr lang="en-US" altLang="ja-JP"/>
          </a:p>
        </p:txBody>
      </p:sp>
      <p:sp>
        <p:nvSpPr>
          <p:cNvPr id="5" name="テキスト ボックス 4">
            <a:extLst>
              <a:ext uri="{FF2B5EF4-FFF2-40B4-BE49-F238E27FC236}">
                <a16:creationId xmlns:a16="http://schemas.microsoft.com/office/drawing/2014/main" id="{54DC4FAD-C28F-4200-872C-C3477ED91EEB}"/>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9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84381-AD47-4305-974C-56D2585FF605}"/>
              </a:ext>
            </a:extLst>
          </p:cNvPr>
          <p:cNvSpPr>
            <a:spLocks noGrp="1"/>
          </p:cNvSpPr>
          <p:nvPr>
            <p:ph type="title"/>
          </p:nvPr>
        </p:nvSpPr>
        <p:spPr/>
        <p:txBody>
          <a:bodyPr/>
          <a:lstStyle/>
          <a:p>
            <a:r>
              <a:rPr kumimoji="1" lang="ja-JP" altLang="en-US" dirty="0"/>
              <a:t>最後に</a:t>
            </a:r>
          </a:p>
        </p:txBody>
      </p:sp>
      <p:sp>
        <p:nvSpPr>
          <p:cNvPr id="3" name="コンテンツ プレースホルダー 2">
            <a:extLst>
              <a:ext uri="{FF2B5EF4-FFF2-40B4-BE49-F238E27FC236}">
                <a16:creationId xmlns:a16="http://schemas.microsoft.com/office/drawing/2014/main" id="{F8A11CD1-FD94-4343-B973-573622DFA3E7}"/>
              </a:ext>
            </a:extLst>
          </p:cNvPr>
          <p:cNvSpPr>
            <a:spLocks noGrp="1"/>
          </p:cNvSpPr>
          <p:nvPr>
            <p:ph idx="1"/>
          </p:nvPr>
        </p:nvSpPr>
        <p:spPr>
          <a:xfrm>
            <a:off x="495300" y="836712"/>
            <a:ext cx="8915400" cy="5760640"/>
          </a:xfrm>
        </p:spPr>
        <p:txBody>
          <a:bodyPr>
            <a:normAutofit lnSpcReduction="10000"/>
          </a:bodyPr>
          <a:lstStyle/>
          <a:p>
            <a:pPr>
              <a:lnSpc>
                <a:spcPct val="120000"/>
              </a:lnSpc>
            </a:pPr>
            <a:r>
              <a:rPr kumimoji="1" lang="en-US" altLang="ja-JP" dirty="0" err="1"/>
              <a:t>OpenChain</a:t>
            </a:r>
            <a:r>
              <a:rPr kumimoji="1" lang="ja-JP" altLang="en-US" dirty="0"/>
              <a:t>は誰でも参加できるので，まずはメーリングリストに参加しましょう！</a:t>
            </a:r>
            <a:endParaRPr lang="en-US" altLang="ja-JP" dirty="0"/>
          </a:p>
          <a:p>
            <a:pPr>
              <a:lnSpc>
                <a:spcPct val="120000"/>
              </a:lnSpc>
            </a:pPr>
            <a:r>
              <a:rPr lang="ja-JP" altLang="en-US" dirty="0"/>
              <a:t>本家</a:t>
            </a:r>
            <a:r>
              <a:rPr lang="en-US" altLang="ja-JP" dirty="0"/>
              <a:t>(</a:t>
            </a:r>
            <a:r>
              <a:rPr lang="ja-JP" altLang="en-US" dirty="0"/>
              <a:t>英語</a:t>
            </a:r>
            <a:r>
              <a:rPr lang="en-US" altLang="ja-JP" dirty="0"/>
              <a:t>)</a:t>
            </a:r>
            <a:r>
              <a:rPr lang="ja-JP" altLang="en-US" dirty="0"/>
              <a:t>もありますが，まずは</a:t>
            </a:r>
            <a:r>
              <a:rPr lang="en-US" altLang="ja-JP" dirty="0"/>
              <a:t>Japan</a:t>
            </a:r>
            <a:r>
              <a:rPr lang="ja-JP" altLang="en-US" dirty="0"/>
              <a:t> </a:t>
            </a:r>
            <a:r>
              <a:rPr lang="en-US" altLang="ja-JP" dirty="0"/>
              <a:t>WG</a:t>
            </a:r>
            <a:r>
              <a:rPr lang="ja-JP" altLang="en-US" dirty="0"/>
              <a:t>の</a:t>
            </a:r>
            <a:r>
              <a:rPr lang="en-US" altLang="ja-JP" dirty="0"/>
              <a:t>ML</a:t>
            </a:r>
            <a:r>
              <a:rPr lang="ja-JP" altLang="en-US" dirty="0"/>
              <a:t>からの参加してみましょう！</a:t>
            </a:r>
            <a:endParaRPr lang="en-US" altLang="ja-JP" dirty="0"/>
          </a:p>
          <a:p>
            <a:pPr lvl="1">
              <a:lnSpc>
                <a:spcPct val="120000"/>
              </a:lnSpc>
            </a:pPr>
            <a:r>
              <a:rPr lang="en-US" altLang="ja-JP" dirty="0">
                <a:hlinkClick r:id="rId2"/>
              </a:rPr>
              <a:t>japan-wg@lists.openchainproject.org</a:t>
            </a:r>
            <a:endParaRPr lang="en-US" altLang="ja-JP" dirty="0"/>
          </a:p>
          <a:p>
            <a:pPr lvl="1">
              <a:lnSpc>
                <a:spcPct val="120000"/>
              </a:lnSpc>
            </a:pPr>
            <a:r>
              <a:rPr lang="en-US" altLang="ja-JP" dirty="0">
                <a:hlinkClick r:id="rId3"/>
              </a:rPr>
              <a:t>https://lists.openchainproject.org/g/japan-wg</a:t>
            </a:r>
            <a:endParaRPr lang="en-US" altLang="ja-JP" dirty="0"/>
          </a:p>
          <a:p>
            <a:pPr>
              <a:lnSpc>
                <a:spcPct val="120000"/>
              </a:lnSpc>
            </a:pPr>
            <a:r>
              <a:rPr lang="en-US" altLang="ja-JP" dirty="0" err="1"/>
              <a:t>Github</a:t>
            </a:r>
            <a:r>
              <a:rPr lang="ja-JP" altLang="en-US" dirty="0"/>
              <a:t> </a:t>
            </a:r>
            <a:r>
              <a:rPr lang="en-US" altLang="ja-JP" dirty="0"/>
              <a:t>/</a:t>
            </a:r>
            <a:r>
              <a:rPr lang="ja-JP" altLang="en-US" dirty="0"/>
              <a:t> </a:t>
            </a:r>
            <a:r>
              <a:rPr lang="en-US" altLang="ja-JP" dirty="0"/>
              <a:t>Wiki</a:t>
            </a:r>
          </a:p>
          <a:p>
            <a:pPr lvl="1">
              <a:lnSpc>
                <a:spcPct val="120000"/>
              </a:lnSpc>
            </a:pPr>
            <a:r>
              <a:rPr lang="en-US" altLang="ja-JP" dirty="0">
                <a:hlinkClick r:id="rId4"/>
              </a:rPr>
              <a:t>https://github.com/OpenChain-Project/OpenChain-JWG</a:t>
            </a:r>
            <a:endParaRPr lang="en-US" altLang="ja-JP" dirty="0"/>
          </a:p>
        </p:txBody>
      </p:sp>
      <p:sp>
        <p:nvSpPr>
          <p:cNvPr id="4" name="スライド番号プレースホルダー 3">
            <a:extLst>
              <a:ext uri="{FF2B5EF4-FFF2-40B4-BE49-F238E27FC236}">
                <a16:creationId xmlns:a16="http://schemas.microsoft.com/office/drawing/2014/main" id="{37D746EC-8175-49B2-B149-488F43FCCA21}"/>
              </a:ext>
            </a:extLst>
          </p:cNvPr>
          <p:cNvSpPr>
            <a:spLocks noGrp="1"/>
          </p:cNvSpPr>
          <p:nvPr>
            <p:ph type="sldNum" sz="quarter" idx="12"/>
          </p:nvPr>
        </p:nvSpPr>
        <p:spPr/>
        <p:txBody>
          <a:bodyPr/>
          <a:lstStyle/>
          <a:p>
            <a:fld id="{E1DFF8A6-EE54-4210-8F3C-CB7615268D43}" type="slidenum">
              <a:rPr lang="en-US" altLang="ja-JP" smtClean="0"/>
              <a:pPr/>
              <a:t>21</a:t>
            </a:fld>
            <a:endParaRPr lang="en-US" altLang="ja-JP"/>
          </a:p>
        </p:txBody>
      </p:sp>
      <p:sp>
        <p:nvSpPr>
          <p:cNvPr id="5" name="テキスト ボックス 4">
            <a:extLst>
              <a:ext uri="{FF2B5EF4-FFF2-40B4-BE49-F238E27FC236}">
                <a16:creationId xmlns:a16="http://schemas.microsoft.com/office/drawing/2014/main" id="{AAB3B194-4647-4EC7-A577-C37A09EB3586}"/>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3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A340B-01A2-416E-86A7-152AA4A3E1B0}"/>
              </a:ext>
            </a:extLst>
          </p:cNvPr>
          <p:cNvSpPr>
            <a:spLocks noGrp="1"/>
          </p:cNvSpPr>
          <p:nvPr>
            <p:ph type="title"/>
          </p:nvPr>
        </p:nvSpPr>
        <p:spPr/>
        <p:txBody>
          <a:bodyPr/>
          <a:lstStyle/>
          <a:p>
            <a:r>
              <a:rPr kumimoji="1" lang="ja-JP" altLang="en-US" dirty="0"/>
              <a:t>活動概要</a:t>
            </a:r>
          </a:p>
        </p:txBody>
      </p:sp>
      <p:sp>
        <p:nvSpPr>
          <p:cNvPr id="3" name="コンテンツ プレースホルダー 2">
            <a:extLst>
              <a:ext uri="{FF2B5EF4-FFF2-40B4-BE49-F238E27FC236}">
                <a16:creationId xmlns:a16="http://schemas.microsoft.com/office/drawing/2014/main" id="{FC4D5449-63D9-429A-8623-E986DDB60424}"/>
              </a:ext>
            </a:extLst>
          </p:cNvPr>
          <p:cNvSpPr>
            <a:spLocks noGrp="1"/>
          </p:cNvSpPr>
          <p:nvPr>
            <p:ph idx="1"/>
          </p:nvPr>
        </p:nvSpPr>
        <p:spPr/>
        <p:txBody>
          <a:bodyPr/>
          <a:lstStyle/>
          <a:p>
            <a:pPr marL="0" indent="0">
              <a:buNone/>
            </a:pPr>
            <a:r>
              <a:rPr kumimoji="1" lang="en-US" altLang="ja-JP" dirty="0" err="1"/>
              <a:t>OpenChain</a:t>
            </a:r>
            <a:r>
              <a:rPr kumimoji="1" lang="ja-JP" altLang="en-US" dirty="0"/>
              <a:t> </a:t>
            </a:r>
            <a:r>
              <a:rPr kumimoji="1" lang="en-US" altLang="ja-JP" dirty="0"/>
              <a:t>Japan WG</a:t>
            </a:r>
            <a:r>
              <a:rPr kumimoji="1" lang="ja-JP" altLang="en-US" dirty="0"/>
              <a:t> では，</a:t>
            </a:r>
            <a:r>
              <a:rPr lang="ja-JP" altLang="en-US" dirty="0"/>
              <a:t>全体会合にて</a:t>
            </a:r>
            <a:r>
              <a:rPr lang="en-US" altLang="ja-JP" dirty="0"/>
              <a:t>Lightning</a:t>
            </a:r>
            <a:r>
              <a:rPr lang="ja-JP" altLang="en-US" dirty="0"/>
              <a:t> </a:t>
            </a:r>
            <a:r>
              <a:rPr lang="en-US" altLang="ja-JP" dirty="0"/>
              <a:t>Talk</a:t>
            </a:r>
            <a:r>
              <a:rPr lang="ja-JP" altLang="en-US" dirty="0"/>
              <a:t>形式で、各社のケーススタディを共有してきました</a:t>
            </a:r>
            <a:endParaRPr kumimoji="1" lang="en-US" altLang="ja-JP" dirty="0"/>
          </a:p>
          <a:p>
            <a:pPr marL="0" indent="0">
              <a:buNone/>
            </a:pPr>
            <a:endParaRPr lang="en-US" altLang="ja-JP" dirty="0"/>
          </a:p>
          <a:p>
            <a:pPr marL="0" indent="0">
              <a:buNone/>
            </a:pPr>
            <a:r>
              <a:rPr lang="ja-JP" altLang="en-US" dirty="0"/>
              <a:t>これまでの</a:t>
            </a:r>
            <a:r>
              <a:rPr lang="en-US" altLang="ja-JP" dirty="0"/>
              <a:t>LT</a:t>
            </a:r>
          </a:p>
          <a:p>
            <a:pPr marL="0" indent="0">
              <a:buNone/>
            </a:pPr>
            <a:r>
              <a:rPr kumimoji="1" lang="ja-JP" altLang="en-US" dirty="0"/>
              <a:t>・</a:t>
            </a:r>
            <a:r>
              <a:rPr kumimoji="1" lang="en-US" altLang="ja-JP" dirty="0"/>
              <a:t>OSS</a:t>
            </a:r>
            <a:r>
              <a:rPr kumimoji="1" lang="ja-JP" altLang="en-US" dirty="0"/>
              <a:t>コンプライアンス推進の社内体制</a:t>
            </a:r>
            <a:endParaRPr kumimoji="1" lang="en-US" altLang="ja-JP" dirty="0"/>
          </a:p>
          <a:p>
            <a:pPr marL="0" indent="0">
              <a:buNone/>
            </a:pPr>
            <a:r>
              <a:rPr kumimoji="1" lang="ja-JP" altLang="en-US" dirty="0"/>
              <a:t>・</a:t>
            </a:r>
            <a:r>
              <a:rPr kumimoji="1" lang="en-US" altLang="ja-JP" dirty="0"/>
              <a:t>OSS</a:t>
            </a:r>
            <a:r>
              <a:rPr kumimoji="1" lang="ja-JP" altLang="en-US" dirty="0"/>
              <a:t>コンプライアンス関係の社内教育</a:t>
            </a:r>
            <a:endParaRPr kumimoji="1" lang="en-US" altLang="ja-JP" dirty="0"/>
          </a:p>
          <a:p>
            <a:pPr marL="0" indent="0">
              <a:buNone/>
            </a:pPr>
            <a:r>
              <a:rPr lang="ja-JP" altLang="en-US" dirty="0"/>
              <a:t>・</a:t>
            </a:r>
            <a:r>
              <a:rPr lang="en-US" altLang="ja-JP" dirty="0"/>
              <a:t>OSS</a:t>
            </a:r>
            <a:r>
              <a:rPr lang="ja-JP" altLang="en-US" dirty="0"/>
              <a:t>コンプライアンス活動 拡大時のポイント</a:t>
            </a:r>
            <a:endParaRPr kumimoji="1" lang="ja-JP" altLang="en-US" dirty="0"/>
          </a:p>
        </p:txBody>
      </p:sp>
      <p:sp>
        <p:nvSpPr>
          <p:cNvPr id="4" name="スライド番号プレースホルダー 3">
            <a:extLst>
              <a:ext uri="{FF2B5EF4-FFF2-40B4-BE49-F238E27FC236}">
                <a16:creationId xmlns:a16="http://schemas.microsoft.com/office/drawing/2014/main" id="{0240E7CE-83AB-41EE-83F3-7ABB7B438E45}"/>
              </a:ext>
            </a:extLst>
          </p:cNvPr>
          <p:cNvSpPr>
            <a:spLocks noGrp="1"/>
          </p:cNvSpPr>
          <p:nvPr>
            <p:ph type="sldNum" sz="quarter" idx="12"/>
          </p:nvPr>
        </p:nvSpPr>
        <p:spPr/>
        <p:txBody>
          <a:bodyPr/>
          <a:lstStyle/>
          <a:p>
            <a:fld id="{E1DFF8A6-EE54-4210-8F3C-CB7615268D43}" type="slidenum">
              <a:rPr lang="en-US" altLang="ja-JP" smtClean="0"/>
              <a:pPr/>
              <a:t>3</a:t>
            </a:fld>
            <a:endParaRPr lang="en-US" altLang="ja-JP"/>
          </a:p>
        </p:txBody>
      </p:sp>
      <p:sp>
        <p:nvSpPr>
          <p:cNvPr id="5" name="テキスト ボックス 4">
            <a:extLst>
              <a:ext uri="{FF2B5EF4-FFF2-40B4-BE49-F238E27FC236}">
                <a16:creationId xmlns:a16="http://schemas.microsoft.com/office/drawing/2014/main" id="{9FA54381-F9DF-456D-94FE-31A0FFD98F88}"/>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601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BBA35-541D-4846-9891-97D64A80E0A0}"/>
              </a:ext>
            </a:extLst>
          </p:cNvPr>
          <p:cNvSpPr>
            <a:spLocks noGrp="1"/>
          </p:cNvSpPr>
          <p:nvPr>
            <p:ph type="title"/>
          </p:nvPr>
        </p:nvSpPr>
        <p:spPr/>
        <p:txBody>
          <a:bodyPr/>
          <a:lstStyle/>
          <a:p>
            <a:r>
              <a:rPr lang="en-US" altLang="ja-JP" dirty="0"/>
              <a:t>OSS</a:t>
            </a:r>
            <a:r>
              <a:rPr lang="ja-JP" altLang="en-US" dirty="0"/>
              <a:t>コンプライアンス推進の社内体制</a:t>
            </a:r>
            <a:endParaRPr kumimoji="1" lang="ja-JP" altLang="en-US" dirty="0"/>
          </a:p>
        </p:txBody>
      </p:sp>
      <p:sp>
        <p:nvSpPr>
          <p:cNvPr id="3" name="コンテンツ プレースホルダー 2">
            <a:extLst>
              <a:ext uri="{FF2B5EF4-FFF2-40B4-BE49-F238E27FC236}">
                <a16:creationId xmlns:a16="http://schemas.microsoft.com/office/drawing/2014/main" id="{B3DC9728-709A-4098-BCB7-265E55D5ABB3}"/>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3C5562-179E-4CB6-9289-EB87529AE964}"/>
              </a:ext>
            </a:extLst>
          </p:cNvPr>
          <p:cNvSpPr>
            <a:spLocks noGrp="1"/>
          </p:cNvSpPr>
          <p:nvPr>
            <p:ph type="sldNum" sz="quarter" idx="12"/>
          </p:nvPr>
        </p:nvSpPr>
        <p:spPr/>
        <p:txBody>
          <a:bodyPr/>
          <a:lstStyle/>
          <a:p>
            <a:fld id="{E1DFF8A6-EE54-4210-8F3C-CB7615268D43}" type="slidenum">
              <a:rPr lang="en-US" altLang="ja-JP" smtClean="0"/>
              <a:pPr/>
              <a:t>4</a:t>
            </a:fld>
            <a:endParaRPr lang="en-US" altLang="ja-JP"/>
          </a:p>
        </p:txBody>
      </p:sp>
      <p:pic>
        <p:nvPicPr>
          <p:cNvPr id="5" name="図 4">
            <a:extLst>
              <a:ext uri="{FF2B5EF4-FFF2-40B4-BE49-F238E27FC236}">
                <a16:creationId xmlns:a16="http://schemas.microsoft.com/office/drawing/2014/main" id="{4B24D068-B1A1-496E-8210-93DB2C1CB6D5}"/>
              </a:ext>
            </a:extLst>
          </p:cNvPr>
          <p:cNvPicPr>
            <a:picLocks noChangeAspect="1"/>
          </p:cNvPicPr>
          <p:nvPr/>
        </p:nvPicPr>
        <p:blipFill>
          <a:blip r:embed="rId2"/>
          <a:stretch>
            <a:fillRect/>
          </a:stretch>
        </p:blipFill>
        <p:spPr>
          <a:xfrm>
            <a:off x="272480" y="836712"/>
            <a:ext cx="4441729" cy="3140968"/>
          </a:xfrm>
          <a:prstGeom prst="rect">
            <a:avLst/>
          </a:prstGeom>
        </p:spPr>
      </p:pic>
      <p:pic>
        <p:nvPicPr>
          <p:cNvPr id="6" name="図 5">
            <a:extLst>
              <a:ext uri="{FF2B5EF4-FFF2-40B4-BE49-F238E27FC236}">
                <a16:creationId xmlns:a16="http://schemas.microsoft.com/office/drawing/2014/main" id="{022A41F8-7A79-46CB-884D-6A0E4F75EF38}"/>
              </a:ext>
            </a:extLst>
          </p:cNvPr>
          <p:cNvPicPr>
            <a:picLocks noChangeAspect="1"/>
          </p:cNvPicPr>
          <p:nvPr/>
        </p:nvPicPr>
        <p:blipFill>
          <a:blip r:embed="rId3"/>
          <a:stretch>
            <a:fillRect/>
          </a:stretch>
        </p:blipFill>
        <p:spPr>
          <a:xfrm>
            <a:off x="5025008" y="841536"/>
            <a:ext cx="4521208" cy="3163528"/>
          </a:xfrm>
          <a:prstGeom prst="rect">
            <a:avLst/>
          </a:prstGeom>
        </p:spPr>
      </p:pic>
      <p:pic>
        <p:nvPicPr>
          <p:cNvPr id="7" name="図 6">
            <a:extLst>
              <a:ext uri="{FF2B5EF4-FFF2-40B4-BE49-F238E27FC236}">
                <a16:creationId xmlns:a16="http://schemas.microsoft.com/office/drawing/2014/main" id="{994EBC7E-44F0-47EC-B4EF-CCC5B8681025}"/>
              </a:ext>
            </a:extLst>
          </p:cNvPr>
          <p:cNvPicPr>
            <a:picLocks noChangeAspect="1"/>
          </p:cNvPicPr>
          <p:nvPr/>
        </p:nvPicPr>
        <p:blipFill>
          <a:blip r:embed="rId4"/>
          <a:stretch>
            <a:fillRect/>
          </a:stretch>
        </p:blipFill>
        <p:spPr>
          <a:xfrm>
            <a:off x="272480" y="3680660"/>
            <a:ext cx="4437659" cy="3140969"/>
          </a:xfrm>
          <a:prstGeom prst="rect">
            <a:avLst/>
          </a:prstGeom>
        </p:spPr>
      </p:pic>
      <p:pic>
        <p:nvPicPr>
          <p:cNvPr id="8" name="図 7">
            <a:extLst>
              <a:ext uri="{FF2B5EF4-FFF2-40B4-BE49-F238E27FC236}">
                <a16:creationId xmlns:a16="http://schemas.microsoft.com/office/drawing/2014/main" id="{044234A4-B316-4B9C-88D4-5C85006B7659}"/>
              </a:ext>
            </a:extLst>
          </p:cNvPr>
          <p:cNvPicPr>
            <a:picLocks noChangeAspect="1"/>
          </p:cNvPicPr>
          <p:nvPr/>
        </p:nvPicPr>
        <p:blipFill>
          <a:blip r:embed="rId5"/>
          <a:stretch>
            <a:fillRect/>
          </a:stretch>
        </p:blipFill>
        <p:spPr>
          <a:xfrm>
            <a:off x="5020937" y="3672424"/>
            <a:ext cx="4484547" cy="3185575"/>
          </a:xfrm>
          <a:prstGeom prst="rect">
            <a:avLst/>
          </a:prstGeom>
        </p:spPr>
      </p:pic>
      <p:sp>
        <p:nvSpPr>
          <p:cNvPr id="9" name="テキスト ボックス 8">
            <a:extLst>
              <a:ext uri="{FF2B5EF4-FFF2-40B4-BE49-F238E27FC236}">
                <a16:creationId xmlns:a16="http://schemas.microsoft.com/office/drawing/2014/main" id="{8D44BF79-89CE-4AE6-BF68-4071449074CA}"/>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6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00"/>
                                        <p:tgtEl>
                                          <p:spTgt spid="5"/>
                                        </p:tgtEl>
                                      </p:cBhvr>
                                    </p:animEffect>
                                    <p:anim calcmode="lin" valueType="num">
                                      <p:cBhvr>
                                        <p:cTn id="8" dur="1200" fill="hold"/>
                                        <p:tgtEl>
                                          <p:spTgt spid="5"/>
                                        </p:tgtEl>
                                        <p:attrNameLst>
                                          <p:attrName>ppt_w</p:attrName>
                                        </p:attrNameLst>
                                      </p:cBhvr>
                                      <p:tavLst>
                                        <p:tav tm="0" fmla="#ppt_w*sin(2.5*pi*$)">
                                          <p:val>
                                            <p:fltVal val="0"/>
                                          </p:val>
                                        </p:tav>
                                        <p:tav tm="100000">
                                          <p:val>
                                            <p:fltVal val="1"/>
                                          </p:val>
                                        </p:tav>
                                      </p:tavLst>
                                    </p:anim>
                                    <p:anim calcmode="lin" valueType="num">
                                      <p:cBhvr>
                                        <p:cTn id="9" dur="12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300"/>
                                        <p:tgtEl>
                                          <p:spTgt spid="6"/>
                                        </p:tgtEl>
                                      </p:cBhvr>
                                    </p:animEffect>
                                    <p:anim calcmode="lin" valueType="num">
                                      <p:cBhvr>
                                        <p:cTn id="13" dur="1300" fill="hold"/>
                                        <p:tgtEl>
                                          <p:spTgt spid="6"/>
                                        </p:tgtEl>
                                        <p:attrNameLst>
                                          <p:attrName>ppt_w</p:attrName>
                                        </p:attrNameLst>
                                      </p:cBhvr>
                                      <p:tavLst>
                                        <p:tav tm="0" fmla="#ppt_w*sin(2.5*pi*$)">
                                          <p:val>
                                            <p:fltVal val="0"/>
                                          </p:val>
                                        </p:tav>
                                        <p:tav tm="100000">
                                          <p:val>
                                            <p:fltVal val="1"/>
                                          </p:val>
                                        </p:tav>
                                      </p:tavLst>
                                    </p:anim>
                                    <p:anim calcmode="lin" valueType="num">
                                      <p:cBhvr>
                                        <p:cTn id="14" dur="1300" fill="hold"/>
                                        <p:tgtEl>
                                          <p:spTgt spid="6"/>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300"/>
                                        <p:tgtEl>
                                          <p:spTgt spid="8"/>
                                        </p:tgtEl>
                                      </p:cBhvr>
                                    </p:animEffect>
                                    <p:anim calcmode="lin" valueType="num">
                                      <p:cBhvr>
                                        <p:cTn id="18" dur="1300" fill="hold"/>
                                        <p:tgtEl>
                                          <p:spTgt spid="8"/>
                                        </p:tgtEl>
                                        <p:attrNameLst>
                                          <p:attrName>ppt_w</p:attrName>
                                        </p:attrNameLst>
                                      </p:cBhvr>
                                      <p:tavLst>
                                        <p:tav tm="0" fmla="#ppt_w*sin(2.5*pi*$)">
                                          <p:val>
                                            <p:fltVal val="0"/>
                                          </p:val>
                                        </p:tav>
                                        <p:tav tm="100000">
                                          <p:val>
                                            <p:fltVal val="1"/>
                                          </p:val>
                                        </p:tav>
                                      </p:tavLst>
                                    </p:anim>
                                    <p:anim calcmode="lin" valueType="num">
                                      <p:cBhvr>
                                        <p:cTn id="19" dur="1300" fill="hold"/>
                                        <p:tgtEl>
                                          <p:spTgt spid="8"/>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9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100"/>
                                        <p:tgtEl>
                                          <p:spTgt spid="7"/>
                                        </p:tgtEl>
                                      </p:cBhvr>
                                    </p:animEffect>
                                    <p:anim calcmode="lin" valueType="num">
                                      <p:cBhvr>
                                        <p:cTn id="23" dur="1100" fill="hold"/>
                                        <p:tgtEl>
                                          <p:spTgt spid="7"/>
                                        </p:tgtEl>
                                        <p:attrNameLst>
                                          <p:attrName>ppt_w</p:attrName>
                                        </p:attrNameLst>
                                      </p:cBhvr>
                                      <p:tavLst>
                                        <p:tav tm="0" fmla="#ppt_w*sin(2.5*pi*$)">
                                          <p:val>
                                            <p:fltVal val="0"/>
                                          </p:val>
                                        </p:tav>
                                        <p:tav tm="100000">
                                          <p:val>
                                            <p:fltVal val="1"/>
                                          </p:val>
                                        </p:tav>
                                      </p:tavLst>
                                    </p:anim>
                                    <p:anim calcmode="lin" valueType="num">
                                      <p:cBhvr>
                                        <p:cTn id="24" dur="11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BBA35-541D-4846-9891-97D64A80E0A0}"/>
              </a:ext>
            </a:extLst>
          </p:cNvPr>
          <p:cNvSpPr>
            <a:spLocks noGrp="1"/>
          </p:cNvSpPr>
          <p:nvPr>
            <p:ph type="title"/>
          </p:nvPr>
        </p:nvSpPr>
        <p:spPr/>
        <p:txBody>
          <a:bodyPr/>
          <a:lstStyle/>
          <a:p>
            <a:r>
              <a:rPr lang="en-US" altLang="ja-JP" dirty="0"/>
              <a:t>OSS</a:t>
            </a:r>
            <a:r>
              <a:rPr lang="ja-JP" altLang="en-US" dirty="0"/>
              <a:t>コンプライアンス推進の社内体制</a:t>
            </a:r>
            <a:endParaRPr kumimoji="1" lang="ja-JP" altLang="en-US" dirty="0"/>
          </a:p>
        </p:txBody>
      </p:sp>
      <p:sp>
        <p:nvSpPr>
          <p:cNvPr id="3" name="コンテンツ プレースホルダー 2">
            <a:extLst>
              <a:ext uri="{FF2B5EF4-FFF2-40B4-BE49-F238E27FC236}">
                <a16:creationId xmlns:a16="http://schemas.microsoft.com/office/drawing/2014/main" id="{B3DC9728-709A-4098-BCB7-265E55D5ABB3}"/>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3C5562-179E-4CB6-9289-EB87529AE964}"/>
              </a:ext>
            </a:extLst>
          </p:cNvPr>
          <p:cNvSpPr>
            <a:spLocks noGrp="1"/>
          </p:cNvSpPr>
          <p:nvPr>
            <p:ph type="sldNum" sz="quarter" idx="12"/>
          </p:nvPr>
        </p:nvSpPr>
        <p:spPr/>
        <p:txBody>
          <a:bodyPr/>
          <a:lstStyle/>
          <a:p>
            <a:fld id="{E1DFF8A6-EE54-4210-8F3C-CB7615268D43}" type="slidenum">
              <a:rPr lang="en-US" altLang="ja-JP" smtClean="0"/>
              <a:pPr/>
              <a:t>5</a:t>
            </a:fld>
            <a:endParaRPr lang="en-US" altLang="ja-JP"/>
          </a:p>
        </p:txBody>
      </p:sp>
      <p:pic>
        <p:nvPicPr>
          <p:cNvPr id="5" name="図 4">
            <a:extLst>
              <a:ext uri="{FF2B5EF4-FFF2-40B4-BE49-F238E27FC236}">
                <a16:creationId xmlns:a16="http://schemas.microsoft.com/office/drawing/2014/main" id="{4B24D068-B1A1-496E-8210-93DB2C1CB6D5}"/>
              </a:ext>
            </a:extLst>
          </p:cNvPr>
          <p:cNvPicPr>
            <a:picLocks noChangeAspect="1"/>
          </p:cNvPicPr>
          <p:nvPr/>
        </p:nvPicPr>
        <p:blipFill>
          <a:blip r:embed="rId2"/>
          <a:stretch>
            <a:fillRect/>
          </a:stretch>
        </p:blipFill>
        <p:spPr>
          <a:xfrm>
            <a:off x="272480" y="836712"/>
            <a:ext cx="4441729" cy="3140968"/>
          </a:xfrm>
          <a:prstGeom prst="rect">
            <a:avLst/>
          </a:prstGeom>
        </p:spPr>
      </p:pic>
      <p:pic>
        <p:nvPicPr>
          <p:cNvPr id="6" name="図 5">
            <a:extLst>
              <a:ext uri="{FF2B5EF4-FFF2-40B4-BE49-F238E27FC236}">
                <a16:creationId xmlns:a16="http://schemas.microsoft.com/office/drawing/2014/main" id="{022A41F8-7A79-46CB-884D-6A0E4F75EF38}"/>
              </a:ext>
            </a:extLst>
          </p:cNvPr>
          <p:cNvPicPr>
            <a:picLocks noChangeAspect="1"/>
          </p:cNvPicPr>
          <p:nvPr/>
        </p:nvPicPr>
        <p:blipFill>
          <a:blip r:embed="rId3"/>
          <a:stretch>
            <a:fillRect/>
          </a:stretch>
        </p:blipFill>
        <p:spPr>
          <a:xfrm>
            <a:off x="5025008" y="841536"/>
            <a:ext cx="4521208" cy="3163528"/>
          </a:xfrm>
          <a:prstGeom prst="rect">
            <a:avLst/>
          </a:prstGeom>
        </p:spPr>
      </p:pic>
      <p:pic>
        <p:nvPicPr>
          <p:cNvPr id="7" name="図 6">
            <a:extLst>
              <a:ext uri="{FF2B5EF4-FFF2-40B4-BE49-F238E27FC236}">
                <a16:creationId xmlns:a16="http://schemas.microsoft.com/office/drawing/2014/main" id="{994EBC7E-44F0-47EC-B4EF-CCC5B8681025}"/>
              </a:ext>
            </a:extLst>
          </p:cNvPr>
          <p:cNvPicPr>
            <a:picLocks noChangeAspect="1"/>
          </p:cNvPicPr>
          <p:nvPr/>
        </p:nvPicPr>
        <p:blipFill>
          <a:blip r:embed="rId4"/>
          <a:stretch>
            <a:fillRect/>
          </a:stretch>
        </p:blipFill>
        <p:spPr>
          <a:xfrm>
            <a:off x="272480" y="3680660"/>
            <a:ext cx="4437659" cy="3140969"/>
          </a:xfrm>
          <a:prstGeom prst="rect">
            <a:avLst/>
          </a:prstGeom>
        </p:spPr>
      </p:pic>
      <p:pic>
        <p:nvPicPr>
          <p:cNvPr id="8" name="図 7">
            <a:extLst>
              <a:ext uri="{FF2B5EF4-FFF2-40B4-BE49-F238E27FC236}">
                <a16:creationId xmlns:a16="http://schemas.microsoft.com/office/drawing/2014/main" id="{044234A4-B316-4B9C-88D4-5C85006B7659}"/>
              </a:ext>
            </a:extLst>
          </p:cNvPr>
          <p:cNvPicPr>
            <a:picLocks noChangeAspect="1"/>
          </p:cNvPicPr>
          <p:nvPr/>
        </p:nvPicPr>
        <p:blipFill>
          <a:blip r:embed="rId5"/>
          <a:stretch>
            <a:fillRect/>
          </a:stretch>
        </p:blipFill>
        <p:spPr>
          <a:xfrm>
            <a:off x="5020937" y="3672424"/>
            <a:ext cx="4484547" cy="3185575"/>
          </a:xfrm>
          <a:prstGeom prst="rect">
            <a:avLst/>
          </a:prstGeom>
        </p:spPr>
      </p:pic>
      <p:sp>
        <p:nvSpPr>
          <p:cNvPr id="9" name="テキスト ボックス 8">
            <a:extLst>
              <a:ext uri="{FF2B5EF4-FFF2-40B4-BE49-F238E27FC236}">
                <a16:creationId xmlns:a16="http://schemas.microsoft.com/office/drawing/2014/main" id="{69B2F35F-9547-4078-973D-8FD8DAE41201}"/>
              </a:ext>
            </a:extLst>
          </p:cNvPr>
          <p:cNvSpPr txBox="1"/>
          <p:nvPr/>
        </p:nvSpPr>
        <p:spPr>
          <a:xfrm>
            <a:off x="136964" y="783780"/>
            <a:ext cx="5270995" cy="1200329"/>
          </a:xfrm>
          <a:prstGeom prst="rect">
            <a:avLst/>
          </a:prstGeom>
          <a:solidFill>
            <a:srgbClr val="FFFF99"/>
          </a:solidFill>
          <a:ln w="19050">
            <a:solidFill>
              <a:srgbClr val="FF0000"/>
            </a:solidFill>
          </a:ln>
        </p:spPr>
        <p:txBody>
          <a:bodyPr wrap="none" rtlCol="0">
            <a:spAutoFit/>
          </a:bodyPr>
          <a:lstStyle/>
          <a:p>
            <a:r>
              <a:rPr kumimoji="1" lang="ja-JP" altLang="en-US" sz="2400" dirty="0"/>
              <a:t>ひとり</a:t>
            </a:r>
            <a:r>
              <a:rPr kumimoji="1" lang="en-US" altLang="ja-JP" sz="2400" dirty="0"/>
              <a:t>2</a:t>
            </a:r>
            <a:r>
              <a:rPr kumimoji="1" lang="ja-JP" altLang="en-US" sz="2400" dirty="0"/>
              <a:t>～</a:t>
            </a:r>
            <a:r>
              <a:rPr kumimoji="1" lang="en-US" altLang="ja-JP" sz="2400" dirty="0"/>
              <a:t>3</a:t>
            </a:r>
            <a:r>
              <a:rPr kumimoji="1" lang="ja-JP" altLang="en-US" sz="2400" dirty="0"/>
              <a:t>分、</a:t>
            </a:r>
            <a:endParaRPr lang="en-US" altLang="ja-JP" sz="2400" dirty="0"/>
          </a:p>
          <a:p>
            <a:r>
              <a:rPr kumimoji="1" lang="ja-JP" altLang="en-US" sz="2400" dirty="0"/>
              <a:t>ある程度のフォーマットでのスライド</a:t>
            </a:r>
            <a:r>
              <a:rPr kumimoji="1" lang="en-US" altLang="ja-JP" sz="2400" dirty="0"/>
              <a:t>1</a:t>
            </a:r>
            <a:r>
              <a:rPr kumimoji="1" lang="ja-JP" altLang="en-US" sz="2400" dirty="0"/>
              <a:t>枚、</a:t>
            </a:r>
            <a:endParaRPr kumimoji="1" lang="en-US" altLang="ja-JP" sz="2400" dirty="0"/>
          </a:p>
          <a:p>
            <a:r>
              <a:rPr kumimoji="1" lang="ja-JP" altLang="en-US" sz="2400" dirty="0"/>
              <a:t>で</a:t>
            </a:r>
            <a:r>
              <a:rPr lang="ja-JP" altLang="en-US" sz="2400" dirty="0"/>
              <a:t> </a:t>
            </a:r>
            <a:r>
              <a:rPr lang="en-US" altLang="ja-JP" sz="2400" dirty="0"/>
              <a:t>LT</a:t>
            </a:r>
            <a:r>
              <a:rPr lang="ja-JP" altLang="en-US" sz="2400" dirty="0"/>
              <a:t>形式でケーススタディを紹介</a:t>
            </a:r>
            <a:endParaRPr lang="en-US" altLang="ja-JP" sz="2400" dirty="0"/>
          </a:p>
        </p:txBody>
      </p:sp>
      <p:sp>
        <p:nvSpPr>
          <p:cNvPr id="10" name="テキスト ボックス 9">
            <a:extLst>
              <a:ext uri="{FF2B5EF4-FFF2-40B4-BE49-F238E27FC236}">
                <a16:creationId xmlns:a16="http://schemas.microsoft.com/office/drawing/2014/main" id="{5A7DAC87-28DC-4905-A3B8-03FDC09EBE75}"/>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CC-BY-ND-4.0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240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5217612" y="3825044"/>
            <a:ext cx="1319564" cy="1728192"/>
            <a:chOff x="5577652" y="4437112"/>
            <a:chExt cx="1319564" cy="1728192"/>
          </a:xfrm>
        </p:grpSpPr>
        <p:sp>
          <p:nvSpPr>
            <p:cNvPr id="14" name="角丸四角形 13"/>
            <p:cNvSpPr/>
            <p:nvPr/>
          </p:nvSpPr>
          <p:spPr bwMode="auto">
            <a:xfrm>
              <a:off x="5577652" y="4437112"/>
              <a:ext cx="1319564" cy="1728192"/>
            </a:xfrm>
            <a:prstGeom prst="roundRect">
              <a:avLst/>
            </a:prstGeom>
            <a:solidFill>
              <a:srgbClr val="99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5" name="テキスト ボックス 14"/>
            <p:cNvSpPr txBox="1"/>
            <p:nvPr/>
          </p:nvSpPr>
          <p:spPr>
            <a:xfrm>
              <a:off x="5709084" y="4520222"/>
              <a:ext cx="1056700" cy="369332"/>
            </a:xfrm>
            <a:prstGeom prst="rect">
              <a:avLst/>
            </a:prstGeom>
            <a:noFill/>
          </p:spPr>
          <p:txBody>
            <a:bodyPr wrap="none" rtlCol="0">
              <a:spAutoFit/>
            </a:bodyPr>
            <a:lstStyle/>
            <a:p>
              <a:r>
                <a:rPr lang="en-US" altLang="ja-JP" dirty="0"/>
                <a:t>B</a:t>
              </a:r>
              <a:r>
                <a:rPr kumimoji="1" lang="ja-JP" altLang="en-US" dirty="0"/>
                <a:t>社事例</a:t>
              </a:r>
            </a:p>
          </p:txBody>
        </p:sp>
      </p:grpSp>
      <p:grpSp>
        <p:nvGrpSpPr>
          <p:cNvPr id="23" name="グループ化 22"/>
          <p:cNvGrpSpPr/>
          <p:nvPr/>
        </p:nvGrpSpPr>
        <p:grpSpPr>
          <a:xfrm>
            <a:off x="1661792" y="3825044"/>
            <a:ext cx="2427112" cy="2016224"/>
            <a:chOff x="2453880" y="4437112"/>
            <a:chExt cx="2427112" cy="2016224"/>
          </a:xfrm>
        </p:grpSpPr>
        <p:sp>
          <p:nvSpPr>
            <p:cNvPr id="16" name="円/楕円 15"/>
            <p:cNvSpPr/>
            <p:nvPr/>
          </p:nvSpPr>
          <p:spPr bwMode="auto">
            <a:xfrm>
              <a:off x="2453880" y="4437112"/>
              <a:ext cx="2427112" cy="2016224"/>
            </a:xfrm>
            <a:prstGeom prst="ellipse">
              <a:avLst/>
            </a:prstGeom>
            <a:solidFill>
              <a:srgbClr val="FFFF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7" name="テキスト ボックス 16"/>
            <p:cNvSpPr txBox="1"/>
            <p:nvPr/>
          </p:nvSpPr>
          <p:spPr>
            <a:xfrm>
              <a:off x="3512840" y="4581128"/>
              <a:ext cx="1056700" cy="369332"/>
            </a:xfrm>
            <a:prstGeom prst="rect">
              <a:avLst/>
            </a:prstGeom>
            <a:noFill/>
          </p:spPr>
          <p:txBody>
            <a:bodyPr wrap="none" rtlCol="0">
              <a:spAutoFit/>
            </a:bodyPr>
            <a:lstStyle/>
            <a:p>
              <a:r>
                <a:rPr lang="en-US" altLang="ja-JP" dirty="0"/>
                <a:t>C</a:t>
              </a:r>
              <a:r>
                <a:rPr kumimoji="1" lang="ja-JP" altLang="en-US" dirty="0"/>
                <a:t>社事例</a:t>
              </a:r>
            </a:p>
          </p:txBody>
        </p:sp>
      </p:grpSp>
      <p:sp>
        <p:nvSpPr>
          <p:cNvPr id="2" name="タイトル 1"/>
          <p:cNvSpPr>
            <a:spLocks noGrp="1"/>
          </p:cNvSpPr>
          <p:nvPr>
            <p:ph type="title"/>
          </p:nvPr>
        </p:nvSpPr>
        <p:spPr/>
        <p:txBody>
          <a:bodyPr/>
          <a:lstStyle/>
          <a:p>
            <a:r>
              <a:rPr kumimoji="1" lang="ja-JP" altLang="en-US" dirty="0"/>
              <a:t>元々は、「私が知りたい」 がスタート</a:t>
            </a:r>
          </a:p>
        </p:txBody>
      </p:sp>
      <p:sp>
        <p:nvSpPr>
          <p:cNvPr id="3" name="コンテンツ プレースホルダー 2"/>
          <p:cNvSpPr>
            <a:spLocks noGrp="1"/>
          </p:cNvSpPr>
          <p:nvPr>
            <p:ph idx="1"/>
          </p:nvPr>
        </p:nvSpPr>
        <p:spPr>
          <a:xfrm>
            <a:off x="502096" y="1021972"/>
            <a:ext cx="8915400" cy="2550776"/>
          </a:xfrm>
        </p:spPr>
        <p:txBody>
          <a:bodyPr>
            <a:normAutofit fontScale="70000" lnSpcReduction="20000"/>
          </a:bodyPr>
          <a:lstStyle/>
          <a:p>
            <a:pPr>
              <a:lnSpc>
                <a:spcPct val="120000"/>
              </a:lnSpc>
            </a:pPr>
            <a:r>
              <a:rPr lang="ja-JP" altLang="en-US" dirty="0"/>
              <a:t>社内での</a:t>
            </a:r>
            <a:r>
              <a:rPr lang="en-US" altLang="ja-JP" dirty="0"/>
              <a:t>OSS</a:t>
            </a:r>
            <a:r>
              <a:rPr lang="ja-JP" altLang="en-US" dirty="0"/>
              <a:t>コンプライアンス推進に役に立ちそうな他社ケースを収集</a:t>
            </a:r>
            <a:endParaRPr lang="en-US" altLang="ja-JP" dirty="0"/>
          </a:p>
          <a:p>
            <a:pPr>
              <a:lnSpc>
                <a:spcPct val="120000"/>
              </a:lnSpc>
            </a:pPr>
            <a:r>
              <a:rPr lang="ja-JP" altLang="en-US" dirty="0"/>
              <a:t>主なアプローチ</a:t>
            </a:r>
            <a:endParaRPr lang="en-US" altLang="ja-JP" dirty="0"/>
          </a:p>
          <a:p>
            <a:pPr lvl="1">
              <a:lnSpc>
                <a:spcPct val="120000"/>
              </a:lnSpc>
            </a:pPr>
            <a:r>
              <a:rPr lang="ja-JP" altLang="en-US" dirty="0"/>
              <a:t>セミナーに行って他社の方の話を聞く</a:t>
            </a:r>
            <a:endParaRPr lang="en-US" altLang="ja-JP" dirty="0"/>
          </a:p>
          <a:p>
            <a:pPr lvl="1">
              <a:lnSpc>
                <a:spcPct val="120000"/>
              </a:lnSpc>
            </a:pPr>
            <a:r>
              <a:rPr lang="en-US" altLang="ja-JP" dirty="0"/>
              <a:t>OSS</a:t>
            </a:r>
            <a:r>
              <a:rPr lang="ja-JP" altLang="en-US" dirty="0"/>
              <a:t>系カンファレンスで情報交換する</a:t>
            </a:r>
            <a:endParaRPr lang="en-US" altLang="ja-JP" dirty="0"/>
          </a:p>
          <a:p>
            <a:pPr>
              <a:lnSpc>
                <a:spcPct val="120000"/>
              </a:lnSpc>
            </a:pPr>
            <a:r>
              <a:rPr lang="ja-JP" altLang="en-US" dirty="0"/>
              <a:t>情報は得られるが、断片的</a:t>
            </a:r>
            <a:endParaRPr lang="en-US" altLang="ja-JP" dirty="0"/>
          </a:p>
        </p:txBody>
      </p:sp>
      <p:sp>
        <p:nvSpPr>
          <p:cNvPr id="4" name="スライド番号プレースホルダー 3"/>
          <p:cNvSpPr>
            <a:spLocks noGrp="1"/>
          </p:cNvSpPr>
          <p:nvPr>
            <p:ph type="sldNum" sz="quarter" idx="12"/>
          </p:nvPr>
        </p:nvSpPr>
        <p:spPr>
          <a:xfrm>
            <a:off x="9280525" y="398463"/>
            <a:ext cx="557213" cy="241300"/>
          </a:xfrm>
        </p:spPr>
        <p:txBody>
          <a:bodyPr/>
          <a:lstStyle/>
          <a:p>
            <a:fld id="{E1DFF8A6-EE54-4210-8F3C-CB7615268D43}" type="slidenum">
              <a:rPr lang="en-US" altLang="ja-JP" smtClean="0"/>
              <a:pPr/>
              <a:t>6</a:t>
            </a:fld>
            <a:endParaRPr lang="en-US" altLang="ja-JP"/>
          </a:p>
        </p:txBody>
      </p:sp>
      <p:sp>
        <p:nvSpPr>
          <p:cNvPr id="5" name="角丸四角形 4"/>
          <p:cNvSpPr/>
          <p:nvPr/>
        </p:nvSpPr>
        <p:spPr bwMode="auto">
          <a:xfrm>
            <a:off x="1568624" y="3537012"/>
            <a:ext cx="5310710" cy="2448272"/>
          </a:xfrm>
          <a:prstGeom prst="round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6" name="正方形/長方形 5"/>
          <p:cNvSpPr/>
          <p:nvPr/>
        </p:nvSpPr>
        <p:spPr bwMode="auto">
          <a:xfrm>
            <a:off x="920552" y="3356992"/>
            <a:ext cx="3420380" cy="360040"/>
          </a:xfrm>
          <a:prstGeom prst="rect">
            <a:avLst/>
          </a:prstGeom>
          <a:solidFill>
            <a:schemeClr val="bg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Arial Black" pitchFamily="34" charset="0"/>
                <a:ea typeface="HGP創英角ｺﾞｼｯｸUB" pitchFamily="50" charset="-128"/>
              </a:rPr>
              <a:t>某社の</a:t>
            </a:r>
            <a:r>
              <a:rPr kumimoji="1" lang="en-US" altLang="ja-JP" sz="1800" b="0" i="0" u="none" strike="noStrike" cap="none" normalizeH="0" baseline="0" dirty="0">
                <a:ln>
                  <a:noFill/>
                </a:ln>
                <a:solidFill>
                  <a:schemeClr val="tx1"/>
                </a:solidFill>
                <a:effectLst/>
                <a:latin typeface="Arial Black" pitchFamily="34" charset="0"/>
                <a:ea typeface="HGP創英角ｺﾞｼｯｸUB" pitchFamily="50" charset="-128"/>
              </a:rPr>
              <a:t>OSS</a:t>
            </a:r>
            <a:r>
              <a:rPr kumimoji="1" lang="ja-JP" altLang="en-US" sz="1800" b="0" i="0" u="none" strike="noStrike" cap="none" normalizeH="0" baseline="0" dirty="0">
                <a:ln>
                  <a:noFill/>
                </a:ln>
                <a:solidFill>
                  <a:schemeClr val="tx1"/>
                </a:solidFill>
                <a:effectLst/>
                <a:latin typeface="Arial Black" pitchFamily="34" charset="0"/>
                <a:ea typeface="HGP創英角ｺﾞｼｯｸUB" pitchFamily="50" charset="-128"/>
              </a:rPr>
              <a:t>コンプライアンス推進</a:t>
            </a:r>
          </a:p>
        </p:txBody>
      </p:sp>
      <p:grpSp>
        <p:nvGrpSpPr>
          <p:cNvPr id="21" name="グループ化 20"/>
          <p:cNvGrpSpPr/>
          <p:nvPr/>
        </p:nvGrpSpPr>
        <p:grpSpPr>
          <a:xfrm>
            <a:off x="1880076" y="4185084"/>
            <a:ext cx="3720996" cy="1656184"/>
            <a:chOff x="2672164" y="4797152"/>
            <a:chExt cx="3720996" cy="1656184"/>
          </a:xfrm>
        </p:grpSpPr>
        <p:sp>
          <p:nvSpPr>
            <p:cNvPr id="7" name="円/楕円 6"/>
            <p:cNvSpPr/>
            <p:nvPr/>
          </p:nvSpPr>
          <p:spPr bwMode="auto">
            <a:xfrm>
              <a:off x="2732462" y="4797152"/>
              <a:ext cx="936104" cy="864096"/>
            </a:xfrm>
            <a:prstGeom prst="ellipse">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8" name="円/楕円 7"/>
            <p:cNvSpPr/>
            <p:nvPr/>
          </p:nvSpPr>
          <p:spPr bwMode="auto">
            <a:xfrm>
              <a:off x="3872880" y="5517232"/>
              <a:ext cx="2520280" cy="936104"/>
            </a:xfrm>
            <a:prstGeom prst="ellipse">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2" name="テキスト ボックス 11"/>
            <p:cNvSpPr txBox="1"/>
            <p:nvPr/>
          </p:nvSpPr>
          <p:spPr>
            <a:xfrm>
              <a:off x="2672164" y="5013176"/>
              <a:ext cx="1056700" cy="369332"/>
            </a:xfrm>
            <a:prstGeom prst="rect">
              <a:avLst/>
            </a:prstGeom>
            <a:noFill/>
          </p:spPr>
          <p:txBody>
            <a:bodyPr wrap="none" rtlCol="0">
              <a:spAutoFit/>
            </a:bodyPr>
            <a:lstStyle/>
            <a:p>
              <a:r>
                <a:rPr lang="en-US" altLang="ja-JP" dirty="0"/>
                <a:t>A</a:t>
              </a:r>
              <a:r>
                <a:rPr kumimoji="1" lang="ja-JP" altLang="en-US" dirty="0"/>
                <a:t>社事例</a:t>
              </a:r>
            </a:p>
          </p:txBody>
        </p:sp>
        <p:sp>
          <p:nvSpPr>
            <p:cNvPr id="13" name="テキスト ボックス 12"/>
            <p:cNvSpPr txBox="1"/>
            <p:nvPr/>
          </p:nvSpPr>
          <p:spPr>
            <a:xfrm>
              <a:off x="4520952" y="5517232"/>
              <a:ext cx="1056700" cy="369332"/>
            </a:xfrm>
            <a:prstGeom prst="rect">
              <a:avLst/>
            </a:prstGeom>
            <a:noFill/>
          </p:spPr>
          <p:txBody>
            <a:bodyPr wrap="none" rtlCol="0">
              <a:spAutoFit/>
            </a:bodyPr>
            <a:lstStyle/>
            <a:p>
              <a:r>
                <a:rPr lang="en-US" altLang="ja-JP" dirty="0"/>
                <a:t>A</a:t>
              </a:r>
              <a:r>
                <a:rPr kumimoji="1" lang="ja-JP" altLang="en-US" dirty="0"/>
                <a:t>社事例</a:t>
              </a:r>
            </a:p>
          </p:txBody>
        </p:sp>
      </p:grpSp>
      <p:grpSp>
        <p:nvGrpSpPr>
          <p:cNvPr id="24" name="グループ化 23"/>
          <p:cNvGrpSpPr/>
          <p:nvPr/>
        </p:nvGrpSpPr>
        <p:grpSpPr>
          <a:xfrm>
            <a:off x="6663310" y="4401108"/>
            <a:ext cx="1872208" cy="1440160"/>
            <a:chOff x="7257256" y="5013176"/>
            <a:chExt cx="1872208" cy="1440160"/>
          </a:xfrm>
        </p:grpSpPr>
        <p:sp>
          <p:nvSpPr>
            <p:cNvPr id="18" name="円/楕円 17"/>
            <p:cNvSpPr/>
            <p:nvPr/>
          </p:nvSpPr>
          <p:spPr bwMode="auto">
            <a:xfrm>
              <a:off x="7257256" y="5013176"/>
              <a:ext cx="1872208" cy="1440160"/>
            </a:xfrm>
            <a:prstGeom prst="ellipse">
              <a:avLst/>
            </a:prstGeom>
            <a:solidFill>
              <a:srgbClr val="00B0F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Black" pitchFamily="34" charset="0"/>
                <a:ea typeface="HGP創英角ｺﾞｼｯｸUB" pitchFamily="50" charset="-128"/>
              </a:endParaRPr>
            </a:p>
          </p:txBody>
        </p:sp>
        <p:sp>
          <p:nvSpPr>
            <p:cNvPr id="19" name="テキスト ボックス 18"/>
            <p:cNvSpPr txBox="1"/>
            <p:nvPr/>
          </p:nvSpPr>
          <p:spPr>
            <a:xfrm>
              <a:off x="7671422" y="5188281"/>
              <a:ext cx="1056700" cy="369332"/>
            </a:xfrm>
            <a:prstGeom prst="rect">
              <a:avLst/>
            </a:prstGeom>
            <a:noFill/>
          </p:spPr>
          <p:txBody>
            <a:bodyPr wrap="none" rtlCol="0">
              <a:spAutoFit/>
            </a:bodyPr>
            <a:lstStyle/>
            <a:p>
              <a:r>
                <a:rPr lang="en-US" altLang="ja-JP" dirty="0"/>
                <a:t>D</a:t>
              </a:r>
              <a:r>
                <a:rPr lang="ja-JP" altLang="en-US" dirty="0"/>
                <a:t>社事例</a:t>
              </a:r>
              <a:endParaRPr kumimoji="1" lang="ja-JP" altLang="en-US" dirty="0"/>
            </a:p>
          </p:txBody>
        </p:sp>
      </p:grpSp>
      <p:sp>
        <p:nvSpPr>
          <p:cNvPr id="20" name="円/楕円 19"/>
          <p:cNvSpPr/>
          <p:nvPr/>
        </p:nvSpPr>
        <p:spPr bwMode="auto">
          <a:xfrm>
            <a:off x="4160912" y="3825313"/>
            <a:ext cx="936104" cy="935835"/>
          </a:xfrm>
          <a:prstGeom prst="ellipse">
            <a:avLst/>
          </a:prstGeom>
          <a:solidFill>
            <a:srgbClr val="FFCCFF"/>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Arial Black" pitchFamily="34" charset="0"/>
                <a:ea typeface="HGP創英角ｺﾞｼｯｸUB" pitchFamily="50" charset="-128"/>
              </a:rPr>
              <a:t>知りたい</a:t>
            </a:r>
            <a:endParaRPr kumimoji="1" lang="en-US" altLang="ja-JP" sz="1800" b="0" i="0" u="none" strike="noStrike" cap="none" normalizeH="0" baseline="0" dirty="0">
              <a:ln>
                <a:noFill/>
              </a:ln>
              <a:solidFill>
                <a:schemeClr val="tx1"/>
              </a:solidFill>
              <a:effectLst/>
              <a:latin typeface="Arial Black" pitchFamily="34" charset="0"/>
              <a:ea typeface="HGP創英角ｺﾞｼｯｸUB"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テーマ</a:t>
            </a:r>
            <a:endParaRPr kumimoji="1" lang="ja-JP" altLang="en-US" sz="1800" b="0" i="0" u="none" strike="noStrike" cap="none" normalizeH="0" baseline="0" dirty="0">
              <a:ln>
                <a:noFill/>
              </a:ln>
              <a:solidFill>
                <a:schemeClr val="tx1"/>
              </a:solidFill>
              <a:effectLst/>
              <a:latin typeface="Arial Black" pitchFamily="34" charset="0"/>
              <a:ea typeface="HGP創英角ｺﾞｼｯｸUB" pitchFamily="50" charset="-128"/>
            </a:endParaRPr>
          </a:p>
        </p:txBody>
      </p:sp>
      <p:sp>
        <p:nvSpPr>
          <p:cNvPr id="9" name="テキスト ボックス 8">
            <a:extLst>
              <a:ext uri="{FF2B5EF4-FFF2-40B4-BE49-F238E27FC236}">
                <a16:creationId xmlns:a16="http://schemas.microsoft.com/office/drawing/2014/main" id="{5FF7CC47-D05F-493B-9BEA-D4C35127ABAC}"/>
              </a:ext>
            </a:extLst>
          </p:cNvPr>
          <p:cNvSpPr txBox="1"/>
          <p:nvPr/>
        </p:nvSpPr>
        <p:spPr>
          <a:xfrm>
            <a:off x="161707" y="692696"/>
            <a:ext cx="2762295" cy="369332"/>
          </a:xfrm>
          <a:prstGeom prst="rect">
            <a:avLst/>
          </a:prstGeom>
          <a:solidFill>
            <a:srgbClr val="FFFF99"/>
          </a:solidFill>
          <a:ln>
            <a:solidFill>
              <a:srgbClr val="FF0000"/>
            </a:solidFill>
          </a:ln>
        </p:spPr>
        <p:txBody>
          <a:bodyPr wrap="none" rtlCol="0">
            <a:spAutoFit/>
          </a:bodyPr>
          <a:lstStyle/>
          <a:p>
            <a:r>
              <a:rPr kumimoji="1" lang="en-US" altLang="ja-JP" dirty="0"/>
              <a:t>2017</a:t>
            </a:r>
            <a:r>
              <a:rPr kumimoji="1" lang="ja-JP" altLang="en-US" dirty="0"/>
              <a:t>～</a:t>
            </a:r>
            <a:r>
              <a:rPr kumimoji="1" lang="en-US" altLang="ja-JP" dirty="0"/>
              <a:t>2018</a:t>
            </a:r>
            <a:r>
              <a:rPr kumimoji="1" lang="ja-JP" altLang="en-US" dirty="0"/>
              <a:t>年 当時・・・</a:t>
            </a:r>
          </a:p>
        </p:txBody>
      </p:sp>
      <p:sp>
        <p:nvSpPr>
          <p:cNvPr id="25" name="テキスト ボックス 24">
            <a:extLst>
              <a:ext uri="{FF2B5EF4-FFF2-40B4-BE49-F238E27FC236}">
                <a16:creationId xmlns:a16="http://schemas.microsoft.com/office/drawing/2014/main" id="{7CDAD0BD-2FE9-4812-AF78-89BF085F5C7E}"/>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564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000"/>
                                        <p:tgtEl>
                                          <p:spTgt spid="20"/>
                                        </p:tgtEl>
                                      </p:cBhvr>
                                    </p:animEffect>
                                    <p:anim calcmode="lin" valueType="num">
                                      <p:cBhvr>
                                        <p:cTn id="36" dur="2000" fill="hold"/>
                                        <p:tgtEl>
                                          <p:spTgt spid="20"/>
                                        </p:tgtEl>
                                        <p:attrNameLst>
                                          <p:attrName>ppt_w</p:attrName>
                                        </p:attrNameLst>
                                      </p:cBhvr>
                                      <p:tavLst>
                                        <p:tav tm="0" fmla="#ppt_w*sin(2.5*pi*$)">
                                          <p:val>
                                            <p:fltVal val="0"/>
                                          </p:val>
                                        </p:tav>
                                        <p:tav tm="100000">
                                          <p:val>
                                            <p:fltVal val="1"/>
                                          </p:val>
                                        </p:tav>
                                      </p:tavLst>
                                    </p:anim>
                                    <p:anim calcmode="lin" valueType="num">
                                      <p:cBhvr>
                                        <p:cTn id="37" dur="2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事例集めのアプローチ</a:t>
            </a:r>
          </a:p>
        </p:txBody>
      </p:sp>
      <p:sp>
        <p:nvSpPr>
          <p:cNvPr id="3" name="コンテンツ プレースホルダー 2"/>
          <p:cNvSpPr>
            <a:spLocks noGrp="1"/>
          </p:cNvSpPr>
          <p:nvPr>
            <p:ph idx="1"/>
          </p:nvPr>
        </p:nvSpPr>
        <p:spPr>
          <a:xfrm>
            <a:off x="495300" y="692696"/>
            <a:ext cx="8915400" cy="5256584"/>
          </a:xfrm>
        </p:spPr>
        <p:txBody>
          <a:bodyPr>
            <a:normAutofit lnSpcReduction="10000"/>
          </a:bodyPr>
          <a:lstStyle/>
          <a:p>
            <a:pPr marL="0" indent="0">
              <a:lnSpc>
                <a:spcPct val="120000"/>
              </a:lnSpc>
              <a:buNone/>
            </a:pPr>
            <a:r>
              <a:rPr kumimoji="1" lang="ja-JP" altLang="en-US" sz="2400" dirty="0"/>
              <a:t>想定 </a:t>
            </a:r>
            <a:r>
              <a:rPr kumimoji="1" lang="en-US" altLang="ja-JP" sz="2400" dirty="0"/>
              <a:t>(2018</a:t>
            </a:r>
            <a:r>
              <a:rPr kumimoji="1" lang="ja-JP" altLang="en-US" sz="2400" dirty="0"/>
              <a:t>年当時の私の勝手な思い</a:t>
            </a:r>
            <a:r>
              <a:rPr kumimoji="1" lang="en-US" altLang="ja-JP" sz="2400" dirty="0"/>
              <a:t>)</a:t>
            </a:r>
          </a:p>
          <a:p>
            <a:pPr>
              <a:lnSpc>
                <a:spcPct val="120000"/>
              </a:lnSpc>
            </a:pPr>
            <a:r>
              <a:rPr kumimoji="1" lang="ja-JP" altLang="en-US" sz="2400" dirty="0"/>
              <a:t>私と同じように思っている人もいるのでは？</a:t>
            </a:r>
            <a:endParaRPr kumimoji="1" lang="en-US" altLang="ja-JP" sz="2400" dirty="0"/>
          </a:p>
          <a:p>
            <a:pPr>
              <a:lnSpc>
                <a:spcPct val="120000"/>
              </a:lnSpc>
            </a:pPr>
            <a:r>
              <a:rPr kumimoji="1" lang="ja-JP" altLang="en-US" sz="2400" dirty="0"/>
              <a:t>テーマに沿ったケーススタディがあると役に立ちそう</a:t>
            </a:r>
            <a:endParaRPr kumimoji="1" lang="en-US" altLang="ja-JP" sz="2400" dirty="0"/>
          </a:p>
          <a:p>
            <a:pPr>
              <a:lnSpc>
                <a:spcPct val="120000"/>
              </a:lnSpc>
            </a:pPr>
            <a:r>
              <a:rPr kumimoji="1" lang="en-US" altLang="ja-JP" sz="2400" dirty="0" err="1"/>
              <a:t>OpenChain</a:t>
            </a:r>
            <a:r>
              <a:rPr kumimoji="1" lang="ja-JP" altLang="en-US" sz="2400" dirty="0"/>
              <a:t> </a:t>
            </a:r>
            <a:r>
              <a:rPr kumimoji="1" lang="en-US" altLang="ja-JP" sz="2400" dirty="0"/>
              <a:t>Japan WG</a:t>
            </a:r>
            <a:r>
              <a:rPr kumimoji="1" lang="ja-JP" altLang="en-US" sz="2400" dirty="0"/>
              <a:t> での情報交換が活発化してきて、ケーススタディの情報交換も出来そうな機運を感じる！</a:t>
            </a:r>
            <a:endParaRPr kumimoji="1" lang="en-US" altLang="ja-JP" sz="2400" dirty="0"/>
          </a:p>
          <a:p>
            <a:pPr>
              <a:lnSpc>
                <a:spcPct val="120000"/>
              </a:lnSpc>
            </a:pPr>
            <a:r>
              <a:rPr kumimoji="1" lang="ja-JP" altLang="en-US" sz="2400" dirty="0"/>
              <a:t>なにより、出来たらきっと楽しい！</a:t>
            </a:r>
            <a:endParaRPr kumimoji="1" lang="en-US" altLang="ja-JP" sz="2400" dirty="0"/>
          </a:p>
          <a:p>
            <a:pPr marL="0" indent="0">
              <a:lnSpc>
                <a:spcPct val="120000"/>
              </a:lnSpc>
              <a:buNone/>
            </a:pPr>
            <a:endParaRPr lang="en-US" altLang="ja-JP" sz="2400" dirty="0"/>
          </a:p>
          <a:p>
            <a:pPr marL="0" indent="0" algn="ctr">
              <a:lnSpc>
                <a:spcPct val="120000"/>
              </a:lnSpc>
              <a:buNone/>
            </a:pPr>
            <a:r>
              <a:rPr kumimoji="1" lang="en-US" altLang="ja-JP" dirty="0"/>
              <a:t>Japan WG</a:t>
            </a:r>
            <a:r>
              <a:rPr kumimoji="1" lang="ja-JP" altLang="en-US" dirty="0"/>
              <a:t> 全体会合での</a:t>
            </a:r>
            <a:endParaRPr kumimoji="1" lang="en-US" altLang="ja-JP" dirty="0"/>
          </a:p>
          <a:p>
            <a:pPr marL="0" indent="0" algn="ctr">
              <a:lnSpc>
                <a:spcPct val="120000"/>
              </a:lnSpc>
              <a:buNone/>
            </a:pPr>
            <a:r>
              <a:rPr kumimoji="1" lang="ja-JP" altLang="en-US" dirty="0"/>
              <a:t>「ケーススタディ </a:t>
            </a:r>
            <a:r>
              <a:rPr kumimoji="1" lang="en-US" altLang="ja-JP" dirty="0"/>
              <a:t>Lightning</a:t>
            </a:r>
            <a:r>
              <a:rPr kumimoji="1" lang="ja-JP" altLang="en-US" dirty="0"/>
              <a:t> </a:t>
            </a:r>
            <a:r>
              <a:rPr kumimoji="1" lang="en-US" altLang="ja-JP" dirty="0"/>
              <a:t>Talk</a:t>
            </a:r>
            <a:r>
              <a:rPr kumimoji="1" lang="ja-JP" altLang="en-US" dirty="0"/>
              <a:t>」 </a:t>
            </a:r>
            <a:endParaRPr kumimoji="1" lang="en-US" altLang="ja-JP" dirty="0"/>
          </a:p>
          <a:p>
            <a:pPr marL="0" indent="0" algn="ctr">
              <a:lnSpc>
                <a:spcPct val="120000"/>
              </a:lnSpc>
              <a:buNone/>
            </a:pPr>
            <a:r>
              <a:rPr kumimoji="1" lang="ja-JP" altLang="en-US" dirty="0"/>
              <a:t>を アジェンダ提案</a:t>
            </a:r>
            <a:endParaRPr kumimoji="1"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7</a:t>
            </a:fld>
            <a:endParaRPr lang="en-US" altLang="ja-JP"/>
          </a:p>
        </p:txBody>
      </p:sp>
      <p:sp>
        <p:nvSpPr>
          <p:cNvPr id="7" name="テキスト ボックス 6">
            <a:extLst>
              <a:ext uri="{FF2B5EF4-FFF2-40B4-BE49-F238E27FC236}">
                <a16:creationId xmlns:a16="http://schemas.microsoft.com/office/drawing/2014/main" id="{94DCB494-3EF3-4AF8-BD41-CB66777F3F4C}"/>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8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アジェンダ案</a:t>
            </a:r>
          </a:p>
        </p:txBody>
      </p:sp>
      <p:sp>
        <p:nvSpPr>
          <p:cNvPr id="3" name="コンテンツ プレースホルダー 2"/>
          <p:cNvSpPr>
            <a:spLocks noGrp="1"/>
          </p:cNvSpPr>
          <p:nvPr>
            <p:ph idx="1"/>
          </p:nvPr>
        </p:nvSpPr>
        <p:spPr>
          <a:xfrm>
            <a:off x="495300" y="692696"/>
            <a:ext cx="8915400" cy="6192688"/>
          </a:xfrm>
        </p:spPr>
        <p:txBody>
          <a:bodyPr>
            <a:normAutofit fontScale="92500" lnSpcReduction="20000"/>
          </a:bodyPr>
          <a:lstStyle/>
          <a:p>
            <a:pPr>
              <a:lnSpc>
                <a:spcPct val="120000"/>
              </a:lnSpc>
            </a:pPr>
            <a:r>
              <a:rPr kumimoji="1" lang="en-US" altLang="ja-JP" sz="2400" dirty="0"/>
              <a:t>OSS</a:t>
            </a:r>
            <a:r>
              <a:rPr kumimoji="1" lang="ja-JP" altLang="en-US" sz="2400" dirty="0"/>
              <a:t>コンプライアンスにおいて、情報収集や情報共有の場で、他社の良い事例を聞ける機会も増えてきたと思います</a:t>
            </a:r>
            <a:endParaRPr kumimoji="1" lang="en-US" altLang="ja-JP" sz="2400" dirty="0"/>
          </a:p>
          <a:p>
            <a:pPr>
              <a:lnSpc>
                <a:spcPct val="120000"/>
              </a:lnSpc>
            </a:pPr>
            <a:r>
              <a:rPr lang="ja-JP" altLang="en-US" sz="2400" dirty="0"/>
              <a:t>一方で、広く議論する場はあっても、その場限りで終わってしまい、各自が自分のメモを頼りに社内へフィードバックする、などという状況が多いと感じています</a:t>
            </a:r>
            <a:endParaRPr lang="en-US" altLang="ja-JP" sz="2400" dirty="0"/>
          </a:p>
          <a:p>
            <a:pPr>
              <a:lnSpc>
                <a:spcPct val="120000"/>
              </a:lnSpc>
            </a:pPr>
            <a:r>
              <a:rPr kumimoji="1" lang="ja-JP" altLang="en-US" sz="2400" dirty="0"/>
              <a:t>フリーディスカッション</a:t>
            </a:r>
            <a:r>
              <a:rPr lang="ja-JP" altLang="en-US" sz="2400" dirty="0"/>
              <a:t>の場で情報を集めることができても、テーマが発散しがちなケースもあり、あえてケースを絞って各社の状況を話す、というようなことはあまりないと感じています</a:t>
            </a:r>
            <a:endParaRPr kumimoji="1" lang="en-US" altLang="ja-JP" sz="2400" dirty="0"/>
          </a:p>
          <a:p>
            <a:pPr marL="0" indent="0">
              <a:lnSpc>
                <a:spcPct val="120000"/>
              </a:lnSpc>
              <a:buNone/>
            </a:pPr>
            <a:endParaRPr kumimoji="1" lang="en-US" altLang="ja-JP" sz="800" dirty="0"/>
          </a:p>
          <a:p>
            <a:pPr marL="0" indent="0">
              <a:lnSpc>
                <a:spcPct val="120000"/>
              </a:lnSpc>
              <a:buNone/>
            </a:pPr>
            <a:r>
              <a:rPr lang="ja-JP" altLang="en-US" sz="2400" dirty="0"/>
              <a:t>そこで、</a:t>
            </a:r>
            <a:r>
              <a:rPr kumimoji="1" lang="ja-JP" altLang="en-US" sz="2400" dirty="0"/>
              <a:t>テーマを決めて、各社の状況をそれぞれ発表し、下記の効果を目論見ます</a:t>
            </a:r>
            <a:endParaRPr kumimoji="1" lang="en-US" altLang="ja-JP" sz="2400" dirty="0"/>
          </a:p>
          <a:p>
            <a:pPr lvl="1">
              <a:lnSpc>
                <a:spcPct val="120000"/>
              </a:lnSpc>
            </a:pPr>
            <a:r>
              <a:rPr lang="ja-JP" altLang="en-US" sz="1800" dirty="0"/>
              <a:t>テーマに沿って、ケーススタディを集めることで、参考にしやすい／新しい気付きがある、などの効果を期待</a:t>
            </a:r>
            <a:endParaRPr lang="en-US" altLang="ja-JP" sz="1800" dirty="0"/>
          </a:p>
          <a:p>
            <a:pPr lvl="1">
              <a:lnSpc>
                <a:spcPct val="120000"/>
              </a:lnSpc>
            </a:pPr>
            <a:r>
              <a:rPr lang="ja-JP" altLang="en-US" sz="1800" dirty="0"/>
              <a:t>似ている状況の他社のケースから、良い点を社内にフィードバック</a:t>
            </a:r>
            <a:endParaRPr lang="en-US" altLang="ja-JP" sz="1800" dirty="0"/>
          </a:p>
          <a:p>
            <a:pPr lvl="1">
              <a:lnSpc>
                <a:spcPct val="120000"/>
              </a:lnSpc>
            </a:pPr>
            <a:r>
              <a:rPr lang="ja-JP" altLang="en-US" sz="1800" dirty="0"/>
              <a:t>発表形態：</a:t>
            </a:r>
            <a:r>
              <a:rPr lang="en-US" altLang="ja-JP" sz="1800" dirty="0"/>
              <a:t>1</a:t>
            </a:r>
            <a:r>
              <a:rPr lang="ja-JP" altLang="en-US" sz="1800" dirty="0"/>
              <a:t>社持ち時間は</a:t>
            </a:r>
            <a:r>
              <a:rPr lang="en-US" altLang="ja-JP" sz="1800" dirty="0"/>
              <a:t>2</a:t>
            </a:r>
            <a:r>
              <a:rPr lang="ja-JP" altLang="en-US" sz="1800" dirty="0"/>
              <a:t>～</a:t>
            </a:r>
            <a:r>
              <a:rPr lang="en-US" altLang="ja-JP" sz="1800" dirty="0"/>
              <a:t>3</a:t>
            </a:r>
            <a:r>
              <a:rPr lang="ja-JP" altLang="en-US" sz="1800" dirty="0"/>
              <a:t>分として、状況</a:t>
            </a:r>
            <a:r>
              <a:rPr lang="en-US" altLang="ja-JP" sz="1800" dirty="0"/>
              <a:t>(</a:t>
            </a:r>
            <a:r>
              <a:rPr lang="ja-JP" altLang="en-US" sz="1800" dirty="0"/>
              <a:t>実状</a:t>
            </a:r>
            <a:r>
              <a:rPr lang="en-US" altLang="ja-JP" sz="1800" dirty="0"/>
              <a:t>)</a:t>
            </a:r>
            <a:r>
              <a:rPr lang="ja-JP" altLang="en-US" sz="1800" dirty="0"/>
              <a:t>をプレゼン</a:t>
            </a:r>
            <a:endParaRPr lang="en-US" altLang="ja-JP" sz="1800" dirty="0"/>
          </a:p>
          <a:p>
            <a:pPr lvl="2">
              <a:lnSpc>
                <a:spcPct val="120000"/>
              </a:lnSpc>
            </a:pPr>
            <a:r>
              <a:rPr lang="ja-JP" altLang="en-US" sz="1600" dirty="0"/>
              <a:t>あえてある程度フォーマット化してシンプルに</a:t>
            </a:r>
            <a:endParaRPr lang="en-US" altLang="ja-JP" sz="1600" dirty="0"/>
          </a:p>
          <a:p>
            <a:pPr lvl="2">
              <a:lnSpc>
                <a:spcPct val="120000"/>
              </a:lnSpc>
            </a:pPr>
            <a:r>
              <a:rPr lang="ja-JP" altLang="en-US" sz="1600" dirty="0"/>
              <a:t>その中でポイントと思う点、などを含める</a:t>
            </a:r>
            <a:endParaRPr lang="en-US" altLang="ja-JP" sz="1600" dirty="0"/>
          </a:p>
          <a:p>
            <a:pPr lvl="2">
              <a:lnSpc>
                <a:spcPct val="120000"/>
              </a:lnSpc>
            </a:pPr>
            <a:r>
              <a:rPr lang="ja-JP" altLang="en-US" sz="1600" dirty="0"/>
              <a:t>匿名希望</a:t>
            </a:r>
            <a:r>
              <a:rPr lang="en-US" altLang="ja-JP" sz="1600" dirty="0"/>
              <a:t>(A</a:t>
            </a:r>
            <a:r>
              <a:rPr lang="ja-JP" altLang="en-US" sz="1600" dirty="0"/>
              <a:t>社，</a:t>
            </a:r>
            <a:r>
              <a:rPr lang="en-US" altLang="ja-JP" sz="1600" dirty="0"/>
              <a:t>B</a:t>
            </a:r>
            <a:r>
              <a:rPr lang="ja-JP" altLang="en-US" sz="1600" dirty="0"/>
              <a:t>社</a:t>
            </a:r>
            <a:r>
              <a:rPr lang="en-US" altLang="ja-JP" sz="1600" dirty="0"/>
              <a:t>)</a:t>
            </a:r>
            <a:r>
              <a:rPr lang="ja-JP" altLang="en-US" sz="1600" dirty="0"/>
              <a:t>も</a:t>
            </a:r>
            <a:r>
              <a:rPr lang="en-US" altLang="ja-JP" sz="1600" dirty="0"/>
              <a:t>OK</a:t>
            </a:r>
            <a:r>
              <a:rPr lang="ja-JP" altLang="en-US" sz="1600" dirty="0"/>
              <a:t>として、出来れば議事</a:t>
            </a:r>
            <a:r>
              <a:rPr lang="en-US" altLang="ja-JP" sz="1600" dirty="0"/>
              <a:t>(Wiki)</a:t>
            </a:r>
            <a:r>
              <a:rPr lang="ja-JP" altLang="en-US" sz="1600" dirty="0"/>
              <a:t>に残す</a:t>
            </a:r>
            <a:endParaRPr lang="en-US" altLang="ja-JP" sz="16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8</a:t>
            </a:fld>
            <a:endParaRPr lang="en-US" altLang="ja-JP"/>
          </a:p>
        </p:txBody>
      </p:sp>
      <p:pic>
        <p:nvPicPr>
          <p:cNvPr id="25" name="図 2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7" name="テキスト ボックス 6">
            <a:extLst>
              <a:ext uri="{FF2B5EF4-FFF2-40B4-BE49-F238E27FC236}">
                <a16:creationId xmlns:a16="http://schemas.microsoft.com/office/drawing/2014/main" id="{94DCB494-3EF3-4AF8-BD41-CB66777F3F4C}"/>
              </a:ext>
            </a:extLst>
          </p:cNvPr>
          <p:cNvSpPr txBox="1"/>
          <p:nvPr/>
        </p:nvSpPr>
        <p:spPr>
          <a:xfrm>
            <a:off x="0" y="6566941"/>
            <a:ext cx="142460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233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アジェンダ案</a:t>
            </a:r>
          </a:p>
        </p:txBody>
      </p:sp>
      <p:sp>
        <p:nvSpPr>
          <p:cNvPr id="3" name="コンテンツ プレースホルダー 2"/>
          <p:cNvSpPr>
            <a:spLocks noGrp="1"/>
          </p:cNvSpPr>
          <p:nvPr>
            <p:ph idx="1"/>
          </p:nvPr>
        </p:nvSpPr>
        <p:spPr>
          <a:xfrm>
            <a:off x="308484" y="836712"/>
            <a:ext cx="9289032" cy="5832648"/>
          </a:xfrm>
        </p:spPr>
        <p:txBody>
          <a:bodyPr>
            <a:normAutofit fontScale="92500" lnSpcReduction="10000"/>
          </a:bodyPr>
          <a:lstStyle/>
          <a:p>
            <a:pPr>
              <a:lnSpc>
                <a:spcPct val="110000"/>
              </a:lnSpc>
            </a:pPr>
            <a:r>
              <a:rPr lang="ja-JP" altLang="en-US" dirty="0"/>
              <a:t>テーマ例</a:t>
            </a:r>
            <a:endParaRPr lang="en-US" altLang="ja-JP" dirty="0"/>
          </a:p>
          <a:p>
            <a:pPr marL="627063" lvl="1" indent="-263525">
              <a:lnSpc>
                <a:spcPct val="110000"/>
              </a:lnSpc>
            </a:pPr>
            <a:r>
              <a:rPr lang="ja-JP" altLang="en-US" dirty="0"/>
              <a:t>社内の</a:t>
            </a:r>
            <a:r>
              <a:rPr lang="en-US" altLang="ja-JP" dirty="0"/>
              <a:t>OSS</a:t>
            </a:r>
            <a:r>
              <a:rPr lang="ja-JP" altLang="en-US" dirty="0"/>
              <a:t>コンプライアンス推進、体制</a:t>
            </a:r>
            <a:r>
              <a:rPr lang="en-US" altLang="ja-JP" dirty="0"/>
              <a:t>/</a:t>
            </a:r>
            <a:r>
              <a:rPr lang="ja-JP" altLang="en-US" dirty="0"/>
              <a:t>組織としては、こんな感じです</a:t>
            </a:r>
            <a:endParaRPr lang="en-US" altLang="ja-JP" dirty="0"/>
          </a:p>
          <a:p>
            <a:pPr marL="627063" lvl="1" indent="-263525">
              <a:lnSpc>
                <a:spcPct val="110000"/>
              </a:lnSpc>
            </a:pPr>
            <a:r>
              <a:rPr kumimoji="1" lang="ja-JP" altLang="en-US" dirty="0"/>
              <a:t>技術者への説明の導入で、どんなことを伝えている？</a:t>
            </a:r>
            <a:endParaRPr kumimoji="1" lang="en-US" altLang="ja-JP" dirty="0"/>
          </a:p>
          <a:p>
            <a:pPr marL="627063" lvl="1" indent="-263525">
              <a:lnSpc>
                <a:spcPct val="110000"/>
              </a:lnSpc>
            </a:pPr>
            <a:r>
              <a:rPr lang="ja-JP" altLang="en-US" dirty="0"/>
              <a:t>定期的な</a:t>
            </a:r>
            <a:r>
              <a:rPr lang="en-US" altLang="ja-JP" dirty="0"/>
              <a:t>OSS</a:t>
            </a:r>
            <a:r>
              <a:rPr lang="ja-JP" altLang="en-US" dirty="0"/>
              <a:t>コンプライアンス推進</a:t>
            </a:r>
            <a:r>
              <a:rPr lang="en-US" altLang="ja-JP" dirty="0"/>
              <a:t>(</a:t>
            </a:r>
            <a:r>
              <a:rPr lang="ja-JP" altLang="en-US" dirty="0"/>
              <a:t>啓発</a:t>
            </a:r>
            <a:r>
              <a:rPr lang="en-US" altLang="ja-JP" dirty="0"/>
              <a:t>)</a:t>
            </a:r>
            <a:r>
              <a:rPr lang="ja-JP" altLang="en-US" dirty="0"/>
              <a:t>に、していることは？</a:t>
            </a:r>
            <a:endParaRPr lang="en-US" altLang="ja-JP" dirty="0"/>
          </a:p>
          <a:p>
            <a:pPr marL="627063" lvl="1" indent="-263525">
              <a:lnSpc>
                <a:spcPct val="110000"/>
              </a:lnSpc>
            </a:pPr>
            <a:r>
              <a:rPr lang="ja-JP" altLang="en-US" dirty="0"/>
              <a:t>子会社・孫会社対応は？ 海外対応は？</a:t>
            </a:r>
            <a:endParaRPr lang="en-US" altLang="ja-JP" dirty="0"/>
          </a:p>
          <a:p>
            <a:pPr marL="627063" lvl="1" indent="-263525">
              <a:lnSpc>
                <a:spcPct val="110000"/>
              </a:lnSpc>
            </a:pPr>
            <a:r>
              <a:rPr lang="en-US" altLang="ja-JP" dirty="0"/>
              <a:t>OSS</a:t>
            </a:r>
            <a:r>
              <a:rPr lang="ja-JP" altLang="en-US" dirty="0" err="1"/>
              <a:t>への</a:t>
            </a:r>
            <a:r>
              <a:rPr lang="ja-JP" altLang="en-US" dirty="0"/>
              <a:t>コントリビューションの際のあれこれ</a:t>
            </a:r>
            <a:endParaRPr lang="en-US" altLang="ja-JP" dirty="0"/>
          </a:p>
          <a:p>
            <a:pPr marL="627063" lvl="1" indent="-263525">
              <a:lnSpc>
                <a:spcPct val="110000"/>
              </a:lnSpc>
            </a:pPr>
            <a:r>
              <a:rPr lang="ja-JP" altLang="en-US" dirty="0"/>
              <a:t>技術以外の職能の協力の取り付け方やアプローチの仕方</a:t>
            </a:r>
            <a:endParaRPr lang="en-US" altLang="ja-JP" dirty="0"/>
          </a:p>
          <a:p>
            <a:pPr marL="627063" lvl="1" indent="-263525">
              <a:lnSpc>
                <a:spcPct val="110000"/>
              </a:lnSpc>
            </a:pPr>
            <a:r>
              <a:rPr lang="ja-JP" altLang="en-US" dirty="0"/>
              <a:t>「他社さんはこうなのに、なぜ当社はこうなの？」と言われたときの返しは？</a:t>
            </a:r>
            <a:endParaRPr lang="en-US" altLang="ja-JP" dirty="0"/>
          </a:p>
          <a:p>
            <a:pPr marL="627063" lvl="1" indent="-263525">
              <a:lnSpc>
                <a:spcPct val="110000"/>
              </a:lnSpc>
            </a:pPr>
            <a:r>
              <a:rPr lang="ja-JP" altLang="en-US" dirty="0"/>
              <a:t>開発現場からの「ｘｘｘｘｘ」という声に、どうしている？</a:t>
            </a:r>
            <a:endParaRPr lang="en-US" altLang="ja-JP"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9</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7" name="テキスト ボックス 6">
            <a:extLst>
              <a:ext uri="{FF2B5EF4-FFF2-40B4-BE49-F238E27FC236}">
                <a16:creationId xmlns:a16="http://schemas.microsoft.com/office/drawing/2014/main" id="{E86E63F4-8C06-4F47-BAA2-E6D9757AB27B}"/>
              </a:ext>
            </a:extLst>
          </p:cNvPr>
          <p:cNvSpPr txBox="1"/>
          <p:nvPr/>
        </p:nvSpPr>
        <p:spPr>
          <a:xfrm>
            <a:off x="0" y="6566941"/>
            <a:ext cx="1784648" cy="307777"/>
          </a:xfrm>
          <a:prstGeom prst="rect">
            <a:avLst/>
          </a:prstGeom>
          <a:solidFill>
            <a:schemeClr val="bg1"/>
          </a:solidFill>
          <a:ln>
            <a:solidFill>
              <a:schemeClr val="tx1"/>
            </a:solidFill>
          </a:ln>
        </p:spPr>
        <p:txBody>
          <a:bodyPr wrap="square" rtlCol="0">
            <a:spAutoFit/>
          </a:bodyPr>
          <a:lstStyle/>
          <a:p>
            <a:pPr algn="ctr"/>
            <a:r>
              <a:rPr kumimoji="1" lang="en-US" altLang="ja-JP" sz="1400" dirty="0">
                <a:latin typeface="Arial" panose="020B0604020202020204" pitchFamily="34" charset="0"/>
                <a:cs typeface="Arial" panose="020B0604020202020204" pitchFamily="34" charset="0"/>
              </a:rPr>
              <a:t>CC0-1.0</a:t>
            </a:r>
            <a:endParaRPr kumimoji="1" lang="ja-JP"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312037"/>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16500</TotalTime>
  <Words>1842</Words>
  <Application>Microsoft Office PowerPoint</Application>
  <PresentationFormat>A4 210 x 297 mm</PresentationFormat>
  <Paragraphs>245</Paragraphs>
  <Slides>21</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HGP創英角ｺﾞｼｯｸUB</vt:lpstr>
      <vt:lpstr>ＭＳ Ｐゴシック</vt:lpstr>
      <vt:lpstr>ＭＳ Ｐ明朝</vt:lpstr>
      <vt:lpstr>Arial</vt:lpstr>
      <vt:lpstr>Arial Black</vt:lpstr>
      <vt:lpstr>標準デザイン</vt:lpstr>
      <vt:lpstr>PowerPoint プレゼンテーション</vt:lpstr>
      <vt:lpstr>自己紹介</vt:lpstr>
      <vt:lpstr>活動概要</vt:lpstr>
      <vt:lpstr>OSSコンプライアンス推進の社内体制</vt:lpstr>
      <vt:lpstr>OSSコンプライアンス推進の社内体制</vt:lpstr>
      <vt:lpstr>元々は、「私が知りたい」 がスタート</vt:lpstr>
      <vt:lpstr>事例集めのアプローチ</vt:lpstr>
      <vt:lpstr>アジェンダ案</vt:lpstr>
      <vt:lpstr>アジェンダ案</vt:lpstr>
      <vt:lpstr>PowerPoint プレゼンテーション</vt:lpstr>
      <vt:lpstr>OSSコンプライアンス ～組織・体制面～</vt:lpstr>
      <vt:lpstr>OSSコンプライアンス ～組織・体制面～</vt:lpstr>
      <vt:lpstr>OSSコンプライアンス ～組織・体制面～</vt:lpstr>
      <vt:lpstr>2回目のテーマ</vt:lpstr>
      <vt:lpstr>OSSコンプライアンス関係の社内教育</vt:lpstr>
      <vt:lpstr>3回目のテーマ</vt:lpstr>
      <vt:lpstr>OSSコンプライアンス活動 拡大時のポイント</vt:lpstr>
      <vt:lpstr>OSSコンプライアンス活動 拡大時のポイント</vt:lpstr>
      <vt:lpstr>ケーススタディ集めの効果</vt:lpstr>
      <vt:lpstr>会合でLTを直接聞くメリット</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S.Kato</dc:creator>
  <cp:lastModifiedBy>Kato Shinsuke (加藤 慎介)</cp:lastModifiedBy>
  <cp:revision>852</cp:revision>
  <dcterms:created xsi:type="dcterms:W3CDTF">2006-04-18T03:56:29Z</dcterms:created>
  <dcterms:modified xsi:type="dcterms:W3CDTF">2020-06-18T05:03:48Z</dcterms:modified>
</cp:coreProperties>
</file>