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  <p:sldMasterId id="2147483905" r:id="rId2"/>
    <p:sldMasterId id="2147483910" r:id="rId3"/>
  </p:sldMasterIdLst>
  <p:notesMasterIdLst>
    <p:notesMasterId r:id="rId11"/>
  </p:notesMasterIdLst>
  <p:sldIdLst>
    <p:sldId id="406" r:id="rId4"/>
    <p:sldId id="407" r:id="rId5"/>
    <p:sldId id="445" r:id="rId6"/>
    <p:sldId id="277" r:id="rId7"/>
    <p:sldId id="278" r:id="rId8"/>
    <p:sldId id="448" r:id="rId9"/>
    <p:sldId id="4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84" d="100"/>
          <a:sy n="84" d="100"/>
        </p:scale>
        <p:origin x="101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8776148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999F2D05-6CA3-4829-8E8F-22016BD3D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2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FDBADE8-0141-40C8-B622-F9374E860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1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2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ocionext.zoom.us/j/99975267803?pwd=R0xzc3VnR1ZyMWpySnZpTDFsNFpUZz09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3</a:t>
            </a:r>
            <a:r>
              <a:rPr kumimoji="1" lang="ja-JP" altLang="en-US" dirty="0"/>
              <a:t>回オンライン全体会合</a:t>
            </a:r>
            <a:br>
              <a:rPr kumimoji="1" lang="en-US" altLang="ja-JP" dirty="0"/>
            </a:br>
            <a:r>
              <a:rPr kumimoji="1" lang="en-US" altLang="ja-JP" dirty="0"/>
              <a:t>Virtual</a:t>
            </a:r>
            <a:r>
              <a:rPr kumimoji="1" lang="ja-JP" altLang="en-US" dirty="0"/>
              <a:t> </a:t>
            </a:r>
            <a:r>
              <a:rPr kumimoji="1" lang="en-US" altLang="ja-JP" dirty="0"/>
              <a:t>all</a:t>
            </a:r>
            <a:r>
              <a:rPr kumimoji="1" lang="ja-JP" altLang="en-US" dirty="0"/>
              <a:t> </a:t>
            </a:r>
            <a:r>
              <a:rPr kumimoji="1" lang="en-US" altLang="ja-JP" dirty="0"/>
              <a:t>member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meeting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#3</a:t>
            </a: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October 15, 2020</a:t>
            </a:r>
          </a:p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Japan</a:t>
            </a:r>
            <a:r>
              <a:rPr lang="ja-JP" altLang="en-US" dirty="0"/>
              <a:t> </a:t>
            </a:r>
            <a:r>
              <a:rPr lang="en-US" altLang="ja-JP" dirty="0"/>
              <a:t>workgroup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全体会合　</a:t>
            </a:r>
            <a:r>
              <a:rPr kumimoji="1" lang="en-US" altLang="ja-JP" dirty="0"/>
              <a:t>Meeting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日時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(Date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&amp; Time)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October 15(Thu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), 2020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14:00-15:30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場所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(Venue)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Zoom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srgbClr val="FF0000"/>
                </a:solidFill>
                <a:latin typeface="Calibri"/>
                <a:ea typeface="ＭＳ Ｐゴシック" panose="020B0600070205080204" pitchFamily="50" charset="-128"/>
              </a:rPr>
              <a:t>https://socionext.zoom.us/j/99975267803?pwd=R0xzc3VnR1ZyMWpySnZpTDFsNFpUZz09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Meeting ID: 99975267803</a:t>
            </a:r>
            <a:r>
              <a:rPr lang="en-US" altLang="ja-JP" dirty="0">
                <a:solidFill>
                  <a:srgbClr val="FF0000"/>
                </a:solidFill>
              </a:rPr>
              <a:t> / </a:t>
            </a:r>
            <a:r>
              <a:rPr lang="ja-JP" altLang="en-US" dirty="0">
                <a:solidFill>
                  <a:srgbClr val="FF0000"/>
                </a:solidFill>
              </a:rPr>
              <a:t>パスワード</a:t>
            </a:r>
            <a:r>
              <a:rPr lang="en-US" altLang="ja-JP" dirty="0">
                <a:solidFill>
                  <a:srgbClr val="FF0000"/>
                </a:solidFill>
              </a:rPr>
              <a:t>: 6^(d7&gt;[q</a:t>
            </a:r>
            <a:br>
              <a:rPr lang="en-US" altLang="ja-JP" dirty="0">
                <a:solidFill>
                  <a:srgbClr val="FF0000"/>
                </a:solidFill>
              </a:rPr>
            </a:b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6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r>
              <a:rPr lang="en-US" altLang="ja-JP" dirty="0"/>
              <a:t>(Agenda)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14:00 – 14:05	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Opening</a:t>
            </a: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14:05 – 14:10	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Keynote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Speech 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(Shane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Coughlan)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14:10 – 14:15	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About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OpenChain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&amp;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Japan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WG  (K. </a:t>
            </a:r>
            <a:r>
              <a:rPr lang="en-US" altLang="ja-JP" sz="2000" b="1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Owada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)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14:15 – 14:20	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About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ISO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Standardization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of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OpenChain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&amp;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SPDX  (H. Fukuchi)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14:20 – 14:40	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Lecture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on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OpenChain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Spec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2.0  (A. Watanabe)</a:t>
            </a: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15:00 – 15:05 	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Closing</a:t>
            </a: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70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>
                <a:latin typeface="+mj-ea"/>
                <a:ea typeface="+mj-ea"/>
              </a:rPr>
              <a:t>独占禁止法順守ポリシー </a:t>
            </a:r>
            <a:r>
              <a:rPr lang="en-US" altLang="ja-JP" sz="2800" dirty="0">
                <a:latin typeface="+mj-ea"/>
                <a:ea typeface="+mj-ea"/>
              </a:rPr>
              <a:t>(Antitrust Policy)</a:t>
            </a:r>
            <a:endParaRPr lang="ja-JP" altLang="en-US" sz="2800" dirty="0">
              <a:latin typeface="+mj-ea"/>
              <a:ea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>
                <a:latin typeface="+mn-ea"/>
                <a:ea typeface="+mn-ea"/>
              </a:rPr>
              <a:t>Linux Foundation (</a:t>
            </a:r>
            <a:r>
              <a:rPr lang="ja-JP" altLang="en-US" sz="2000" dirty="0">
                <a:latin typeface="+mn-ea"/>
                <a:ea typeface="+mn-ea"/>
              </a:rPr>
              <a:t>以下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と略す</a:t>
            </a:r>
            <a:r>
              <a:rPr lang="en-US" altLang="ja-JP" sz="2000" dirty="0">
                <a:latin typeface="+mn-ea"/>
                <a:ea typeface="+mn-ea"/>
              </a:rPr>
              <a:t>) </a:t>
            </a:r>
            <a:r>
              <a:rPr lang="ja-JP" altLang="en-US" sz="2000" dirty="0">
                <a:latin typeface="+mn-ea"/>
                <a:ea typeface="+mn-ea"/>
              </a:rPr>
              <a:t>の会議は、産業界で競合関係にある企業同士の参加が不可欠です。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は、すべての活動を、適用されるべきすべての独占禁止法</a:t>
            </a:r>
            <a:r>
              <a:rPr lang="en-US" altLang="ja-JP" sz="2000" dirty="0">
                <a:latin typeface="+mn-ea"/>
                <a:ea typeface="+mn-ea"/>
              </a:rPr>
              <a:t>/</a:t>
            </a:r>
            <a:r>
              <a:rPr lang="ja-JP" altLang="en-US" sz="2000" dirty="0">
                <a:latin typeface="+mn-ea"/>
                <a:ea typeface="+mn-ea"/>
              </a:rPr>
              <a:t>競争法に則って運営します。従って、会議の出席者は、アジェンダに沿って会議を進め、国内外の独占禁止法</a:t>
            </a:r>
            <a:r>
              <a:rPr lang="en-US" altLang="ja-JP" sz="2000" dirty="0">
                <a:latin typeface="+mn-ea"/>
                <a:ea typeface="+mn-ea"/>
              </a:rPr>
              <a:t>/</a:t>
            </a:r>
            <a:r>
              <a:rPr lang="ja-JP" altLang="en-US" sz="2000" dirty="0">
                <a:latin typeface="+mn-ea"/>
                <a:ea typeface="+mn-ea"/>
              </a:rPr>
              <a:t>競争法の下で禁止されているいかなる活動にも参加しないよう、注意を払うことが非常に重要です。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の会議において、また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の活動に関連して、禁止されている行動の例は、</a:t>
            </a:r>
            <a:r>
              <a:rPr lang="en-US" altLang="ja-JP" sz="2000" dirty="0">
                <a:latin typeface="+mn-lt"/>
                <a:ea typeface="+mn-ea"/>
              </a:rPr>
              <a:t>https://www.linuxfoundation.jp/antitrust-policy/ </a:t>
            </a:r>
            <a:r>
              <a:rPr lang="ja-JP" altLang="en-US" sz="2000" dirty="0">
                <a:latin typeface="+mn-ea"/>
                <a:ea typeface="+mn-ea"/>
              </a:rPr>
              <a:t>から入手できる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独占禁止法順守ポリシーに記載されています。これらの事項について質問がある場合は、あなたの会社の法律顧問に問い合わせるか、もしあなたが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のメンバーであるならば、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の法律顧問である </a:t>
            </a:r>
            <a:r>
              <a:rPr lang="en-US" altLang="ja-JP" sz="2000" dirty="0" err="1">
                <a:latin typeface="+mn-ea"/>
                <a:ea typeface="+mn-ea"/>
              </a:rPr>
              <a:t>Gesmer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en-US" altLang="ja-JP" sz="2000" dirty="0" err="1">
                <a:latin typeface="+mn-ea"/>
                <a:ea typeface="+mn-ea"/>
              </a:rPr>
              <a:t>Updegrove</a:t>
            </a:r>
            <a:r>
              <a:rPr lang="en-US" altLang="ja-JP" sz="2000" dirty="0">
                <a:latin typeface="+mn-ea"/>
                <a:ea typeface="+mn-ea"/>
              </a:rPr>
              <a:t> LLP </a:t>
            </a:r>
            <a:r>
              <a:rPr lang="ja-JP" altLang="en-US" sz="2000" dirty="0">
                <a:latin typeface="+mn-ea"/>
                <a:ea typeface="+mn-ea"/>
              </a:rPr>
              <a:t>の </a:t>
            </a:r>
            <a:r>
              <a:rPr lang="en-US" altLang="ja-JP" sz="2000" dirty="0">
                <a:latin typeface="+mn-ea"/>
                <a:ea typeface="+mn-ea"/>
              </a:rPr>
              <a:t>Andrew </a:t>
            </a:r>
            <a:r>
              <a:rPr lang="en-US" altLang="ja-JP" sz="2000" dirty="0" err="1">
                <a:latin typeface="+mn-ea"/>
                <a:ea typeface="+mn-ea"/>
              </a:rPr>
              <a:t>Updegrove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ja-JP" altLang="en-US" sz="2000" dirty="0">
                <a:latin typeface="+mn-ea"/>
                <a:ea typeface="+mn-ea"/>
              </a:rPr>
              <a:t>にお問い合わせください。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67955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>
                <a:latin typeface="+mj-ea"/>
                <a:ea typeface="+mj-ea"/>
              </a:rPr>
              <a:t>写真撮影および広報目的での使用の許可ご確認</a:t>
            </a:r>
            <a:endParaRPr lang="ja-JP" altLang="en-US" sz="2400" dirty="0">
              <a:latin typeface="+mj-ea"/>
              <a:ea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 err="1">
                <a:latin typeface="+mn-ea"/>
                <a:ea typeface="+mn-ea"/>
              </a:rPr>
              <a:t>OpenChain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en-US" altLang="ja-JP" sz="2000" dirty="0" err="1">
                <a:latin typeface="+mn-ea"/>
                <a:ea typeface="+mn-ea"/>
              </a:rPr>
              <a:t>JapanWG</a:t>
            </a:r>
            <a:r>
              <a:rPr lang="ja-JP" altLang="en-US" sz="2000" dirty="0" err="1">
                <a:latin typeface="+mn-ea"/>
                <a:ea typeface="+mn-ea"/>
              </a:rPr>
              <a:t>での</a:t>
            </a:r>
            <a:r>
              <a:rPr lang="ja-JP" altLang="en-US" sz="2000" dirty="0">
                <a:latin typeface="+mn-ea"/>
                <a:ea typeface="+mn-ea"/>
              </a:rPr>
              <a:t>活動の状況を公開することで、</a:t>
            </a:r>
            <a:endParaRPr lang="en-US" altLang="ja-JP" sz="2000" dirty="0">
              <a:latin typeface="+mn-ea"/>
              <a:ea typeface="+mn-ea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本体への刺激になり、日本のプレゼンスが向上する。</a:t>
            </a:r>
            <a:endParaRPr kumimoji="1" lang="en-US" altLang="ja-JP" dirty="0">
              <a:latin typeface="+mn-ea"/>
              <a:ea typeface="+mn-ea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+mn-ea"/>
                <a:ea typeface="+mn-ea"/>
              </a:rPr>
              <a:t>他国の</a:t>
            </a: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活動の刺激になり、</a:t>
            </a: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全体が盛り上がる。</a:t>
            </a:r>
            <a:endParaRPr kumimoji="1" lang="en-US" altLang="ja-JP" dirty="0">
              <a:latin typeface="+mn-ea"/>
              <a:ea typeface="+mn-ea"/>
            </a:endParaRPr>
          </a:p>
          <a:p>
            <a:pPr marL="130175" indent="0">
              <a:spcAft>
                <a:spcPts val="1200"/>
              </a:spcAft>
              <a:buNone/>
            </a:pPr>
            <a:r>
              <a:rPr lang="ja-JP" altLang="en-US" sz="2000" dirty="0">
                <a:latin typeface="+mn-ea"/>
                <a:ea typeface="+mn-ea"/>
              </a:rPr>
              <a:t>といった効果が期待できます。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>
                <a:latin typeface="+mn-ea"/>
                <a:ea typeface="+mn-ea"/>
              </a:rPr>
              <a:t>また、参加者の皆様の社内に展開することで、自社内の活動を進めやすくなるといった効果が期待できます。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r>
              <a:rPr lang="ja-JP" altLang="en-US" sz="2000" dirty="0">
                <a:latin typeface="+mn-ea"/>
                <a:ea typeface="+mn-ea"/>
              </a:rPr>
              <a:t>上記の効果を得るために、本会合の様子の写真撮影</a:t>
            </a:r>
            <a:r>
              <a:rPr lang="en-US" altLang="ja-JP" sz="2000" dirty="0">
                <a:latin typeface="+mn-ea"/>
                <a:ea typeface="+mn-ea"/>
              </a:rPr>
              <a:t>,</a:t>
            </a:r>
            <a:r>
              <a:rPr lang="ja-JP" altLang="en-US" sz="2000" dirty="0">
                <a:latin typeface="+mn-ea"/>
                <a:ea typeface="+mn-ea"/>
              </a:rPr>
              <a:t>　公開することに対して許可を頂きたく存じます。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endParaRPr lang="en-US" altLang="ja-JP" sz="1800" dirty="0">
              <a:latin typeface="+mn-ea"/>
              <a:ea typeface="+mn-ea"/>
            </a:endParaRPr>
          </a:p>
          <a:p>
            <a:pPr marL="271463" indent="-141288"/>
            <a:r>
              <a:rPr lang="ja-JP" altLang="en-US" sz="2000" dirty="0">
                <a:latin typeface="+mn-ea"/>
                <a:ea typeface="+mn-ea"/>
              </a:rPr>
              <a:t>写真撮影の禁止、および、公開の禁止を希望される場合は、お知らせください。</a:t>
            </a:r>
            <a:br>
              <a:rPr lang="en-US" altLang="ja-JP" sz="2000" dirty="0">
                <a:latin typeface="+mn-ea"/>
                <a:ea typeface="+mn-ea"/>
              </a:rPr>
            </a:br>
            <a:r>
              <a:rPr lang="ja-JP" altLang="en-US" sz="2000" dirty="0">
                <a:latin typeface="+mn-ea"/>
                <a:ea typeface="+mn-ea"/>
              </a:rPr>
              <a:t>写り込みが無いようにします。</a:t>
            </a:r>
            <a:endParaRPr lang="en-US" altLang="ja-JP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653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オンライン会合の注意事項 </a:t>
            </a:r>
            <a:r>
              <a:rPr kumimoji="1" lang="en-US" altLang="ja-JP" dirty="0"/>
              <a:t>(Note)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7693152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どなたでも参加可能です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発表に対して質問がある場合は、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Zoom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のチャット欄に質問を書いて下さい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質問以外のコメントや感想（いいねでも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OK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）もチャット欄に書いて下さい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発言はホストの許可制とします（ミュート解除禁止設定）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画面共有はホストのみとします（サブグループリーダーまたは指名者）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お絵描きツールは禁止します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不適切な発言をされるなど妨害行為に対しては、注意を行い、注意に従っていただけないと判断した場合、ホストが強制的に待機室に戻します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会合は録画して、後日配信を予定しています。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Q&amp;A</a:t>
            </a: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タイムは、自由な議論を促すために録画しません。</a:t>
            </a: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Q&amp;A</a:t>
            </a: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については、可能な部分については簡単なメモをテキストで公開します。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34D98B4-F840-4D6B-9726-20093B1AF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24" b="1"/>
          <a:stretch/>
        </p:blipFill>
        <p:spPr>
          <a:xfrm>
            <a:off x="838200" y="5339517"/>
            <a:ext cx="10602019" cy="889877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9BB60A6-3390-44DA-92B0-6EADB1589141}"/>
              </a:ext>
            </a:extLst>
          </p:cNvPr>
          <p:cNvGrpSpPr/>
          <p:nvPr/>
        </p:nvGrpSpPr>
        <p:grpSpPr>
          <a:xfrm>
            <a:off x="8960404" y="2459736"/>
            <a:ext cx="3051035" cy="2792644"/>
            <a:chOff x="6057830" y="1344169"/>
            <a:chExt cx="5524500" cy="5056632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70092CBD-A501-48ED-B303-545D3EA2E7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61" b="-111"/>
            <a:stretch/>
          </p:blipFill>
          <p:spPr>
            <a:xfrm>
              <a:off x="6057830" y="1344169"/>
              <a:ext cx="5524500" cy="5056632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0C8C791F-1AB5-4EE6-8B99-FFD29C6664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097"/>
            <a:stretch/>
          </p:blipFill>
          <p:spPr>
            <a:xfrm>
              <a:off x="8026502" y="3981034"/>
              <a:ext cx="3486150" cy="1039022"/>
            </a:xfrm>
            <a:prstGeom prst="rect">
              <a:avLst/>
            </a:prstGeom>
          </p:spPr>
        </p:pic>
      </p:grp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BED05D1F-815F-480C-9D21-B012599B0B5C}"/>
              </a:ext>
            </a:extLst>
          </p:cNvPr>
          <p:cNvSpPr/>
          <p:nvPr/>
        </p:nvSpPr>
        <p:spPr>
          <a:xfrm>
            <a:off x="3272010" y="5123507"/>
            <a:ext cx="2031510" cy="403194"/>
          </a:xfrm>
          <a:prstGeom prst="wedgeRectCallout">
            <a:avLst>
              <a:gd name="adj1" fmla="val 22981"/>
              <a:gd name="adj2" fmla="val 84556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ここをクリックして、参加者パネルを表示してください。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7572E72F-FF6F-4C4A-BBBB-41712070F4BC}"/>
              </a:ext>
            </a:extLst>
          </p:cNvPr>
          <p:cNvSpPr/>
          <p:nvPr/>
        </p:nvSpPr>
        <p:spPr>
          <a:xfrm>
            <a:off x="5510783" y="5123506"/>
            <a:ext cx="2228089" cy="392655"/>
          </a:xfrm>
          <a:prstGeom prst="wedgeRectCallout">
            <a:avLst>
              <a:gd name="adj1" fmla="val -40983"/>
              <a:gd name="adj2" fmla="val 103186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チャットパネルはここをクリックすると表示されます。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A21BBC7E-D471-4A86-AAB8-DD7AFF015C00}"/>
              </a:ext>
            </a:extLst>
          </p:cNvPr>
          <p:cNvSpPr/>
          <p:nvPr/>
        </p:nvSpPr>
        <p:spPr>
          <a:xfrm>
            <a:off x="8788659" y="3595377"/>
            <a:ext cx="1504765" cy="392655"/>
          </a:xfrm>
          <a:prstGeom prst="wedgeRectCallout">
            <a:avLst>
              <a:gd name="adj1" fmla="val -16919"/>
              <a:gd name="adj2" fmla="val 170691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発言を求める場合はここをクリックしてください。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FBEC2258-8EB7-4935-9A01-3066DED4D98B}"/>
              </a:ext>
            </a:extLst>
          </p:cNvPr>
          <p:cNvSpPr/>
          <p:nvPr/>
        </p:nvSpPr>
        <p:spPr>
          <a:xfrm>
            <a:off x="9906949" y="3069756"/>
            <a:ext cx="651805" cy="385734"/>
          </a:xfrm>
          <a:prstGeom prst="wedgeRectCallout">
            <a:avLst>
              <a:gd name="adj1" fmla="val 65503"/>
              <a:gd name="adj2" fmla="val 226237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いいね！はこちら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17A784BE-9B4A-4F6C-983D-501375B2CF6C}"/>
              </a:ext>
            </a:extLst>
          </p:cNvPr>
          <p:cNvSpPr/>
          <p:nvPr/>
        </p:nvSpPr>
        <p:spPr>
          <a:xfrm>
            <a:off x="9345012" y="5339517"/>
            <a:ext cx="1620150" cy="268070"/>
          </a:xfrm>
          <a:prstGeom prst="wedgeRectCallout">
            <a:avLst>
              <a:gd name="adj1" fmla="val -10186"/>
              <a:gd name="adj2" fmla="val -247695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「はい」「いいえ」はこちら</a:t>
            </a:r>
          </a:p>
        </p:txBody>
      </p:sp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77D45875-97CC-4EBB-A05D-EFF125F57AE7}"/>
              </a:ext>
            </a:extLst>
          </p:cNvPr>
          <p:cNvSpPr/>
          <p:nvPr/>
        </p:nvSpPr>
        <p:spPr>
          <a:xfrm rot="5400000">
            <a:off x="9920348" y="4432273"/>
            <a:ext cx="108491" cy="637661"/>
          </a:xfrm>
          <a:prstGeom prst="rightBrace">
            <a:avLst>
              <a:gd name="adj1" fmla="val 39785"/>
              <a:gd name="adj2" fmla="val 50000"/>
            </a:avLst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49F9BC6C-BCBC-427B-8508-C61BE05335A1}"/>
              </a:ext>
            </a:extLst>
          </p:cNvPr>
          <p:cNvSpPr/>
          <p:nvPr/>
        </p:nvSpPr>
        <p:spPr>
          <a:xfrm>
            <a:off x="10661903" y="3191727"/>
            <a:ext cx="1504765" cy="724280"/>
          </a:xfrm>
          <a:prstGeom prst="wedgeRectCallout">
            <a:avLst>
              <a:gd name="adj1" fmla="val 13750"/>
              <a:gd name="adj2" fmla="val 78252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休憩（離席）時はここをクリック。席に戻ったら、もう一度クリックしてマークを消してください。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76657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Note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Anyone can participate in the meeting.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If you have a question, please write it via Zoom chat.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You can also write your comments via Zoom chat.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Only the host controls muting of participants.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Only the host and co-hosts can share the screen.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Drawing tool is not allowed in the meeting.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When a participant is doing inappropriate behaviors, the host asks to stop.  If the participant does not stop such behaviors, the host may force the participant back to waiting room.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The meeting is planned to be recorded and distributed.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Q&amp;A time will not be recorded for enabling free discussions. </a:t>
            </a:r>
            <a:r>
              <a:rPr lang="en-US" altLang="ja-JP" sz="180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Memos </a:t>
            </a: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in </a:t>
            </a:r>
            <a:r>
              <a:rPr lang="en-US" altLang="ja-JP" sz="180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text style will </a:t>
            </a: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be disclosed later, if possible.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186403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11885</TotalTime>
  <Words>821</Words>
  <Application>Microsoft Office PowerPoint</Application>
  <PresentationFormat>ワイド画面</PresentationFormat>
  <Paragraphs>68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7</vt:i4>
      </vt:variant>
    </vt:vector>
  </HeadingPairs>
  <TitlesOfParts>
    <vt:vector size="20" baseType="lpstr">
      <vt:lpstr>HGP創英角ｺﾞｼｯｸUB</vt:lpstr>
      <vt:lpstr>Myriad Pro</vt:lpstr>
      <vt:lpstr>メイリオ</vt:lpstr>
      <vt:lpstr>游ゴシック</vt:lpstr>
      <vt:lpstr>Arial</vt:lpstr>
      <vt:lpstr>Calibri</vt:lpstr>
      <vt:lpstr>Segoe UI</vt:lpstr>
      <vt:lpstr>Segoe UI Symbol</vt:lpstr>
      <vt:lpstr>Tahoma</vt:lpstr>
      <vt:lpstr>Wingdings</vt:lpstr>
      <vt:lpstr>1_OSSL資料_20160418_c</vt:lpstr>
      <vt:lpstr>OSSL資料_20160418_c</vt:lpstr>
      <vt:lpstr>2_OSSL資料_20160418_c</vt:lpstr>
      <vt:lpstr>第3回オンライン全体会合 Virtual all member meeting #3</vt:lpstr>
      <vt:lpstr>全体会合　Meeting</vt:lpstr>
      <vt:lpstr>アジェンダ(Agenda)</vt:lpstr>
      <vt:lpstr>独占禁止法順守ポリシー (Antitrust Policy)</vt:lpstr>
      <vt:lpstr>写真撮影および広報目的での使用の許可ご確認</vt:lpstr>
      <vt:lpstr>オンライン会合の注意事項 (Note)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Fukuchi, Hiroyuki (Sony)</cp:lastModifiedBy>
  <cp:revision>356</cp:revision>
  <dcterms:created xsi:type="dcterms:W3CDTF">2018-07-20T07:39:34Z</dcterms:created>
  <dcterms:modified xsi:type="dcterms:W3CDTF">2020-10-09T06:25:27Z</dcterms:modified>
</cp:coreProperties>
</file>