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8"/>
  </p:notesMasterIdLst>
  <p:handoutMasterIdLst>
    <p:handoutMasterId r:id="rId49"/>
  </p:handoutMasterIdLst>
  <p:sldIdLst>
    <p:sldId id="694" r:id="rId2"/>
    <p:sldId id="769" r:id="rId3"/>
    <p:sldId id="780" r:id="rId4"/>
    <p:sldId id="821" r:id="rId5"/>
    <p:sldId id="822" r:id="rId6"/>
    <p:sldId id="826" r:id="rId7"/>
    <p:sldId id="695" r:id="rId8"/>
    <p:sldId id="823" r:id="rId9"/>
    <p:sldId id="824" r:id="rId10"/>
    <p:sldId id="807" r:id="rId11"/>
    <p:sldId id="698" r:id="rId12"/>
    <p:sldId id="699" r:id="rId13"/>
    <p:sldId id="700" r:id="rId14"/>
    <p:sldId id="808" r:id="rId15"/>
    <p:sldId id="702" r:id="rId16"/>
    <p:sldId id="705" r:id="rId17"/>
    <p:sldId id="706" r:id="rId18"/>
    <p:sldId id="707" r:id="rId19"/>
    <p:sldId id="725" r:id="rId20"/>
    <p:sldId id="815" r:id="rId21"/>
    <p:sldId id="696" r:id="rId22"/>
    <p:sldId id="818" r:id="rId23"/>
    <p:sldId id="825" r:id="rId24"/>
    <p:sldId id="726" r:id="rId25"/>
    <p:sldId id="791" r:id="rId26"/>
    <p:sldId id="792" r:id="rId27"/>
    <p:sldId id="793" r:id="rId28"/>
    <p:sldId id="794" r:id="rId29"/>
    <p:sldId id="795" r:id="rId30"/>
    <p:sldId id="796" r:id="rId31"/>
    <p:sldId id="715" r:id="rId32"/>
    <p:sldId id="820" r:id="rId33"/>
    <p:sldId id="804" r:id="rId34"/>
    <p:sldId id="814" r:id="rId35"/>
    <p:sldId id="735" r:id="rId36"/>
    <p:sldId id="737" r:id="rId37"/>
    <p:sldId id="786" r:id="rId38"/>
    <p:sldId id="704" r:id="rId39"/>
    <p:sldId id="790" r:id="rId40"/>
    <p:sldId id="806" r:id="rId41"/>
    <p:sldId id="805" r:id="rId42"/>
    <p:sldId id="809" r:id="rId43"/>
    <p:sldId id="817" r:id="rId44"/>
    <p:sldId id="810" r:id="rId45"/>
    <p:sldId id="811" r:id="rId46"/>
    <p:sldId id="819" r:id="rId47"/>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F19"/>
    <a:srgbClr val="FF2873"/>
    <a:srgbClr val="BF0714"/>
    <a:srgbClr val="BF0733"/>
    <a:srgbClr val="BE089B"/>
    <a:srgbClr val="BF077D"/>
    <a:srgbClr val="BD095A"/>
    <a:srgbClr val="BDBABD"/>
    <a:srgbClr val="00CC99"/>
    <a:srgbClr val="E56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434" autoAdjust="0"/>
  </p:normalViewPr>
  <p:slideViewPr>
    <p:cSldViewPr snapToGrid="0">
      <p:cViewPr varScale="1">
        <p:scale>
          <a:sx n="67" d="100"/>
          <a:sy n="67" d="100"/>
        </p:scale>
        <p:origin x="768" y="48"/>
      </p:cViewPr>
      <p:guideLst>
        <p:guide orient="horz" pos="2160"/>
        <p:guide pos="3840"/>
      </p:guideLst>
    </p:cSldViewPr>
  </p:slideViewPr>
  <p:outlineViewPr>
    <p:cViewPr>
      <p:scale>
        <a:sx n="33" d="100"/>
        <a:sy n="33" d="100"/>
      </p:scale>
      <p:origin x="0" y="-9558"/>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35" d="100"/>
          <a:sy n="35" d="100"/>
        </p:scale>
        <p:origin x="289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12/15/2020</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12/15/2020</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2554426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11</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US" altLang="ja-JP" i="0" dirty="0">
              <a:latin typeface="+mn-lt"/>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12</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13</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14</a:t>
            </a:fld>
            <a:endParaRPr lang="ko-KR" altLang="en-US"/>
          </a:p>
        </p:txBody>
      </p:sp>
    </p:spTree>
    <p:extLst>
      <p:ext uri="{BB962C8B-B14F-4D97-AF65-F5344CB8AC3E}">
        <p14:creationId xmlns:p14="http://schemas.microsoft.com/office/powerpoint/2010/main" val="1203873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692">
              <a:defRPr/>
            </a:pP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17</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30797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66714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327343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908135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2725757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2629771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4212493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986778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1188459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4243936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3111156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altLang="ja-JP" dirty="0" smtClean="0"/>
              <a:t>【</a:t>
            </a:r>
            <a:r>
              <a:rPr lang="ja-JP" altLang="en-US" dirty="0" smtClean="0"/>
              <a:t>コメント</a:t>
            </a:r>
            <a:r>
              <a:rPr lang="en-US" altLang="ja-JP" dirty="0" smtClean="0"/>
              <a:t>】</a:t>
            </a:r>
          </a:p>
          <a:p>
            <a:r>
              <a:rPr lang="ja-JP" altLang="en-US" dirty="0" smtClean="0"/>
              <a:t>・</a:t>
            </a:r>
            <a:r>
              <a:rPr lang="en-US" altLang="ja-JP" dirty="0" smtClean="0"/>
              <a:t>P19</a:t>
            </a:r>
            <a:r>
              <a:rPr lang="ja-JP" altLang="en-US" dirty="0" smtClean="0"/>
              <a:t>から</a:t>
            </a:r>
            <a:r>
              <a:rPr lang="en-US" altLang="ja-JP" dirty="0" smtClean="0"/>
              <a:t>P21</a:t>
            </a:r>
            <a:r>
              <a:rPr lang="ja-JP" altLang="en-US" dirty="0" smtClean="0"/>
              <a:t>に対応しているようであれば、それが分かるように</a:t>
            </a:r>
          </a:p>
          <a:p>
            <a:r>
              <a:rPr lang="ja-JP" altLang="en-US" dirty="0" smtClean="0"/>
              <a:t>　した方がいい。</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14129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876333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309358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34</a:t>
            </a:fld>
            <a:endParaRPr lang="ko-KR" altLang="en-US"/>
          </a:p>
        </p:txBody>
      </p:sp>
    </p:spTree>
    <p:extLst>
      <p:ext uri="{BB962C8B-B14F-4D97-AF65-F5344CB8AC3E}">
        <p14:creationId xmlns:p14="http://schemas.microsoft.com/office/powerpoint/2010/main" val="1031824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6505" indent="-246505">
              <a:buFont typeface="Arial" charset="0"/>
              <a:buChar char="•"/>
            </a:pPr>
            <a:endParaRPr lang="en-US" altLang="ja-JP" dirty="0" smtClean="0">
              <a:ea typeface="ＭＳ ゴシック" panose="020B0609070205080204" pitchFamily="49" charset="-128"/>
            </a:endParaRPr>
          </a:p>
          <a:p>
            <a:pPr marL="246505" indent="-246505">
              <a:buFont typeface="Arial" charset="0"/>
              <a:buChar char="•"/>
            </a:pPr>
            <a:endParaRPr lang="en-US" altLang="ja-JP" dirty="0" smtClean="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2450" y="987425"/>
            <a:ext cx="8761413" cy="49291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5" y="6325132"/>
            <a:ext cx="7893048" cy="5175108"/>
          </a:xfrm>
          <a:prstGeom prst="rect">
            <a:avLst/>
          </a:prstGeom>
          <a:noFill/>
          <a:ln>
            <a:noFill/>
          </a:ln>
        </p:spPr>
        <p:txBody>
          <a:bodyPr lIns="131447" tIns="65705" rIns="131447" bIns="65705" anchor="t" anchorCtr="0">
            <a:noAutofit/>
          </a:bodyPr>
          <a:lstStyle/>
          <a:p>
            <a:pPr>
              <a:buSzPct val="25000"/>
            </a:pPr>
            <a:endParaRPr lang="en-US" sz="1300" dirty="0">
              <a:solidFill>
                <a:schemeClr val="dk1"/>
              </a:solidFill>
              <a:ea typeface="Roboto"/>
              <a:cs typeface="Roboto"/>
              <a:sym typeface="Roboto"/>
            </a:endParaRPr>
          </a:p>
        </p:txBody>
      </p:sp>
      <p:sp>
        <p:nvSpPr>
          <p:cNvPr id="421" name="Shape 421"/>
          <p:cNvSpPr txBox="1">
            <a:spLocks noGrp="1"/>
          </p:cNvSpPr>
          <p:nvPr>
            <p:ph type="sldNum" idx="12"/>
          </p:nvPr>
        </p:nvSpPr>
        <p:spPr>
          <a:xfrm>
            <a:off x="5588628" y="12483694"/>
            <a:ext cx="4275400" cy="659436"/>
          </a:xfrm>
          <a:prstGeom prst="rect">
            <a:avLst/>
          </a:prstGeom>
          <a:noFill/>
          <a:ln>
            <a:noFill/>
          </a:ln>
        </p:spPr>
        <p:txBody>
          <a:bodyPr lIns="131447" tIns="65705" rIns="131447" bIns="65705" anchor="b" anchorCtr="0">
            <a:noAutofit/>
          </a:bodyPr>
          <a:lstStyle/>
          <a:p>
            <a:pPr algn="r">
              <a:buSzPct val="25000"/>
            </a:pPr>
            <a:fld id="{00000000-1234-1234-1234-123412341234}" type="slidenum">
              <a:rPr lang="en-US">
                <a:latin typeface="Calibri" panose="020F0502020204030204" pitchFamily="34" charset="0"/>
                <a:ea typeface="Roboto"/>
                <a:cs typeface="Roboto"/>
                <a:sym typeface="Roboto"/>
              </a:rPr>
              <a:pPr algn="r">
                <a:buSzPct val="25000"/>
              </a:pPr>
              <a:t>37</a:t>
            </a:fld>
            <a:endParaRPr lang="en-US" dirty="0">
              <a:latin typeface="Calibri" panose="020F0502020204030204" pitchFamily="34" charset="0"/>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38</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22330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4</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3116526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305960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790567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3285161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a:t>
            </a:r>
            <a:r>
              <a:rPr lang="en-US" dirty="0" err="1" smtClean="0">
                <a:latin typeface="ＭＳ ゴシック" panose="020B0609070205080204" pitchFamily="49" charset="-128"/>
                <a:ea typeface="ＭＳ ゴシック" panose="020B0609070205080204" pitchFamily="49" charset="-128"/>
              </a:rPr>
              <a:t>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a:t>
            </a:r>
            <a:r>
              <a:rPr lang="en-US" altLang="ja-JP" dirty="0" smtClean="0"/>
              <a:t>OSS </a:t>
            </a:r>
            <a:r>
              <a:rPr lang="en-US" altLang="ja-JP" dirty="0"/>
              <a:t>policy is located in the company documentation</a:t>
            </a:r>
            <a:r>
              <a:rPr lang="en-US" altLang="ja-JP" dirty="0" smtClean="0"/>
              <a:t>.</a:t>
            </a:r>
          </a:p>
          <a:p>
            <a:pPr defTabSz="1314724">
              <a:defRPr/>
            </a:pPr>
            <a:endParaRPr lang="en-US" altLang="ja-JP" dirty="0" smtClean="0"/>
          </a:p>
          <a:p>
            <a:pPr defTabSz="1314724">
              <a:defRPr/>
            </a:pPr>
            <a:endParaRPr lang="en-US" altLang="ja-JP" dirty="0" smtClean="0"/>
          </a:p>
          <a:p>
            <a:pPr defTabSz="1314724">
              <a:defRPr/>
            </a:pPr>
            <a:r>
              <a:rPr lang="en-US" altLang="ja-JP" dirty="0" smtClean="0"/>
              <a:t>【</a:t>
            </a:r>
            <a:r>
              <a:rPr lang="ja-JP" altLang="en-US" dirty="0" smtClean="0"/>
              <a:t>コメント</a:t>
            </a:r>
            <a:r>
              <a:rPr lang="en-US" altLang="ja-JP" dirty="0" smtClean="0"/>
              <a:t>】</a:t>
            </a:r>
          </a:p>
          <a:p>
            <a:pPr defTabSz="1314724">
              <a:defRPr/>
            </a:pPr>
            <a:r>
              <a:rPr lang="ja-JP" altLang="en-US" dirty="0" smtClean="0"/>
              <a:t>・ノートの内容がスライドの内容と一致していない。</a:t>
            </a:r>
            <a:endParaRPr lang="en-US" altLang="ja-JP" dirty="0" smtClean="0"/>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43</a:t>
            </a:fld>
            <a:endParaRPr lang="en-US"/>
          </a:p>
        </p:txBody>
      </p:sp>
    </p:spTree>
    <p:extLst>
      <p:ext uri="{BB962C8B-B14F-4D97-AF65-F5344CB8AC3E}">
        <p14:creationId xmlns:p14="http://schemas.microsoft.com/office/powerpoint/2010/main" val="42524605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8488040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79749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・事後課題の回答と解説が必要。</a:t>
            </a:r>
          </a:p>
          <a:p>
            <a:r>
              <a:rPr lang="ja-JP" altLang="en-US" b="0" dirty="0" smtClean="0">
                <a:latin typeface="Times" charset="0"/>
              </a:rPr>
              <a:t>・</a:t>
            </a:r>
            <a:r>
              <a:rPr lang="en-US" altLang="ja-JP" b="0" dirty="0" smtClean="0">
                <a:latin typeface="Times" charset="0"/>
              </a:rPr>
              <a:t>4</a:t>
            </a:r>
            <a:r>
              <a:rPr lang="ja-JP" altLang="en-US" b="0" dirty="0" smtClean="0">
                <a:latin typeface="Times" charset="0"/>
              </a:rPr>
              <a:t>項はタイミングを聞いているように読める。</a:t>
            </a:r>
          </a:p>
          <a:p>
            <a:r>
              <a:rPr lang="ja-JP" altLang="en-US" b="0" dirty="0" smtClean="0">
                <a:latin typeface="Times" charset="0"/>
              </a:rPr>
              <a:t>・</a:t>
            </a:r>
            <a:r>
              <a:rPr lang="en-US" altLang="ja-JP" b="0" dirty="0" smtClean="0">
                <a:latin typeface="Times" charset="0"/>
              </a:rPr>
              <a:t>5</a:t>
            </a:r>
            <a:r>
              <a:rPr lang="ja-JP" altLang="en-US" b="0" dirty="0" smtClean="0">
                <a:latin typeface="Times" charset="0"/>
              </a:rPr>
              <a:t>項は、</a:t>
            </a:r>
            <a:r>
              <a:rPr lang="en-US" altLang="ja-JP" b="0" dirty="0" smtClean="0">
                <a:latin typeface="Times" charset="0"/>
              </a:rPr>
              <a:t>(1)(2)</a:t>
            </a:r>
            <a:r>
              <a:rPr lang="ja-JP" altLang="en-US" b="0" dirty="0" smtClean="0">
                <a:latin typeface="Times" charset="0"/>
              </a:rPr>
              <a:t>の両方が（</a:t>
            </a:r>
            <a:r>
              <a:rPr lang="en-US" altLang="ja-JP" b="0" dirty="0" smtClean="0">
                <a:latin typeface="Times" charset="0"/>
              </a:rPr>
              <a:t>a)(b)</a:t>
            </a:r>
            <a:r>
              <a:rPr lang="ja-JP" altLang="en-US" b="0" dirty="0" smtClean="0">
                <a:latin typeface="Times" charset="0"/>
              </a:rPr>
              <a:t>から選択することが分かり難い。</a:t>
            </a:r>
          </a:p>
          <a:p>
            <a:r>
              <a:rPr lang="ja-JP" altLang="en-US" b="0" dirty="0" smtClean="0">
                <a:latin typeface="Times" charset="0"/>
              </a:rPr>
              <a:t>・本スライドのテストをクリアすれば、</a:t>
            </a:r>
            <a:r>
              <a:rPr lang="en-US" altLang="ja-JP" b="0" dirty="0" smtClean="0">
                <a:latin typeface="Times" charset="0"/>
              </a:rPr>
              <a:t>spec2.0</a:t>
            </a:r>
            <a:r>
              <a:rPr lang="ja-JP" altLang="en-US" b="0" dirty="0" smtClean="0">
                <a:latin typeface="Times" charset="0"/>
              </a:rPr>
              <a:t>の</a:t>
            </a:r>
            <a:r>
              <a:rPr lang="en-US" altLang="ja-JP" b="0" dirty="0" smtClean="0">
                <a:latin typeface="Times" charset="0"/>
              </a:rPr>
              <a:t>1.2</a:t>
            </a:r>
            <a:r>
              <a:rPr lang="ja-JP" altLang="en-US" b="0" dirty="0" smtClean="0">
                <a:latin typeface="Times" charset="0"/>
              </a:rPr>
              <a:t>項の能力があるとのエビデンスになるかのような誤解を与える。</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314886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5</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374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6</a:t>
            </a:fld>
            <a:endParaRPr lang="en-US"/>
          </a:p>
        </p:txBody>
      </p:sp>
    </p:spTree>
    <p:extLst>
      <p:ext uri="{BB962C8B-B14F-4D97-AF65-F5344CB8AC3E}">
        <p14:creationId xmlns:p14="http://schemas.microsoft.com/office/powerpoint/2010/main" val="37178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7</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895960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9</a:t>
            </a:fld>
            <a:endParaRPr lang="en-GB"/>
          </a:p>
        </p:txBody>
      </p:sp>
    </p:spTree>
    <p:extLst>
      <p:ext uri="{BB962C8B-B14F-4D97-AF65-F5344CB8AC3E}">
        <p14:creationId xmlns:p14="http://schemas.microsoft.com/office/powerpoint/2010/main" val="194242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t>
            </a:r>
            <a:r>
              <a:rPr lang="en-US"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advice</a:t>
            </a:r>
            <a:r>
              <a:rPr lang="en-US" altLang="ja-JP"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12/15/2020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12/15/2020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12/15/2020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12/15/2020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12/15/2020</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12/15/2020</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12/15/2020</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12/15/2020</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3" r:id="rId12"/>
    <p:sldLayoutId id="2147483674"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uxfoundation.jp/events/2012/04/generic-foss-polic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ja-JP" alt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altLang="ja-JP"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Subtitle 2"/>
          <p:cNvSpPr>
            <a:spLocks noGrp="1"/>
          </p:cNvSpPr>
          <p:nvPr>
            <p:ph type="subTitle" idx="1"/>
          </p:nvPr>
        </p:nvSpPr>
        <p:spPr>
          <a:xfrm>
            <a:off x="863599" y="3422075"/>
            <a:ext cx="10660993" cy="3050164"/>
          </a:xfrm>
        </p:spPr>
        <p:txBody>
          <a:bodyPr vert="horz" lIns="91440" tIns="45720" rIns="91440" bIns="45720" rtlCol="0" anchor="t">
            <a:noAutofit/>
          </a:bodyPr>
          <a:lstStyle/>
          <a:p>
            <a:r>
              <a:rPr 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 　</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対応</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本教育資料が、企業が</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コンプライアンスに関する教育を行う際に、</a:t>
            </a:r>
            <a:r>
              <a:rPr lang="en-US" altLang="ja-JP"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の仕様に準じた形で教育コンテンツを構成するための、一助となれば幸いです。</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本教育</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資料は、</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の仕様書準拠や認定取得を、一切保証するものではありません。</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日本国</a:t>
            </a:r>
            <a:r>
              <a:rPr 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法令に準じています</a:t>
            </a:r>
            <a:r>
              <a:rPr 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日本</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国外</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a:t>
            </a:r>
            <a:r>
              <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第2章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Text Placeholder 2"/>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権</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82093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3671888"/>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進歩性</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産業の発展の</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秘密として管理され、非公開であり、産業上、技術上の有用な情報</a:t>
            </a:r>
            <a:endParaRPr lang="en-GB"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文字、図形、記号、立体的形状、色彩、音、またはこれらを組み合わせたもの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製品、サービス</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4514850" y="1600200"/>
            <a:ext cx="1871663"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852863" y="2709863"/>
            <a:ext cx="2233612"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352677" y="3479004"/>
            <a:ext cx="4033835"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352677" y="4261249"/>
            <a:ext cx="5262561"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603632" y="1600200"/>
            <a:ext cx="11146875" cy="4943475"/>
            <a:chOff x="603632" y="1600200"/>
            <a:chExt cx="11146875" cy="4943475"/>
          </a:xfrm>
        </p:grpSpPr>
        <p:sp>
          <p:nvSpPr>
            <p:cNvPr id="9" name="Content Placeholder 2"/>
            <p:cNvSpPr txBox="1">
              <a:spLocks/>
            </p:cNvSpPr>
            <p:nvPr/>
          </p:nvSpPr>
          <p:spPr>
            <a:xfrm>
              <a:off x="603632" y="5024437"/>
              <a:ext cx="11146875" cy="1519238"/>
            </a:xfrm>
            <a:prstGeom prst="rect">
              <a:avLst/>
            </a:prstGeom>
            <a:ln>
              <a:solidFill>
                <a:schemeClr val="bg1"/>
              </a:solidFill>
            </a:ln>
          </p:spPr>
          <p:txBody>
            <a:bodyPr vert="horz" lIns="91440" tIns="45720" rIns="91440" bIns="45720" rtlCol="0" anchor="t">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Font typeface="Arial" pitchFamily="34" charset="0"/>
                <a:buNone/>
              </a:pP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OSSコンプライアンスに最も関係する</a:t>
              </a:r>
              <a:r>
                <a:rPr lang="en-US" u="sng"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dirty="0" smtClean="0">
                  <a:latin typeface="メイリオ" panose="020B0604030504040204" pitchFamily="50" charset="-128"/>
                  <a:ea typeface="メイリオ" panose="020B0604030504040204" pitchFamily="50" charset="-128"/>
                  <a:cs typeface="メイリオ" panose="020B0604030504040204" pitchFamily="50" charset="-128"/>
                </a:rPr>
              </a:br>
              <a:r>
                <a:rPr lang="en-US" u="sng"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著作権</a:t>
              </a: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と</a:t>
              </a:r>
              <a:r>
                <a:rPr lang="en-US" u="sng"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特許権</a:t>
              </a: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828675" y="1600200"/>
              <a:ext cx="1042988"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23909" y="2695581"/>
              <a:ext cx="1042988"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595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創作性のある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作品を保護</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は特許権で保護され、</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は著作権で保護される対象になる。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他者の著作物は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コントロール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例えば、著作者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の許可なく複製した場合、著作権侵害が生じる可能性が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828675" y="2843212"/>
            <a:ext cx="5286375"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629400" y="4738687"/>
            <a:ext cx="1600200"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581399" y="2048846"/>
            <a:ext cx="6162676"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399" y="1704280"/>
            <a:ext cx="11293089" cy="4920097"/>
          </a:xfrm>
          <a:ln>
            <a:solidFill>
              <a:schemeClr val="bg1"/>
            </a:solidFill>
          </a:ln>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Distribution</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smtClean="0">
                <a:latin typeface="メイリオ" panose="020B0604030504040204" pitchFamily="50" charset="-128"/>
                <a:ea typeface="メイリオ" panose="020B0604030504040204" pitchFamily="50" charset="-128"/>
                <a:cs typeface="メイリオ" panose="020B0604030504040204" pitchFamily="50" charset="-128"/>
              </a:rPr>
              <a:t>とは</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とするかの解釈はOSSコミュニティ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日本の著作権法の「二次的著作物」に該当</a:t>
            </a:r>
          </a:p>
        </p:txBody>
      </p:sp>
      <p:sp>
        <p:nvSpPr>
          <p:cNvPr id="5" name="正方形/長方形 4"/>
          <p:cNvSpPr/>
          <p:nvPr/>
        </p:nvSpPr>
        <p:spPr>
          <a:xfrm>
            <a:off x="3243263" y="1704280"/>
            <a:ext cx="985837" cy="3388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078106" y="4179561"/>
            <a:ext cx="4108257" cy="4143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p:nvGrpSpPr>
        <p:grpSpPr>
          <a:xfrm>
            <a:off x="939994" y="2128841"/>
            <a:ext cx="9232706" cy="1071561"/>
            <a:chOff x="939994" y="2071689"/>
            <a:chExt cx="9232706" cy="1071561"/>
          </a:xfrm>
        </p:grpSpPr>
        <p:sp>
          <p:nvSpPr>
            <p:cNvPr id="6" name="正方形/長方形 5"/>
            <p:cNvSpPr/>
            <p:nvPr/>
          </p:nvSpPr>
          <p:spPr>
            <a:xfrm>
              <a:off x="939994" y="2071689"/>
              <a:ext cx="6560944" cy="4143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9101138" y="2628900"/>
              <a:ext cx="1071562" cy="514350"/>
            </a:xfrm>
            <a:prstGeom prst="wedgeRoundRectCallout">
              <a:avLst>
                <a:gd name="adj1" fmla="val -201254"/>
                <a:gd name="adj2" fmla="val -80000"/>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0070C0"/>
                  </a:solidFill>
                  <a:latin typeface="メイリオ" panose="020B0604030504040204" pitchFamily="50" charset="-128"/>
                  <a:ea typeface="メイリオ" panose="020B0604030504040204" pitchFamily="50" charset="-128"/>
                </a:rPr>
                <a:t>改変</a:t>
              </a:r>
            </a:p>
          </p:txBody>
        </p:sp>
      </p:grpSp>
      <p:sp>
        <p:nvSpPr>
          <p:cNvPr id="10" name="正方形/長方形 9"/>
          <p:cNvSpPr/>
          <p:nvPr/>
        </p:nvSpPr>
        <p:spPr>
          <a:xfrm>
            <a:off x="1359095" y="5682628"/>
            <a:ext cx="10542393" cy="7973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3</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64576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そのライセンスを得る</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互恵的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（様々な人による改変、改良が多くの人の間で共有出来るようにする）</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ライセンスを供与する</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フリーフォーム 3"/>
          <p:cNvSpPr/>
          <p:nvPr/>
        </p:nvSpPr>
        <p:spPr>
          <a:xfrm>
            <a:off x="3557588" y="1471613"/>
            <a:ext cx="6543675" cy="385762"/>
          </a:xfrm>
          <a:custGeom>
            <a:avLst/>
            <a:gdLst>
              <a:gd name="connsiteX0" fmla="*/ 0 w 6543675"/>
              <a:gd name="connsiteY0" fmla="*/ 0 h 385762"/>
              <a:gd name="connsiteX1" fmla="*/ 6543675 w 6543675"/>
              <a:gd name="connsiteY1" fmla="*/ 0 h 385762"/>
              <a:gd name="connsiteX2" fmla="*/ 6543675 w 6543675"/>
              <a:gd name="connsiteY2" fmla="*/ 385762 h 385762"/>
              <a:gd name="connsiteX3" fmla="*/ 14287 w 6543675"/>
              <a:gd name="connsiteY3" fmla="*/ 385762 h 385762"/>
              <a:gd name="connsiteX4" fmla="*/ 0 w 6543675"/>
              <a:gd name="connsiteY4" fmla="*/ 0 h 385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3675" h="385762">
                <a:moveTo>
                  <a:pt x="0" y="0"/>
                </a:moveTo>
                <a:lnTo>
                  <a:pt x="6543675" y="0"/>
                </a:lnTo>
                <a:lnTo>
                  <a:pt x="6543675" y="385762"/>
                </a:lnTo>
                <a:lnTo>
                  <a:pt x="14287" y="385762"/>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p:cNvSpPr/>
          <p:nvPr/>
        </p:nvSpPr>
        <p:spPr>
          <a:xfrm>
            <a:off x="842963" y="4343410"/>
            <a:ext cx="10172700" cy="685800"/>
          </a:xfrm>
          <a:custGeom>
            <a:avLst/>
            <a:gdLst>
              <a:gd name="connsiteX0" fmla="*/ 1885950 w 10172700"/>
              <a:gd name="connsiteY0" fmla="*/ 0 h 685800"/>
              <a:gd name="connsiteX1" fmla="*/ 10172700 w 10172700"/>
              <a:gd name="connsiteY1" fmla="*/ 0 h 685800"/>
              <a:gd name="connsiteX2" fmla="*/ 10172700 w 10172700"/>
              <a:gd name="connsiteY2" fmla="*/ 342900 h 685800"/>
              <a:gd name="connsiteX3" fmla="*/ 7272337 w 10172700"/>
              <a:gd name="connsiteY3" fmla="*/ 342900 h 685800"/>
              <a:gd name="connsiteX4" fmla="*/ 7272337 w 10172700"/>
              <a:gd name="connsiteY4" fmla="*/ 685800 h 685800"/>
              <a:gd name="connsiteX5" fmla="*/ 0 w 10172700"/>
              <a:gd name="connsiteY5" fmla="*/ 685800 h 685800"/>
              <a:gd name="connsiteX6" fmla="*/ 0 w 10172700"/>
              <a:gd name="connsiteY6" fmla="*/ 300038 h 685800"/>
              <a:gd name="connsiteX7" fmla="*/ 1900237 w 10172700"/>
              <a:gd name="connsiteY7" fmla="*/ 300038 h 685800"/>
              <a:gd name="connsiteX8" fmla="*/ 1885950 w 10172700"/>
              <a:gd name="connsiteY8"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72700" h="685800">
                <a:moveTo>
                  <a:pt x="1885950" y="0"/>
                </a:moveTo>
                <a:lnTo>
                  <a:pt x="10172700" y="0"/>
                </a:lnTo>
                <a:lnTo>
                  <a:pt x="10172700" y="342900"/>
                </a:lnTo>
                <a:lnTo>
                  <a:pt x="7272337" y="342900"/>
                </a:lnTo>
                <a:lnTo>
                  <a:pt x="7272337" y="685800"/>
                </a:lnTo>
                <a:lnTo>
                  <a:pt x="0" y="685800"/>
                </a:lnTo>
                <a:lnTo>
                  <a:pt x="0" y="300038"/>
                </a:lnTo>
                <a:lnTo>
                  <a:pt x="1900237" y="300038"/>
                </a:lnTo>
                <a:lnTo>
                  <a:pt x="188595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を許容する条件の下でソースコード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バイナリコードを利用可能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にするものを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a:t>
            </a:r>
            <a:r>
              <a:rPr lang="x-none" dirty="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の提供や</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著作権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表示</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を入手したい場合に</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よりソースコード</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バイナリコードを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提供可能とすること、などに</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関する条件を有する場合があ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定義</a:t>
            </a:r>
            <a:r>
              <a:rPr lang="x-none" dirty="0">
                <a:latin typeface="メイリオ" panose="020B0604030504040204" pitchFamily="50" charset="-128"/>
                <a:ea typeface="メイリオ" panose="020B0604030504040204" pitchFamily="50" charset="-128"/>
                <a:cs typeface="メイリオ" panose="020B0604030504040204" pitchFamily="50" charset="-128"/>
              </a:rPr>
              <a:t>（OSD）に基づ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ライセンスが、ライセンスの代表的なものであ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」といわれる</a:t>
            </a:r>
          </a:p>
        </p:txBody>
      </p:sp>
      <p:sp>
        <p:nvSpPr>
          <p:cNvPr id="5" name="フリーフォーム 4"/>
          <p:cNvSpPr/>
          <p:nvPr/>
        </p:nvSpPr>
        <p:spPr>
          <a:xfrm>
            <a:off x="800100" y="1800225"/>
            <a:ext cx="10372725" cy="742950"/>
          </a:xfrm>
          <a:custGeom>
            <a:avLst/>
            <a:gdLst>
              <a:gd name="connsiteX0" fmla="*/ 2728913 w 10372725"/>
              <a:gd name="connsiteY0" fmla="*/ 0 h 742950"/>
              <a:gd name="connsiteX1" fmla="*/ 10372725 w 10372725"/>
              <a:gd name="connsiteY1" fmla="*/ 0 h 742950"/>
              <a:gd name="connsiteX2" fmla="*/ 10372725 w 10372725"/>
              <a:gd name="connsiteY2" fmla="*/ 342900 h 742950"/>
              <a:gd name="connsiteX3" fmla="*/ 3128963 w 10372725"/>
              <a:gd name="connsiteY3" fmla="*/ 342900 h 742950"/>
              <a:gd name="connsiteX4" fmla="*/ 3128963 w 10372725"/>
              <a:gd name="connsiteY4" fmla="*/ 742950 h 742950"/>
              <a:gd name="connsiteX5" fmla="*/ 0 w 10372725"/>
              <a:gd name="connsiteY5" fmla="*/ 742950 h 742950"/>
              <a:gd name="connsiteX6" fmla="*/ 0 w 10372725"/>
              <a:gd name="connsiteY6" fmla="*/ 328613 h 742950"/>
              <a:gd name="connsiteX7" fmla="*/ 2743200 w 10372725"/>
              <a:gd name="connsiteY7" fmla="*/ 328613 h 742950"/>
              <a:gd name="connsiteX8" fmla="*/ 2728913 w 10372725"/>
              <a:gd name="connsiteY8"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2725" h="742950">
                <a:moveTo>
                  <a:pt x="2728913" y="0"/>
                </a:moveTo>
                <a:lnTo>
                  <a:pt x="10372725" y="0"/>
                </a:lnTo>
                <a:lnTo>
                  <a:pt x="10372725" y="342900"/>
                </a:lnTo>
                <a:lnTo>
                  <a:pt x="3128963" y="342900"/>
                </a:lnTo>
                <a:lnTo>
                  <a:pt x="3128963" y="742950"/>
                </a:lnTo>
                <a:lnTo>
                  <a:pt x="0" y="742950"/>
                </a:lnTo>
                <a:lnTo>
                  <a:pt x="0" y="328613"/>
                </a:lnTo>
                <a:lnTo>
                  <a:pt x="2743200" y="328613"/>
                </a:lnTo>
                <a:lnTo>
                  <a:pt x="2728913"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リーフォーム 5"/>
          <p:cNvSpPr/>
          <p:nvPr/>
        </p:nvSpPr>
        <p:spPr>
          <a:xfrm>
            <a:off x="842963" y="2600325"/>
            <a:ext cx="10472737" cy="1085850"/>
          </a:xfrm>
          <a:custGeom>
            <a:avLst/>
            <a:gdLst>
              <a:gd name="connsiteX0" fmla="*/ 3057525 w 10472737"/>
              <a:gd name="connsiteY0" fmla="*/ 0 h 1085850"/>
              <a:gd name="connsiteX1" fmla="*/ 10472737 w 10472737"/>
              <a:gd name="connsiteY1" fmla="*/ 0 h 1085850"/>
              <a:gd name="connsiteX2" fmla="*/ 10472737 w 10472737"/>
              <a:gd name="connsiteY2" fmla="*/ 714375 h 1085850"/>
              <a:gd name="connsiteX3" fmla="*/ 1285875 w 10472737"/>
              <a:gd name="connsiteY3" fmla="*/ 714375 h 1085850"/>
              <a:gd name="connsiteX4" fmla="*/ 1285875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614613 w 10472737"/>
              <a:gd name="connsiteY3" fmla="*/ 685800 h 1085850"/>
              <a:gd name="connsiteX4" fmla="*/ 1285875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614613 w 10472737"/>
              <a:gd name="connsiteY3" fmla="*/ 685800 h 1085850"/>
              <a:gd name="connsiteX4" fmla="*/ 2657475 w 10472737"/>
              <a:gd name="connsiteY4" fmla="*/ 1071563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614613 w 10472737"/>
              <a:gd name="connsiteY3" fmla="*/ 685800 h 1085850"/>
              <a:gd name="connsiteX4" fmla="*/ 2500312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471738 w 10472737"/>
              <a:gd name="connsiteY3" fmla="*/ 714375 h 1085850"/>
              <a:gd name="connsiteX4" fmla="*/ 2500312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486026 w 10472737"/>
              <a:gd name="connsiteY3" fmla="*/ 714375 h 1085850"/>
              <a:gd name="connsiteX4" fmla="*/ 2500312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2737" h="1085850">
                <a:moveTo>
                  <a:pt x="3057525" y="0"/>
                </a:moveTo>
                <a:lnTo>
                  <a:pt x="10472737" y="0"/>
                </a:lnTo>
                <a:lnTo>
                  <a:pt x="10472737" y="714375"/>
                </a:lnTo>
                <a:lnTo>
                  <a:pt x="2486026" y="714375"/>
                </a:lnTo>
                <a:lnTo>
                  <a:pt x="2500312" y="1085850"/>
                </a:lnTo>
                <a:lnTo>
                  <a:pt x="0" y="1085850"/>
                </a:lnTo>
                <a:lnTo>
                  <a:pt x="0" y="342900"/>
                </a:lnTo>
                <a:lnTo>
                  <a:pt x="3071812" y="342900"/>
                </a:lnTo>
                <a:lnTo>
                  <a:pt x="3057525"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パーミッシブなOSSライセンス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少ない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制限ない再</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を許容するパーミッシブなライセンスの一例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の宣伝</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をするために、</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grpSp>
        <p:nvGrpSpPr>
          <p:cNvPr id="6" name="グループ化 5"/>
          <p:cNvGrpSpPr/>
          <p:nvPr/>
        </p:nvGrpSpPr>
        <p:grpSpPr>
          <a:xfrm>
            <a:off x="3171825" y="2700338"/>
            <a:ext cx="6015038" cy="300037"/>
            <a:chOff x="3171825" y="2700338"/>
            <a:chExt cx="6015038" cy="300037"/>
          </a:xfrm>
        </p:grpSpPr>
        <p:sp>
          <p:nvSpPr>
            <p:cNvPr id="4" name="正方形/長方形 3"/>
            <p:cNvSpPr/>
            <p:nvPr/>
          </p:nvSpPr>
          <p:spPr>
            <a:xfrm>
              <a:off x="3171825" y="2700338"/>
              <a:ext cx="1214438" cy="3000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81525" y="2700338"/>
              <a:ext cx="4605338" cy="3000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p:cNvSpPr/>
          <p:nvPr/>
        </p:nvSpPr>
        <p:spPr>
          <a:xfrm>
            <a:off x="2952749" y="3595690"/>
            <a:ext cx="7920039" cy="29050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バウンダリ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ー</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を配布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その配布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（様々な人による改変、改良が多くの人の間で共有出来るようにする）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かその一部から派生した著作物を頒布あるいは発表する場合には</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その全体をこの契約書の条件に従って第三者へ無償で利用許諾しなければならない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altLang="ja-JP" dirty="0" smtClean="0">
                <a:latin typeface="メイリオ" panose="020B0604030504040204" pitchFamily="50" charset="-128"/>
                <a:ea typeface="メイリオ" panose="020B0604030504040204" pitchFamily="50" charset="-128"/>
                <a:cs typeface="メイリオ" panose="020B0604030504040204" pitchFamily="50" charset="-128"/>
              </a:rPr>
              <a:t>コピーレフト</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互恵性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585913" y="2200275"/>
            <a:ext cx="5857875"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185981" y="2628902"/>
            <a:ext cx="2257432" cy="3571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823891" y="2650331"/>
            <a:ext cx="10669926" cy="966792"/>
            <a:chOff x="823891" y="2650331"/>
            <a:chExt cx="10669926" cy="966792"/>
          </a:xfrm>
        </p:grpSpPr>
        <p:grpSp>
          <p:nvGrpSpPr>
            <p:cNvPr id="8" name="グループ化 7"/>
            <p:cNvGrpSpPr/>
            <p:nvPr/>
          </p:nvGrpSpPr>
          <p:grpSpPr>
            <a:xfrm>
              <a:off x="823891" y="2650331"/>
              <a:ext cx="10377509" cy="745336"/>
              <a:chOff x="823891" y="2650331"/>
              <a:chExt cx="10377509" cy="745336"/>
            </a:xfrm>
            <a:noFill/>
          </p:grpSpPr>
          <p:sp>
            <p:nvSpPr>
              <p:cNvPr id="6" name="正方形/長方形 5"/>
              <p:cNvSpPr/>
              <p:nvPr/>
            </p:nvSpPr>
            <p:spPr>
              <a:xfrm>
                <a:off x="4967284" y="2650331"/>
                <a:ext cx="6234116" cy="357187"/>
              </a:xfrm>
              <a:prstGeom prst="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23891" y="3038480"/>
                <a:ext cx="4933971" cy="357187"/>
              </a:xfrm>
              <a:prstGeom prst="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角丸四角形吹き出し 8"/>
            <p:cNvSpPr/>
            <p:nvPr/>
          </p:nvSpPr>
          <p:spPr>
            <a:xfrm>
              <a:off x="9415463" y="3217073"/>
              <a:ext cx="2078354" cy="400050"/>
            </a:xfrm>
            <a:prstGeom prst="wedgeRoundRectCallout">
              <a:avLst>
                <a:gd name="adj1" fmla="val -75141"/>
                <a:gd name="adj2" fmla="val -10178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互恵的</a:t>
              </a:r>
              <a:r>
                <a:rPr kumimoji="1" lang="en-US" altLang="ja-JP" dirty="0" smtClean="0">
                  <a:solidFill>
                    <a:schemeClr val="tx1"/>
                  </a:solidFill>
                </a:rPr>
                <a:t>:reciprocal</a:t>
              </a:r>
              <a:endParaRPr kumimoji="1" lang="ja-JP" altLang="en-US" dirty="0">
                <a:solidFill>
                  <a:schemeClr val="tx1"/>
                </a:solidFill>
              </a:endParaRPr>
            </a:p>
          </p:txBody>
        </p:sp>
      </p:grpSp>
    </p:spTree>
    <p:extLst>
      <p:ext uri="{BB962C8B-B14F-4D97-AF65-F5344CB8AC3E}">
        <p14:creationId xmlns:p14="http://schemas.microsoft.com/office/powerpoint/2010/main" val="5494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4</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vert="horz" lIns="91440" tIns="45720" rIns="91440" bIns="45720" rtlCol="0" anchor="t">
            <a:no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389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JapanWG</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の日本語ドキュメント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ただし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、日本語版と翻訳版と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の間で何らかの意味の違いがある場合には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日本語</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。翻訳版を日本以外で利用する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際には、各企業の法務部門を加えた検討が不可欠です。 </a:t>
            </a: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【§1.4】</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OSSコンプライアンスを成功させてきた組織は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a:latin typeface="メイリオ" panose="020B0604030504040204" pitchFamily="50" charset="-128"/>
                <a:ea typeface="メイリオ" panose="020B0604030504040204" pitchFamily="50" charset="-128"/>
                <a:cs typeface="メイリオ" panose="020B0604030504040204" pitchFamily="50" charset="-128"/>
              </a:rPr>
              <a:t>（ポリシー、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のOSSコンプライアンス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ライセンス義務を果たす</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OSSコミュニティに参加し</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コントリビュートする</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609600" y="1600200"/>
            <a:ext cx="10972800" cy="714375"/>
            <a:chOff x="609600" y="1600200"/>
            <a:chExt cx="10972800" cy="714375"/>
          </a:xfrm>
        </p:grpSpPr>
        <p:sp>
          <p:nvSpPr>
            <p:cNvPr id="2" name="正方形/長方形 1"/>
            <p:cNvSpPr/>
            <p:nvPr/>
          </p:nvSpPr>
          <p:spPr>
            <a:xfrm>
              <a:off x="7472363" y="1600200"/>
              <a:ext cx="4110037" cy="3429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09600" y="1985964"/>
              <a:ext cx="4248150" cy="3286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p:cNvSpPr/>
          <p:nvPr/>
        </p:nvSpPr>
        <p:spPr>
          <a:xfrm>
            <a:off x="5853103" y="1995490"/>
            <a:ext cx="4762510" cy="31908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254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337544"/>
            <a:ext cx="10972800" cy="4876800"/>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が企業内のどこに置かれているかを周知するためにご使用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2.0</a:t>
            </a:r>
            <a:r>
              <a:rPr lang="en-US" dirty="0">
                <a:latin typeface="メイリオ" panose="020B0604030504040204" pitchFamily="50" charset="-128"/>
                <a:ea typeface="メイリオ" panose="020B0604030504040204" pitchFamily="50" charset="-128"/>
                <a:cs typeface="メイリオ" panose="020B0604030504040204" pitchFamily="50" charset="-128"/>
              </a:rPr>
              <a:t>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hlinkClick r:id="rId3"/>
              </a:rPr>
              <a:t>https://www.linuxfoundation.jp/events/2012/04/generic-foss-policy/</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先ず、これから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を利用しようとしている組織では、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コントリビューション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は、将来の課題となる場合が多い。その場合、先ず</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ポリシーで</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へ</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不参加を明示しておいた方が良い。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Title 4"/>
          <p:cNvSpPr txBox="1">
            <a:spLocks/>
          </p:cNvSpPr>
          <p:nvPr/>
        </p:nvSpPr>
        <p:spPr>
          <a:xfrm>
            <a:off x="9612197" y="3728809"/>
            <a:ext cx="1341748" cy="501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【§5.1】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823912" y="4152907"/>
            <a:ext cx="10620388" cy="690556"/>
            <a:chOff x="823912" y="4152907"/>
            <a:chExt cx="10620388" cy="690556"/>
          </a:xfrm>
        </p:grpSpPr>
        <p:sp>
          <p:nvSpPr>
            <p:cNvPr id="7" name="正方形/長方形 6"/>
            <p:cNvSpPr/>
            <p:nvPr/>
          </p:nvSpPr>
          <p:spPr>
            <a:xfrm>
              <a:off x="8529637" y="4152907"/>
              <a:ext cx="2914663" cy="3047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23912" y="4512010"/>
              <a:ext cx="6477001" cy="3314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3567112" y="4883485"/>
            <a:ext cx="4062413" cy="3171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51844"/>
            <a:ext cx="10753725" cy="4815606"/>
          </a:xfrm>
        </p:spPr>
        <p:txBody>
          <a:bodyPr vert="horz" lIns="91440" tIns="45720" rIns="91440" bIns="45720" rtlCol="0" anchor="t">
            <a:normAutofit fontScale="85000" lnSpcReduction="20000"/>
          </a:bodyPr>
          <a:lstStyle/>
          <a:p>
            <a:pPr marL="0" indent="0">
              <a:buNone/>
            </a:pPr>
            <a:r>
              <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4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施するための手順、作業指示、トレーニング、およびツールサポートを、以下のユースケース（および自社によってソフトウェアが外部に伝達されるその他すべてのユースケース）について、確立する必要があ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ユースケース１：自社の成果物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含める場合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コンプライアンスプロセスには以下が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含める（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必ずしもこれだけに限定されない）。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自社の成果物に含まれるすべて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別</a:t>
            </a:r>
          </a:p>
          <a:p>
            <a:pPr marL="185738" indent="-185738">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パッケージ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を使用するよう</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OSRB(Open Source Review Board)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要求を提出する。</a:t>
            </a:r>
          </a:p>
          <a:p>
            <a:pPr marL="185738" indent="-185738">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レビュー（アーキテクチャの依存関係分析、特定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起源分析、ライセンスの識別と分析、知的財産権への潜在的影響の分析などを含む）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承認決定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満たすべき義務の特定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義務の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充足</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09136"/>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2686050" y="3228975"/>
            <a:ext cx="3957638" cy="3143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27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08980"/>
            <a:ext cx="10753725" cy="5406156"/>
          </a:xfrm>
        </p:spPr>
        <p:txBody>
          <a:bodyPr vert="horz" lIns="91440" tIns="45720" rIns="91440" bIns="45720" rtlCol="0" anchor="t">
            <a:noAutofit/>
          </a:bodyPr>
          <a:lstStyle/>
          <a:p>
            <a:pPr marL="0" indent="0">
              <a:buNone/>
            </a:pPr>
            <a:r>
              <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ユースケース２：自社に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よる配布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目的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で入手したサードパーティの市販ソフトウェア</a:t>
            </a:r>
          </a:p>
          <a:p>
            <a:pPr marL="0" indent="0">
              <a:buNone/>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自社が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ライセンスを取得したパッケージソフトウェアとカスタムソフトウェアの契約開発に適用されます。自社にソフトウェアを提供する開発者は、その成果物中に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、以下を含んで開示する必要が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バージョン番号を含む、すべて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のリスト</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該当するすべてのライセンス（メインライセンスだけでなく、該当する全てのライセンス）</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製品マニュアルの資料（ライセンステキスト、著作権表示、謝辞と帰属を含む。</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これらに限定されない））</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（該当する場合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ソースコード（開発者による変更を含む）</a:t>
            </a:r>
          </a:p>
          <a:p>
            <a:pPr marL="185738" indent="-185738">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およびその他の製品コンポーネント間の依存関係、インターフェイス、および相互作用を示す依存関係チャート</a:t>
            </a:r>
          </a:p>
          <a:p>
            <a:pPr marL="0" indent="185738">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自社に配布されたソフトウェアで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使用は、すべて自社によって確認および承認される必要が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ユースケース３：サーバーソフトウェアの特定の規則</a:t>
            </a:r>
          </a:p>
          <a:p>
            <a:pPr marL="0" indent="0">
              <a:buNone/>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サーバーソフトウェア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Affero</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General Public License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AGPL</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）または類似のライセンスに基づいて使用許諾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含まれる場合、そのような使用は、自社の成果物に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に定義されたプロセスに従ってレビューおよび承認されなければ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ならない。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サーバーソフトウェアがホスティングの目的で第三者に配布される場合、またはその他の目的で外部のパーティーに配布される場合は</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使用を確認し、承認する必要が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それ以外の場合は、サーバーソフトウェアで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使用する場合、自社によってホストされているレビューや承認を受ける必要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はな</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23424"/>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2300289" y="1685923"/>
            <a:ext cx="6757985" cy="31432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300288" y="4810116"/>
            <a:ext cx="3328987" cy="31909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625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線コネクタ 39"/>
          <p:cNvCxnSpPr/>
          <p:nvPr/>
        </p:nvCxnSpPr>
        <p:spPr>
          <a:xfrm>
            <a:off x="9354784" y="106932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a:off x="3346317" y="106284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23906" name="Rectangle 2"/>
          <p:cNvSpPr>
            <a:spLocks noGrp="1" noChangeArrowheads="1"/>
          </p:cNvSpPr>
          <p:nvPr>
            <p:ph type="title"/>
          </p:nvPr>
        </p:nvSpPr>
        <p:spPr>
          <a:xfrm>
            <a:off x="609600" y="270754"/>
            <a:ext cx="10972800" cy="990600"/>
          </a:xfrm>
        </p:spPr>
        <p:txBody>
          <a:bodyPr>
            <a:norm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体制例</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【§1.2,1.3,2.2】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6775475" y="4015607"/>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営業</a:t>
            </a:r>
          </a:p>
        </p:txBody>
      </p:sp>
      <p:sp>
        <p:nvSpPr>
          <p:cNvPr id="8" name="正方形/長方形 7"/>
          <p:cNvSpPr/>
          <p:nvPr/>
        </p:nvSpPr>
        <p:spPr>
          <a:xfrm>
            <a:off x="4597408" y="4019057"/>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開発者</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10380162" y="4019053"/>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雲形吹き出し 9"/>
          <p:cNvSpPr/>
          <p:nvPr/>
        </p:nvSpPr>
        <p:spPr>
          <a:xfrm>
            <a:off x="1229799" y="4003719"/>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下矢印 10"/>
          <p:cNvSpPr/>
          <p:nvPr/>
        </p:nvSpPr>
        <p:spPr>
          <a:xfrm rot="16200000">
            <a:off x="3436304" y="3375213"/>
            <a:ext cx="262466" cy="1847564"/>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2899608" y="3991217"/>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3" name="楕円 12"/>
          <p:cNvSpPr/>
          <p:nvPr/>
        </p:nvSpPr>
        <p:spPr>
          <a:xfrm>
            <a:off x="10003373" y="3861905"/>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8475152" y="4176228"/>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9878484" y="3573867"/>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角丸四角形吹き出し 15"/>
          <p:cNvSpPr/>
          <p:nvPr/>
        </p:nvSpPr>
        <p:spPr>
          <a:xfrm>
            <a:off x="13490" y="2691639"/>
            <a:ext cx="4444750" cy="1168343"/>
          </a:xfrm>
          <a:prstGeom prst="wedgeRoundRectCallout">
            <a:avLst>
              <a:gd name="adj1" fmla="val 59923"/>
              <a:gd name="adj2" fmla="val 7612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、レビュー、配布物確認を実施</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責任</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確認の承認</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下矢印 16"/>
          <p:cNvSpPr/>
          <p:nvPr/>
        </p:nvSpPr>
        <p:spPr>
          <a:xfrm rot="16200000">
            <a:off x="6351993" y="4038765"/>
            <a:ext cx="262466" cy="503521"/>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142342" y="3965814"/>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出荷</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吹き出し 18"/>
          <p:cNvSpPr/>
          <p:nvPr/>
        </p:nvSpPr>
        <p:spPr>
          <a:xfrm>
            <a:off x="8301842" y="4823847"/>
            <a:ext cx="3784088" cy="1879752"/>
          </a:xfrm>
          <a:prstGeom prst="wedgeRoundRectCallout">
            <a:avLst>
              <a:gd name="adj1" fmla="val -62790"/>
              <a:gd name="adj2" fmla="val -5977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営業</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利用した製品の販売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状況の確認</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状況を開発者と共有</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開発者から入手した利用条件</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、ライセンス表示、著作権表示、ソース開示、他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を契約に織り込み、お客様と契約</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契約に関する責任</a:t>
            </a:r>
          </a:p>
        </p:txBody>
      </p:sp>
      <p:grpSp>
        <p:nvGrpSpPr>
          <p:cNvPr id="3" name="グループ化 2"/>
          <p:cNvGrpSpPr/>
          <p:nvPr/>
        </p:nvGrpSpPr>
        <p:grpSpPr>
          <a:xfrm>
            <a:off x="5759082" y="1043389"/>
            <a:ext cx="2256190" cy="1818060"/>
            <a:chOff x="5759082" y="1043389"/>
            <a:chExt cx="2256190" cy="1818060"/>
          </a:xfrm>
        </p:grpSpPr>
        <p:sp>
          <p:nvSpPr>
            <p:cNvPr id="20" name="正方形/長方形 19"/>
            <p:cNvSpPr/>
            <p:nvPr/>
          </p:nvSpPr>
          <p:spPr>
            <a:xfrm>
              <a:off x="5768450" y="2186544"/>
              <a:ext cx="1507066" cy="6749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角丸四角形吹き出し 20"/>
            <p:cNvSpPr/>
            <p:nvPr/>
          </p:nvSpPr>
          <p:spPr>
            <a:xfrm>
              <a:off x="5759082" y="1043389"/>
              <a:ext cx="2256190" cy="746307"/>
            </a:xfrm>
            <a:prstGeom prst="wedgeRoundRectCallout">
              <a:avLst>
                <a:gd name="adj1" fmla="val -6657"/>
                <a:gd name="adj2" fmla="val 10135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経営者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の最終判断</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の最終責任</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 name="グループ化 5"/>
          <p:cNvGrpSpPr/>
          <p:nvPr/>
        </p:nvGrpSpPr>
        <p:grpSpPr>
          <a:xfrm>
            <a:off x="100001" y="4614457"/>
            <a:ext cx="4876056" cy="1755402"/>
            <a:chOff x="100001" y="4614457"/>
            <a:chExt cx="4876056" cy="1755402"/>
          </a:xfrm>
        </p:grpSpPr>
        <p:sp>
          <p:nvSpPr>
            <p:cNvPr id="23" name="正方形/長方形 22"/>
            <p:cNvSpPr/>
            <p:nvPr/>
          </p:nvSpPr>
          <p:spPr>
            <a:xfrm>
              <a:off x="3514480" y="5293457"/>
              <a:ext cx="1461577" cy="625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法務</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吹き出し 23"/>
            <p:cNvSpPr/>
            <p:nvPr/>
          </p:nvSpPr>
          <p:spPr>
            <a:xfrm>
              <a:off x="100001" y="5362088"/>
              <a:ext cx="2973943" cy="1007771"/>
            </a:xfrm>
            <a:prstGeom prst="wedgeRoundRectCallout">
              <a:avLst>
                <a:gd name="adj1" fmla="val 59979"/>
                <a:gd name="adj2" fmla="val -5733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【§2.2.3】</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解釈、判断に</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関する責任</a:t>
              </a:r>
            </a:p>
          </p:txBody>
        </p:sp>
        <p:sp>
          <p:nvSpPr>
            <p:cNvPr id="25" name="左右矢印 24"/>
            <p:cNvSpPr/>
            <p:nvPr/>
          </p:nvSpPr>
          <p:spPr>
            <a:xfrm rot="5400000">
              <a:off x="4407869" y="4822122"/>
              <a:ext cx="678080" cy="262750"/>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4112673" y="4965601"/>
              <a:ext cx="566545"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2" name="グループ化 31"/>
          <p:cNvGrpSpPr/>
          <p:nvPr/>
        </p:nvGrpSpPr>
        <p:grpSpPr>
          <a:xfrm>
            <a:off x="3690201" y="4568856"/>
            <a:ext cx="4276551" cy="2222000"/>
            <a:chOff x="3690201" y="4568856"/>
            <a:chExt cx="4276551" cy="2222000"/>
          </a:xfrm>
        </p:grpSpPr>
        <p:sp>
          <p:nvSpPr>
            <p:cNvPr id="22" name="正方形/長方形 21"/>
            <p:cNvSpPr/>
            <p:nvPr/>
          </p:nvSpPr>
          <p:spPr>
            <a:xfrm>
              <a:off x="5339112" y="5334648"/>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知財</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左右矢印 25"/>
            <p:cNvSpPr/>
            <p:nvPr/>
          </p:nvSpPr>
          <p:spPr>
            <a:xfrm rot="3716090">
              <a:off x="5306578" y="4820926"/>
              <a:ext cx="775067"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6025221" y="4917597"/>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角丸四角形吹き出し 33"/>
            <p:cNvSpPr/>
            <p:nvPr/>
          </p:nvSpPr>
          <p:spPr>
            <a:xfrm>
              <a:off x="3690201" y="6076666"/>
              <a:ext cx="4276551" cy="714190"/>
            </a:xfrm>
            <a:prstGeom prst="wedgeRoundRectCallout">
              <a:avLst>
                <a:gd name="adj1" fmla="val -8314"/>
                <a:gd name="adj2" fmla="val -7146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知的財産権の扱いについて解釈、判断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知的財産権の扱いの解釈、判断に</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関する責任</a:t>
              </a:r>
            </a:p>
          </p:txBody>
        </p:sp>
      </p:grpSp>
      <p:grpSp>
        <p:nvGrpSpPr>
          <p:cNvPr id="5" name="グループ化 4"/>
          <p:cNvGrpSpPr/>
          <p:nvPr/>
        </p:nvGrpSpPr>
        <p:grpSpPr>
          <a:xfrm>
            <a:off x="4611589" y="2283907"/>
            <a:ext cx="7474341" cy="1313207"/>
            <a:chOff x="4611589" y="2283907"/>
            <a:chExt cx="7474341" cy="1313207"/>
          </a:xfrm>
        </p:grpSpPr>
        <p:sp>
          <p:nvSpPr>
            <p:cNvPr id="30" name="正方形/長方形 29"/>
            <p:cNvSpPr/>
            <p:nvPr/>
          </p:nvSpPr>
          <p:spPr>
            <a:xfrm>
              <a:off x="4611589" y="2999679"/>
              <a:ext cx="1507066" cy="5974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問い合わせ</a:t>
              </a:r>
              <a: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対応</a:t>
              </a:r>
            </a:p>
          </p:txBody>
        </p:sp>
        <p:sp>
          <p:nvSpPr>
            <p:cNvPr id="35" name="角丸四角形吹き出し 34"/>
            <p:cNvSpPr/>
            <p:nvPr/>
          </p:nvSpPr>
          <p:spPr>
            <a:xfrm>
              <a:off x="7966752" y="2283907"/>
              <a:ext cx="4119178" cy="974273"/>
            </a:xfrm>
            <a:prstGeom prst="wedgeRoundRectCallout">
              <a:avLst>
                <a:gd name="adj1" fmla="val -95082"/>
                <a:gd name="adj2" fmla="val 4522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問い合わせ対応</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【§2.1】</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お客様から</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関する問い合わせ</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の対応</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・法務・知財への速やかな連絡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6" name="下矢印 35"/>
          <p:cNvSpPr/>
          <p:nvPr/>
        </p:nvSpPr>
        <p:spPr>
          <a:xfrm rot="15242307">
            <a:off x="3457278" y="3889578"/>
            <a:ext cx="262466" cy="1868538"/>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3073944" y="455313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8" name="フローチャート: 磁気ディスク 37"/>
          <p:cNvSpPr/>
          <p:nvPr/>
        </p:nvSpPr>
        <p:spPr>
          <a:xfrm>
            <a:off x="1256552" y="4854534"/>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サブタイトル 2"/>
          <p:cNvSpPr txBox="1">
            <a:spLocks/>
          </p:cNvSpPr>
          <p:nvPr/>
        </p:nvSpPr>
        <p:spPr>
          <a:xfrm>
            <a:off x="13489" y="6413068"/>
            <a:ext cx="3131340" cy="444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は外注の開発したソフトウェア</a:t>
            </a:r>
          </a:p>
        </p:txBody>
      </p:sp>
      <p:grpSp>
        <p:nvGrpSpPr>
          <p:cNvPr id="2" name="グループ化 1"/>
          <p:cNvGrpSpPr/>
          <p:nvPr/>
        </p:nvGrpSpPr>
        <p:grpSpPr>
          <a:xfrm>
            <a:off x="496466" y="1096837"/>
            <a:ext cx="4983337" cy="1749531"/>
            <a:chOff x="496466" y="1096837"/>
            <a:chExt cx="4983337" cy="1749531"/>
          </a:xfrm>
        </p:grpSpPr>
        <p:sp>
          <p:nvSpPr>
            <p:cNvPr id="29" name="角丸四角形吹き出し 28"/>
            <p:cNvSpPr/>
            <p:nvPr/>
          </p:nvSpPr>
          <p:spPr>
            <a:xfrm>
              <a:off x="496466" y="1096837"/>
              <a:ext cx="4389995" cy="692859"/>
            </a:xfrm>
            <a:prstGeom prst="wedgeRoundRectCallout">
              <a:avLst>
                <a:gd name="adj1" fmla="val 41577"/>
                <a:gd name="adj2" fmla="val 1022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推進：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ポリシー</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規則の作成、教育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上記の</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徹底、啓発する責任</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正方形/長方形 32"/>
            <p:cNvSpPr/>
            <p:nvPr/>
          </p:nvSpPr>
          <p:spPr>
            <a:xfrm>
              <a:off x="3972737" y="2167697"/>
              <a:ext cx="1507066" cy="6786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推進</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1" name="サブタイトル 2"/>
          <p:cNvSpPr txBox="1">
            <a:spLocks/>
          </p:cNvSpPr>
          <p:nvPr/>
        </p:nvSpPr>
        <p:spPr>
          <a:xfrm>
            <a:off x="8469335" y="1173118"/>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本体制の詳細を記載した文書を参照する場合は、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3669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a:t>一般的な製品及びシステム等の開発プロセス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bwMode="auto">
          <a:xfrm>
            <a:off x="1394435" y="4460534"/>
            <a:ext cx="9932675" cy="2141871"/>
          </a:xfrm>
          <a:prstGeom prst="homePlate">
            <a:avLst>
              <a:gd name="adj" fmla="val 9726"/>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2" name="正方形/長方形 31"/>
          <p:cNvSpPr/>
          <p:nvPr/>
        </p:nvSpPr>
        <p:spPr bwMode="auto">
          <a:xfrm>
            <a:off x="1438539" y="1313235"/>
            <a:ext cx="9835817" cy="2930842"/>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35" name="Text Box 31"/>
          <p:cNvSpPr txBox="1">
            <a:spLocks noChangeArrowheads="1"/>
          </p:cNvSpPr>
          <p:nvPr/>
        </p:nvSpPr>
        <p:spPr bwMode="gray">
          <a:xfrm>
            <a:off x="1495403" y="1437515"/>
            <a:ext cx="9823962" cy="592239"/>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昨今</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製品やシステムの部品として利用することが増えてきている。</a:t>
            </a:r>
          </a:p>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製品等に利用する場合においても、基本的なプロセスは、過去より実施されている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開発プロセス等となんら変わることはない。</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但し</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利用した開発では、開発期間の短縮や開発コストの低減が見込めるが、その反面</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特徴である「無償」、「無保証／無補償」であることに留意した取扱が必要になってくる</a:t>
            </a:r>
            <a:r>
              <a:rPr lang="ja-JP" altLang="en-US" sz="1600" b="1" spc="1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まず、各社毎に多少運用が異なると想定されるが、一般的に行われている製品やシステムの開発プロセス（以下、開発プロセス）を下記と想定し説明する。</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各工程の詳細な説明は割愛するが、開発プロセスは以下５つの工程により構成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（１）検討　（２）開発　（３）検査　（４）出荷　（５）保守</a:t>
            </a:r>
          </a:p>
        </p:txBody>
      </p:sp>
      <p:sp>
        <p:nvSpPr>
          <p:cNvPr id="36" name="テキスト ボックス 35"/>
          <p:cNvSpPr txBox="1"/>
          <p:nvPr/>
        </p:nvSpPr>
        <p:spPr>
          <a:xfrm>
            <a:off x="1463015" y="4607949"/>
            <a:ext cx="4867516" cy="312634"/>
          </a:xfrm>
          <a:prstGeom prst="roundRect">
            <a:avLst/>
          </a:prstGeom>
          <a:solidFill>
            <a:srgbClr val="4DC531"/>
          </a:solidFill>
        </p:spPr>
        <p:txBody>
          <a:bodyPr wrap="square" lIns="144000" tIns="36000" rIns="144000" bIns="0" rtlCol="0">
            <a:spAutoFit/>
          </a:bodyPr>
          <a:lstStyle/>
          <a:p>
            <a:pPr>
              <a:lnSpc>
                <a:spcPct val="100000"/>
              </a:lnSpc>
            </a:pPr>
            <a:r>
              <a:rPr lang="ja-JP" altLang="en-US" sz="1600" b="1" spc="100">
                <a:solidFill>
                  <a:schemeClr val="bg1"/>
                </a:solidFill>
                <a:latin typeface="Arial" pitchFamily="34" charset="0"/>
                <a:ea typeface="メイリオ" pitchFamily="50" charset="-128"/>
              </a:rPr>
              <a:t>一般的な製品・システム等の開発プロセス</a:t>
            </a:r>
            <a:endParaRPr lang="ja-JP" altLang="en-US" sz="1600" b="1" spc="100" dirty="0">
              <a:solidFill>
                <a:schemeClr val="bg1"/>
              </a:solidFill>
              <a:latin typeface="Arial" pitchFamily="34" charset="0"/>
              <a:ea typeface="メイリオ" pitchFamily="50" charset="-128"/>
            </a:endParaRPr>
          </a:p>
        </p:txBody>
      </p:sp>
      <p:grpSp>
        <p:nvGrpSpPr>
          <p:cNvPr id="37" name="グループ化 36"/>
          <p:cNvGrpSpPr/>
          <p:nvPr/>
        </p:nvGrpSpPr>
        <p:grpSpPr>
          <a:xfrm>
            <a:off x="1551145" y="5174439"/>
            <a:ext cx="9588529" cy="1215155"/>
            <a:chOff x="695462" y="4171167"/>
            <a:chExt cx="8156617" cy="827090"/>
          </a:xfrm>
        </p:grpSpPr>
        <p:grpSp>
          <p:nvGrpSpPr>
            <p:cNvPr id="38" name="グループ化 37"/>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1" name="正方形/長方形 50"/>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2" name="二等辺三角形 5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39" name="グループ化 38"/>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49" name="正方形/長方形 48"/>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0" name="二等辺三角形 4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0" name="グループ化 39"/>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47" name="正方形/長方形 46"/>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48" name="二等辺三角形 4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1" name="グループ化 40"/>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45" name="正方形/長方形 44"/>
              <p:cNvSpPr/>
              <p:nvPr/>
            </p:nvSpPr>
            <p:spPr bwMode="auto">
              <a:xfrm>
                <a:off x="1294325" y="4468969"/>
                <a:ext cx="98523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46" name="二等辺三角形 45"/>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2" name="グループ化 41"/>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43" name="正方形/長方形 42"/>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44" name="二等辺三角形 43"/>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Tree>
    <p:extLst>
      <p:ext uri="{BB962C8B-B14F-4D97-AF65-F5344CB8AC3E}">
        <p14:creationId xmlns:p14="http://schemas.microsoft.com/office/powerpoint/2010/main" val="85256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開発プロセスと</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との関係</a:t>
            </a:r>
            <a:endParaRPr 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ホームベース 26"/>
          <p:cNvSpPr/>
          <p:nvPr/>
        </p:nvSpPr>
        <p:spPr bwMode="auto">
          <a:xfrm>
            <a:off x="1518730" y="4163438"/>
            <a:ext cx="9463798" cy="2630301"/>
          </a:xfrm>
          <a:prstGeom prst="homePlate">
            <a:avLst>
              <a:gd name="adj" fmla="val 10944"/>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grpSp>
        <p:nvGrpSpPr>
          <p:cNvPr id="28" name="グループ化 27"/>
          <p:cNvGrpSpPr/>
          <p:nvPr/>
        </p:nvGrpSpPr>
        <p:grpSpPr>
          <a:xfrm>
            <a:off x="1744289" y="4631083"/>
            <a:ext cx="2237883" cy="1811388"/>
            <a:chOff x="515156" y="4468969"/>
            <a:chExt cx="1931828" cy="658800"/>
          </a:xfrm>
          <a:solidFill>
            <a:srgbClr val="0B3441"/>
          </a:solidFill>
          <a:effectLst>
            <a:outerShdw blurRad="50800" dist="38100" dir="2700000" algn="tl" rotWithShape="0">
              <a:prstClr val="black">
                <a:alpha val="40000"/>
              </a:prstClr>
            </a:outerShdw>
          </a:effectLst>
        </p:grpSpPr>
        <p:sp>
          <p:nvSpPr>
            <p:cNvPr id="29" name="正方形/長方形 28"/>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3" name="二等辺三角形 5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4" name="グループ化 53"/>
          <p:cNvGrpSpPr/>
          <p:nvPr/>
        </p:nvGrpSpPr>
        <p:grpSpPr>
          <a:xfrm>
            <a:off x="3982172" y="4631083"/>
            <a:ext cx="2076270" cy="1811388"/>
            <a:chOff x="515156" y="4468969"/>
            <a:chExt cx="1931828" cy="658800"/>
          </a:xfrm>
          <a:solidFill>
            <a:srgbClr val="145C72"/>
          </a:solidFill>
          <a:effectLst>
            <a:outerShdw blurRad="50800" dist="38100" dir="2700000" algn="tl" rotWithShape="0">
              <a:prstClr val="black">
                <a:alpha val="40000"/>
              </a:prstClr>
            </a:outerShdw>
          </a:effectLst>
        </p:grpSpPr>
        <p:sp>
          <p:nvSpPr>
            <p:cNvPr id="55" name="正方形/長方形 5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6" name="二等辺三角形 5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7" name="グループ化 56"/>
          <p:cNvGrpSpPr/>
          <p:nvPr/>
        </p:nvGrpSpPr>
        <p:grpSpPr>
          <a:xfrm>
            <a:off x="6027875" y="4631083"/>
            <a:ext cx="2106838" cy="1811388"/>
            <a:chOff x="515156" y="4468969"/>
            <a:chExt cx="1931828" cy="658800"/>
          </a:xfrm>
          <a:solidFill>
            <a:srgbClr val="1E8CAE"/>
          </a:solidFill>
          <a:effectLst>
            <a:outerShdw blurRad="50800" dist="38100" dir="2700000" algn="tl" rotWithShape="0">
              <a:prstClr val="black">
                <a:alpha val="40000"/>
              </a:prstClr>
            </a:outerShdw>
          </a:effectLst>
        </p:grpSpPr>
        <p:sp>
          <p:nvSpPr>
            <p:cNvPr id="58" name="正方形/長方形 57"/>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59" name="二等辺三角形 5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0" name="グループ化 59"/>
          <p:cNvGrpSpPr/>
          <p:nvPr/>
        </p:nvGrpSpPr>
        <p:grpSpPr>
          <a:xfrm>
            <a:off x="8146943" y="4631083"/>
            <a:ext cx="1176349" cy="1811388"/>
            <a:chOff x="1294325" y="4468969"/>
            <a:chExt cx="1165538" cy="658800"/>
          </a:xfrm>
          <a:solidFill>
            <a:srgbClr val="24A9D2"/>
          </a:solidFill>
          <a:effectLst>
            <a:outerShdw blurRad="50800" dist="38100" dir="2700000" algn="tl" rotWithShape="0">
              <a:prstClr val="black">
                <a:alpha val="40000"/>
              </a:prstClr>
            </a:outerShdw>
          </a:effectLst>
        </p:grpSpPr>
        <p:sp>
          <p:nvSpPr>
            <p:cNvPr id="61" name="正方形/長方形 60"/>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62" name="二等辺三角形 6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3" name="グループ化 62"/>
          <p:cNvGrpSpPr/>
          <p:nvPr/>
        </p:nvGrpSpPr>
        <p:grpSpPr>
          <a:xfrm>
            <a:off x="9323292" y="4631083"/>
            <a:ext cx="1255877" cy="1811388"/>
            <a:chOff x="1294325" y="4468969"/>
            <a:chExt cx="1165538" cy="658800"/>
          </a:xfrm>
          <a:effectLst>
            <a:outerShdw blurRad="50800" dist="38100" dir="2700000" algn="tl" rotWithShape="0">
              <a:prstClr val="black">
                <a:alpha val="40000"/>
              </a:prstClr>
            </a:outerShdw>
          </a:effectLst>
        </p:grpSpPr>
        <p:sp>
          <p:nvSpPr>
            <p:cNvPr id="64" name="正方形/長方形 63"/>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65" name="二等辺三角形 64"/>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66" name="テキスト ボックス 65"/>
          <p:cNvSpPr txBox="1"/>
          <p:nvPr/>
        </p:nvSpPr>
        <p:spPr>
          <a:xfrm>
            <a:off x="1625734" y="4247360"/>
            <a:ext cx="4796610" cy="312634"/>
          </a:xfrm>
          <a:prstGeom prst="roundRect">
            <a:avLst/>
          </a:prstGeom>
          <a:solidFill>
            <a:srgbClr val="51C531"/>
          </a:solidFill>
        </p:spPr>
        <p:txBody>
          <a:bodyPr wrap="square" lIns="144000" tIns="36000" rIns="144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一般的な製品・システム等の開発プロセス</a:t>
            </a:r>
          </a:p>
        </p:txBody>
      </p:sp>
      <p:sp>
        <p:nvSpPr>
          <p:cNvPr id="67" name="ホームベース 66"/>
          <p:cNvSpPr/>
          <p:nvPr/>
        </p:nvSpPr>
        <p:spPr bwMode="auto">
          <a:xfrm>
            <a:off x="1805941" y="5225496"/>
            <a:ext cx="6463816" cy="138469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68" name="ホームベース 67"/>
          <p:cNvSpPr/>
          <p:nvPr/>
        </p:nvSpPr>
        <p:spPr bwMode="auto">
          <a:xfrm>
            <a:off x="194470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69" name="ホームベース 68"/>
          <p:cNvSpPr/>
          <p:nvPr/>
        </p:nvSpPr>
        <p:spPr bwMode="auto">
          <a:xfrm>
            <a:off x="4100331"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70" name="ホームベース 69"/>
          <p:cNvSpPr/>
          <p:nvPr/>
        </p:nvSpPr>
        <p:spPr bwMode="auto">
          <a:xfrm>
            <a:off x="615689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71" name="テキスト ボックス 70"/>
          <p:cNvSpPr txBox="1"/>
          <p:nvPr/>
        </p:nvSpPr>
        <p:spPr>
          <a:xfrm>
            <a:off x="3342577" y="6461900"/>
            <a:ext cx="306683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73" name="正方形/長方形 72"/>
          <p:cNvSpPr/>
          <p:nvPr/>
        </p:nvSpPr>
        <p:spPr bwMode="auto">
          <a:xfrm>
            <a:off x="1089498" y="1605064"/>
            <a:ext cx="10492901" cy="236943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6" name="Text Box 31"/>
          <p:cNvSpPr txBox="1">
            <a:spLocks noChangeArrowheads="1"/>
          </p:cNvSpPr>
          <p:nvPr/>
        </p:nvSpPr>
        <p:spPr bwMode="gray">
          <a:xfrm>
            <a:off x="1429965" y="1780707"/>
            <a:ext cx="10152433" cy="583030"/>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特徴に留意した取扱いを行う上で必要な各工程と、開発プロセスの工程との対応関係を</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下図に示す。</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下図の開発プロセスの各工程内で</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に係る妥当性などの判断を行う。</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なお、</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上記</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特徴に留意した取扱いを行う上で必要な工程群を、便宜上</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と称す。</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は以下３つの工程により構成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（２</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（３</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配布物</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確認　</a:t>
            </a:r>
          </a:p>
        </p:txBody>
      </p:sp>
    </p:spTree>
    <p:extLst>
      <p:ext uri="{BB962C8B-B14F-4D97-AF65-F5344CB8AC3E}">
        <p14:creationId xmlns:p14="http://schemas.microsoft.com/office/powerpoint/2010/main" val="4009685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とは</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378754" y="1361870"/>
            <a:ext cx="10077185" cy="232892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1609986" y="4157961"/>
            <a:ext cx="9867642" cy="0"/>
          </a:xfrm>
          <a:prstGeom prst="line">
            <a:avLst/>
          </a:prstGeom>
          <a:noFill/>
          <a:ln w="28575" cap="flat" cmpd="sng" algn="ctr">
            <a:solidFill>
              <a:schemeClr val="bg1">
                <a:lumMod val="85000"/>
              </a:schemeClr>
            </a:solidFill>
            <a:prstDash val="sysDash"/>
            <a:round/>
            <a:headEnd type="none" w="med" len="med"/>
            <a:tailEnd type="none" w="med" len="med"/>
          </a:ln>
          <a:effectLst/>
        </p:spPr>
      </p:cxnSp>
      <p:sp>
        <p:nvSpPr>
          <p:cNvPr id="7" name="Text Box 31"/>
          <p:cNvSpPr txBox="1">
            <a:spLocks noChangeArrowheads="1"/>
          </p:cNvSpPr>
          <p:nvPr/>
        </p:nvSpPr>
        <p:spPr bwMode="gray">
          <a:xfrm>
            <a:off x="1435618" y="1501026"/>
            <a:ext cx="10065039" cy="617287"/>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は、開発プロセス内で実施される以下３つの工程より構成される。</a:t>
            </a:r>
          </a:p>
          <a:p>
            <a:pPr>
              <a:lnSpc>
                <a:spcPct val="100000"/>
              </a:lnSpc>
              <a:spcBef>
                <a:spcPts val="12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（１）「検討」工程内での、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リスト作成」</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（２）「開発」工程内での、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（３）「検査」工程内での、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配布物確認」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marL="216000" indent="-216000">
              <a:lnSpc>
                <a:spcPct val="100000"/>
              </a:lnSpc>
              <a:spcBef>
                <a:spcPts val="1400"/>
              </a:spcBef>
              <a:buClr>
                <a:srgbClr val="29A2B5"/>
              </a:buClr>
              <a:buFont typeface="Wingdings" panose="05000000000000000000" pitchFamily="2" charset="2"/>
              <a:buChar char="l"/>
              <a:defRPr/>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」のそれぞれの工程での確認事項や関連部門などについては、次ページから説明する。</a:t>
            </a:r>
          </a:p>
        </p:txBody>
      </p:sp>
      <p:sp>
        <p:nvSpPr>
          <p:cNvPr id="8" name="ホームベース 7"/>
          <p:cNvSpPr/>
          <p:nvPr/>
        </p:nvSpPr>
        <p:spPr bwMode="auto">
          <a:xfrm>
            <a:off x="1400783" y="3861880"/>
            <a:ext cx="10260296" cy="2760609"/>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9" name="テキスト ボックス 8"/>
          <p:cNvSpPr txBox="1"/>
          <p:nvPr/>
        </p:nvSpPr>
        <p:spPr>
          <a:xfrm>
            <a:off x="1510219" y="3985466"/>
            <a:ext cx="4438750"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0" name="グループ化 9"/>
          <p:cNvGrpSpPr/>
          <p:nvPr/>
        </p:nvGrpSpPr>
        <p:grpSpPr>
          <a:xfrm>
            <a:off x="1628775" y="4376132"/>
            <a:ext cx="9823828" cy="1917819"/>
            <a:chOff x="695462" y="4171167"/>
            <a:chExt cx="8156617" cy="827090"/>
          </a:xfrm>
        </p:grpSpPr>
        <p:grpSp>
          <p:nvGrpSpPr>
            <p:cNvPr id="11" name="グループ化 10"/>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4" name="正方形/長方形 2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5" name="二等辺三角形 2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2" name="グループ化 11"/>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2" name="正方形/長方形 2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3" name="二等辺三角形 2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3" name="グループ化 12"/>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0" name="正方形/長方形 19"/>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1" name="二等辺三角形 20"/>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4" name="グループ化 13"/>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18" name="正方形/長方形 17"/>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19" name="二等辺三角形 18"/>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6" name="正方形/長方形 15"/>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17" name="二等辺三角形 16"/>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6" name="ホームベース 25"/>
          <p:cNvSpPr/>
          <p:nvPr/>
        </p:nvSpPr>
        <p:spPr bwMode="auto">
          <a:xfrm>
            <a:off x="1765935" y="4995617"/>
            <a:ext cx="6641826" cy="146605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テキスト ボックス 29"/>
          <p:cNvSpPr txBox="1"/>
          <p:nvPr/>
        </p:nvSpPr>
        <p:spPr>
          <a:xfrm>
            <a:off x="3353508" y="6304816"/>
            <a:ext cx="300767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1" name="ホームベース 30"/>
          <p:cNvSpPr/>
          <p:nvPr/>
        </p:nvSpPr>
        <p:spPr bwMode="auto">
          <a:xfrm>
            <a:off x="1987570"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2" name="ホームベース 31"/>
          <p:cNvSpPr/>
          <p:nvPr/>
        </p:nvSpPr>
        <p:spPr bwMode="auto">
          <a:xfrm>
            <a:off x="4186059"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3" name="ホームベース 32"/>
          <p:cNvSpPr/>
          <p:nvPr/>
        </p:nvSpPr>
        <p:spPr bwMode="auto">
          <a:xfrm>
            <a:off x="6514096"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Tree>
    <p:extLst>
      <p:ext uri="{BB962C8B-B14F-4D97-AF65-F5344CB8AC3E}">
        <p14:creationId xmlns:p14="http://schemas.microsoft.com/office/powerpoint/2010/main" val="2249096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リスト作成プロセス例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【§3.1</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257357" y="1773479"/>
            <a:ext cx="9858847"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 name="Text Box 31"/>
          <p:cNvSpPr txBox="1">
            <a:spLocks noChangeArrowheads="1"/>
          </p:cNvSpPr>
          <p:nvPr/>
        </p:nvSpPr>
        <p:spPr bwMode="gray">
          <a:xfrm>
            <a:off x="1426443" y="2202352"/>
            <a:ext cx="9566071"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製品等へ利用</a:t>
            </a:r>
            <a:r>
              <a:rPr lang="ja-JP" altLang="en-US" sz="1400" b="1" spc="100" dirty="0" smtClean="0">
                <a:solidFill>
                  <a:schemeClr val="tx1">
                    <a:lumMod val="75000"/>
                    <a:lumOff val="25000"/>
                  </a:schemeClr>
                </a:solidFill>
                <a:latin typeface="Arial" pitchFamily="34" charset="0"/>
                <a:ea typeface="メイリオ" pitchFamily="50" charset="-128"/>
              </a:rPr>
              <a:t>する</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取得する場合は、開発プロセスの「検討」工程で、下表の確認を行う</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リスト作成</a:t>
            </a:r>
            <a:r>
              <a:rPr lang="ja-JP" altLang="en-US" sz="1400" b="1" spc="100" dirty="0">
                <a:solidFill>
                  <a:schemeClr val="tx1">
                    <a:lumMod val="75000"/>
                    <a:lumOff val="25000"/>
                  </a:schemeClr>
                </a:solidFill>
                <a:latin typeface="Arial" pitchFamily="34" charset="0"/>
                <a:ea typeface="メイリオ" pitchFamily="50" charset="-128"/>
              </a:rPr>
              <a:t>」プロセスを</a:t>
            </a:r>
            <a:r>
              <a:rPr lang="ja-JP" altLang="en-US" sz="1400" b="1" spc="100" dirty="0" smtClean="0">
                <a:solidFill>
                  <a:schemeClr val="tx1">
                    <a:lumMod val="75000"/>
                    <a:lumOff val="25000"/>
                  </a:schemeClr>
                </a:solidFill>
                <a:latin typeface="Arial" pitchFamily="34" charset="0"/>
                <a:ea typeface="メイリオ" pitchFamily="50" charset="-128"/>
              </a:rPr>
              <a:t>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8" name="テキスト ボックス 7"/>
          <p:cNvSpPr txBox="1"/>
          <p:nvPr/>
        </p:nvSpPr>
        <p:spPr>
          <a:xfrm>
            <a:off x="1400233" y="1895295"/>
            <a:ext cx="4076439"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（１</a:t>
            </a:r>
            <a:r>
              <a:rPr lang="ja-JP" altLang="en-US" sz="1600" b="1" spc="-100" dirty="0" smtClean="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 </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リスト</a:t>
            </a:r>
            <a:r>
              <a:rPr lang="ja-JP" altLang="en-US" sz="1600" b="1" spc="100" dirty="0">
                <a:solidFill>
                  <a:schemeClr val="bg1"/>
                </a:solidFill>
                <a:latin typeface="Arial" pitchFamily="34" charset="0"/>
                <a:ea typeface="メイリオ" pitchFamily="50" charset="-128"/>
              </a:rPr>
              <a:t>作成</a:t>
            </a:r>
            <a:r>
              <a:rPr lang="ja-JP"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915342316"/>
              </p:ext>
            </p:extLst>
          </p:nvPr>
        </p:nvGraphicFramePr>
        <p:xfrm>
          <a:off x="1180222" y="4823270"/>
          <a:ext cx="10007156" cy="1691014"/>
        </p:xfrm>
        <a:graphic>
          <a:graphicData uri="http://schemas.openxmlformats.org/drawingml/2006/table">
            <a:tbl>
              <a:tblPr firstRow="1" bandRow="1">
                <a:tableStyleId>{5940675A-B579-460E-94D1-54222C63F5DA}</a:tableStyleId>
              </a:tblPr>
              <a:tblGrid>
                <a:gridCol w="5618552">
                  <a:extLst>
                    <a:ext uri="{9D8B030D-6E8A-4147-A177-3AD203B41FA5}">
                      <a16:colId xmlns:a16="http://schemas.microsoft.com/office/drawing/2014/main" val="2329334101"/>
                    </a:ext>
                  </a:extLst>
                </a:gridCol>
                <a:gridCol w="4388604">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名称（バージョン含む）、原権利者、ライセンス　</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利用用途（複製・改変・再配布の有無、社内利用／社外提供）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・利用用途に基づくライセンス条件の把握及び遵守可否</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・ライセンス伝播の有無（自社のソースコードの開示有無など）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及び</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取得</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記録の管理・保管　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レビューを</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10" name="ホームベース 9"/>
          <p:cNvSpPr/>
          <p:nvPr/>
        </p:nvSpPr>
        <p:spPr bwMode="auto">
          <a:xfrm>
            <a:off x="1224613" y="3167557"/>
            <a:ext cx="9930926"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262362" y="2799817"/>
            <a:ext cx="9930926"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262362" y="2786648"/>
            <a:ext cx="4342578"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380917" y="3127547"/>
            <a:ext cx="961097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34778" y="4171167"/>
              <a:ext cx="1144248" cy="827090"/>
              <a:chOff x="1315615" y="4468969"/>
              <a:chExt cx="114424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15615" y="4468969"/>
                <a:ext cx="963943"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493520" y="3636850"/>
            <a:ext cx="6705055"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588954" y="3704849"/>
            <a:ext cx="1727858"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a:t>
            </a:r>
            <a:r>
              <a:rPr lang="ja-JP" altLang="en-US" sz="1400" b="1" dirty="0" smtClean="0">
                <a:solidFill>
                  <a:schemeClr val="bg1"/>
                </a:solidFill>
                <a:latin typeface="Arial" panose="020B0604020202020204" pitchFamily="34" charset="0"/>
                <a:ea typeface="メイリオ" panose="020B0604030504040204" pitchFamily="50" charset="-128"/>
              </a:rPr>
              <a:t>リスト作成</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70559"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55397"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34448" y="4517796"/>
            <a:ext cx="4390214"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2905833" y="3383995"/>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サブタイトル 2"/>
          <p:cNvSpPr txBox="1">
            <a:spLocks/>
          </p:cNvSpPr>
          <p:nvPr/>
        </p:nvSpPr>
        <p:spPr>
          <a:xfrm>
            <a:off x="1222359" y="6552550"/>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0225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283760" y="954462"/>
            <a:ext cx="1554802" cy="990600"/>
          </a:xfrm>
        </p:spPr>
        <p:txBody>
          <a:bodyPr>
            <a:normAutofit/>
          </a:bodyPr>
          <a:lstStyle/>
          <a:p>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【§1.5,3.2】</a:t>
            </a:r>
            <a:endPar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212221580"/>
              </p:ext>
            </p:extLst>
          </p:nvPr>
        </p:nvGraphicFramePr>
        <p:xfrm>
          <a:off x="1233280" y="4821849"/>
          <a:ext cx="10605282" cy="1691014"/>
        </p:xfrm>
        <a:graphic>
          <a:graphicData uri="http://schemas.openxmlformats.org/drawingml/2006/table">
            <a:tbl>
              <a:tblPr firstRow="1" bandRow="1">
                <a:tableStyleId>{5940675A-B579-460E-94D1-54222C63F5DA}</a:tableStyleId>
              </a:tblPr>
              <a:tblGrid>
                <a:gridCol w="6033282">
                  <a:extLst>
                    <a:ext uri="{9D8B030D-6E8A-4147-A177-3AD203B41FA5}">
                      <a16:colId xmlns:a16="http://schemas.microsoft.com/office/drawing/2014/main" val="2329334101"/>
                    </a:ext>
                  </a:extLst>
                </a:gridCol>
                <a:gridCol w="4572000">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利用の通知、表示（</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バイナリ、又はソースコード）の提供方法</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100" b="1" baseline="0" dirty="0">
                          <a:solidFill>
                            <a:schemeClr val="tx1"/>
                          </a:solidFill>
                          <a:latin typeface="Arial" panose="020B0604020202020204" pitchFamily="34" charset="0"/>
                          <a:ea typeface="メイリオ" panose="020B0604030504040204" pitchFamily="50" charset="-128"/>
                        </a:rPr>
                        <a:t>・適用ライセンス（流用</a:t>
                      </a:r>
                      <a:r>
                        <a:rPr kumimoji="1" lang="ja-JP" altLang="en-US" sz="1100" b="1" baseline="0" dirty="0" smtClean="0">
                          <a:solidFill>
                            <a:schemeClr val="tx1"/>
                          </a:solidFill>
                          <a:latin typeface="Arial" panose="020B0604020202020204" pitchFamily="34" charset="0"/>
                          <a:ea typeface="メイリオ" panose="020B0604030504040204" pitchFamily="50" charset="-128"/>
                        </a:rPr>
                        <a:t>した</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baseline="0" dirty="0" smtClean="0">
                          <a:solidFill>
                            <a:schemeClr val="tx1"/>
                          </a:solidFill>
                          <a:latin typeface="Arial" panose="020B0604020202020204" pitchFamily="34" charset="0"/>
                          <a:ea typeface="メイリオ" panose="020B0604030504040204" pitchFamily="50" charset="-128"/>
                        </a:rPr>
                        <a:t>の</a:t>
                      </a:r>
                      <a:r>
                        <a:rPr kumimoji="1" lang="ja-JP" altLang="en-US" sz="1100" b="1" baseline="0" dirty="0">
                          <a:solidFill>
                            <a:schemeClr val="tx1"/>
                          </a:solidFill>
                          <a:latin typeface="Arial" panose="020B0604020202020204" pitchFamily="34" charset="0"/>
                          <a:ea typeface="メイリオ" panose="020B0604030504040204" pitchFamily="50" charset="-128"/>
                        </a:rPr>
                        <a:t>有無、流用</a:t>
                      </a:r>
                      <a:r>
                        <a:rPr kumimoji="1" lang="ja-JP" altLang="en-US" sz="1100" b="1" baseline="0" dirty="0" smtClean="0">
                          <a:solidFill>
                            <a:schemeClr val="tx1"/>
                          </a:solidFill>
                          <a:latin typeface="Arial" panose="020B0604020202020204" pitchFamily="34" charset="0"/>
                          <a:ea typeface="メイリオ" panose="020B0604030504040204" pitchFamily="50" charset="-128"/>
                        </a:rPr>
                        <a:t>した</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baseline="0" dirty="0" smtClean="0">
                          <a:solidFill>
                            <a:schemeClr val="tx1"/>
                          </a:solidFill>
                          <a:latin typeface="Arial" panose="020B0604020202020204" pitchFamily="34" charset="0"/>
                          <a:ea typeface="メイリオ" panose="020B0604030504040204" pitchFamily="50" charset="-128"/>
                        </a:rPr>
                        <a:t>ライセンス</a:t>
                      </a:r>
                      <a:r>
                        <a:rPr kumimoji="1" lang="ja-JP" altLang="en-US" sz="1100" b="1" baseline="0" dirty="0">
                          <a:solidFill>
                            <a:schemeClr val="tx1"/>
                          </a:solidFill>
                          <a:latin typeface="Arial" panose="020B0604020202020204" pitchFamily="34" charset="0"/>
                          <a:ea typeface="メイリオ" panose="020B0604030504040204" pitchFamily="50" charset="-128"/>
                        </a:rPr>
                        <a:t>確認含む）</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・意図</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しない</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混入</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（他者著作権侵害確認）</a:t>
                      </a:r>
                    </a:p>
                    <a:p>
                      <a:pPr>
                        <a:lnSpc>
                          <a:spcPts val="1100"/>
                        </a:lnSpc>
                      </a:pPr>
                      <a:r>
                        <a:rPr kumimoji="1" lang="ja-JP" altLang="en-US" sz="1100" b="1" kern="1200" baseline="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・他者</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特許</a:t>
                      </a:r>
                      <a:r>
                        <a:rPr kumimoji="1" lang="ja-JP" altLang="en-US" sz="110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rPr>
                        <a:t>侵害</a:t>
                      </a:r>
                      <a:r>
                        <a:rPr kumimoji="1" lang="ja-JP" altLang="en-US" sz="1100" b="1" kern="1200" baseline="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確認（必要に応じて自社特許調査も必要）</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・改変部分の開示、ライセンス伝播の有無（自社ソースコードの開示有無など）</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strike="noStrike" baseline="0" dirty="0" smtClean="0">
                          <a:solidFill>
                            <a:schemeClr val="tx1"/>
                          </a:solidFill>
                          <a:latin typeface="Arial" panose="020B0604020202020204" pitchFamily="34" charset="0"/>
                          <a:ea typeface="メイリオ" panose="020B0604030504040204" pitchFamily="50" charset="-128"/>
                        </a:rPr>
                        <a:t>開発</a:t>
                      </a:r>
                      <a:r>
                        <a:rPr kumimoji="1" lang="ja-JP" altLang="en-US" sz="1100" b="1" baseline="0" dirty="0">
                          <a:solidFill>
                            <a:schemeClr val="tx1"/>
                          </a:solidFill>
                          <a:latin typeface="Arial" panose="020B0604020202020204" pitchFamily="34" charset="0"/>
                          <a:ea typeface="メイリオ" panose="020B0604030504040204" pitchFamily="50" charset="-128"/>
                        </a:rPr>
                        <a:t>記録の管理・保管</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義務</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部品表添付、著作権表示、ライセンス添付他</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・開発者：レビューの実施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・開発責任者：レビューの承認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開発推進他でレビューを実施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5" name="正方形/長方形 4"/>
          <p:cNvSpPr/>
          <p:nvPr/>
        </p:nvSpPr>
        <p:spPr bwMode="auto">
          <a:xfrm>
            <a:off x="1310416" y="1772058"/>
            <a:ext cx="9693191"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8" name="Text Box 31"/>
          <p:cNvSpPr txBox="1">
            <a:spLocks noChangeArrowheads="1"/>
          </p:cNvSpPr>
          <p:nvPr/>
        </p:nvSpPr>
        <p:spPr bwMode="gray">
          <a:xfrm>
            <a:off x="1479503" y="2200931"/>
            <a:ext cx="9405334"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取得</a:t>
            </a:r>
            <a:r>
              <a:rPr lang="ja-JP" altLang="en-US" sz="1400" b="1" spc="100" dirty="0" smtClean="0">
                <a:solidFill>
                  <a:schemeClr val="tx1">
                    <a:lumMod val="75000"/>
                    <a:lumOff val="25000"/>
                  </a:schemeClr>
                </a:solidFill>
                <a:latin typeface="Arial" pitchFamily="34" charset="0"/>
                <a:ea typeface="メイリオ" pitchFamily="50" charset="-128"/>
              </a:rPr>
              <a:t>した</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製品等へ導入</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の</a:t>
            </a:r>
            <a:r>
              <a:rPr lang="ja-JP" altLang="en-US" sz="1400" b="1" spc="100" dirty="0">
                <a:solidFill>
                  <a:schemeClr val="tx1">
                    <a:lumMod val="75000"/>
                    <a:lumOff val="25000"/>
                  </a:schemeClr>
                </a:solidFill>
                <a:latin typeface="Arial" pitchFamily="34" charset="0"/>
                <a:ea typeface="メイリオ" pitchFamily="50" charset="-128"/>
              </a:rPr>
              <a:t>改変如何に関わらず）する場合は、開発プロセスの「開発」工程で、下表の確認を</a:t>
            </a:r>
            <a:r>
              <a:rPr lang="ja-JP" altLang="en-US" sz="1400" b="1" spc="100" dirty="0" smtClean="0">
                <a:solidFill>
                  <a:schemeClr val="tx1">
                    <a:lumMod val="75000"/>
                    <a:lumOff val="25000"/>
                  </a:schemeClr>
                </a:solidFill>
                <a:latin typeface="Arial" pitchFamily="34" charset="0"/>
                <a:ea typeface="メイリオ" pitchFamily="50" charset="-128"/>
              </a:rPr>
              <a:t>行う</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レビュー</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ライセンス条件確認</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a:solidFill>
                  <a:schemeClr val="tx1">
                    <a:lumMod val="75000"/>
                    <a:lumOff val="25000"/>
                  </a:schemeClr>
                </a:solidFill>
                <a:latin typeface="Arial" pitchFamily="34" charset="0"/>
                <a:ea typeface="メイリオ" pitchFamily="50" charset="-128"/>
              </a:rPr>
              <a:t>プロセスを</a:t>
            </a:r>
            <a:r>
              <a:rPr lang="ja-JP" altLang="en-US" sz="1400" b="1" spc="100" dirty="0" smtClean="0">
                <a:solidFill>
                  <a:schemeClr val="tx1">
                    <a:lumMod val="75000"/>
                    <a:lumOff val="25000"/>
                  </a:schemeClr>
                </a:solidFill>
                <a:latin typeface="Arial" pitchFamily="34" charset="0"/>
                <a:ea typeface="メイリオ" pitchFamily="50" charset="-128"/>
              </a:rPr>
              <a:t>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9" name="テキスト ボックス 8"/>
          <p:cNvSpPr txBox="1"/>
          <p:nvPr/>
        </p:nvSpPr>
        <p:spPr>
          <a:xfrm>
            <a:off x="1453292" y="1893874"/>
            <a:ext cx="5142061" cy="282573"/>
          </a:xfrm>
          <a:prstGeom prst="rect">
            <a:avLst/>
          </a:prstGeom>
          <a:noFill/>
          <a:ln>
            <a:noFill/>
          </a:ln>
        </p:spPr>
        <p:txBody>
          <a:bodyPr wrap="square" lIns="0" tIns="36000" rIns="72000" bIns="0" rtlCol="0">
            <a:spAutoFit/>
          </a:bodyPr>
          <a:lstStyle/>
          <a:p>
            <a:r>
              <a:rPr lang="ja-JP" altLang="en-US" sz="1600" b="1" spc="100" dirty="0">
                <a:solidFill>
                  <a:schemeClr val="bg1"/>
                </a:solidFill>
                <a:latin typeface="Arial" pitchFamily="34" charset="0"/>
                <a:ea typeface="メイリオ" pitchFamily="50" charset="-128"/>
              </a:rPr>
              <a:t>（２</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レビュー</a:t>
            </a:r>
            <a:r>
              <a:rPr lang="en-US" altLang="ja-JP"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ライセンス</a:t>
            </a:r>
            <a:r>
              <a:rPr lang="ja-JP" altLang="en-US" sz="1600" b="1" spc="-100" dirty="0">
                <a:solidFill>
                  <a:schemeClr val="bg1"/>
                </a:solidFill>
                <a:latin typeface="Arial" pitchFamily="34" charset="0"/>
                <a:ea typeface="メイリオ" pitchFamily="50" charset="-128"/>
              </a:rPr>
              <a:t>条件</a:t>
            </a:r>
            <a:r>
              <a:rPr lang="ja-JP" altLang="en-US" sz="1600" b="1" spc="-100" dirty="0" smtClean="0">
                <a:solidFill>
                  <a:schemeClr val="bg1"/>
                </a:solidFill>
                <a:latin typeface="Arial" pitchFamily="34" charset="0"/>
                <a:ea typeface="メイリオ" pitchFamily="50" charset="-128"/>
              </a:rPr>
              <a:t>確認</a:t>
            </a:r>
            <a:r>
              <a:rPr lang="en-US" altLang="ja-JP"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77672" y="3166136"/>
            <a:ext cx="9764059"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5421" y="2798396"/>
            <a:ext cx="9764059"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5420" y="2785227"/>
            <a:ext cx="4269611"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3976" y="3126126"/>
            <a:ext cx="944948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9218" y="4171167"/>
              <a:ext cx="1129808" cy="827090"/>
              <a:chOff x="1330055" y="4468969"/>
              <a:chExt cx="112980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30055" y="4468969"/>
                <a:ext cx="94950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1136" y="3635429"/>
            <a:ext cx="6388737"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19309"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35738" y="3703428"/>
            <a:ext cx="1698825"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solidFill>
                  <a:schemeClr val="bg1"/>
                </a:solidFill>
                <a:latin typeface="Arial" panose="020B0604020202020204" pitchFamily="34" charset="0"/>
                <a:ea typeface="メイリオ" panose="020B0604030504040204" pitchFamily="50" charset="-128"/>
              </a:rPr>
              <a:t>OSS</a:t>
            </a:r>
            <a:r>
              <a:rPr lang="ja-JP" altLang="en-US" sz="1400" b="1" dirty="0" smtClean="0">
                <a:solidFill>
                  <a:schemeClr val="bg1"/>
                </a:solidFill>
                <a:latin typeface="Arial" panose="020B0604020202020204" pitchFamily="34" charset="0"/>
                <a:ea typeface="メイリオ" panose="020B0604030504040204" pitchFamily="50" charset="-128"/>
              </a:rPr>
              <a:t>レビュー</a:t>
            </a:r>
            <a:endParaRPr lang="ja-JP" altLang="en-US" sz="1400" b="1" dirty="0">
              <a:solidFill>
                <a:schemeClr val="bg1"/>
              </a:solidFill>
              <a:latin typeface="Arial" panose="020B0604020202020204" pitchFamily="34" charset="0"/>
              <a:ea typeface="メイリオ" panose="020B0604030504040204" pitchFamily="50" charset="-128"/>
            </a:endParaRPr>
          </a:p>
          <a:p>
            <a:pPr algn="ctr"/>
            <a:r>
              <a:rPr lang="ja-JP" altLang="en-US" sz="1200" b="1" dirty="0">
                <a:solidFill>
                  <a:schemeClr val="bg1"/>
                </a:solidFill>
                <a:latin typeface="Arial" panose="020B0604020202020204" pitchFamily="34" charset="0"/>
                <a:ea typeface="メイリオ" panose="020B0604030504040204" pitchFamily="50" charset="-128"/>
              </a:rPr>
              <a:t>（ライセンス</a:t>
            </a:r>
            <a:r>
              <a:rPr lang="ja-JP" altLang="en-US" sz="1200" b="1" dirty="0" smtClean="0">
                <a:solidFill>
                  <a:schemeClr val="bg1"/>
                </a:solidFill>
                <a:latin typeface="Arial" panose="020B0604020202020204" pitchFamily="34" charset="0"/>
                <a:ea typeface="メイリオ" panose="020B0604030504040204" pitchFamily="50" charset="-128"/>
              </a:rPr>
              <a:t>条件確認</a:t>
            </a:r>
            <a:r>
              <a:rPr lang="ja-JP" altLang="en-US" sz="1200" b="1" dirty="0">
                <a:solidFill>
                  <a:schemeClr val="bg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5926515"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87507" y="4516375"/>
            <a:ext cx="431644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5025263" y="3379958"/>
            <a:ext cx="528625"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Rectangle 2"/>
          <p:cNvSpPr txBox="1">
            <a:spLocks noChangeArrowheads="1"/>
          </p:cNvSpPr>
          <p:nvPr/>
        </p:nvSpPr>
        <p:spPr>
          <a:xfrm>
            <a:off x="667000" y="577314"/>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ライセンス条件確認</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サブタイトル 2"/>
          <p:cNvSpPr txBox="1">
            <a:spLocks/>
          </p:cNvSpPr>
          <p:nvPr/>
        </p:nvSpPr>
        <p:spPr>
          <a:xfrm>
            <a:off x="1222359" y="6568048"/>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96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とは？</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512648"/>
            <a:ext cx="10945811" cy="4662521"/>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オープンソース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ソフトウェア（以降</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の中核となるコンポーネントを明確にし、これを共有することを促進するための</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プロジェクトです。</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なります</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います。</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リーフ</a:t>
            </a:r>
            <a:r>
              <a:rPr lang="ja-JP" altLang="en-US" b="1" dirty="0" smtClean="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レット</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初歩を広くアピールし</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啓発するための資料</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です。</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b="1" dirty="0" smtClean="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b="1" dirty="0" smtClean="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コンプライアンスプログラム･バージョン</a:t>
            </a:r>
            <a:r>
              <a:rPr lang="en-US" altLang="ja-JP" b="1" dirty="0" smtClean="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は、</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最初に</a:t>
            </a: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利用を手掛ける会社向けに、単純な役割想定のもと</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、ソフト開発者向けに準備した教育</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資料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です。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の記載の要件</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を満たすこと</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奨励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しています。ただし、一切保証しているものではありません</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左記</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2" name="正方形/長方形 1"/>
          <p:cNvSpPr/>
          <p:nvPr/>
        </p:nvSpPr>
        <p:spPr>
          <a:xfrm>
            <a:off x="3686175" y="2600325"/>
            <a:ext cx="345757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566983" y="3309942"/>
            <a:ext cx="190500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547928" y="4048138"/>
            <a:ext cx="726758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156067399"/>
              </p:ext>
            </p:extLst>
          </p:nvPr>
        </p:nvGraphicFramePr>
        <p:xfrm>
          <a:off x="1237579" y="4833196"/>
          <a:ext cx="9957532" cy="1790784"/>
        </p:xfrm>
        <a:graphic>
          <a:graphicData uri="http://schemas.openxmlformats.org/drawingml/2006/table">
            <a:tbl>
              <a:tblPr firstRow="1" bandRow="1">
                <a:tableStyleId>{5940675A-B579-460E-94D1-54222C63F5DA}</a:tableStyleId>
              </a:tblPr>
              <a:tblGrid>
                <a:gridCol w="5590691">
                  <a:extLst>
                    <a:ext uri="{9D8B030D-6E8A-4147-A177-3AD203B41FA5}">
                      <a16:colId xmlns:a16="http://schemas.microsoft.com/office/drawing/2014/main" val="2329334101"/>
                    </a:ext>
                  </a:extLst>
                </a:gridCol>
                <a:gridCol w="4366841">
                  <a:extLst>
                    <a:ext uri="{9D8B030D-6E8A-4147-A177-3AD203B41FA5}">
                      <a16:colId xmlns:a16="http://schemas.microsoft.com/office/drawing/2014/main" val="966656168"/>
                    </a:ext>
                  </a:extLst>
                </a:gridCol>
              </a:tblGrid>
              <a:tr h="2507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679196">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レビューの実施確認</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特に、</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通知、表示</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一覧含む）</a:t>
                      </a: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baseline="0" dirty="0">
                          <a:solidFill>
                            <a:schemeClr val="tx1"/>
                          </a:solidFill>
                          <a:latin typeface="Arial" panose="020B0604020202020204" pitchFamily="34" charset="0"/>
                          <a:ea typeface="メイリオ" panose="020B0604030504040204" pitchFamily="50" charset="-128"/>
                        </a:rPr>
                        <a:t>・ライセンス文の提供</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改変ソースコード、自社開発ソースコードの提供</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義務</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著作権表示、謝辞他</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・配布物を記録し、保存</a:t>
                      </a:r>
                    </a:p>
                    <a:p>
                      <a:endPar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endParaRPr kumimoji="1" lang="ja-JP" altLang="en-US" sz="1200" b="1" strike="dblStrike"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 name="グループ化 3"/>
          <p:cNvGrpSpPr/>
          <p:nvPr/>
        </p:nvGrpSpPr>
        <p:grpSpPr>
          <a:xfrm>
            <a:off x="1314714" y="1783405"/>
            <a:ext cx="9809959" cy="976782"/>
            <a:chOff x="257440" y="186986"/>
            <a:chExt cx="8957732" cy="964928"/>
          </a:xfrm>
        </p:grpSpPr>
        <p:sp>
          <p:nvSpPr>
            <p:cNvPr id="5" name="正方形/長方形 4"/>
            <p:cNvSpPr/>
            <p:nvPr/>
          </p:nvSpPr>
          <p:spPr bwMode="auto">
            <a:xfrm>
              <a:off x="257440" y="186986"/>
              <a:ext cx="8957732" cy="964928"/>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7" name="直線コネクタ 6"/>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8" name="Text Box 31"/>
          <p:cNvSpPr txBox="1">
            <a:spLocks noChangeArrowheads="1"/>
          </p:cNvSpPr>
          <p:nvPr/>
        </p:nvSpPr>
        <p:spPr bwMode="gray">
          <a:xfrm>
            <a:off x="1483801" y="2212278"/>
            <a:ext cx="9704366"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導入した製品を出荷（配布）する前に、開発プロセスの「検査」工程で、下表の確認を行う</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配布物確認」プロセスを実施す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9" name="テキスト ボックス 8"/>
          <p:cNvSpPr txBox="1"/>
          <p:nvPr/>
        </p:nvSpPr>
        <p:spPr>
          <a:xfrm>
            <a:off x="1457590" y="1905221"/>
            <a:ext cx="4427644"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（３</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配布物確認</a:t>
            </a:r>
            <a:r>
              <a:rPr lang="zh-TW"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zh-TW"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81970" y="3177483"/>
            <a:ext cx="9881681"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9719" y="2809743"/>
            <a:ext cx="9881681"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9719" y="2796574"/>
            <a:ext cx="4321044"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8274" y="3137473"/>
            <a:ext cx="9563321"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5183" y="4171167"/>
              <a:ext cx="1133843" cy="827090"/>
              <a:chOff x="1326020" y="4468969"/>
              <a:chExt cx="1133843"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26020" y="4468969"/>
                <a:ext cx="953539"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5434" y="3646776"/>
            <a:ext cx="6465699"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43063"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918181"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64114" y="3714775"/>
            <a:ext cx="1719290"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a:t>
            </a:r>
            <a:r>
              <a:rPr lang="zh-CN" altLang="en-US" sz="1400" b="1" dirty="0" smtClean="0">
                <a:solidFill>
                  <a:schemeClr val="bg1"/>
                </a:solidFill>
                <a:latin typeface="Arial" panose="020B0604020202020204" pitchFamily="34" charset="0"/>
                <a:ea typeface="メイリオ" panose="020B0604030504040204" pitchFamily="50" charset="-128"/>
              </a:rPr>
              <a:t>配布</a:t>
            </a:r>
            <a:r>
              <a:rPr lang="ja-JP" altLang="en-US" sz="1400" b="1" dirty="0" smtClean="0">
                <a:solidFill>
                  <a:schemeClr val="bg1"/>
                </a:solidFill>
                <a:latin typeface="Arial" panose="020B0604020202020204" pitchFamily="34" charset="0"/>
                <a:ea typeface="メイリオ" panose="020B0604030504040204" pitchFamily="50" charset="-128"/>
              </a:rPr>
              <a:t>物確認</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3201924" y="4527722"/>
            <a:ext cx="306246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7579684" y="3393149"/>
            <a:ext cx="534993"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6" name="Rectangle 2"/>
          <p:cNvSpPr>
            <a:spLocks noGrp="1" noChangeArrowheads="1"/>
          </p:cNvSpPr>
          <p:nvPr>
            <p:ph type="title"/>
          </p:nvPr>
        </p:nvSpPr>
        <p:spPr>
          <a:xfrm>
            <a:off x="609600" y="595392"/>
            <a:ext cx="10972800" cy="990600"/>
          </a:xfrm>
        </p:spPr>
        <p:txBody>
          <a:bodyPr>
            <a:normAutofit fontScale="90000"/>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400" dirty="0" smtClean="0">
                <a:latin typeface="メイリオ" panose="020B0604030504040204" pitchFamily="50" charset="-128"/>
                <a:ea typeface="メイリオ" panose="020B0604030504040204" pitchFamily="50" charset="-128"/>
                <a:cs typeface="メイリオ" panose="020B0604030504040204" pitchFamily="50" charset="-128"/>
              </a:rPr>
              <a:t>配布物確認プロセス例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サブタイトル 2"/>
          <p:cNvSpPr txBox="1">
            <a:spLocks/>
          </p:cNvSpPr>
          <p:nvPr/>
        </p:nvSpPr>
        <p:spPr>
          <a:xfrm>
            <a:off x="1222359" y="6599044"/>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8719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5</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導入</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時の検討</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7643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65809199"/>
              </p:ext>
            </p:extLst>
          </p:nvPr>
        </p:nvGraphicFramePr>
        <p:xfrm>
          <a:off x="515566" y="1942750"/>
          <a:ext cx="11206264" cy="4568132"/>
        </p:xfrm>
        <a:graphic>
          <a:graphicData uri="http://schemas.openxmlformats.org/drawingml/2006/table">
            <a:tbl>
              <a:tblPr firstRow="1" bandRow="1">
                <a:tableStyleId>{5C22544A-7EE6-4342-B048-85BDC9FD1C3A}</a:tableStyleId>
              </a:tblPr>
              <a:tblGrid>
                <a:gridCol w="1277516">
                  <a:extLst>
                    <a:ext uri="{9D8B030D-6E8A-4147-A177-3AD203B41FA5}">
                      <a16:colId xmlns:a16="http://schemas.microsoft.com/office/drawing/2014/main" val="20000"/>
                    </a:ext>
                  </a:extLst>
                </a:gridCol>
                <a:gridCol w="4411963">
                  <a:extLst>
                    <a:ext uri="{9D8B030D-6E8A-4147-A177-3AD203B41FA5}">
                      <a16:colId xmlns:a16="http://schemas.microsoft.com/office/drawing/2014/main" val="20001"/>
                    </a:ext>
                  </a:extLst>
                </a:gridCol>
                <a:gridCol w="2851406">
                  <a:extLst>
                    <a:ext uri="{9D8B030D-6E8A-4147-A177-3AD203B41FA5}">
                      <a16:colId xmlns:a16="http://schemas.microsoft.com/office/drawing/2014/main" val="20002"/>
                    </a:ext>
                  </a:extLst>
                </a:gridCol>
                <a:gridCol w="2665379">
                  <a:extLst>
                    <a:ext uri="{9D8B030D-6E8A-4147-A177-3AD203B41FA5}">
                      <a16:colId xmlns:a16="http://schemas.microsoft.com/office/drawing/2014/main" val="20003"/>
                    </a:ext>
                  </a:extLst>
                </a:gridCol>
              </a:tblGrid>
              <a:tr h="335046">
                <a:tc gridSpan="2">
                  <a:txBody>
                    <a:bodyPr/>
                    <a:lstStyle/>
                    <a:p>
                      <a:pPr algn="ctr">
                        <a:lnSpc>
                          <a:spcPct val="100000"/>
                        </a:lnSpc>
                      </a:pPr>
                      <a:r>
                        <a:rPr kumimoji="1" lang="ja-JP" altLang="en-US" sz="1400" b="1" kern="1200" baseline="0" dirty="0" smtClean="0">
                          <a:solidFill>
                            <a:schemeClr val="bg1"/>
                          </a:solidFill>
                          <a:latin typeface="Arial" pitchFamily="34" charset="0"/>
                          <a:ea typeface="メイリオ" pitchFamily="50" charset="-128"/>
                          <a:cs typeface="+mn-cs"/>
                        </a:rPr>
                        <a:t>利用</a:t>
                      </a:r>
                      <a:r>
                        <a:rPr kumimoji="1" lang="ja-JP" altLang="ja-JP" sz="1400" b="1" kern="1200" baseline="0" dirty="0" smtClean="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ja-JP" sz="1200" b="1" kern="1200" baseline="0" dirty="0" smtClean="0">
                          <a:solidFill>
                            <a:schemeClr val="bg1"/>
                          </a:solidFill>
                          <a:latin typeface="Arial" pitchFamily="34" charset="0"/>
                          <a:ea typeface="メイリオ" pitchFamily="50" charset="-128"/>
                          <a:cs typeface="+mn-cs"/>
                        </a:rPr>
                        <a:t>ライセンス</a:t>
                      </a:r>
                      <a:r>
                        <a:rPr kumimoji="1" lang="ja-JP" altLang="en-US" sz="1200" b="1" kern="1200" baseline="0" dirty="0" smtClean="0">
                          <a:solidFill>
                            <a:schemeClr val="bg1"/>
                          </a:solidFill>
                          <a:latin typeface="Arial" pitchFamily="34" charset="0"/>
                          <a:ea typeface="メイリオ" pitchFamily="50" charset="-128"/>
                          <a:cs typeface="+mn-cs"/>
                        </a:rPr>
                        <a:t>の</a:t>
                      </a:r>
                      <a:r>
                        <a:rPr kumimoji="1" lang="ja-JP" altLang="ja-JP" sz="1200" b="1" kern="1200" baseline="0" dirty="0" smtClean="0">
                          <a:solidFill>
                            <a:schemeClr val="bg1"/>
                          </a:solidFill>
                          <a:latin typeface="Arial" pitchFamily="34" charset="0"/>
                          <a:ea typeface="メイリオ" pitchFamily="50" charset="-128"/>
                          <a:cs typeface="+mn-cs"/>
                        </a:rPr>
                        <a:t>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en-US" sz="1200" b="1" kern="1200" baseline="0" dirty="0" smtClean="0">
                          <a:solidFill>
                            <a:schemeClr val="bg1"/>
                          </a:solidFill>
                          <a:latin typeface="Arial" pitchFamily="34" charset="0"/>
                          <a:ea typeface="メイリオ" pitchFamily="50" charset="-128"/>
                          <a:cs typeface="+mn-cs"/>
                        </a:rPr>
                        <a:t>検討事項</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59186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自社が</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改変</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した</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部分</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のソースコードの</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開示</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が必要となる場合がある。</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　</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a:t>
                      </a:r>
                      <a:r>
                        <a:rPr kumimoji="1" lang="ja-JP" altLang="ja-JP" sz="1200" b="1" kern="1200" baseline="0" dirty="0" smtClean="0">
                          <a:solidFill>
                            <a:srgbClr val="F6167B"/>
                          </a:solidFill>
                          <a:latin typeface="Arial" pitchFamily="34" charset="0"/>
                          <a:ea typeface="メイリオ" pitchFamily="50" charset="-128"/>
                          <a:cs typeface="+mn-cs"/>
                        </a:rPr>
                        <a:t>関する</a:t>
                      </a:r>
                      <a:r>
                        <a:rPr kumimoji="1" lang="ja-JP" altLang="en-US" sz="1200" b="1" kern="1200" baseline="0" dirty="0" smtClean="0">
                          <a:solidFill>
                            <a:srgbClr val="F6167B"/>
                          </a:solidFill>
                          <a:latin typeface="Arial" pitchFamily="34" charset="0"/>
                          <a:ea typeface="メイリオ" pitchFamily="50" charset="-128"/>
                          <a:cs typeface="+mn-cs"/>
                        </a:rPr>
                        <a:t>自社の</a:t>
                      </a:r>
                      <a:r>
                        <a:rPr kumimoji="1" lang="ja-JP" altLang="ja-JP" sz="1200" b="1" kern="1200" baseline="0" dirty="0" smtClean="0">
                          <a:solidFill>
                            <a:srgbClr val="F6167B"/>
                          </a:solidFill>
                          <a:latin typeface="Arial" pitchFamily="34" charset="0"/>
                          <a:ea typeface="メイリオ" pitchFamily="50" charset="-128"/>
                          <a:cs typeface="+mn-cs"/>
                        </a:rPr>
                        <a:t>技術情報</a:t>
                      </a:r>
                      <a:r>
                        <a:rPr kumimoji="1" lang="ja-JP" altLang="en-US" sz="1200" b="1" kern="1200" baseline="0" dirty="0" smtClean="0">
                          <a:solidFill>
                            <a:srgbClr val="F6167B"/>
                          </a:solidFill>
                          <a:latin typeface="Arial" pitchFamily="34" charset="0"/>
                          <a:ea typeface="メイリオ" pitchFamily="50" charset="-128"/>
                          <a:cs typeface="+mn-cs"/>
                        </a:rPr>
                        <a:t>を開示してよいか？</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299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の配布先に、自社ソースコードＢの開示が</a:t>
                      </a:r>
                      <a:r>
                        <a:rPr kumimoji="1" lang="ja-JP" altLang="en-US" sz="1200" b="1" kern="1200"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a:t>
                      </a:r>
                      <a:r>
                        <a:rPr kumimoji="1" lang="ja-JP" altLang="ja-JP" sz="1200" b="1" kern="1200" baseline="0" dirty="0" smtClean="0">
                          <a:solidFill>
                            <a:srgbClr val="F6167B"/>
                          </a:solidFill>
                          <a:latin typeface="Arial" pitchFamily="34" charset="0"/>
                          <a:ea typeface="メイリオ" pitchFamily="50" charset="-128"/>
                          <a:cs typeface="+mn-cs"/>
                        </a:rPr>
                        <a:t>情報</a:t>
                      </a:r>
                      <a:r>
                        <a:rPr kumimoji="1" lang="ja-JP" altLang="en-US" sz="1200" b="1" kern="1200" baseline="0" dirty="0" smtClean="0">
                          <a:solidFill>
                            <a:srgbClr val="F6167B"/>
                          </a:solidFill>
                          <a:latin typeface="Arial" pitchFamily="34" charset="0"/>
                          <a:ea typeface="メイリオ" pitchFamily="50" charset="-128"/>
                          <a:cs typeface="+mn-cs"/>
                        </a:rPr>
                        <a:t>を開示してよいか？</a:t>
                      </a:r>
                      <a:r>
                        <a:rPr kumimoji="1" lang="en-US" altLang="ja-JP" sz="1200" b="1" kern="1200" baseline="0" dirty="0" smtClean="0">
                          <a:solidFill>
                            <a:srgbClr val="F6167B"/>
                          </a:solidFill>
                          <a:latin typeface="Arial" pitchFamily="34" charset="0"/>
                          <a:ea typeface="メイリオ" pitchFamily="50" charset="-128"/>
                          <a:cs typeface="+mn-cs"/>
                        </a:rPr>
                        <a:t/>
                      </a:r>
                      <a:br>
                        <a:rPr kumimoji="1" lang="en-US" altLang="ja-JP" sz="1200" b="1" kern="1200" baseline="0" dirty="0" smtClean="0">
                          <a:solidFill>
                            <a:srgbClr val="F6167B"/>
                          </a:solidFill>
                          <a:latin typeface="Arial" pitchFamily="34" charset="0"/>
                          <a:ea typeface="メイリオ" pitchFamily="50" charset="-128"/>
                          <a:cs typeface="+mn-cs"/>
                        </a:rPr>
                      </a:br>
                      <a:r>
                        <a:rPr kumimoji="1" lang="en-US" altLang="ja-JP" sz="1200" b="1" kern="1200" baseline="0" dirty="0" smtClean="0">
                          <a:solidFill>
                            <a:srgbClr val="F6167B"/>
                          </a:solidFill>
                          <a:latin typeface="Arial" pitchFamily="34" charset="0"/>
                          <a:ea typeface="メイリオ" pitchFamily="50" charset="-128"/>
                          <a:cs typeface="+mn-cs"/>
                        </a:rPr>
                        <a:t>(</a:t>
                      </a:r>
                      <a:r>
                        <a:rPr kumimoji="1" lang="ja-JP" altLang="ja-JP" sz="1200" b="1" kern="1200" baseline="0" dirty="0" smtClean="0">
                          <a:solidFill>
                            <a:srgbClr val="F6167B"/>
                          </a:solidFill>
                          <a:latin typeface="Arial" pitchFamily="34" charset="0"/>
                          <a:ea typeface="メイリオ" pitchFamily="50" charset="-128"/>
                          <a:cs typeface="+mn-cs"/>
                        </a:rPr>
                        <a:t>その</a:t>
                      </a:r>
                      <a:r>
                        <a:rPr kumimoji="1" lang="ja-JP" altLang="ja-JP" sz="1200" b="1" kern="1200" baseline="0" dirty="0">
                          <a:solidFill>
                            <a:srgbClr val="F6167B"/>
                          </a:solidFill>
                          <a:latin typeface="Arial" pitchFamily="34" charset="0"/>
                          <a:ea typeface="メイリオ" pitchFamily="50" charset="-128"/>
                          <a:cs typeface="+mn-cs"/>
                        </a:rPr>
                        <a:t>製品</a:t>
                      </a:r>
                      <a:r>
                        <a:rPr kumimoji="1" lang="ja-JP" altLang="ja-JP" sz="1200" b="1" kern="1200" baseline="0" dirty="0" smtClean="0">
                          <a:solidFill>
                            <a:srgbClr val="F6167B"/>
                          </a:solidFill>
                          <a:latin typeface="Arial" pitchFamily="34" charset="0"/>
                          <a:ea typeface="メイリオ" pitchFamily="50" charset="-128"/>
                          <a:cs typeface="+mn-cs"/>
                        </a:rPr>
                        <a:t>等</a:t>
                      </a:r>
                      <a:r>
                        <a:rPr kumimoji="1" lang="ja-JP" altLang="en-US" sz="1200" b="1" kern="1200" baseline="0" dirty="0" smtClean="0">
                          <a:solidFill>
                            <a:srgbClr val="F6167B"/>
                          </a:solidFill>
                          <a:latin typeface="Arial" pitchFamily="34" charset="0"/>
                          <a:ea typeface="メイリオ" pitchFamily="50" charset="-128"/>
                          <a:cs typeface="+mn-cs"/>
                        </a:rPr>
                        <a:t>全体</a:t>
                      </a:r>
                      <a:r>
                        <a:rPr kumimoji="1" lang="ja-JP" altLang="en-US" sz="1200" b="1" kern="1200" baseline="0" dirty="0">
                          <a:solidFill>
                            <a:srgbClr val="F6167B"/>
                          </a:solidFill>
                          <a:latin typeface="Arial" pitchFamily="34" charset="0"/>
                          <a:ea typeface="メイリオ" pitchFamily="50" charset="-128"/>
                          <a:cs typeface="+mn-cs"/>
                        </a:rPr>
                        <a:t>の</a:t>
                      </a:r>
                      <a:r>
                        <a:rPr kumimoji="1" lang="ja-JP" altLang="ja-JP" sz="1200" b="1" kern="1200" baseline="0" dirty="0" smtClean="0">
                          <a:solidFill>
                            <a:srgbClr val="F6167B"/>
                          </a:solidFill>
                          <a:latin typeface="Arial" pitchFamily="34" charset="0"/>
                          <a:ea typeface="メイリオ" pitchFamily="50" charset="-128"/>
                          <a:cs typeface="+mn-cs"/>
                        </a:rPr>
                        <a:t>ソースコード</a:t>
                      </a:r>
                      <a:r>
                        <a:rPr kumimoji="1" lang="ja-JP" altLang="en-US" sz="1200" b="1" kern="1200" baseline="0" dirty="0" smtClean="0">
                          <a:solidFill>
                            <a:srgbClr val="F6167B"/>
                          </a:solidFill>
                          <a:latin typeface="Arial" pitchFamily="34" charset="0"/>
                          <a:ea typeface="メイリオ" pitchFamily="50" charset="-128"/>
                          <a:cs typeface="+mn-cs"/>
                        </a:rPr>
                        <a:t>にわたる場合も）</a:t>
                      </a: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24128">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のリンク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の配布先に、自社バイナリコードＢに対応したソースコードの開示が</a:t>
                      </a:r>
                      <a:r>
                        <a:rPr kumimoji="1" lang="ja-JP" altLang="en-US" sz="1200" b="1" kern="1200"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56034">
                <a:tc>
                  <a:txBody>
                    <a:bodyPr/>
                    <a:lstStyle/>
                    <a:p>
                      <a:pPr algn="l">
                        <a:lnSpc>
                          <a:spcPct val="150000"/>
                        </a:lnSpc>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複数の</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を</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b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製品に組み込む</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のライセンスの条件が、矛盾していると、同時に使用出来ない場合がある。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矛盾しないライセンスの</a:t>
                      </a:r>
                      <a:r>
                        <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を選定する事を検討</a:t>
                      </a:r>
                      <a:endPar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0421933"/>
                  </a:ext>
                </a:extLst>
              </a:tr>
              <a:tr h="43902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複数のライセンスを持つ</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を製品に組み込む</a:t>
                      </a:r>
                      <a:endParaRPr kumimoji="1" lang="en-US" altLang="ja-JP" sz="1200" b="1" kern="1200" baseline="0" dirty="0" smtClean="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の希望のライセンスを選択して</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ライセンスの条件を確認して、自社の希望に合うライセンスを選定することを検討</a:t>
                      </a:r>
                      <a:endPar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11623"/>
                  </a:ext>
                </a:extLst>
              </a:tr>
            </a:tbl>
          </a:graphicData>
        </a:graphic>
      </p:graphicFrame>
      <p:grpSp>
        <p:nvGrpSpPr>
          <p:cNvPr id="4" name="グループ化 3"/>
          <p:cNvGrpSpPr/>
          <p:nvPr/>
        </p:nvGrpSpPr>
        <p:grpSpPr>
          <a:xfrm>
            <a:off x="1819072" y="2966071"/>
            <a:ext cx="4182893" cy="818706"/>
            <a:chOff x="1336000" y="2684224"/>
            <a:chExt cx="3488259" cy="81870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自社</a:t>
              </a:r>
              <a:r>
                <a:rPr kumimoji="1" lang="ja-JP" altLang="en-US" sz="1200" b="1" spc="100" dirty="0" smtClean="0">
                  <a:solidFill>
                    <a:schemeClr val="tx1">
                      <a:lumMod val="75000"/>
                      <a:lumOff val="25000"/>
                    </a:schemeClr>
                  </a:solidFill>
                  <a:latin typeface="Arial" pitchFamily="34" charset="0"/>
                  <a:ea typeface="メイリオ" pitchFamily="50" charset="-128"/>
                </a:rPr>
                <a:t>ソース</a:t>
              </a:r>
              <a:r>
                <a:rPr kumimoji="1" lang="en-US" altLang="ja-JP" sz="1200" b="1" spc="100" dirty="0">
                  <a:solidFill>
                    <a:schemeClr val="tx1">
                      <a:lumMod val="75000"/>
                      <a:lumOff val="25000"/>
                    </a:schemeClr>
                  </a:solidFill>
                  <a:latin typeface="Arial" pitchFamily="34" charset="0"/>
                  <a:ea typeface="メイリオ" pitchFamily="50" charset="-128"/>
                </a:rPr>
                <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654753" y="323978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2013626" y="2318851"/>
            <a:ext cx="3988340"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1819072" y="3817184"/>
            <a:ext cx="4182893" cy="838858"/>
            <a:chOff x="1336000" y="3910049"/>
            <a:chExt cx="3489131" cy="838858"/>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自社</a:t>
              </a:r>
              <a:r>
                <a:rPr kumimoji="1" lang="ja-JP" altLang="en-US" sz="1200" b="1" spc="100" dirty="0" smtClean="0">
                  <a:solidFill>
                    <a:schemeClr val="bg1"/>
                  </a:solidFill>
                  <a:latin typeface="Arial" pitchFamily="34" charset="0"/>
                  <a:ea typeface="メイリオ" pitchFamily="50" charset="-128"/>
                </a:rPr>
                <a:t>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471908"/>
              <a:ext cx="1816910" cy="276999"/>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endParaRPr kumimoji="1" lang="ja-JP" altLang="en-US" sz="1200" spc="100" dirty="0">
                <a:solidFill>
                  <a:schemeClr val="tx1"/>
                </a:solidFill>
                <a:latin typeface="Arial" pitchFamily="34" charset="0"/>
                <a:ea typeface="メイリオ" pitchFamily="50" charset="-128"/>
              </a:endParaRPr>
            </a:p>
          </p:txBody>
        </p:sp>
      </p:grpSp>
      <p:sp>
        <p:nvSpPr>
          <p:cNvPr id="32" name="テキスト ボックス 31"/>
          <p:cNvSpPr txBox="1"/>
          <p:nvPr/>
        </p:nvSpPr>
        <p:spPr>
          <a:xfrm>
            <a:off x="515566" y="1284708"/>
            <a:ext cx="11206263" cy="646331"/>
          </a:xfrm>
          <a:prstGeom prst="rect">
            <a:avLst/>
          </a:prstGeom>
          <a:noFill/>
        </p:spPr>
        <p:txBody>
          <a:bodyPr wrap="square" rtlCol="0">
            <a:spAutoFit/>
          </a:bodyPr>
          <a:lstStyle/>
          <a:p>
            <a:pPr>
              <a:buSzPct val="89000"/>
            </a:pP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のライセンスによっては、下記の条件が発生する場合がある。</a:t>
            </a: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利用推進、法務、知財他と相談して、利用する</a:t>
            </a: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b="1" spc="100" dirty="0" smtClean="0">
                <a:solidFill>
                  <a:srgbClr val="F6167B"/>
                </a:solidFill>
                <a:latin typeface="Arial" pitchFamily="34" charset="0"/>
                <a:ea typeface="メイリオ" pitchFamily="50" charset="-128"/>
                <a:cs typeface="Times New Roman" pitchFamily="18" charset="0"/>
              </a:rPr>
              <a:t>のライセンス条件を確認する必要がある。</a:t>
            </a:r>
            <a:endParaRPr lang="ja-JP" altLang="en-US" sz="1800" b="1" spc="100" dirty="0">
              <a:solidFill>
                <a:srgbClr val="F6167B"/>
              </a:solidFill>
              <a:latin typeface="Arial" pitchFamily="34" charset="0"/>
              <a:ea typeface="メイリオ" pitchFamily="50" charset="-128"/>
            </a:endParaRPr>
          </a:p>
        </p:txBody>
      </p:sp>
      <p:grpSp>
        <p:nvGrpSpPr>
          <p:cNvPr id="39" name="グループ化 38"/>
          <p:cNvGrpSpPr/>
          <p:nvPr/>
        </p:nvGrpSpPr>
        <p:grpSpPr>
          <a:xfrm>
            <a:off x="1819073" y="4704084"/>
            <a:ext cx="4182892" cy="890758"/>
            <a:chOff x="1336000" y="2684224"/>
            <a:chExt cx="3488259" cy="890758"/>
          </a:xfrm>
        </p:grpSpPr>
        <p:sp>
          <p:nvSpPr>
            <p:cNvPr id="40" name="テキスト ボックス 39"/>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41" name="直線矢印コネクタ 198"/>
            <p:cNvCxnSpPr>
              <a:stCxn id="44" idx="3"/>
              <a:endCxn id="42"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2" name="正方形/長方形 41"/>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smtClean="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43" name="正方形/長方形 42"/>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a:t>
              </a:r>
              <a:r>
                <a:rPr kumimoji="1" lang="ja-JP" altLang="en-US" sz="1200" b="1" spc="100" dirty="0" err="1" smtClean="0">
                  <a:solidFill>
                    <a:schemeClr val="bg1"/>
                  </a:solidFill>
                  <a:latin typeface="Arial" pitchFamily="34" charset="0"/>
                  <a:ea typeface="メイリオ" pitchFamily="50" charset="-128"/>
                </a:rPr>
                <a:t>、</a:t>
              </a:r>
              <a:r>
                <a:rPr kumimoji="1" lang="en-US" altLang="ja-JP" sz="1200" b="1" spc="100" dirty="0" smtClean="0">
                  <a:solidFill>
                    <a:schemeClr val="bg1"/>
                  </a:solidFill>
                  <a:latin typeface="Arial" pitchFamily="34" charset="0"/>
                  <a:ea typeface="メイリオ" pitchFamily="50" charset="-128"/>
                </a:rPr>
                <a:t>C</a:t>
              </a:r>
              <a:endParaRPr kumimoji="1" lang="en-US" altLang="ja-JP" sz="1200" b="1" spc="100" dirty="0">
                <a:solidFill>
                  <a:schemeClr val="bg1"/>
                </a:solidFill>
                <a:latin typeface="Arial" pitchFamily="34" charset="0"/>
                <a:ea typeface="メイリオ" pitchFamily="50" charset="-128"/>
              </a:endParaRPr>
            </a:p>
          </p:txBody>
        </p:sp>
        <p:sp>
          <p:nvSpPr>
            <p:cNvPr id="44" name="正方形/長方形 43"/>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45" name="正方形/長方形 44"/>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C</a:t>
              </a:r>
              <a:endParaRPr kumimoji="1" lang="en-US" altLang="ja-JP" sz="1200" b="1" spc="100" dirty="0">
                <a:solidFill>
                  <a:schemeClr val="bg1"/>
                </a:solidFill>
                <a:latin typeface="Arial" pitchFamily="34" charset="0"/>
                <a:ea typeface="メイリオ" pitchFamily="50" charset="-128"/>
              </a:endParaRPr>
            </a:p>
          </p:txBody>
        </p:sp>
        <p:cxnSp>
          <p:nvCxnSpPr>
            <p:cNvPr id="46" name="直線矢印コネクタ 198"/>
            <p:cNvCxnSpPr>
              <a:stCxn id="45" idx="3"/>
              <a:endCxn id="42"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7" name="テキスト ボックス 46"/>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r>
                <a:rPr kumimoji="1" lang="en-US" altLang="ja-JP" sz="1200" spc="100" dirty="0" smtClean="0">
                  <a:latin typeface="Arial" pitchFamily="34" charset="0"/>
                  <a:ea typeface="メイリオ" pitchFamily="50" charset="-128"/>
                </a:rPr>
                <a:t>/</a:t>
              </a:r>
              <a:br>
                <a:rPr kumimoji="1" lang="en-US" altLang="ja-JP" sz="1200" spc="100" dirty="0" smtClean="0">
                  <a:latin typeface="Arial" pitchFamily="34" charset="0"/>
                  <a:ea typeface="メイリオ" pitchFamily="50" charset="-128"/>
                </a:rPr>
              </a:br>
              <a:r>
                <a:rPr kumimoji="1" lang="ja-JP" altLang="en-US" sz="1200" spc="100" dirty="0" smtClean="0">
                  <a:solidFill>
                    <a:schemeClr val="tx1"/>
                  </a:solidFill>
                  <a:latin typeface="Arial" pitchFamily="34" charset="0"/>
                  <a:ea typeface="メイリオ" pitchFamily="50" charset="-128"/>
                </a:rPr>
                <a:t>組み込み</a:t>
              </a:r>
              <a:endParaRPr kumimoji="1" lang="ja-JP" altLang="en-US" sz="1200" spc="100" dirty="0">
                <a:solidFill>
                  <a:schemeClr val="tx1"/>
                </a:solidFill>
                <a:latin typeface="Arial" pitchFamily="34" charset="0"/>
                <a:ea typeface="メイリオ" pitchFamily="50" charset="-128"/>
              </a:endParaRPr>
            </a:p>
          </p:txBody>
        </p:sp>
      </p:grpSp>
      <p:sp>
        <p:nvSpPr>
          <p:cNvPr id="2" name="テキスト ボックス 1"/>
          <p:cNvSpPr txBox="1"/>
          <p:nvPr/>
        </p:nvSpPr>
        <p:spPr>
          <a:xfrm>
            <a:off x="2890413" y="4714009"/>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テキスト ボックス 47"/>
          <p:cNvSpPr txBox="1"/>
          <p:nvPr/>
        </p:nvSpPr>
        <p:spPr>
          <a:xfrm>
            <a:off x="2877404" y="5254996"/>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上下矢印 25"/>
          <p:cNvSpPr/>
          <p:nvPr/>
        </p:nvSpPr>
        <p:spPr>
          <a:xfrm>
            <a:off x="3103879" y="4911578"/>
            <a:ext cx="195027" cy="3599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2777153" y="4969812"/>
            <a:ext cx="1401069" cy="276999"/>
          </a:xfrm>
          <a:prstGeom prst="rect">
            <a:avLst/>
          </a:prstGeom>
          <a:noFill/>
        </p:spPr>
        <p:txBody>
          <a:bodyPr wrap="square" rtlCol="0">
            <a:spAutoFit/>
          </a:bodyPr>
          <a:lstStyle/>
          <a:p>
            <a:pPr algn="ctr"/>
            <a:r>
              <a:rPr kumimoji="1" lang="ja-JP" altLang="en-US" sz="1200" spc="100" dirty="0">
                <a:latin typeface="Arial" pitchFamily="34" charset="0"/>
                <a:ea typeface="メイリオ" pitchFamily="50" charset="-128"/>
              </a:rPr>
              <a:t>矛盾</a:t>
            </a:r>
            <a:endParaRPr kumimoji="1" lang="ja-JP" altLang="en-US" sz="1200" spc="100" dirty="0">
              <a:solidFill>
                <a:schemeClr val="tx1"/>
              </a:solidFill>
              <a:latin typeface="Arial" pitchFamily="34" charset="0"/>
              <a:ea typeface="メイリオ" pitchFamily="50" charset="-128"/>
            </a:endParaRPr>
          </a:p>
        </p:txBody>
      </p:sp>
      <p:sp>
        <p:nvSpPr>
          <p:cNvPr id="27" name="乗算 26"/>
          <p:cNvSpPr/>
          <p:nvPr/>
        </p:nvSpPr>
        <p:spPr>
          <a:xfrm>
            <a:off x="5304372" y="4999131"/>
            <a:ext cx="550188" cy="545168"/>
          </a:xfrm>
          <a:prstGeom prst="mathMultiply">
            <a:avLst>
              <a:gd name="adj1" fmla="val 7461"/>
            </a:avLst>
          </a:prstGeom>
          <a:solidFill>
            <a:schemeClr val="accent1">
              <a:alpha val="2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p:cNvGrpSpPr/>
          <p:nvPr/>
        </p:nvGrpSpPr>
        <p:grpSpPr>
          <a:xfrm>
            <a:off x="2019918" y="5605517"/>
            <a:ext cx="3978799" cy="890758"/>
            <a:chOff x="1506200" y="2684224"/>
            <a:chExt cx="3318059" cy="890758"/>
          </a:xfrm>
        </p:grpSpPr>
        <p:cxnSp>
          <p:nvCxnSpPr>
            <p:cNvPr id="52" name="直線矢印コネクタ 198"/>
            <p:cNvCxnSpPr>
              <a:stCxn id="55" idx="3"/>
              <a:endCxn id="53"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53" name="正方形/長方形 52"/>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smtClean="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54" name="正方形/長方形 53"/>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a:t>
              </a:r>
            </a:p>
          </p:txBody>
        </p:sp>
        <p:sp>
          <p:nvSpPr>
            <p:cNvPr id="55" name="正方形/長方形 54"/>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58" name="テキスト ボックス 57"/>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r>
                <a:rPr kumimoji="1" lang="en-US" altLang="ja-JP" sz="1200" spc="100" dirty="0" smtClean="0">
                  <a:latin typeface="Arial" pitchFamily="34" charset="0"/>
                  <a:ea typeface="メイリオ" pitchFamily="50" charset="-128"/>
                </a:rPr>
                <a:t>/</a:t>
              </a:r>
              <a:br>
                <a:rPr kumimoji="1" lang="en-US" altLang="ja-JP" sz="1200" spc="100" dirty="0" smtClean="0">
                  <a:latin typeface="Arial" pitchFamily="34" charset="0"/>
                  <a:ea typeface="メイリオ" pitchFamily="50" charset="-128"/>
                </a:rPr>
              </a:br>
              <a:r>
                <a:rPr kumimoji="1" lang="ja-JP" altLang="en-US" sz="1200" spc="100" dirty="0" smtClean="0">
                  <a:solidFill>
                    <a:schemeClr val="tx1"/>
                  </a:solidFill>
                  <a:latin typeface="Arial" pitchFamily="34" charset="0"/>
                  <a:ea typeface="メイリオ" pitchFamily="50" charset="-128"/>
                </a:rPr>
                <a:t>組み込み</a:t>
              </a:r>
              <a:endParaRPr kumimoji="1" lang="ja-JP" altLang="en-US" sz="1200" spc="100" dirty="0">
                <a:solidFill>
                  <a:schemeClr val="tx1"/>
                </a:solidFill>
                <a:latin typeface="Arial" pitchFamily="34" charset="0"/>
                <a:ea typeface="メイリオ" pitchFamily="50" charset="-128"/>
              </a:endParaRPr>
            </a:p>
          </p:txBody>
        </p:sp>
      </p:grpSp>
      <p:sp>
        <p:nvSpPr>
          <p:cNvPr id="59" name="テキスト ボックス 58"/>
          <p:cNvSpPr txBox="1"/>
          <p:nvPr/>
        </p:nvSpPr>
        <p:spPr>
          <a:xfrm>
            <a:off x="2887165" y="5615442"/>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893612" y="5845133"/>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テキスト ボックス 63"/>
          <p:cNvSpPr txBox="1"/>
          <p:nvPr/>
        </p:nvSpPr>
        <p:spPr>
          <a:xfrm>
            <a:off x="5534196" y="6099334"/>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8" name="グループ化 27"/>
          <p:cNvGrpSpPr/>
          <p:nvPr/>
        </p:nvGrpSpPr>
        <p:grpSpPr>
          <a:xfrm>
            <a:off x="514174" y="1290708"/>
            <a:ext cx="11068227" cy="538092"/>
            <a:chOff x="514174" y="1290708"/>
            <a:chExt cx="11068227" cy="538092"/>
          </a:xfrm>
        </p:grpSpPr>
        <p:sp>
          <p:nvSpPr>
            <p:cNvPr id="51" name="正方形/長方形 50"/>
            <p:cNvSpPr/>
            <p:nvPr/>
          </p:nvSpPr>
          <p:spPr>
            <a:xfrm>
              <a:off x="7753451" y="1290708"/>
              <a:ext cx="3828950" cy="2952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514174" y="1585959"/>
              <a:ext cx="385939" cy="2428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959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テキスト ボックス 107"/>
          <p:cNvSpPr txBox="1"/>
          <p:nvPr/>
        </p:nvSpPr>
        <p:spPr>
          <a:xfrm>
            <a:off x="1223223" y="1389745"/>
            <a:ext cx="2108269" cy="461665"/>
          </a:xfrm>
          <a:prstGeom prst="rect">
            <a:avLst/>
          </a:prstGeom>
          <a:noFill/>
        </p:spPr>
        <p:txBody>
          <a:bodyPr wrap="none" rtlCol="0">
            <a:spAutoFit/>
          </a:bodyPr>
          <a:lstStyle/>
          <a:p>
            <a:pPr>
              <a:buSzPct val="89000"/>
            </a:pPr>
            <a:r>
              <a:rPr lang="ja-JP" altLang="en-US" sz="2400" b="1" spc="100" dirty="0" smtClean="0">
                <a:solidFill>
                  <a:srgbClr val="F6167B"/>
                </a:solidFill>
                <a:latin typeface="Arial" pitchFamily="34" charset="0"/>
                <a:ea typeface="メイリオ" pitchFamily="50" charset="-128"/>
                <a:cs typeface="Times New Roman" pitchFamily="18" charset="0"/>
              </a:rPr>
              <a:t>特許へ</a:t>
            </a:r>
            <a:r>
              <a:rPr lang="ja-JP" altLang="en-US" sz="2400" b="1" spc="100" dirty="0">
                <a:solidFill>
                  <a:srgbClr val="F6167B"/>
                </a:solidFill>
                <a:latin typeface="Arial" pitchFamily="34" charset="0"/>
                <a:ea typeface="メイリオ" pitchFamily="50" charset="-128"/>
                <a:cs typeface="Times New Roman" pitchFamily="18" charset="0"/>
              </a:rPr>
              <a:t>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開発時は第三者の</a:t>
            </a:r>
            <a:r>
              <a:rPr lang="ja-JP" altLang="en-US" sz="1400" b="1" spc="100" dirty="0" smtClean="0">
                <a:solidFill>
                  <a:schemeClr val="tx1">
                    <a:lumMod val="75000"/>
                    <a:lumOff val="25000"/>
                  </a:schemeClr>
                </a:solidFill>
                <a:latin typeface="Arial" pitchFamily="34" charset="0"/>
                <a:ea typeface="メイリオ" pitchFamily="50" charset="-128"/>
              </a:rPr>
              <a:t>特許と自社の特許の</a:t>
            </a:r>
            <a:r>
              <a:rPr lang="ja-JP" altLang="en-US" sz="1400" b="1" spc="100" dirty="0">
                <a:solidFill>
                  <a:schemeClr val="tx1">
                    <a:lumMod val="75000"/>
                    <a:lumOff val="25000"/>
                  </a:schemeClr>
                </a:solidFill>
                <a:latin typeface="Arial" pitchFamily="34" charset="0"/>
                <a:ea typeface="メイリオ" pitchFamily="50" charset="-128"/>
              </a:rPr>
              <a:t>特許調査を実施</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利用に</a:t>
            </a:r>
            <a:r>
              <a:rPr lang="ja-JP" altLang="en-US" sz="1400" b="1" spc="100" dirty="0">
                <a:solidFill>
                  <a:schemeClr val="tx1">
                    <a:lumMod val="75000"/>
                    <a:lumOff val="25000"/>
                  </a:schemeClr>
                </a:solidFill>
                <a:latin typeface="Arial" pitchFamily="34" charset="0"/>
                <a:ea typeface="メイリオ" pitchFamily="50" charset="-128"/>
              </a:rPr>
              <a:t>よるメリットとリスクを総合的に判断</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a:t>
            </a:r>
            <a:r>
              <a:rPr lang="ja-JP" altLang="en-US" sz="1400" b="1" spc="100" dirty="0" smtClean="0">
                <a:solidFill>
                  <a:schemeClr val="tx1">
                    <a:lumMod val="75000"/>
                    <a:lumOff val="25000"/>
                  </a:schemeClr>
                </a:solidFill>
                <a:latin typeface="Arial" pitchFamily="34" charset="0"/>
                <a:ea typeface="メイリオ" pitchFamily="50" charset="-128"/>
              </a:rPr>
              <a:t>財、法務他に相談すること</a:t>
            </a:r>
            <a:r>
              <a:rPr lang="ja-JP" altLang="en-US" sz="1400" b="1" spc="100" dirty="0">
                <a:solidFill>
                  <a:schemeClr val="tx1">
                    <a:lumMod val="75000"/>
                    <a:lumOff val="25000"/>
                  </a:schemeClr>
                </a:solidFill>
                <a:latin typeface="Arial" pitchFamily="34" charset="0"/>
                <a:ea typeface="メイリオ" pitchFamily="50" charset="-128"/>
              </a:rPr>
              <a:t>。</a:t>
            </a:r>
          </a:p>
        </p:txBody>
      </p:sp>
      <p:sp>
        <p:nvSpPr>
          <p:cNvPr id="115" name="正方形/長方形 114"/>
          <p:cNvSpPr/>
          <p:nvPr/>
        </p:nvSpPr>
        <p:spPr bwMode="auto">
          <a:xfrm>
            <a:off x="1351081" y="1723906"/>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通常、</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は第三者</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の知的財産権</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特許権他</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侵害していないことを保証して</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いない</a:t>
            </a:r>
            <a:r>
              <a:rPr lang="ja-JP" altLang="en-US" sz="1600" b="1" spc="100" dirty="0" smtClean="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smtClean="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を配布する場合は</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、第三者</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の特許調査をしておく必要がある</a:t>
            </a: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、利用する</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関連する特許</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を自社が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保有している場合に、</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その特許を無償で実施</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許諾しなければ</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ならない義務</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2" name="グループ化 1"/>
          <p:cNvGrpSpPr/>
          <p:nvPr/>
        </p:nvGrpSpPr>
        <p:grpSpPr>
          <a:xfrm>
            <a:off x="1588400" y="2918298"/>
            <a:ext cx="7808519" cy="2369081"/>
            <a:chOff x="2675379" y="3374661"/>
            <a:chExt cx="6675692" cy="1912717"/>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372733"/>
              </a:xfrm>
              <a:prstGeom prst="rect">
                <a:avLst/>
              </a:prstGeom>
              <a:noFill/>
            </p:spPr>
            <p:txBody>
              <a:bodyPr wrap="square" rtlCol="0">
                <a:spAutoFit/>
              </a:bodyPr>
              <a:lstStyle/>
              <a:p>
                <a:pPr algn="ctr"/>
                <a:r>
                  <a:rPr kumimoji="1" lang="en-US" altLang="ja-JP" sz="1200" b="1" spc="100" dirty="0" smtClean="0">
                    <a:solidFill>
                      <a:schemeClr val="bg1"/>
                    </a:solidFill>
                    <a:latin typeface="Arial" pitchFamily="34" charset="0"/>
                    <a:ea typeface="メイリオ" pitchFamily="50" charset="-128"/>
                  </a:rPr>
                  <a:t>OSS</a:t>
                </a:r>
                <a:endParaRPr kumimoji="1" lang="en-US" altLang="ja-JP" sz="1200" b="1" spc="100" dirty="0">
                  <a:solidFill>
                    <a:schemeClr val="bg1"/>
                  </a:solidFill>
                  <a:latin typeface="Arial" pitchFamily="34" charset="0"/>
                  <a:ea typeface="メイリオ" pitchFamily="50" charset="-128"/>
                </a:endParaRP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17808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17808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3"/>
              <a:ext cx="1124511" cy="450106"/>
              <a:chOff x="5932394" y="4030169"/>
              <a:chExt cx="1579880" cy="632375"/>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54112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5078894" y="3374661"/>
              <a:ext cx="2708691"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a:t>
              </a:r>
              <a:r>
                <a:rPr lang="ja-JP" altLang="en-US" sz="1400" b="1" spc="100" dirty="0" smtClean="0">
                  <a:solidFill>
                    <a:schemeClr val="bg1"/>
                  </a:solidFill>
                  <a:latin typeface="Arial" pitchFamily="34" charset="0"/>
                  <a:ea typeface="メイリオ" pitchFamily="50" charset="-128"/>
                </a:rPr>
                <a:t>特許を無償で実施許諾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123583" y="5010141"/>
              <a:ext cx="2227488"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a:t>
              </a:r>
              <a:r>
                <a:rPr lang="ja-JP" altLang="en-US" sz="1400" b="1" spc="100" dirty="0" smtClean="0">
                  <a:solidFill>
                    <a:schemeClr val="bg1"/>
                  </a:solidFill>
                  <a:latin typeface="Arial" pitchFamily="34" charset="0"/>
                  <a:ea typeface="メイリオ" pitchFamily="50" charset="-128"/>
                </a:rPr>
                <a:t>特許調査が必要</a:t>
              </a:r>
              <a:endParaRPr lang="ja-JP" altLang="en-US" sz="1400" b="1" spc="100" dirty="0">
                <a:solidFill>
                  <a:schemeClr val="bg1"/>
                </a:solidFill>
                <a:latin typeface="Arial" pitchFamily="34" charset="0"/>
                <a:ea typeface="メイリオ" pitchFamily="50" charset="-128"/>
              </a:endParaRPr>
            </a:p>
          </p:txBody>
        </p:sp>
        <p:sp>
          <p:nvSpPr>
            <p:cNvPr id="144" name="テキスト ボックス 79"/>
            <p:cNvSpPr txBox="1"/>
            <p:nvPr/>
          </p:nvSpPr>
          <p:spPr>
            <a:xfrm>
              <a:off x="2675379" y="5010141"/>
              <a:ext cx="3485469"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a:t>
              </a:r>
              <a:r>
                <a:rPr lang="ja-JP" altLang="en-US" sz="1400" b="1" spc="100" dirty="0" smtClean="0">
                  <a:solidFill>
                    <a:schemeClr val="bg1"/>
                  </a:solidFill>
                  <a:latin typeface="Arial" pitchFamily="34" charset="0"/>
                  <a:ea typeface="メイリオ" pitchFamily="50" charset="-128"/>
                </a:rPr>
                <a:t>第三者の知的財産権の侵害</a:t>
              </a:r>
              <a:r>
                <a:rPr lang="ja-JP" altLang="en-US" sz="1400" b="1" spc="100" dirty="0">
                  <a:solidFill>
                    <a:schemeClr val="bg1"/>
                  </a:solidFill>
                  <a:latin typeface="Arial" pitchFamily="34" charset="0"/>
                  <a:ea typeface="メイリオ" pitchFamily="50" charset="-128"/>
                </a:rPr>
                <a:t>について無保証</a:t>
              </a:r>
            </a:p>
          </p:txBody>
        </p:sp>
        <p:cxnSp>
          <p:nvCxnSpPr>
            <p:cNvPr id="145" name="直線矢印コネクタ 144"/>
            <p:cNvCxnSpPr>
              <a:stCxn id="143" idx="0"/>
              <a:endCxn id="136" idx="1"/>
            </p:cNvCxnSpPr>
            <p:nvPr/>
          </p:nvCxnSpPr>
          <p:spPr bwMode="auto">
            <a:xfrm flipH="1" flipV="1">
              <a:off x="6767384" y="4487129"/>
              <a:ext cx="1469943" cy="523012"/>
            </a:xfrm>
            <a:prstGeom prst="straightConnector1">
              <a:avLst/>
            </a:prstGeom>
            <a:noFill/>
            <a:ln w="28575" cap="flat" cmpd="sng" algn="ctr">
              <a:solidFill>
                <a:srgbClr val="F6167B"/>
              </a:solidFill>
              <a:prstDash val="solid"/>
              <a:round/>
              <a:headEnd type="none" w="med" len="med"/>
              <a:tailEnd type="arrow"/>
            </a:ln>
            <a:effectLst/>
          </p:spPr>
        </p:cxnSp>
      </p:grp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697466" y="2153916"/>
            <a:ext cx="4062413" cy="3171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4964290" y="2534919"/>
            <a:ext cx="5694185" cy="3061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848137" y="5447622"/>
            <a:ext cx="3295613" cy="2914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745069" y="6081272"/>
            <a:ext cx="1823050" cy="27163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06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1000"/>
                                        <p:tgtEl>
                                          <p:spTgt spid="58"/>
                                        </p:tgtEl>
                                      </p:cBhvr>
                                    </p:animEffect>
                                    <p:anim calcmode="lin" valueType="num">
                                      <p:cBhvr>
                                        <p:cTn id="15" dur="1000" fill="hold"/>
                                        <p:tgtEl>
                                          <p:spTgt spid="58"/>
                                        </p:tgtEl>
                                        <p:attrNameLst>
                                          <p:attrName>ppt_x</p:attrName>
                                        </p:attrNameLst>
                                      </p:cBhvr>
                                      <p:tavLst>
                                        <p:tav tm="0">
                                          <p:val>
                                            <p:strVal val="#ppt_x"/>
                                          </p:val>
                                        </p:tav>
                                        <p:tav tm="100000">
                                          <p:val>
                                            <p:strVal val="#ppt_x"/>
                                          </p:val>
                                        </p:tav>
                                      </p:tavLst>
                                    </p:anim>
                                    <p:anim calcmode="lin" valueType="num">
                                      <p:cBhvr>
                                        <p:cTn id="1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1000"/>
                                        <p:tgtEl>
                                          <p:spTgt spid="59"/>
                                        </p:tgtEl>
                                      </p:cBhvr>
                                    </p:animEffect>
                                    <p:anim calcmode="lin" valueType="num">
                                      <p:cBhvr>
                                        <p:cTn id="22" dur="1000" fill="hold"/>
                                        <p:tgtEl>
                                          <p:spTgt spid="59"/>
                                        </p:tgtEl>
                                        <p:attrNameLst>
                                          <p:attrName>ppt_x</p:attrName>
                                        </p:attrNameLst>
                                      </p:cBhvr>
                                      <p:tavLst>
                                        <p:tav tm="0">
                                          <p:val>
                                            <p:strVal val="#ppt_x"/>
                                          </p:val>
                                        </p:tav>
                                        <p:tav tm="100000">
                                          <p:val>
                                            <p:strVal val="#ppt_x"/>
                                          </p:val>
                                        </p:tav>
                                      </p:tavLst>
                                    </p:anim>
                                    <p:anim calcmode="lin" valueType="num">
                                      <p:cBhvr>
                                        <p:cTn id="23"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1000"/>
                                        <p:tgtEl>
                                          <p:spTgt spid="60"/>
                                        </p:tgtEl>
                                      </p:cBhvr>
                                    </p:animEffect>
                                    <p:anim calcmode="lin" valueType="num">
                                      <p:cBhvr>
                                        <p:cTn id="29" dur="1000" fill="hold"/>
                                        <p:tgtEl>
                                          <p:spTgt spid="60"/>
                                        </p:tgtEl>
                                        <p:attrNameLst>
                                          <p:attrName>ppt_x</p:attrName>
                                        </p:attrNameLst>
                                      </p:cBhvr>
                                      <p:tavLst>
                                        <p:tav tm="0">
                                          <p:val>
                                            <p:strVal val="#ppt_x"/>
                                          </p:val>
                                        </p:tav>
                                        <p:tav tm="100000">
                                          <p:val>
                                            <p:strVal val="#ppt_x"/>
                                          </p:val>
                                        </p:tav>
                                      </p:tavLst>
                                    </p:anim>
                                    <p:anim calcmode="lin" valueType="num">
                                      <p:cBhvr>
                                        <p:cTn id="30"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6</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61885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ソフトウェア開発の開発責任者、および開発者に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提案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の有益性や品質面のレビューを実施しその後、選択されたコンポーネントの使用に付随する権利や義務についての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レビューを開始すること。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より自社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分析し、権利と義務を理解することが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OSSレビューのプロセスには以下のステップがあ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関連情報の収集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（次ページに詳細を記載）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071563" y="4357688"/>
            <a:ext cx="1943100" cy="3571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1563" y="4762499"/>
            <a:ext cx="5815012" cy="6524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7008606" y="4733922"/>
            <a:ext cx="4021349" cy="646331"/>
            <a:chOff x="7008606" y="4733922"/>
            <a:chExt cx="4021349" cy="646331"/>
          </a:xfrm>
        </p:grpSpPr>
        <p:sp>
          <p:nvSpPr>
            <p:cNvPr id="6" name="下矢印 5"/>
            <p:cNvSpPr/>
            <p:nvPr/>
          </p:nvSpPr>
          <p:spPr bwMode="auto">
            <a:xfrm rot="16037113">
              <a:off x="6977771" y="4804304"/>
              <a:ext cx="537659" cy="475989"/>
            </a:xfrm>
            <a:prstGeom prst="downArrow">
              <a:avLst>
                <a:gd name="adj1" fmla="val 50000"/>
                <a:gd name="adj2" fmla="val 68421"/>
              </a:avLst>
            </a:prstGeom>
            <a:solidFill>
              <a:srgbClr val="0070C0"/>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7" name="テキスト ボックス 6"/>
            <p:cNvSpPr txBox="1"/>
            <p:nvPr/>
          </p:nvSpPr>
          <p:spPr>
            <a:xfrm>
              <a:off x="7629530" y="4733922"/>
              <a:ext cx="3400425" cy="646331"/>
            </a:xfrm>
            <a:prstGeom prst="rect">
              <a:avLst/>
            </a:prstGeom>
            <a:noFill/>
          </p:spPr>
          <p:txBody>
            <a:bodyPr wrap="square" rtlCol="0">
              <a:spAutoFit/>
            </a:bodyPr>
            <a:lstStyle/>
            <a:p>
              <a:pPr>
                <a:buSzPct val="89000"/>
              </a:pPr>
              <a:r>
                <a:rPr lang="en-US" altLang="ja-JP" sz="1800" b="1" spc="100" dirty="0" smtClean="0">
                  <a:solidFill>
                    <a:srgbClr val="0070C0"/>
                  </a:solidFill>
                  <a:latin typeface="Arial" pitchFamily="34" charset="0"/>
                  <a:ea typeface="メイリオ" pitchFamily="50" charset="-128"/>
                  <a:cs typeface="Times New Roman" pitchFamily="18" charset="0"/>
                </a:rPr>
                <a:t>OSS</a:t>
              </a:r>
              <a:r>
                <a:rPr lang="ja-JP" altLang="en-US" sz="1800" b="1" spc="100" dirty="0" smtClean="0">
                  <a:solidFill>
                    <a:srgbClr val="0070C0"/>
                  </a:solidFill>
                  <a:latin typeface="Arial" pitchFamily="34" charset="0"/>
                  <a:ea typeface="メイリオ" pitchFamily="50" charset="-128"/>
                  <a:cs typeface="Times New Roman" pitchFamily="18" charset="0"/>
                </a:rPr>
                <a:t>利用推進、法務、知財他</a:t>
              </a:r>
              <a:r>
                <a:rPr lang="en-US" altLang="ja-JP" sz="1800" b="1" spc="100" dirty="0" smtClean="0">
                  <a:solidFill>
                    <a:srgbClr val="0070C0"/>
                  </a:solidFill>
                  <a:latin typeface="Arial" pitchFamily="34" charset="0"/>
                  <a:ea typeface="メイリオ" pitchFamily="50" charset="-128"/>
                  <a:cs typeface="Times New Roman" pitchFamily="18" charset="0"/>
                </a:rPr>
                <a:t/>
              </a:r>
              <a:br>
                <a:rPr lang="en-US" altLang="ja-JP" sz="1800" b="1" spc="100" dirty="0" smtClean="0">
                  <a:solidFill>
                    <a:srgbClr val="0070C0"/>
                  </a:solidFill>
                  <a:latin typeface="Arial" pitchFamily="34" charset="0"/>
                  <a:ea typeface="メイリオ" pitchFamily="50" charset="-128"/>
                  <a:cs typeface="Times New Roman" pitchFamily="18" charset="0"/>
                </a:rPr>
              </a:br>
              <a:r>
                <a:rPr lang="ja-JP" altLang="en-US" sz="1800" b="1" spc="100" dirty="0" smtClean="0">
                  <a:solidFill>
                    <a:srgbClr val="0070C0"/>
                  </a:solidFill>
                  <a:latin typeface="Arial" pitchFamily="34" charset="0"/>
                  <a:ea typeface="メイリオ" pitchFamily="50" charset="-128"/>
                  <a:cs typeface="Times New Roman" pitchFamily="18" charset="0"/>
                </a:rPr>
                <a:t>と相談のこと</a:t>
              </a:r>
              <a:r>
                <a:rPr lang="ja-JP" altLang="en-US" b="1" spc="100" dirty="0" smtClean="0">
                  <a:solidFill>
                    <a:srgbClr val="0070C0"/>
                  </a:solidFill>
                  <a:latin typeface="Arial" pitchFamily="34" charset="0"/>
                  <a:ea typeface="メイリオ" pitchFamily="50" charset="-128"/>
                  <a:cs typeface="Times New Roman" pitchFamily="18" charset="0"/>
                </a:rPr>
                <a:t>。</a:t>
              </a:r>
              <a:endParaRPr lang="ja-JP" altLang="en-US" sz="1800" b="1" spc="100" dirty="0">
                <a:solidFill>
                  <a:srgbClr val="0070C0"/>
                </a:solidFill>
                <a:latin typeface="Arial" pitchFamily="34" charset="0"/>
                <a:ea typeface="メイリオ" pitchFamily="50" charset="-128"/>
              </a:endParaRPr>
            </a:p>
          </p:txBody>
        </p:sp>
      </p:grpSp>
    </p:spTree>
    <p:extLst>
      <p:ext uri="{BB962C8B-B14F-4D97-AF65-F5344CB8AC3E}">
        <p14:creationId xmlns:p14="http://schemas.microsoft.com/office/powerpoint/2010/main" val="5702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関連情報の収集</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OSSの使用分析にあたり、OSSコンポーネント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パッケージを取り巻くコミュニティの状況（活動状況、メンバーの多様性、反応の早さ）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実施された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いる</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コミュニティのロケーション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別プロジェクト</a:t>
            </a: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対してレビューされた</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実績</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の内容の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確認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idx="1"/>
          </p:nvPr>
        </p:nvSpPr>
        <p:spPr>
          <a:xfrm>
            <a:off x="608400" y="1600200"/>
            <a:ext cx="10945811" cy="4953000"/>
          </a:xfrm>
          <a:prstGeom prst="rect">
            <a:avLst/>
          </a:prstGeom>
          <a:noFill/>
          <a:ln>
            <a:noFill/>
          </a:ln>
        </p:spPr>
        <p:txBody>
          <a:bodyPr lIns="91425" tIns="45700" rIns="91425" bIns="45700" anchor="t" anchorCtr="0">
            <a:noAutofit/>
          </a:bodyPr>
          <a:lstStyle/>
          <a:p>
            <a:pPr>
              <a:spcBef>
                <a:spcPts val="0"/>
              </a:spcBef>
              <a:buFont typeface="Arial"/>
              <a:buChar char="•"/>
            </a:pP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レビューを実施する際、</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の種類やライセンスの権利や義務を確認する必要がある。</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には、他の</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を複数組み合わせて構成しているものが少なくなく、それらの</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の確認が必要となる。又、開発したソフトウェアの受け入れ時に、含まれる</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を確認する必要が出ている。これらのニーズを答えるために、ソースコードスキャンツールは、ソースコード中に含まれる、</a:t>
            </a:r>
            <a:r>
              <a:rPr lang="en-US" altLang="ja-JP" sz="2200" dirty="0">
                <a:latin typeface="メイリオ" panose="020B0604030504040204" pitchFamily="50" charset="-128"/>
                <a:ea typeface="メイリオ" panose="020B0604030504040204" pitchFamily="50" charset="-128"/>
              </a:rPr>
              <a:t>OSS</a:t>
            </a:r>
            <a:r>
              <a:rPr lang="ja-JP" altLang="en-US" sz="2200" dirty="0" err="1">
                <a:latin typeface="メイリオ" panose="020B0604030504040204" pitchFamily="50" charset="-128"/>
                <a:ea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rPr>
              <a:t>ライセンス、関連情報他を確認するのに</a:t>
            </a:r>
            <a:r>
              <a:rPr lang="ja-JP" altLang="en-US" sz="2200" dirty="0" smtClean="0">
                <a:latin typeface="メイリオ" panose="020B0604030504040204" pitchFamily="50" charset="-128"/>
                <a:ea typeface="メイリオ" panose="020B0604030504040204" pitchFamily="50" charset="-128"/>
              </a:rPr>
              <a:t>有効である。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を自動化するツールは数多く、さまざまなものが</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存在する。</a:t>
            </a:r>
            <a:endParaRPr 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それらのすべては特定のニーズに向けたソリューションであるため、あらゆる課題を解決するもの</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en-US" altLang="ja-JP"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a:t>
            </a:r>
            <a:endParaRPr 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a:t>
            </a:r>
            <a:r>
              <a:rPr lang="ja-JP" altLang="en-US" sz="22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いる。</a:t>
            </a:r>
            <a:endParaRPr lang="en-US" altLang="ja-JP"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スキャン ツールの</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2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200"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rtl="0">
              <a:spcBef>
                <a:spcPts val="480"/>
              </a:spcBef>
              <a:spcAft>
                <a:spcPts val="0"/>
              </a:spcAft>
              <a:buClr>
                <a:schemeClr val="accent1"/>
              </a:buClr>
              <a:buSzPct val="85000"/>
              <a:buNone/>
            </a:pP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2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2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a:t>
            </a:r>
            <a:r>
              <a:rPr lang="en-US" altLang="ja-JP" sz="22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.foss</a:t>
            </a:r>
            <a:r>
              <a:rPr lang="en-US" sz="22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ology.org</a:t>
            </a:r>
            <a:r>
              <a:rPr lang="en-US" sz="22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endParaRPr lang="en-US" sz="22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2" name="正方形/長方形 1"/>
          <p:cNvSpPr/>
          <p:nvPr/>
        </p:nvSpPr>
        <p:spPr>
          <a:xfrm>
            <a:off x="4471988" y="1600200"/>
            <a:ext cx="5743575" cy="3286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2"/>
          <p:cNvSpPr/>
          <p:nvPr/>
        </p:nvSpPr>
        <p:spPr>
          <a:xfrm>
            <a:off x="842963" y="2614613"/>
            <a:ext cx="10458450" cy="1028700"/>
          </a:xfrm>
          <a:custGeom>
            <a:avLst/>
            <a:gdLst>
              <a:gd name="connsiteX0" fmla="*/ 9129712 w 10458450"/>
              <a:gd name="connsiteY0" fmla="*/ 0 h 1028700"/>
              <a:gd name="connsiteX1" fmla="*/ 10458450 w 10458450"/>
              <a:gd name="connsiteY1" fmla="*/ 0 h 1028700"/>
              <a:gd name="connsiteX2" fmla="*/ 10458450 w 10458450"/>
              <a:gd name="connsiteY2" fmla="*/ 671512 h 1028700"/>
              <a:gd name="connsiteX3" fmla="*/ 1485900 w 10458450"/>
              <a:gd name="connsiteY3" fmla="*/ 671512 h 1028700"/>
              <a:gd name="connsiteX4" fmla="*/ 1485900 w 10458450"/>
              <a:gd name="connsiteY4" fmla="*/ 1028700 h 1028700"/>
              <a:gd name="connsiteX5" fmla="*/ 0 w 10458450"/>
              <a:gd name="connsiteY5" fmla="*/ 1028700 h 1028700"/>
              <a:gd name="connsiteX6" fmla="*/ 0 w 10458450"/>
              <a:gd name="connsiteY6" fmla="*/ 328612 h 1028700"/>
              <a:gd name="connsiteX7" fmla="*/ 9144000 w 10458450"/>
              <a:gd name="connsiteY7" fmla="*/ 328612 h 1028700"/>
              <a:gd name="connsiteX8" fmla="*/ 9129712 w 10458450"/>
              <a:gd name="connsiteY8"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58450" h="1028700">
                <a:moveTo>
                  <a:pt x="9129712" y="0"/>
                </a:moveTo>
                <a:lnTo>
                  <a:pt x="10458450" y="0"/>
                </a:lnTo>
                <a:lnTo>
                  <a:pt x="10458450" y="671512"/>
                </a:lnTo>
                <a:lnTo>
                  <a:pt x="1485900" y="671512"/>
                </a:lnTo>
                <a:lnTo>
                  <a:pt x="1485900" y="1028700"/>
                </a:lnTo>
                <a:lnTo>
                  <a:pt x="0" y="1028700"/>
                </a:lnTo>
                <a:lnTo>
                  <a:pt x="0" y="328612"/>
                </a:lnTo>
                <a:lnTo>
                  <a:pt x="9144000" y="328612"/>
                </a:lnTo>
                <a:lnTo>
                  <a:pt x="9129712"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067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7</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465319"/>
            <a:ext cx="10972800" cy="990600"/>
          </a:xfrm>
        </p:spPr>
        <p:txBody>
          <a:bodyPr>
            <a:norm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ビジネス形態毎の配布の例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サブタイトル 2"/>
          <p:cNvSpPr txBox="1">
            <a:spLocks/>
          </p:cNvSpPr>
          <p:nvPr/>
        </p:nvSpPr>
        <p:spPr>
          <a:xfrm>
            <a:off x="846667" y="1365573"/>
            <a:ext cx="11345332"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①製品ベンダー：お客様</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組み込んだアプリケーション、サービス、組込型製品を提供するパターン</a:t>
            </a:r>
          </a:p>
        </p:txBody>
      </p:sp>
      <p:sp>
        <p:nvSpPr>
          <p:cNvPr id="21" name="正方形/長方形 20"/>
          <p:cNvSpPr/>
          <p:nvPr/>
        </p:nvSpPr>
        <p:spPr>
          <a:xfrm>
            <a:off x="2798326" y="2095864"/>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製品ベンダー</a:t>
            </a:r>
          </a:p>
        </p:txBody>
      </p:sp>
      <p:sp>
        <p:nvSpPr>
          <p:cNvPr id="22" name="正方形/長方形 21"/>
          <p:cNvSpPr/>
          <p:nvPr/>
        </p:nvSpPr>
        <p:spPr>
          <a:xfrm>
            <a:off x="6405135" y="2104329"/>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楕円 32"/>
          <p:cNvSpPr/>
          <p:nvPr/>
        </p:nvSpPr>
        <p:spPr>
          <a:xfrm>
            <a:off x="5978631" y="195140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5853742" y="1721736"/>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右矢印 34"/>
          <p:cNvSpPr/>
          <p:nvPr/>
        </p:nvSpPr>
        <p:spPr>
          <a:xfrm>
            <a:off x="4474724" y="2261497"/>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691365" y="2863104"/>
            <a:ext cx="9299300" cy="1716137"/>
            <a:chOff x="691365" y="2863104"/>
            <a:chExt cx="9299300" cy="1716137"/>
          </a:xfrm>
        </p:grpSpPr>
        <p:sp>
          <p:nvSpPr>
            <p:cNvPr id="7" name="サブタイトル 2"/>
            <p:cNvSpPr txBox="1">
              <a:spLocks/>
            </p:cNvSpPr>
            <p:nvPr/>
          </p:nvSpPr>
          <p:spPr>
            <a:xfrm>
              <a:off x="846665" y="2863104"/>
              <a:ext cx="9144000"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ベンダー：お客様のユーザプログラムを開発</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共に提供するパターン</a:t>
              </a:r>
            </a:p>
          </p:txBody>
        </p:sp>
        <p:sp>
          <p:nvSpPr>
            <p:cNvPr id="16" name="正方形/長方形 15"/>
            <p:cNvSpPr/>
            <p:nvPr/>
          </p:nvSpPr>
          <p:spPr>
            <a:xfrm>
              <a:off x="2798329" y="3718939"/>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7" name="正方形/長方形 16"/>
            <p:cNvSpPr/>
            <p:nvPr/>
          </p:nvSpPr>
          <p:spPr>
            <a:xfrm>
              <a:off x="6405138" y="3727404"/>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下矢印 18"/>
            <p:cNvSpPr/>
            <p:nvPr/>
          </p:nvSpPr>
          <p:spPr>
            <a:xfrm rot="17387092">
              <a:off x="2323804" y="3486005"/>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2574047" y="3357855"/>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0" name="楕円 29"/>
            <p:cNvSpPr/>
            <p:nvPr/>
          </p:nvSpPr>
          <p:spPr>
            <a:xfrm>
              <a:off x="5988161" y="3570252"/>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5863272" y="3330854"/>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右矢印 31"/>
            <p:cNvSpPr/>
            <p:nvPr/>
          </p:nvSpPr>
          <p:spPr>
            <a:xfrm>
              <a:off x="4474727" y="3884572"/>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ユーザ</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ﾌﾟﾛｸﾞﾗﾑ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雲形吹き出し 37"/>
            <p:cNvSpPr/>
            <p:nvPr/>
          </p:nvSpPr>
          <p:spPr>
            <a:xfrm>
              <a:off x="691365" y="3927076"/>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下矢印 38"/>
            <p:cNvSpPr/>
            <p:nvPr/>
          </p:nvSpPr>
          <p:spPr>
            <a:xfrm rot="16200000">
              <a:off x="2313158" y="3887246"/>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1627566" y="4271464"/>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 name="フローチャート: 磁気ディスク 1"/>
            <p:cNvSpPr/>
            <p:nvPr/>
          </p:nvSpPr>
          <p:spPr>
            <a:xfrm>
              <a:off x="691365" y="3349503"/>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1" name="下矢印 40"/>
          <p:cNvSpPr/>
          <p:nvPr/>
        </p:nvSpPr>
        <p:spPr>
          <a:xfrm rot="17387092">
            <a:off x="2320563" y="1848521"/>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2570806" y="172037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43" name="雲形吹き出し 42"/>
          <p:cNvSpPr/>
          <p:nvPr/>
        </p:nvSpPr>
        <p:spPr>
          <a:xfrm>
            <a:off x="688124" y="2289592"/>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下矢印 43"/>
          <p:cNvSpPr/>
          <p:nvPr/>
        </p:nvSpPr>
        <p:spPr>
          <a:xfrm rot="16200000">
            <a:off x="2309917" y="224976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624325" y="263398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46" name="フローチャート: 磁気ディスク 45"/>
          <p:cNvSpPr/>
          <p:nvPr/>
        </p:nvSpPr>
        <p:spPr>
          <a:xfrm>
            <a:off x="688124" y="1712019"/>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 name="グループ化 3"/>
          <p:cNvGrpSpPr/>
          <p:nvPr/>
        </p:nvGrpSpPr>
        <p:grpSpPr>
          <a:xfrm>
            <a:off x="846666" y="4547965"/>
            <a:ext cx="11345333" cy="1983571"/>
            <a:chOff x="846666" y="4547965"/>
            <a:chExt cx="11345333" cy="1983571"/>
          </a:xfrm>
        </p:grpSpPr>
        <p:sp>
          <p:nvSpPr>
            <p:cNvPr id="6" name="サブタイトル 2"/>
            <p:cNvSpPr txBox="1">
              <a:spLocks/>
            </p:cNvSpPr>
            <p:nvPr/>
          </p:nvSpPr>
          <p:spPr>
            <a:xfrm>
              <a:off x="846666" y="4547965"/>
              <a:ext cx="11345333" cy="31802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にコンサルし、</a:t>
              </a:r>
              <a:r>
                <a:rPr kumimoji="1"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含む環境構築、アプリケーション開発を行うパターン</a:t>
              </a:r>
            </a:p>
          </p:txBody>
        </p:sp>
        <p:sp>
          <p:nvSpPr>
            <p:cNvPr id="9" name="正方形/長方形 8"/>
            <p:cNvSpPr/>
            <p:nvPr/>
          </p:nvSpPr>
          <p:spPr>
            <a:xfrm>
              <a:off x="2819046" y="5803923"/>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0" name="正方形/長方形 9"/>
            <p:cNvSpPr/>
            <p:nvPr/>
          </p:nvSpPr>
          <p:spPr>
            <a:xfrm>
              <a:off x="6425855" y="5812388"/>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10024200" y="5812384"/>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ｴﾝﾄﾞﾕｰｻﾞ</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右矢印 11"/>
            <p:cNvSpPr/>
            <p:nvPr/>
          </p:nvSpPr>
          <p:spPr>
            <a:xfrm>
              <a:off x="4495444" y="5969556"/>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コンサル</a:t>
              </a:r>
            </a:p>
          </p:txBody>
        </p:sp>
        <p:sp>
          <p:nvSpPr>
            <p:cNvPr id="13" name="雲形吹き出し 12"/>
            <p:cNvSpPr/>
            <p:nvPr/>
          </p:nvSpPr>
          <p:spPr>
            <a:xfrm>
              <a:off x="6552844" y="4953550"/>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a:off x="7128578" y="5402287"/>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7331772" y="5453086"/>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4" name="楕円 23"/>
            <p:cNvSpPr/>
            <p:nvPr/>
          </p:nvSpPr>
          <p:spPr>
            <a:xfrm>
              <a:off x="9647411" y="565523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右矢印 27"/>
            <p:cNvSpPr/>
            <p:nvPr/>
          </p:nvSpPr>
          <p:spPr>
            <a:xfrm>
              <a:off x="8119190" y="5969559"/>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9522522" y="5367198"/>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下矢印 46"/>
            <p:cNvSpPr/>
            <p:nvPr/>
          </p:nvSpPr>
          <p:spPr>
            <a:xfrm rot="17387092">
              <a:off x="6270006" y="536993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フローチャート: 磁気ディスク 47"/>
            <p:cNvSpPr/>
            <p:nvPr/>
          </p:nvSpPr>
          <p:spPr>
            <a:xfrm>
              <a:off x="4871031" y="4931870"/>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a:t>
              </a:r>
              <a:endParaRPr kumimoji="1"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製品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5716762" y="547229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grpSp>
      <p:sp>
        <p:nvSpPr>
          <p:cNvPr id="50" name="サブタイトル 2"/>
          <p:cNvSpPr txBox="1">
            <a:spLocks/>
          </p:cNvSpPr>
          <p:nvPr/>
        </p:nvSpPr>
        <p:spPr>
          <a:xfrm>
            <a:off x="383140" y="6607628"/>
            <a:ext cx="6169704"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又は外注の開発したソフトウェア</a:t>
            </a:r>
          </a:p>
        </p:txBody>
      </p:sp>
    </p:spTree>
    <p:extLst>
      <p:ext uri="{BB962C8B-B14F-4D97-AF65-F5344CB8AC3E}">
        <p14:creationId xmlns:p14="http://schemas.microsoft.com/office/powerpoint/2010/main" val="214641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正方形/長方形 4"/>
          <p:cNvSpPr/>
          <p:nvPr/>
        </p:nvSpPr>
        <p:spPr>
          <a:xfrm>
            <a:off x="9217484" y="1931243"/>
            <a:ext cx="2793902" cy="33147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4625" indent="-174625">
              <a:buFont typeface="+mj-lt"/>
              <a:buAutoNum type="arabicPeriod"/>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174625" indent="-174625">
              <a:buFont typeface="+mj-lt"/>
              <a:buAutoNum type="arabicPeriod"/>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ライセンス概論</a:t>
            </a:r>
            <a:endPar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a:pPr>
            <a:r>
              <a:rPr lang="x-none"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コンプライアンス概論</a:t>
            </a:r>
          </a:p>
          <a:p>
            <a:pPr marL="174625" indent="-174625">
              <a:buFont typeface="+mj-lt"/>
              <a:buAutoNum type="arabicPeriod"/>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（プロセス例）</a:t>
            </a:r>
          </a:p>
          <a:p>
            <a:pPr marL="174625" indent="-174625">
              <a:buFont typeface="+mj-lt"/>
              <a:buAutoNum type="arabicPeriod" startAt="5"/>
            </a:pP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とその</a:t>
            </a: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回避</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開発者向け</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9217486" y="1369268"/>
            <a:ext cx="1569543" cy="5619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角丸四角形 9"/>
          <p:cNvSpPr/>
          <p:nvPr/>
        </p:nvSpPr>
        <p:spPr>
          <a:xfrm>
            <a:off x="9236942" y="5379904"/>
            <a:ext cx="2774443" cy="1414766"/>
          </a:xfrm>
          <a:prstGeom prst="roundRect">
            <a:avLst>
              <a:gd name="adj" fmla="val 949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:OSPO</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オープンソース プログラム</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オフィス</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プログラムの実現のために</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概念的</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抽象的</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 name="グループ化 1"/>
          <p:cNvGrpSpPr/>
          <p:nvPr/>
        </p:nvGrpSpPr>
        <p:grpSpPr>
          <a:xfrm>
            <a:off x="4786935" y="1293068"/>
            <a:ext cx="4401370" cy="5501601"/>
            <a:chOff x="4786935" y="1293068"/>
            <a:chExt cx="4401370" cy="5501601"/>
          </a:xfrm>
        </p:grpSpPr>
        <p:sp>
          <p:nvSpPr>
            <p:cNvPr id="7" name="正方形/長方形 6"/>
            <p:cNvSpPr/>
            <p:nvPr/>
          </p:nvSpPr>
          <p:spPr>
            <a:xfrm>
              <a:off x="4786935" y="1931242"/>
              <a:ext cx="2735803" cy="329180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80975" indent="-180975">
                <a:buFont typeface="+mj-lt"/>
                <a:buAutoNum type="arabicPeriod"/>
              </a:pPr>
              <a:r>
                <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とは？</a:t>
              </a:r>
              <a:endPar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a:t>
              </a:r>
              <a:r>
                <a:rPr lang="ja-JP" altLang="en-US"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財産権</a:t>
              </a:r>
              <a:endParaRPr lang="en-US" altLang="ja-JP"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まと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め</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4786937" y="1369268"/>
              <a:ext cx="1718763" cy="5619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4796463" y="5359236"/>
              <a:ext cx="2724900" cy="1435433"/>
            </a:xfrm>
            <a:prstGeom prst="roundRect">
              <a:avLst>
                <a:gd name="adj" fmla="val 949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を使用する</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ソフトウェア開発者</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検討</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４社のケーススタディ</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Spec-2.0</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を参考に</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して</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左大かっこ 10"/>
            <p:cNvSpPr/>
            <p:nvPr/>
          </p:nvSpPr>
          <p:spPr>
            <a:xfrm>
              <a:off x="8950182"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2" name="左大かっこ 11"/>
            <p:cNvSpPr/>
            <p:nvPr/>
          </p:nvSpPr>
          <p:spPr>
            <a:xfrm rot="10800000">
              <a:off x="7532266"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左矢印 12"/>
            <p:cNvSpPr/>
            <p:nvPr/>
          </p:nvSpPr>
          <p:spPr>
            <a:xfrm>
              <a:off x="7841628" y="1978869"/>
              <a:ext cx="984729" cy="361949"/>
            </a:xfrm>
            <a:prstGeom prst="leftArrow">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左大かっこ 13"/>
            <p:cNvSpPr/>
            <p:nvPr/>
          </p:nvSpPr>
          <p:spPr>
            <a:xfrm>
              <a:off x="8950182" y="2436068"/>
              <a:ext cx="228600" cy="2786975"/>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 name="左大かっこ 14"/>
            <p:cNvSpPr/>
            <p:nvPr/>
          </p:nvSpPr>
          <p:spPr>
            <a:xfrm rot="10800000">
              <a:off x="7522736" y="2436066"/>
              <a:ext cx="247649" cy="2786976"/>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6" name="左矢印 15"/>
            <p:cNvSpPr/>
            <p:nvPr/>
          </p:nvSpPr>
          <p:spPr>
            <a:xfrm>
              <a:off x="7866836" y="3561241"/>
              <a:ext cx="959521" cy="361949"/>
            </a:xfrm>
            <a:prstGeom prst="leftArrow">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吹き出し 16"/>
            <p:cNvSpPr/>
            <p:nvPr/>
          </p:nvSpPr>
          <p:spPr>
            <a:xfrm>
              <a:off x="7424662" y="1293068"/>
              <a:ext cx="1535046" cy="333375"/>
            </a:xfrm>
            <a:prstGeom prst="wedgeRoundRectCallout">
              <a:avLst>
                <a:gd name="adj1" fmla="val 19097"/>
                <a:gd name="adj2" fmla="val 176847"/>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要点</a:t>
              </a: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化</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角丸四角形吹き出し 19"/>
            <p:cNvSpPr/>
            <p:nvPr/>
          </p:nvSpPr>
          <p:spPr>
            <a:xfrm>
              <a:off x="7601781" y="5323585"/>
              <a:ext cx="1577001" cy="1466850"/>
            </a:xfrm>
            <a:prstGeom prst="wedgeRoundRectCallout">
              <a:avLst>
                <a:gd name="adj1" fmla="val -3391"/>
                <a:gd name="adj2" fmla="val -149901"/>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実際のソフトウェア開発プロセスに従って</a:t>
              </a:r>
              <a:endParaRPr lang="en-US" altLang="ja-JP" sz="16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 name="グループ化 2"/>
          <p:cNvGrpSpPr/>
          <p:nvPr/>
        </p:nvGrpSpPr>
        <p:grpSpPr>
          <a:xfrm>
            <a:off x="149277" y="1546394"/>
            <a:ext cx="4637658" cy="5248275"/>
            <a:chOff x="149277" y="1546394"/>
            <a:chExt cx="4637658" cy="5248275"/>
          </a:xfrm>
        </p:grpSpPr>
        <p:sp>
          <p:nvSpPr>
            <p:cNvPr id="18" name="正方形/長方形 17"/>
            <p:cNvSpPr/>
            <p:nvPr/>
          </p:nvSpPr>
          <p:spPr>
            <a:xfrm>
              <a:off x="149277" y="1546394"/>
              <a:ext cx="1628783"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バージョン</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左大かっこ 18"/>
            <p:cNvSpPr/>
            <p:nvPr/>
          </p:nvSpPr>
          <p:spPr>
            <a:xfrm>
              <a:off x="4534517" y="2397968"/>
              <a:ext cx="252418" cy="282507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21" name="直線矢印コネクタ 20"/>
            <p:cNvCxnSpPr>
              <a:stCxn id="19" idx="1"/>
              <a:endCxn id="27" idx="6"/>
            </p:cNvCxnSpPr>
            <p:nvPr/>
          </p:nvCxnSpPr>
          <p:spPr>
            <a:xfrm flipH="1">
              <a:off x="2816329" y="3704109"/>
              <a:ext cx="1718188" cy="32354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8" idx="2"/>
            </p:cNvCxnSpPr>
            <p:nvPr/>
          </p:nvCxnSpPr>
          <p:spPr>
            <a:xfrm flipH="1">
              <a:off x="960934" y="2079794"/>
              <a:ext cx="2735"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楕円 22"/>
            <p:cNvSpPr/>
            <p:nvPr/>
          </p:nvSpPr>
          <p:spPr>
            <a:xfrm>
              <a:off x="837514" y="25369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楕円 23"/>
            <p:cNvSpPr/>
            <p:nvPr/>
          </p:nvSpPr>
          <p:spPr>
            <a:xfrm>
              <a:off x="837514" y="3232319"/>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コネクタ 24"/>
            <p:cNvCxnSpPr/>
            <p:nvPr/>
          </p:nvCxnSpPr>
          <p:spPr>
            <a:xfrm flipH="1">
              <a:off x="2702184" y="2079794"/>
              <a:ext cx="8608"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楕円 25"/>
            <p:cNvSpPr/>
            <p:nvPr/>
          </p:nvSpPr>
          <p:spPr>
            <a:xfrm>
              <a:off x="837506"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p:cNvSpPr/>
            <p:nvPr/>
          </p:nvSpPr>
          <p:spPr>
            <a:xfrm>
              <a:off x="2587729"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p:cNvSpPr/>
            <p:nvPr/>
          </p:nvSpPr>
          <p:spPr>
            <a:xfrm>
              <a:off x="837506"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p:cNvSpPr/>
            <p:nvPr/>
          </p:nvSpPr>
          <p:spPr>
            <a:xfrm>
              <a:off x="2587729"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p:cNvSpPr/>
            <p:nvPr/>
          </p:nvSpPr>
          <p:spPr>
            <a:xfrm>
              <a:off x="847031"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p:nvSpPr>
          <p:spPr>
            <a:xfrm>
              <a:off x="2597254"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右大かっこ 31"/>
            <p:cNvSpPr/>
            <p:nvPr/>
          </p:nvSpPr>
          <p:spPr>
            <a:xfrm rot="16200000">
              <a:off x="1747810" y="2604330"/>
              <a:ext cx="236807" cy="2286000"/>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3" name="右大かっこ 32"/>
            <p:cNvSpPr/>
            <p:nvPr/>
          </p:nvSpPr>
          <p:spPr>
            <a:xfrm rot="10800000">
              <a:off x="4178513" y="1959818"/>
              <a:ext cx="264323" cy="3263223"/>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4" name="角丸四角形吹き出し 33"/>
            <p:cNvSpPr/>
            <p:nvPr/>
          </p:nvSpPr>
          <p:spPr>
            <a:xfrm>
              <a:off x="3040908" y="4427706"/>
              <a:ext cx="1057275" cy="333375"/>
            </a:xfrm>
            <a:prstGeom prst="wedgeRoundRectCallout">
              <a:avLst>
                <a:gd name="adj1" fmla="val -17230"/>
                <a:gd name="adj2" fmla="val -194642"/>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マージ</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5" name="カギ線コネクタ 34"/>
            <p:cNvCxnSpPr>
              <a:stCxn id="32" idx="2"/>
              <a:endCxn id="33" idx="2"/>
            </p:cNvCxnSpPr>
            <p:nvPr/>
          </p:nvCxnSpPr>
          <p:spPr>
            <a:xfrm rot="5400000" flipH="1" flipV="1">
              <a:off x="2950417" y="2400831"/>
              <a:ext cx="143893" cy="2312300"/>
            </a:xfrm>
            <a:prstGeom prst="bentConnector4">
              <a:avLst>
                <a:gd name="adj1" fmla="val 280558"/>
                <a:gd name="adj2" fmla="val 65786"/>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角丸四角形吹き出し 35"/>
            <p:cNvSpPr/>
            <p:nvPr/>
          </p:nvSpPr>
          <p:spPr>
            <a:xfrm>
              <a:off x="2987762" y="2300692"/>
              <a:ext cx="1057275" cy="521477"/>
            </a:xfrm>
            <a:prstGeom prst="wedgeRoundRectCallout">
              <a:avLst>
                <a:gd name="adj1" fmla="val -19914"/>
                <a:gd name="adj2" fmla="val 125075"/>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再構成</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正方形/長方形 37"/>
            <p:cNvSpPr/>
            <p:nvPr/>
          </p:nvSpPr>
          <p:spPr>
            <a:xfrm>
              <a:off x="207078" y="24750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1.0</a:t>
              </a:r>
              <a:endParaRPr lang="en-US" altLang="ja-JP" spc="-1" dirty="0">
                <a:solidFill>
                  <a:srgbClr val="FF0000"/>
                </a:solidFill>
                <a:latin typeface="Arial" panose="020B0604020202020204" pitchFamily="34" charset="0"/>
                <a:cs typeface="Arial" panose="020B0604020202020204" pitchFamily="34" charset="0"/>
              </a:endParaRPr>
            </a:p>
          </p:txBody>
        </p:sp>
        <p:sp>
          <p:nvSpPr>
            <p:cNvPr id="39" name="正方形/長方形 38"/>
            <p:cNvSpPr/>
            <p:nvPr/>
          </p:nvSpPr>
          <p:spPr>
            <a:xfrm>
              <a:off x="207078" y="31608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1.1</a:t>
              </a:r>
              <a:endParaRPr lang="en-US" altLang="ja-JP" spc="-1" dirty="0">
                <a:solidFill>
                  <a:srgbClr val="FF0000"/>
                </a:solidFill>
                <a:latin typeface="Arial" panose="020B0604020202020204" pitchFamily="34" charset="0"/>
                <a:cs typeface="Arial" panose="020B0604020202020204" pitchFamily="34" charset="0"/>
              </a:endParaRPr>
            </a:p>
          </p:txBody>
        </p:sp>
        <p:sp>
          <p:nvSpPr>
            <p:cNvPr id="40" name="正方形/長方形 39"/>
            <p:cNvSpPr/>
            <p:nvPr/>
          </p:nvSpPr>
          <p:spPr>
            <a:xfrm>
              <a:off x="197553" y="3865732"/>
              <a:ext cx="694726"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2.0?</a:t>
              </a:r>
              <a:endParaRPr lang="en-US" altLang="ja-JP" spc="-1" dirty="0">
                <a:solidFill>
                  <a:srgbClr val="FF0000"/>
                </a:solidFill>
                <a:latin typeface="Arial" panose="020B0604020202020204" pitchFamily="34" charset="0"/>
                <a:cs typeface="Arial" panose="020B0604020202020204" pitchFamily="34" charset="0"/>
              </a:endParaRPr>
            </a:p>
          </p:txBody>
        </p:sp>
        <p:sp>
          <p:nvSpPr>
            <p:cNvPr id="41" name="正方形/長方形 40"/>
            <p:cNvSpPr/>
            <p:nvPr/>
          </p:nvSpPr>
          <p:spPr>
            <a:xfrm>
              <a:off x="1853237" y="1546394"/>
              <a:ext cx="1734566" cy="533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付録</a:t>
              </a:r>
              <a:r>
                <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399569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配布</a:t>
            </a:r>
            <a:r>
              <a:rPr lang="ja-JP" altLang="en-US" dirty="0"/>
              <a:t>の</a:t>
            </a:r>
            <a:r>
              <a:rPr lang="ja-JP" altLang="en-US" dirty="0" smtClean="0"/>
              <a:t>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2154776"/>
            <a:ext cx="11354809" cy="4275217"/>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半導体企業から提供されたソフトウェア開発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キット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含まれ、製品の中に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組み込まれる例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を開発し、発売する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提供者から</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ついての適切な情報が必要</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２．製品開発を他社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他社製品を自社ブランドで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製品化</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(OEM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際に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委託先が製品の中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を含める例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開発を委託したり、自社ブランド製品を発売する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製品提供者から製品に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ついての適切な情報が必要</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を含む製品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の出荷、モバイルアプリケーションソフトウェアのリリース、ソフトウェアアップデータの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リリース</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を行う例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を出荷する人、ソフトウェアをリリースする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を的確に理解し、条項に従って配布に伴い、求められた事柄を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ページなどで使われる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スクリプトの例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ページからユーザーのマシンにプログラムが渡されること</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があれ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で書かれたプログラム（スクリプト）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作られて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ページの閲覧時</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の配布が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行われているということに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ライセンスの遵守が必要</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459805"/>
            <a:ext cx="11466369" cy="646331"/>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配布につながる例をいくつか挙げておく。いずれの場合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配布する人や企業などはライセンスで定められた事柄をきちんと実施しなくてはならない。</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499890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smtClean="0"/>
              <a:t>ソフトウェアサプライチェーン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250635" y="1458234"/>
            <a:ext cx="5749716" cy="3503101"/>
          </a:xfrm>
          <a:prstGeom prst="rect">
            <a:avLst/>
          </a:prstGeom>
          <a:noFill/>
          <a:ln w="9525">
            <a:noFill/>
            <a:miter lim="800000"/>
            <a:headEnd/>
            <a:tailEnd/>
          </a:ln>
          <a:effectLst/>
        </p:spPr>
        <p:txBody>
          <a:bodyPr wrap="square" lIns="0" tIns="36000" rIns="0" bIns="36000" rtlCol="0" anchor="t" anchorCtr="0">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ソフトウェアサプライチェーンの中において、</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不適切な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ライセンス情報の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不足があると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製品を作り上げる段階で大きな問題に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⇒最終製品が出荷できなくなる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事態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第三者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著作権者からの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指摘の可能性あり。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上流段階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で問題を把握して対策を講じることが重要</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サプライチェーンを構成する企業・団体それぞれが</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すべきことを的確に実施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し、相互に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信頼関係を構築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し、互いに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適切な情報や必要な素材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（たとえばソースコードなど）</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の受け渡し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をしっかりと行う事が重要</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角丸四角形 1"/>
          <p:cNvSpPr/>
          <p:nvPr/>
        </p:nvSpPr>
        <p:spPr>
          <a:xfrm>
            <a:off x="6209493" y="220817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8" name="角丸四角形 7"/>
          <p:cNvSpPr/>
          <p:nvPr/>
        </p:nvSpPr>
        <p:spPr>
          <a:xfrm>
            <a:off x="9345040" y="401753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9" name="角丸四角形 8"/>
          <p:cNvSpPr/>
          <p:nvPr/>
        </p:nvSpPr>
        <p:spPr>
          <a:xfrm>
            <a:off x="6524022" y="3356041"/>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1" name="角丸四角形 10"/>
          <p:cNvSpPr/>
          <p:nvPr/>
        </p:nvSpPr>
        <p:spPr>
          <a:xfrm>
            <a:off x="6754238" y="4581727"/>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3" name="角丸四角形 12"/>
          <p:cNvSpPr/>
          <p:nvPr/>
        </p:nvSpPr>
        <p:spPr>
          <a:xfrm>
            <a:off x="8180965" y="12978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4" name="角丸四角形 13"/>
          <p:cNvSpPr/>
          <p:nvPr/>
        </p:nvSpPr>
        <p:spPr>
          <a:xfrm>
            <a:off x="7535700" y="2118196"/>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6" name="角丸四角形 15"/>
          <p:cNvSpPr/>
          <p:nvPr/>
        </p:nvSpPr>
        <p:spPr>
          <a:xfrm>
            <a:off x="7957230" y="4032086"/>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9" name="角丸四角形 18"/>
          <p:cNvSpPr/>
          <p:nvPr/>
        </p:nvSpPr>
        <p:spPr>
          <a:xfrm>
            <a:off x="8861907" y="2463517"/>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1" name="角丸四角形 20"/>
          <p:cNvSpPr/>
          <p:nvPr/>
        </p:nvSpPr>
        <p:spPr>
          <a:xfrm>
            <a:off x="10875524" y="402296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2" name="角丸四角形 21"/>
          <p:cNvSpPr/>
          <p:nvPr/>
        </p:nvSpPr>
        <p:spPr>
          <a:xfrm>
            <a:off x="10522089" y="3008256"/>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3" name="角丸四角形 22"/>
          <p:cNvSpPr/>
          <p:nvPr/>
        </p:nvSpPr>
        <p:spPr>
          <a:xfrm>
            <a:off x="9854118" y="148624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6" name="角丸四角形 25"/>
          <p:cNvSpPr/>
          <p:nvPr/>
        </p:nvSpPr>
        <p:spPr>
          <a:xfrm>
            <a:off x="9367733" y="491247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6" name="直線矢印コネクタ 5"/>
          <p:cNvCxnSpPr>
            <a:stCxn id="2" idx="2"/>
            <a:endCxn id="9" idx="0"/>
          </p:cNvCxnSpPr>
          <p:nvPr/>
        </p:nvCxnSpPr>
        <p:spPr>
          <a:xfrm>
            <a:off x="6637510" y="2597285"/>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2"/>
          </p:cNvCxnSpPr>
          <p:nvPr/>
        </p:nvCxnSpPr>
        <p:spPr>
          <a:xfrm flipH="1">
            <a:off x="7177400" y="2507303"/>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2"/>
            <a:endCxn id="11" idx="0"/>
          </p:cNvCxnSpPr>
          <p:nvPr/>
        </p:nvCxnSpPr>
        <p:spPr>
          <a:xfrm>
            <a:off x="6952039" y="3745148"/>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1" idx="2"/>
          </p:cNvCxnSpPr>
          <p:nvPr/>
        </p:nvCxnSpPr>
        <p:spPr>
          <a:xfrm>
            <a:off x="7182255" y="4970834"/>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4" idx="0"/>
          </p:cNvCxnSpPr>
          <p:nvPr/>
        </p:nvCxnSpPr>
        <p:spPr>
          <a:xfrm flipH="1">
            <a:off x="7963717" y="1670724"/>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6" idx="0"/>
          </p:cNvCxnSpPr>
          <p:nvPr/>
        </p:nvCxnSpPr>
        <p:spPr>
          <a:xfrm flipH="1">
            <a:off x="8385247" y="1686935"/>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9" idx="0"/>
          </p:cNvCxnSpPr>
          <p:nvPr/>
        </p:nvCxnSpPr>
        <p:spPr>
          <a:xfrm>
            <a:off x="8803538" y="1693826"/>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57" idx="0"/>
          </p:cNvCxnSpPr>
          <p:nvPr/>
        </p:nvCxnSpPr>
        <p:spPr>
          <a:xfrm>
            <a:off x="8385247" y="4421193"/>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8493879" y="2852624"/>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9" idx="2"/>
            <a:endCxn id="8" idx="0"/>
          </p:cNvCxnSpPr>
          <p:nvPr/>
        </p:nvCxnSpPr>
        <p:spPr>
          <a:xfrm>
            <a:off x="9289924" y="2852624"/>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9481237" y="1885082"/>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2"/>
            <a:endCxn id="22" idx="0"/>
          </p:cNvCxnSpPr>
          <p:nvPr/>
        </p:nvCxnSpPr>
        <p:spPr>
          <a:xfrm>
            <a:off x="10282135" y="1875354"/>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2" idx="2"/>
            <a:endCxn id="21" idx="0"/>
          </p:cNvCxnSpPr>
          <p:nvPr/>
        </p:nvCxnSpPr>
        <p:spPr>
          <a:xfrm>
            <a:off x="10950106" y="3397363"/>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21" idx="1"/>
            <a:endCxn id="8" idx="3"/>
          </p:cNvCxnSpPr>
          <p:nvPr/>
        </p:nvCxnSpPr>
        <p:spPr>
          <a:xfrm flipH="1" flipV="1">
            <a:off x="10201074" y="4212084"/>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 idx="2"/>
            <a:endCxn id="26" idx="0"/>
          </p:cNvCxnSpPr>
          <p:nvPr/>
        </p:nvCxnSpPr>
        <p:spPr>
          <a:xfrm>
            <a:off x="9773057" y="4406637"/>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26" idx="2"/>
          </p:cNvCxnSpPr>
          <p:nvPr/>
        </p:nvCxnSpPr>
        <p:spPr>
          <a:xfrm flipH="1">
            <a:off x="9773057" y="5301586"/>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6000351" y="2852625"/>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5" name="正方形/長方形 14"/>
          <p:cNvSpPr/>
          <p:nvPr/>
        </p:nvSpPr>
        <p:spPr>
          <a:xfrm>
            <a:off x="7256837" y="2852624"/>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8" name="正方形/長方形 17"/>
          <p:cNvSpPr/>
          <p:nvPr/>
        </p:nvSpPr>
        <p:spPr>
          <a:xfrm>
            <a:off x="8612223" y="1958511"/>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24" name="正方形/長方形 23"/>
          <p:cNvSpPr/>
          <p:nvPr/>
        </p:nvSpPr>
        <p:spPr>
          <a:xfrm>
            <a:off x="9939946" y="196552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20" name="正方形/長方形 19"/>
          <p:cNvSpPr/>
          <p:nvPr/>
        </p:nvSpPr>
        <p:spPr>
          <a:xfrm>
            <a:off x="9043485" y="3107960"/>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4" name="正方形/長方形 3"/>
          <p:cNvSpPr/>
          <p:nvPr/>
        </p:nvSpPr>
        <p:spPr>
          <a:xfrm>
            <a:off x="7524347" y="3260585"/>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利用して</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いないとする情報</a:t>
            </a:r>
            <a:endPar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6647236" y="4061297"/>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7" name="正方形/長方形 16"/>
          <p:cNvSpPr/>
          <p:nvPr/>
        </p:nvSpPr>
        <p:spPr>
          <a:xfrm>
            <a:off x="7957229" y="4766553"/>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2" name="正方形/長方形 11"/>
          <p:cNvSpPr/>
          <p:nvPr/>
        </p:nvSpPr>
        <p:spPr>
          <a:xfrm>
            <a:off x="6867731" y="5372908"/>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57" name="正方形/長方形 56"/>
          <p:cNvSpPr/>
          <p:nvPr/>
        </p:nvSpPr>
        <p:spPr>
          <a:xfrm>
            <a:off x="6447828" y="5864154"/>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最終製品ベンダー</a:t>
            </a:r>
          </a:p>
        </p:txBody>
      </p:sp>
      <p:cxnSp>
        <p:nvCxnSpPr>
          <p:cNvPr id="104" name="直線矢印コネクタ 103"/>
          <p:cNvCxnSpPr>
            <a:stCxn id="57" idx="2"/>
          </p:cNvCxnSpPr>
          <p:nvPr/>
        </p:nvCxnSpPr>
        <p:spPr>
          <a:xfrm>
            <a:off x="9152117" y="6194894"/>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8" name="グループ化 27"/>
          <p:cNvGrpSpPr/>
          <p:nvPr/>
        </p:nvGrpSpPr>
        <p:grpSpPr>
          <a:xfrm>
            <a:off x="9009429" y="3526748"/>
            <a:ext cx="2225209" cy="3019945"/>
            <a:chOff x="9009429" y="3526748"/>
            <a:chExt cx="2225209" cy="3019945"/>
          </a:xfrm>
        </p:grpSpPr>
        <p:sp>
          <p:nvSpPr>
            <p:cNvPr id="92" name="爆発 1 91"/>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爆発 1 96"/>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爆発 1 97"/>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爆発 1 98"/>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爆発 1 104"/>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8" name="四角形吹き出し 107"/>
          <p:cNvSpPr/>
          <p:nvPr/>
        </p:nvSpPr>
        <p:spPr>
          <a:xfrm>
            <a:off x="9742253" y="6308591"/>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53" name="下矢印 52"/>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nvGrpSpPr>
          <p:cNvPr id="7" name="グループ化 6"/>
          <p:cNvGrpSpPr/>
          <p:nvPr/>
        </p:nvGrpSpPr>
        <p:grpSpPr>
          <a:xfrm>
            <a:off x="9481237" y="789154"/>
            <a:ext cx="2587544" cy="2219102"/>
            <a:chOff x="9481237" y="789154"/>
            <a:chExt cx="2587544" cy="2219102"/>
          </a:xfrm>
        </p:grpSpPr>
        <p:sp>
          <p:nvSpPr>
            <p:cNvPr id="25" name="角丸四角形 24"/>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74" name="直線矢印コネクタ 73"/>
            <p:cNvCxnSpPr>
              <a:stCxn id="25" idx="2"/>
              <a:endCxn id="22" idx="0"/>
            </p:cNvCxnSpPr>
            <p:nvPr/>
          </p:nvCxnSpPr>
          <p:spPr>
            <a:xfrm flipH="1">
              <a:off x="10950106" y="1605467"/>
              <a:ext cx="690658" cy="1402789"/>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8" name="四角形吹き出し 47"/>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利用</a:t>
              </a: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に関する</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不適切な情報</a:t>
              </a:r>
            </a:p>
          </p:txBody>
        </p:sp>
        <p:sp>
          <p:nvSpPr>
            <p:cNvPr id="50" name="爆発 1 49"/>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grpSp>
      <p:sp>
        <p:nvSpPr>
          <p:cNvPr id="29" name="正方形/長方形 28"/>
          <p:cNvSpPr/>
          <p:nvPr/>
        </p:nvSpPr>
        <p:spPr>
          <a:xfrm>
            <a:off x="414338" y="1750978"/>
            <a:ext cx="2371722" cy="52278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3905" name="グループ化 123904"/>
          <p:cNvGrpSpPr/>
          <p:nvPr/>
        </p:nvGrpSpPr>
        <p:grpSpPr>
          <a:xfrm>
            <a:off x="609600" y="2554759"/>
            <a:ext cx="3790950" cy="550281"/>
            <a:chOff x="609600" y="2554759"/>
            <a:chExt cx="3790950" cy="550281"/>
          </a:xfrm>
        </p:grpSpPr>
        <p:sp>
          <p:nvSpPr>
            <p:cNvPr id="123904" name="正方形/長方形 123903"/>
            <p:cNvSpPr/>
            <p:nvPr/>
          </p:nvSpPr>
          <p:spPr>
            <a:xfrm>
              <a:off x="609600" y="2554759"/>
              <a:ext cx="3076575" cy="26928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676272" y="2850039"/>
              <a:ext cx="3724278" cy="25500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8194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3905"/>
                                        </p:tgtEl>
                                        <p:attrNameLst>
                                          <p:attrName>style.visibility</p:attrName>
                                        </p:attrNameLst>
                                      </p:cBhvr>
                                      <p:to>
                                        <p:strVal val="visible"/>
                                      </p:to>
                                    </p:set>
                                    <p:animEffect transition="in" filter="fade">
                                      <p:cBhvr>
                                        <p:cTn id="28" dur="1000"/>
                                        <p:tgtEl>
                                          <p:spTgt spid="123905"/>
                                        </p:tgtEl>
                                      </p:cBhvr>
                                    </p:animEffect>
                                    <p:anim calcmode="lin" valueType="num">
                                      <p:cBhvr>
                                        <p:cTn id="29" dur="1000" fill="hold"/>
                                        <p:tgtEl>
                                          <p:spTgt spid="123905"/>
                                        </p:tgtEl>
                                        <p:attrNameLst>
                                          <p:attrName>ppt_x</p:attrName>
                                        </p:attrNameLst>
                                      </p:cBhvr>
                                      <p:tavLst>
                                        <p:tav tm="0">
                                          <p:val>
                                            <p:strVal val="#ppt_x"/>
                                          </p:val>
                                        </p:tav>
                                        <p:tav tm="100000">
                                          <p:val>
                                            <p:strVal val="#ppt_x"/>
                                          </p:val>
                                        </p:tav>
                                      </p:tavLst>
                                    </p:anim>
                                    <p:anim calcmode="lin" valueType="num">
                                      <p:cBhvr>
                                        <p:cTn id="30" dur="1000" fill="hold"/>
                                        <p:tgtEl>
                                          <p:spTgt spid="1239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8</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まとめ</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12004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まとめ</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Text Box 56"/>
          <p:cNvSpPr txBox="1">
            <a:spLocks noChangeArrowheads="1"/>
          </p:cNvSpPr>
          <p:nvPr/>
        </p:nvSpPr>
        <p:spPr bwMode="auto">
          <a:xfrm>
            <a:off x="622631" y="1373240"/>
            <a:ext cx="8084612" cy="400110"/>
          </a:xfrm>
          <a:prstGeom prst="rect">
            <a:avLst/>
          </a:prstGeom>
          <a:noFill/>
          <a:ln w="9525">
            <a:noFill/>
            <a:miter lim="800000"/>
            <a:headEnd/>
            <a:tailEnd/>
          </a:ln>
        </p:spPr>
        <p:txBody>
          <a:bodyPr lIns="0" rIns="0">
            <a:spAutoFit/>
          </a:bodyPr>
          <a:lstStyle/>
          <a:p>
            <a:pPr marL="190500" indent="-190500"/>
            <a:r>
              <a:rPr lang="en-US" altLang="ja-JP" sz="2000" b="1" spc="100" dirty="0" smtClean="0">
                <a:solidFill>
                  <a:schemeClr val="tx1"/>
                </a:solidFill>
                <a:latin typeface="Arial" pitchFamily="34" charset="0"/>
                <a:ea typeface="メイリオ" pitchFamily="50" charset="-128"/>
              </a:rPr>
              <a:t>OSS</a:t>
            </a:r>
            <a:r>
              <a:rPr lang="ja-JP" altLang="en-US" sz="2000" b="1" spc="100" dirty="0" smtClean="0">
                <a:latin typeface="Arial" pitchFamily="34" charset="0"/>
                <a:ea typeface="メイリオ" pitchFamily="50" charset="-128"/>
              </a:rPr>
              <a:t>を利用する</a:t>
            </a:r>
            <a:r>
              <a:rPr lang="ja-JP" altLang="en-US" sz="2000" b="1" spc="100" dirty="0" smtClean="0">
                <a:solidFill>
                  <a:schemeClr val="tx1"/>
                </a:solidFill>
                <a:latin typeface="Arial" pitchFamily="34" charset="0"/>
                <a:ea typeface="メイリオ" pitchFamily="50" charset="-128"/>
              </a:rPr>
              <a:t>ためには･･･</a:t>
            </a:r>
            <a:endParaRPr lang="ja-JP" altLang="en-US" sz="2000" b="1" spc="100" dirty="0">
              <a:solidFill>
                <a:schemeClr val="tx1"/>
              </a:solidFill>
              <a:latin typeface="Arial" pitchFamily="34" charset="0"/>
              <a:ea typeface="メイリオ" pitchFamily="50" charset="-128"/>
            </a:endParaRPr>
          </a:p>
        </p:txBody>
      </p:sp>
      <p:sp>
        <p:nvSpPr>
          <p:cNvPr id="7" name="Text Box 30"/>
          <p:cNvSpPr txBox="1">
            <a:spLocks noChangeArrowheads="1"/>
          </p:cNvSpPr>
          <p:nvPr/>
        </p:nvSpPr>
        <p:spPr bwMode="auto">
          <a:xfrm>
            <a:off x="944216" y="1701766"/>
            <a:ext cx="9240643" cy="3323987"/>
          </a:xfrm>
          <a:prstGeom prst="rect">
            <a:avLst/>
          </a:prstGeom>
          <a:noFill/>
          <a:ln w="9525">
            <a:noFill/>
            <a:miter lim="800000"/>
            <a:headEnd/>
            <a:tailEnd/>
          </a:ln>
        </p:spPr>
        <p:txBody>
          <a:bodyPr wrap="square" lIns="0" rIns="0">
            <a:spAutoFit/>
          </a:bodyPr>
          <a:lstStyle/>
          <a:p>
            <a:pPr marL="742950" indent="-742950">
              <a:lnSpc>
                <a:spcPct val="150000"/>
              </a:lnSpc>
              <a:buClr>
                <a:srgbClr val="1892B8"/>
              </a:buClr>
              <a:buFont typeface="+mj-lt"/>
              <a:buAutoNum type="arabicPeriod"/>
            </a:pPr>
            <a:r>
              <a:rPr lang="ja-JP" altLang="en-US" sz="2800" b="1" spc="100" dirty="0" smtClean="0">
                <a:solidFill>
                  <a:srgbClr val="F6167B"/>
                </a:solidFill>
                <a:latin typeface="Arial" pitchFamily="34" charset="0"/>
                <a:ea typeface="メイリオ" pitchFamily="50" charset="-128"/>
              </a:rPr>
              <a:t>知的財産権を理解する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ライセンスを理解し遵守する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コンプライアンスプログラムを</a:t>
            </a:r>
            <a:r>
              <a:rPr lang="en-US" altLang="ja-JP" sz="2800" b="1" spc="100" dirty="0" smtClean="0">
                <a:solidFill>
                  <a:srgbClr val="F6167B"/>
                </a:solidFill>
                <a:latin typeface="Arial" pitchFamily="34" charset="0"/>
                <a:ea typeface="メイリオ" pitchFamily="50" charset="-128"/>
              </a:rPr>
              <a:t/>
            </a:r>
            <a:br>
              <a:rPr lang="en-US" altLang="ja-JP" sz="2800" b="1" spc="100" dirty="0" smtClean="0">
                <a:solidFill>
                  <a:srgbClr val="F6167B"/>
                </a:solidFill>
                <a:latin typeface="Arial" pitchFamily="34" charset="0"/>
                <a:ea typeface="メイリオ" pitchFamily="50" charset="-128"/>
              </a:rPr>
            </a:br>
            <a:r>
              <a:rPr lang="ja-JP" altLang="en-US" sz="2800" b="1" spc="100" dirty="0" smtClean="0">
                <a:solidFill>
                  <a:srgbClr val="F6167B"/>
                </a:solidFill>
                <a:latin typeface="Arial" pitchFamily="34" charset="0"/>
                <a:ea typeface="メイリオ" pitchFamily="50" charset="-128"/>
              </a:rPr>
              <a:t>理解し実行する</a:t>
            </a:r>
            <a:r>
              <a:rPr lang="en-US" altLang="ja-JP" sz="2800" b="1" spc="100" dirty="0">
                <a:solidFill>
                  <a:srgbClr val="F6167B"/>
                </a:solidFill>
                <a:latin typeface="Arial" pitchFamily="34" charset="0"/>
                <a:ea typeface="メイリオ" pitchFamily="50" charset="-128"/>
              </a:rPr>
              <a:t/>
            </a:r>
            <a:br>
              <a:rPr lang="en-US" altLang="ja-JP" sz="2800" b="1" spc="100" dirty="0">
                <a:solidFill>
                  <a:srgbClr val="F6167B"/>
                </a:solidFill>
                <a:latin typeface="Arial" pitchFamily="34" charset="0"/>
                <a:ea typeface="メイリオ" pitchFamily="50" charset="-128"/>
              </a:rPr>
            </a:b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導入時の検討、</a:t>
            </a: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レビュー、</a:t>
            </a: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配布</a:t>
            </a:r>
            <a:r>
              <a:rPr lang="en-US" altLang="ja-JP" sz="2800" b="1" spc="100" dirty="0" smtClean="0">
                <a:solidFill>
                  <a:srgbClr val="F6167B"/>
                </a:solidFill>
                <a:latin typeface="Arial" pitchFamily="34" charset="0"/>
                <a:ea typeface="メイリオ" pitchFamily="50" charset="-128"/>
              </a:rPr>
              <a:t>)</a:t>
            </a:r>
          </a:p>
        </p:txBody>
      </p:sp>
    </p:spTree>
    <p:extLst>
      <p:ext uri="{BB962C8B-B14F-4D97-AF65-F5344CB8AC3E}">
        <p14:creationId xmlns:p14="http://schemas.microsoft.com/office/powerpoint/2010/main" val="13442216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9</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問い合わせ先</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14399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第10章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146015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223440"/>
            <a:ext cx="10972800" cy="990600"/>
          </a:xfrm>
        </p:spPr>
        <p:txBody>
          <a:bodyPr>
            <a:normAutofit/>
          </a:bodyPr>
          <a:lstStyle/>
          <a:p>
            <a:r>
              <a:rPr lang="ja-JP" altLang="en-US" dirty="0" smtClean="0"/>
              <a:t>事後課題</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a:t>
            </a:r>
            <a:r>
              <a:rPr lang="en-US" altLang="ja-JP" sz="16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1973801"/>
            <a:ext cx="11354809" cy="4617499"/>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コンプライアンスプログラムに含まれるものを、全て選択せよ。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ツール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法律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コンプライアンス･プロセスに含まれるプロセスを、全て選択せよ。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配布物確認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取得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リスト作成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作成</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プロセスで確認すべき事項で、必要でないものを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全て選択せよ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名称（バージョン含む）、</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原権利者</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改変部分の開示、ライセンス伝播の</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有無</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のソースコードの内容</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．以下の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の利用事例で、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が配布されるタイミングで、正しいものを選択せよ。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書かれた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にダウンロードされる場合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サイトの運営者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の広告宣伝の提供者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a:t>
            </a:r>
            <a:endPar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５．以下のそれぞれのビジネスパターンで、</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が配布されるタイミングを全て選択せよ。</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を組み込んだ組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込型製品を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提供し、お客様は</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組込型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製品をエンドユーザに販売する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IT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様のユーザプログラムを開発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共に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提供し、お客様内部で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プログラムを使用する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　選択肢</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ベンダー⇒お客様のタイミング　</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(b)</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お客様⇒エンドユーザのタイミング</a:t>
            </a:r>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256069"/>
            <a:ext cx="11466369" cy="646331"/>
          </a:xfrm>
          <a:prstGeom prst="rect">
            <a:avLst/>
          </a:prstGeom>
          <a:noFill/>
        </p:spPr>
        <p:txBody>
          <a:bodyPr wrap="square" rtlCol="0">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下記の事後課題の回答を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利用推進に提出し、チェックを受けて下さい。全問正解の場合、本教育は終了となります。</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20923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6480577"/>
            <a:ext cx="10945811" cy="391566"/>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本教育資料中、</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で関連する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章</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番号を記載した。</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四角形: 角を丸くする 107"/>
          <p:cNvSpPr/>
          <p:nvPr/>
        </p:nvSpPr>
        <p:spPr>
          <a:xfrm>
            <a:off x="689159" y="5312484"/>
            <a:ext cx="4806575" cy="1013500"/>
          </a:xfrm>
          <a:prstGeom prst="roundRect">
            <a:avLst/>
          </a:prstGeom>
          <a:solidFill>
            <a:schemeClr val="accent6">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975" b="1" dirty="0">
              <a:solidFill>
                <a:prstClr val="white"/>
              </a:solidFill>
              <a:latin typeface="Segoe UI Symbol"/>
              <a:ea typeface="メイリオ"/>
            </a:endParaRPr>
          </a:p>
        </p:txBody>
      </p:sp>
      <p:sp>
        <p:nvSpPr>
          <p:cNvPr id="6" name="円/楕円 76"/>
          <p:cNvSpPr/>
          <p:nvPr/>
        </p:nvSpPr>
        <p:spPr>
          <a:xfrm>
            <a:off x="4409697" y="4844786"/>
            <a:ext cx="1061251" cy="44999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7" name="テキスト ボックス 6"/>
          <p:cNvSpPr txBox="1"/>
          <p:nvPr/>
        </p:nvSpPr>
        <p:spPr>
          <a:xfrm>
            <a:off x="4396196" y="4827082"/>
            <a:ext cx="1061251" cy="492443"/>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レビュー</a:t>
            </a:r>
            <a:r>
              <a:rPr lang="en-US" altLang="ja-JP" sz="1300" dirty="0">
                <a:solidFill>
                  <a:prstClr val="black"/>
                </a:solidFill>
                <a:latin typeface="Segoe UI Symbol"/>
                <a:ea typeface="メイリオ"/>
              </a:rPr>
              <a:t/>
            </a:r>
            <a:br>
              <a:rPr lang="en-US" altLang="ja-JP" sz="1300" dirty="0">
                <a:solidFill>
                  <a:prstClr val="black"/>
                </a:solidFill>
                <a:latin typeface="Segoe UI Symbol"/>
                <a:ea typeface="メイリオ"/>
              </a:rPr>
            </a:br>
            <a:r>
              <a:rPr lang="ja-JP" altLang="en-US" sz="1300" dirty="0" smtClean="0">
                <a:solidFill>
                  <a:prstClr val="black"/>
                </a:solidFill>
                <a:latin typeface="Segoe UI Symbol"/>
                <a:ea typeface="メイリオ"/>
              </a:rPr>
              <a:t>レポート</a:t>
            </a:r>
            <a:endParaRPr lang="ja-JP" altLang="en-US" sz="1300" dirty="0">
              <a:solidFill>
                <a:prstClr val="black"/>
              </a:solidFill>
              <a:latin typeface="Segoe UI Symbol"/>
              <a:ea typeface="メイリオ"/>
            </a:endParaRPr>
          </a:p>
        </p:txBody>
      </p:sp>
      <p:sp>
        <p:nvSpPr>
          <p:cNvPr id="8" name="角丸四角形 7"/>
          <p:cNvSpPr/>
          <p:nvPr/>
        </p:nvSpPr>
        <p:spPr>
          <a:xfrm>
            <a:off x="2165620" y="1717052"/>
            <a:ext cx="7501587" cy="2814697"/>
          </a:xfrm>
          <a:prstGeom prst="roundRect">
            <a:avLst/>
          </a:prstGeom>
          <a:solidFill>
            <a:schemeClr val="accent2">
              <a:lumMod val="20000"/>
              <a:lumOff val="80000"/>
            </a:schemeClr>
          </a:solidFill>
          <a:ln w="28575">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sp>
        <p:nvSpPr>
          <p:cNvPr id="9" name="角丸四角形 8"/>
          <p:cNvSpPr/>
          <p:nvPr/>
        </p:nvSpPr>
        <p:spPr>
          <a:xfrm>
            <a:off x="2644765" y="3487474"/>
            <a:ext cx="4509738" cy="928342"/>
          </a:xfrm>
          <a:prstGeom prst="roundRect">
            <a:avLst/>
          </a:prstGeom>
          <a:solidFill>
            <a:schemeClr val="accent3">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0" name="円/楕円 73"/>
          <p:cNvSpPr/>
          <p:nvPr/>
        </p:nvSpPr>
        <p:spPr>
          <a:xfrm>
            <a:off x="767584" y="4822108"/>
            <a:ext cx="1198358"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1" name="テキスト ボックス 10"/>
          <p:cNvSpPr txBox="1"/>
          <p:nvPr/>
        </p:nvSpPr>
        <p:spPr>
          <a:xfrm>
            <a:off x="4331462" y="1932600"/>
            <a:ext cx="1271756" cy="292388"/>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solidFill>
                  <a:prstClr val="white"/>
                </a:solidFill>
                <a:latin typeface="メイリオ" panose="020B0604030504040204" pitchFamily="50" charset="-128"/>
                <a:ea typeface="メイリオ" panose="020B0604030504040204" pitchFamily="50" charset="-128"/>
              </a:rPr>
              <a:t>OSS</a:t>
            </a:r>
            <a:r>
              <a:rPr lang="ja-JP" altLang="en-US" sz="1300" b="1" dirty="0" smtClean="0">
                <a:solidFill>
                  <a:prstClr val="white"/>
                </a:solidFill>
                <a:latin typeface="メイリオ" panose="020B0604030504040204" pitchFamily="50" charset="-128"/>
                <a:ea typeface="メイリオ" panose="020B0604030504040204" pitchFamily="50" charset="-128"/>
              </a:rPr>
              <a:t>ポリシー</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4429943" y="3829439"/>
            <a:ext cx="1053169"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メイリオ" panose="020B0604030504040204" pitchFamily="50" charset="-128"/>
                <a:ea typeface="メイリオ" panose="020B0604030504040204" pitchFamily="50" charset="-128"/>
              </a:rPr>
              <a:t>レビュ</a:t>
            </a:r>
            <a:r>
              <a:rPr lang="ja-JP" altLang="en-US" sz="1300" b="1" dirty="0" smtClean="0">
                <a:solidFill>
                  <a:prstClr val="white"/>
                </a:solidFill>
                <a:latin typeface="メイリオ" panose="020B0604030504040204" pitchFamily="50" charset="-128"/>
                <a:ea typeface="メイリオ" panose="020B0604030504040204" pitchFamily="50" charset="-128"/>
              </a:rPr>
              <a:t>ー</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4357784" y="2618064"/>
            <a:ext cx="1271756"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latin typeface="メイリオ" panose="020B0604030504040204" pitchFamily="50" charset="-128"/>
                <a:ea typeface="メイリオ" panose="020B0604030504040204" pitchFamily="50" charset="-128"/>
              </a:rPr>
              <a:t>OSS</a:t>
            </a:r>
            <a:br>
              <a:rPr lang="en-US" altLang="ja-JP" sz="1300" b="1" dirty="0" smtClean="0">
                <a:latin typeface="メイリオ" panose="020B0604030504040204" pitchFamily="50" charset="-128"/>
                <a:ea typeface="メイリオ" panose="020B0604030504040204" pitchFamily="50" charset="-128"/>
              </a:rPr>
            </a:br>
            <a:r>
              <a:rPr lang="ja-JP" altLang="en-US" sz="1300" b="1" dirty="0" smtClean="0">
                <a:latin typeface="メイリオ" panose="020B0604030504040204" pitchFamily="50" charset="-128"/>
                <a:ea typeface="メイリオ" panose="020B0604030504040204" pitchFamily="50" charset="-128"/>
              </a:rPr>
              <a:t>責任者</a:t>
            </a:r>
            <a:endParaRPr lang="ja-JP" altLang="en-US" sz="1300" b="1"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5761403" y="2621410"/>
            <a:ext cx="1052492"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latin typeface="メイリオ" panose="020B0604030504040204" pitchFamily="50" charset="-128"/>
                <a:ea typeface="メイリオ" panose="020B0604030504040204" pitchFamily="50" charset="-128"/>
              </a:rPr>
              <a:t>OSS</a:t>
            </a:r>
            <a:br>
              <a:rPr lang="en-US" altLang="ja-JP" sz="1300" b="1" dirty="0" smtClean="0">
                <a:latin typeface="メイリオ" panose="020B0604030504040204" pitchFamily="50" charset="-128"/>
                <a:ea typeface="メイリオ" panose="020B0604030504040204" pitchFamily="50" charset="-128"/>
              </a:rPr>
            </a:br>
            <a:r>
              <a:rPr lang="ja-JP" altLang="en-US" sz="1300" b="1" dirty="0" smtClean="0">
                <a:latin typeface="メイリオ" panose="020B0604030504040204" pitchFamily="50" charset="-128"/>
                <a:ea typeface="メイリオ" panose="020B0604030504040204" pitchFamily="50" charset="-128"/>
              </a:rPr>
              <a:t>リエゾン</a:t>
            </a:r>
            <a:endParaRPr lang="ja-JP" altLang="en-US" sz="1300" b="1"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3002338" y="2618064"/>
            <a:ext cx="1061251"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latin typeface="メイリオ" panose="020B0604030504040204" pitchFamily="50" charset="-128"/>
                <a:ea typeface="メイリオ" panose="020B0604030504040204" pitchFamily="50" charset="-128"/>
              </a:rPr>
              <a:t>教育</a:t>
            </a:r>
            <a:endParaRPr lang="en-US" altLang="ja-JP" sz="1300" b="1" dirty="0">
              <a:latin typeface="メイリオ" panose="020B0604030504040204" pitchFamily="50" charset="-128"/>
              <a:ea typeface="メイリオ" panose="020B0604030504040204" pitchFamily="50" charset="-128"/>
            </a:endParaRPr>
          </a:p>
          <a:p>
            <a:pPr algn="ctr" defTabSz="742950" fontAlgn="auto">
              <a:spcBef>
                <a:spcPts val="0"/>
              </a:spcBef>
              <a:spcAft>
                <a:spcPts val="0"/>
              </a:spcAft>
              <a:defRPr/>
            </a:pPr>
            <a:endParaRPr lang="ja-JP" altLang="en-US" sz="1300" b="1"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689159" y="3951644"/>
            <a:ext cx="1357939" cy="292388"/>
          </a:xfrm>
          <a:prstGeom prst="rect">
            <a:avLst/>
          </a:prstGeom>
          <a:solidFill>
            <a:schemeClr val="accent6">
              <a:lumMod val="60000"/>
              <a:lumOff val="40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開発</a:t>
            </a:r>
          </a:p>
        </p:txBody>
      </p:sp>
      <p:sp>
        <p:nvSpPr>
          <p:cNvPr id="17" name="テキスト ボックス 16"/>
          <p:cNvSpPr txBox="1"/>
          <p:nvPr/>
        </p:nvSpPr>
        <p:spPr>
          <a:xfrm>
            <a:off x="5763879" y="3833172"/>
            <a:ext cx="1050388"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配布物確認</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7275392" y="2016696"/>
            <a:ext cx="1708953" cy="492443"/>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コントリブーション</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 </a:t>
            </a:r>
            <a:r>
              <a:rPr lang="ja-JP" altLang="en-US" sz="1300" b="1" dirty="0">
                <a:solidFill>
                  <a:prstClr val="white"/>
                </a:solidFill>
                <a:latin typeface="メイリオ" panose="020B0604030504040204" pitchFamily="50" charset="-128"/>
                <a:ea typeface="メイリオ" panose="020B0604030504040204" pitchFamily="50" charset="-128"/>
              </a:rPr>
              <a:t>ポリシ</a:t>
            </a:r>
            <a:r>
              <a:rPr lang="ja-JP" altLang="en-US" sz="1300" b="1" dirty="0" smtClean="0">
                <a:solidFill>
                  <a:prstClr val="white"/>
                </a:solidFill>
                <a:latin typeface="メイリオ" panose="020B0604030504040204" pitchFamily="50" charset="-128"/>
                <a:ea typeface="メイリオ" panose="020B0604030504040204" pitchFamily="50" charset="-128"/>
              </a:rPr>
              <a:t>ー</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3002828" y="3847119"/>
            <a:ext cx="1057200"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リスト作成</a:t>
            </a:r>
            <a:r>
              <a:rPr lang="en-US" altLang="ja-JP" sz="1300" b="1" dirty="0">
                <a:solidFill>
                  <a:prstClr val="white"/>
                </a:solidFill>
                <a:latin typeface="メイリオ" panose="020B0604030504040204" pitchFamily="50" charset="-128"/>
                <a:ea typeface="メイリオ" panose="020B0604030504040204" pitchFamily="50" charset="-128"/>
              </a:rPr>
              <a:t/>
            </a:r>
            <a:br>
              <a:rPr lang="en-US" altLang="ja-JP" sz="1300" b="1" dirty="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25" name="テキスト ボックス 24"/>
          <p:cNvSpPr txBox="1"/>
          <p:nvPr/>
        </p:nvSpPr>
        <p:spPr>
          <a:xfrm>
            <a:off x="2190973" y="3272067"/>
            <a:ext cx="1371635"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マネージメントプロセス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7370384" y="3803344"/>
            <a:ext cx="1728658"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コントリブーション</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394351" y="2849211"/>
            <a:ext cx="1208233" cy="292388"/>
          </a:xfrm>
          <a:prstGeom prst="rect">
            <a:avLst/>
          </a:prstGeom>
          <a:solidFill>
            <a:schemeClr val="accent5">
              <a:lumMod val="75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Segoe UI Symbol"/>
                <a:ea typeface="メイリオ"/>
              </a:rPr>
              <a:t>適合性</a:t>
            </a:r>
          </a:p>
        </p:txBody>
      </p:sp>
      <p:sp>
        <p:nvSpPr>
          <p:cNvPr id="33" name="円/楕円 75"/>
          <p:cNvSpPr/>
          <p:nvPr/>
        </p:nvSpPr>
        <p:spPr>
          <a:xfrm>
            <a:off x="3002338" y="4822108"/>
            <a:ext cx="1089567" cy="45203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4" name="円/楕円 77"/>
          <p:cNvSpPr/>
          <p:nvPr/>
        </p:nvSpPr>
        <p:spPr>
          <a:xfrm>
            <a:off x="5761609" y="4828669"/>
            <a:ext cx="1061251"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5" name="テキスト ボックス 34"/>
          <p:cNvSpPr txBox="1"/>
          <p:nvPr/>
        </p:nvSpPr>
        <p:spPr>
          <a:xfrm>
            <a:off x="711021" y="4913605"/>
            <a:ext cx="1221873"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ソフトウェア</a:t>
            </a:r>
            <a:endParaRPr lang="ja-JP" altLang="en-US" sz="1300" dirty="0">
              <a:solidFill>
                <a:prstClr val="black"/>
              </a:solidFill>
              <a:latin typeface="Segoe UI Symbol"/>
              <a:ea typeface="メイリオ"/>
            </a:endParaRPr>
          </a:p>
        </p:txBody>
      </p:sp>
      <p:sp>
        <p:nvSpPr>
          <p:cNvPr id="36" name="テキスト ボックス 35"/>
          <p:cNvSpPr txBox="1"/>
          <p:nvPr/>
        </p:nvSpPr>
        <p:spPr>
          <a:xfrm>
            <a:off x="5791082" y="4921078"/>
            <a:ext cx="1048856"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a:solidFill>
                  <a:prstClr val="black"/>
                </a:solidFill>
                <a:latin typeface="Segoe UI Symbol"/>
                <a:ea typeface="メイリオ"/>
              </a:rPr>
              <a:t>配布</a:t>
            </a:r>
            <a:r>
              <a:rPr lang="ja-JP" altLang="en-US" sz="1300" dirty="0" smtClean="0">
                <a:solidFill>
                  <a:prstClr val="black"/>
                </a:solidFill>
                <a:latin typeface="Segoe UI Symbol"/>
                <a:ea typeface="メイリオ"/>
              </a:rPr>
              <a:t> </a:t>
            </a:r>
            <a:endParaRPr lang="ja-JP" altLang="en-US" sz="1300" dirty="0">
              <a:solidFill>
                <a:prstClr val="black"/>
              </a:solidFill>
              <a:latin typeface="Segoe UI Symbol"/>
              <a:ea typeface="メイリオ"/>
            </a:endParaRPr>
          </a:p>
        </p:txBody>
      </p:sp>
      <p:sp>
        <p:nvSpPr>
          <p:cNvPr id="37" name="テキスト ボックス 36"/>
          <p:cNvSpPr txBox="1"/>
          <p:nvPr/>
        </p:nvSpPr>
        <p:spPr>
          <a:xfrm>
            <a:off x="3182868" y="4917364"/>
            <a:ext cx="718874" cy="292388"/>
          </a:xfrm>
          <a:prstGeom prst="rect">
            <a:avLst/>
          </a:prstGeom>
          <a:noFill/>
          <a:ln>
            <a:no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BoM</a:t>
            </a:r>
            <a:endParaRPr lang="ja-JP" altLang="en-US" sz="1300" dirty="0">
              <a:solidFill>
                <a:prstClr val="black"/>
              </a:solidFill>
              <a:latin typeface="Segoe UI Symbol"/>
              <a:ea typeface="メイリオ"/>
            </a:endParaRPr>
          </a:p>
        </p:txBody>
      </p:sp>
      <p:sp>
        <p:nvSpPr>
          <p:cNvPr id="38" name="テキスト ボックス 37"/>
          <p:cNvSpPr txBox="1"/>
          <p:nvPr/>
        </p:nvSpPr>
        <p:spPr>
          <a:xfrm>
            <a:off x="1017168" y="5358522"/>
            <a:ext cx="70019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smtClean="0">
                <a:solidFill>
                  <a:prstClr val="white"/>
                </a:solidFill>
                <a:latin typeface="Segoe UI Symbol"/>
                <a:ea typeface="メイリオ"/>
              </a:rPr>
              <a:t>OSS</a:t>
            </a:r>
            <a:endParaRPr lang="ja-JP" altLang="en-US" sz="975" b="1" dirty="0">
              <a:solidFill>
                <a:prstClr val="white"/>
              </a:solidFill>
              <a:latin typeface="Segoe UI Symbol"/>
              <a:ea typeface="メイリオ"/>
            </a:endParaRPr>
          </a:p>
        </p:txBody>
      </p:sp>
      <p:sp>
        <p:nvSpPr>
          <p:cNvPr id="39" name="テキスト ボックス 38"/>
          <p:cNvSpPr txBox="1"/>
          <p:nvPr/>
        </p:nvSpPr>
        <p:spPr>
          <a:xfrm>
            <a:off x="3080792" y="5344166"/>
            <a:ext cx="1027194"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smtClean="0">
                <a:solidFill>
                  <a:prstClr val="white"/>
                </a:solidFill>
                <a:latin typeface="Segoe UI Symbol"/>
                <a:ea typeface="メイリオ"/>
              </a:rPr>
              <a:t>OSS</a:t>
            </a:r>
            <a:r>
              <a:rPr lang="ja-JP" altLang="en-US" sz="975" b="1" dirty="0" smtClean="0">
                <a:solidFill>
                  <a:prstClr val="white"/>
                </a:solidFill>
                <a:latin typeface="Segoe UI Symbol"/>
                <a:ea typeface="メイリオ"/>
              </a:rPr>
              <a:t>バージョン</a:t>
            </a:r>
            <a:endParaRPr lang="ja-JP" altLang="en-US" sz="975" b="1" dirty="0">
              <a:solidFill>
                <a:prstClr val="white"/>
              </a:solidFill>
              <a:latin typeface="Segoe UI Symbol"/>
              <a:ea typeface="メイリオ"/>
            </a:endParaRPr>
          </a:p>
        </p:txBody>
      </p:sp>
      <p:sp>
        <p:nvSpPr>
          <p:cNvPr id="40" name="テキスト ボックス 39"/>
          <p:cNvSpPr txBox="1"/>
          <p:nvPr/>
        </p:nvSpPr>
        <p:spPr>
          <a:xfrm>
            <a:off x="3186449" y="5589774"/>
            <a:ext cx="905456"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ライセンス</a:t>
            </a:r>
          </a:p>
        </p:txBody>
      </p:sp>
      <p:sp>
        <p:nvSpPr>
          <p:cNvPr id="41" name="テキスト ボックス 40"/>
          <p:cNvSpPr txBox="1"/>
          <p:nvPr/>
        </p:nvSpPr>
        <p:spPr>
          <a:xfrm>
            <a:off x="4544364" y="5358522"/>
            <a:ext cx="84595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レポート</a:t>
            </a:r>
          </a:p>
        </p:txBody>
      </p:sp>
      <p:sp>
        <p:nvSpPr>
          <p:cNvPr id="42" name="テキスト ボックス 41"/>
          <p:cNvSpPr txBox="1"/>
          <p:nvPr/>
        </p:nvSpPr>
        <p:spPr>
          <a:xfrm>
            <a:off x="6086430" y="5374373"/>
            <a:ext cx="813133"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パッケージ</a:t>
            </a:r>
          </a:p>
        </p:txBody>
      </p:sp>
      <p:cxnSp>
        <p:nvCxnSpPr>
          <p:cNvPr id="43" name="直線矢印コネクタ 42"/>
          <p:cNvCxnSpPr>
            <a:stCxn id="16" idx="3"/>
            <a:endCxn id="19" idx="1"/>
          </p:cNvCxnSpPr>
          <p:nvPr/>
        </p:nvCxnSpPr>
        <p:spPr>
          <a:xfrm flipV="1">
            <a:off x="2047098" y="4093341"/>
            <a:ext cx="955730" cy="44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19" idx="3"/>
            <a:endCxn id="12" idx="1"/>
          </p:cNvCxnSpPr>
          <p:nvPr/>
        </p:nvCxnSpPr>
        <p:spPr>
          <a:xfrm flipV="1">
            <a:off x="4060028" y="4075661"/>
            <a:ext cx="369915" cy="176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12" idx="3"/>
            <a:endCxn id="17" idx="1"/>
          </p:cNvCxnSpPr>
          <p:nvPr/>
        </p:nvCxnSpPr>
        <p:spPr>
          <a:xfrm>
            <a:off x="5483112" y="4075661"/>
            <a:ext cx="280767" cy="373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endCxn id="33" idx="0"/>
          </p:cNvCxnSpPr>
          <p:nvPr/>
        </p:nvCxnSpPr>
        <p:spPr>
          <a:xfrm>
            <a:off x="3539505" y="4322248"/>
            <a:ext cx="7617" cy="499860"/>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17" idx="2"/>
            <a:endCxn id="34" idx="0"/>
          </p:cNvCxnSpPr>
          <p:nvPr/>
        </p:nvCxnSpPr>
        <p:spPr>
          <a:xfrm>
            <a:off x="6289073" y="4325615"/>
            <a:ext cx="3162" cy="50305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12" idx="2"/>
            <a:endCxn id="6" idx="0"/>
          </p:cNvCxnSpPr>
          <p:nvPr/>
        </p:nvCxnSpPr>
        <p:spPr>
          <a:xfrm flipH="1">
            <a:off x="4940323" y="4321882"/>
            <a:ext cx="16205" cy="52290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10" idx="0"/>
          </p:cNvCxnSpPr>
          <p:nvPr/>
        </p:nvCxnSpPr>
        <p:spPr>
          <a:xfrm flipH="1">
            <a:off x="1366763" y="4244032"/>
            <a:ext cx="1366" cy="578076"/>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197026" y="5838487"/>
            <a:ext cx="910960"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著作権</a:t>
            </a:r>
          </a:p>
        </p:txBody>
      </p:sp>
      <p:sp>
        <p:nvSpPr>
          <p:cNvPr id="51" name="テキスト ボックス 50"/>
          <p:cNvSpPr txBox="1"/>
          <p:nvPr/>
        </p:nvSpPr>
        <p:spPr>
          <a:xfrm>
            <a:off x="3197026" y="6088555"/>
            <a:ext cx="894879"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義務</a:t>
            </a:r>
          </a:p>
        </p:txBody>
      </p:sp>
      <p:sp>
        <p:nvSpPr>
          <p:cNvPr id="52" name="テキスト ボックス 51"/>
          <p:cNvSpPr txBox="1"/>
          <p:nvPr/>
        </p:nvSpPr>
        <p:spPr>
          <a:xfrm>
            <a:off x="393277" y="1490890"/>
            <a:ext cx="3146228" cy="542584"/>
          </a:xfrm>
          <a:prstGeom prst="rect">
            <a:avLst/>
          </a:prstGeom>
          <a:solidFill>
            <a:schemeClr val="bg1"/>
          </a:solidFill>
          <a:ln w="28575">
            <a:solidFill>
              <a:schemeClr val="accent3">
                <a:lumMod val="75000"/>
              </a:schemeClr>
            </a:solidFill>
          </a:ln>
        </p:spPr>
        <p:txBody>
          <a:bodyPr wrap="square" rtlCol="0">
            <a:spAutoFit/>
          </a:bodyPr>
          <a:lstStyle/>
          <a:p>
            <a:pPr defTabSz="742950" fontAlgn="auto">
              <a:spcBef>
                <a:spcPts val="0"/>
              </a:spcBef>
              <a:spcAft>
                <a:spcPts val="0"/>
              </a:spcAft>
              <a:defRPr/>
            </a:pPr>
            <a:r>
              <a:rPr lang="en-US" altLang="ja-JP" sz="1463" b="1" dirty="0" smtClean="0">
                <a:solidFill>
                  <a:prstClr val="black"/>
                </a:solidFill>
                <a:latin typeface="Segoe UI Symbol"/>
                <a:ea typeface="メイリオ"/>
              </a:rPr>
              <a:t>OSS</a:t>
            </a:r>
            <a:r>
              <a:rPr lang="ja-JP" altLang="en-US" sz="1463" b="1" dirty="0" smtClean="0">
                <a:solidFill>
                  <a:prstClr val="black"/>
                </a:solidFill>
                <a:latin typeface="Segoe UI Symbol"/>
                <a:ea typeface="メイリオ"/>
              </a:rPr>
              <a:t>コンプライアンスプログラム</a:t>
            </a:r>
            <a:r>
              <a:rPr lang="en-US" altLang="ja-JP" sz="1463" b="1" dirty="0" smtClean="0">
                <a:solidFill>
                  <a:prstClr val="black"/>
                </a:solidFill>
                <a:latin typeface="Segoe UI Symbol"/>
                <a:ea typeface="メイリオ"/>
              </a:rPr>
              <a:t> </a:t>
            </a:r>
            <a:r>
              <a:rPr lang="en-US" altLang="ja-JP" sz="1463" b="1" dirty="0">
                <a:solidFill>
                  <a:prstClr val="black"/>
                </a:solidFill>
                <a:latin typeface="Segoe UI Symbol"/>
                <a:ea typeface="メイリオ"/>
              </a:rPr>
              <a:t>= </a:t>
            </a:r>
          </a:p>
          <a:p>
            <a:pPr defTabSz="742950" fontAlgn="auto">
              <a:spcBef>
                <a:spcPts val="0"/>
              </a:spcBef>
              <a:spcAft>
                <a:spcPts val="0"/>
              </a:spcAft>
              <a:defRPr/>
            </a:pPr>
            <a:r>
              <a:rPr lang="ja-JP" altLang="en-US" sz="1463" b="1" dirty="0" smtClean="0">
                <a:solidFill>
                  <a:prstClr val="black"/>
                </a:solidFill>
                <a:latin typeface="Segoe UI Symbol"/>
                <a:ea typeface="メイリオ"/>
              </a:rPr>
              <a:t>ポリシー</a:t>
            </a:r>
            <a:r>
              <a:rPr lang="ja-JP" altLang="en-US" sz="1463" b="1" dirty="0">
                <a:solidFill>
                  <a:prstClr val="black"/>
                </a:solidFill>
                <a:latin typeface="Segoe UI Symbol"/>
                <a:ea typeface="メイリオ"/>
              </a:rPr>
              <a:t>、</a:t>
            </a:r>
            <a:r>
              <a:rPr lang="ja-JP" altLang="en-US" sz="1463" b="1" dirty="0" smtClean="0">
                <a:solidFill>
                  <a:prstClr val="black"/>
                </a:solidFill>
                <a:latin typeface="Segoe UI Symbol"/>
                <a:ea typeface="メイリオ"/>
              </a:rPr>
              <a:t>組織、プロセス</a:t>
            </a:r>
            <a:endParaRPr lang="ja-JP" altLang="en-US" sz="1463" b="1" dirty="0">
              <a:solidFill>
                <a:prstClr val="black"/>
              </a:solidFill>
              <a:latin typeface="Segoe UI Symbol"/>
              <a:ea typeface="メイリオ"/>
            </a:endParaRPr>
          </a:p>
        </p:txBody>
      </p:sp>
      <p:sp>
        <p:nvSpPr>
          <p:cNvPr id="53" name="テキスト ボックス 52"/>
          <p:cNvSpPr txBox="1"/>
          <p:nvPr/>
        </p:nvSpPr>
        <p:spPr>
          <a:xfrm>
            <a:off x="7043084" y="4915204"/>
            <a:ext cx="2354835" cy="492443"/>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black"/>
                </a:solidFill>
                <a:latin typeface="Segoe UI Symbol"/>
                <a:ea typeface="メイリオ"/>
              </a:rPr>
              <a:t>ソフトウェアとライセンス･メタ情報を受領</a:t>
            </a:r>
            <a:endParaRPr lang="en-US" altLang="ja-JP" sz="1300" b="1" dirty="0">
              <a:solidFill>
                <a:prstClr val="black"/>
              </a:solidFill>
              <a:latin typeface="Segoe UI Symbol"/>
              <a:ea typeface="メイリオ"/>
            </a:endParaRPr>
          </a:p>
        </p:txBody>
      </p:sp>
      <p:sp>
        <p:nvSpPr>
          <p:cNvPr id="54" name="矢印: 右 111"/>
          <p:cNvSpPr/>
          <p:nvPr/>
        </p:nvSpPr>
        <p:spPr>
          <a:xfrm>
            <a:off x="1680800" y="2615402"/>
            <a:ext cx="431957" cy="736145"/>
          </a:xfrm>
          <a:prstGeom prst="rightArrow">
            <a:avLst/>
          </a:prstGeom>
          <a:solidFill>
            <a:schemeClr val="accent5">
              <a:lumMod val="75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cxnSp>
        <p:nvCxnSpPr>
          <p:cNvPr id="55" name="コネクタ: カギ線 10"/>
          <p:cNvCxnSpPr>
            <a:stCxn id="5" idx="3"/>
            <a:endCxn id="42" idx="1"/>
          </p:cNvCxnSpPr>
          <p:nvPr/>
        </p:nvCxnSpPr>
        <p:spPr>
          <a:xfrm flipV="1">
            <a:off x="5495734" y="5495560"/>
            <a:ext cx="590696" cy="32367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6086430" y="6052731"/>
            <a:ext cx="753508"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開示</a:t>
            </a:r>
          </a:p>
        </p:txBody>
      </p:sp>
      <p:cxnSp>
        <p:nvCxnSpPr>
          <p:cNvPr id="57" name="コネクタ: カギ線 69"/>
          <p:cNvCxnSpPr>
            <a:cxnSpLocks/>
            <a:stCxn id="5" idx="3"/>
            <a:endCxn id="56" idx="1"/>
          </p:cNvCxnSpPr>
          <p:nvPr/>
        </p:nvCxnSpPr>
        <p:spPr>
          <a:xfrm>
            <a:off x="5495734" y="5819234"/>
            <a:ext cx="590696" cy="35468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7052178" y="5842696"/>
            <a:ext cx="2354835" cy="292388"/>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必要</a:t>
            </a:r>
            <a:r>
              <a:rPr lang="ja-JP" altLang="en-US" sz="1300" b="1" dirty="0" smtClean="0">
                <a:solidFill>
                  <a:prstClr val="black"/>
                </a:solidFill>
                <a:latin typeface="Segoe UI Symbol"/>
                <a:ea typeface="メイリオ"/>
              </a:rPr>
              <a:t>ならソースコードを開示</a:t>
            </a:r>
            <a:endParaRPr lang="en-US" altLang="ja-JP" sz="1300" b="1" dirty="0">
              <a:solidFill>
                <a:prstClr val="black"/>
              </a:solidFill>
              <a:latin typeface="Segoe UI Symbol"/>
              <a:ea typeface="メイリオ"/>
            </a:endParaRPr>
          </a:p>
        </p:txBody>
      </p:sp>
      <p:sp>
        <p:nvSpPr>
          <p:cNvPr id="63" name="テキスト ボックス 62"/>
          <p:cNvSpPr txBox="1"/>
          <p:nvPr/>
        </p:nvSpPr>
        <p:spPr>
          <a:xfrm>
            <a:off x="4639033" y="3065184"/>
            <a:ext cx="1052047" cy="415498"/>
          </a:xfrm>
          <a:prstGeom prst="rect">
            <a:avLst/>
          </a:prstGeom>
          <a:solidFill>
            <a:schemeClr val="accent6">
              <a:lumMod val="20000"/>
              <a:lumOff val="80000"/>
            </a:schemeClr>
          </a:solidFill>
          <a:ln>
            <a:solidFill>
              <a:schemeClr val="accent3"/>
            </a:solidFill>
          </a:ln>
        </p:spPr>
        <p:txBody>
          <a:bodyPr wrap="square" rtlCol="0">
            <a:spAutoFit/>
          </a:bodyPr>
          <a:lstStyle/>
          <a:p>
            <a:pPr algn="ctr" defTabSz="742950" fontAlgn="auto">
              <a:spcBef>
                <a:spcPts val="0"/>
              </a:spcBef>
              <a:spcAft>
                <a:spcPts val="0"/>
              </a:spcAft>
              <a:defRPr/>
            </a:pPr>
            <a:r>
              <a:rPr lang="ja-JP" altLang="en-US" sz="1050" dirty="0" smtClean="0">
                <a:solidFill>
                  <a:prstClr val="black"/>
                </a:solidFill>
                <a:latin typeface="Segoe UI Symbol"/>
                <a:ea typeface="メイリオ"/>
              </a:rPr>
              <a:t>ソフトウェア･スタッフ</a:t>
            </a:r>
            <a:endParaRPr lang="ja-JP" altLang="en-US" sz="1050" dirty="0">
              <a:solidFill>
                <a:prstClr val="black"/>
              </a:solidFill>
              <a:latin typeface="Segoe UI Symbol"/>
              <a:ea typeface="メイリオ"/>
            </a:endParaRPr>
          </a:p>
        </p:txBody>
      </p:sp>
      <p:sp>
        <p:nvSpPr>
          <p:cNvPr id="3" name="角丸四角形 2"/>
          <p:cNvSpPr/>
          <p:nvPr/>
        </p:nvSpPr>
        <p:spPr>
          <a:xfrm>
            <a:off x="177033" y="1348517"/>
            <a:ext cx="11512203" cy="5061710"/>
          </a:xfrm>
          <a:prstGeom prst="roundRect">
            <a:avLst>
              <a:gd name="adj" fmla="val 5679"/>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0122019" y="1486348"/>
            <a:ext cx="1354911" cy="954107"/>
          </a:xfrm>
          <a:prstGeom prst="rect">
            <a:avLst/>
          </a:prstGeom>
          <a:solidFill>
            <a:schemeClr val="bg1"/>
          </a:solidFill>
          <a:ln>
            <a:noFill/>
          </a:ln>
        </p:spPr>
        <p:txBody>
          <a:bodyPr wrap="square" rtlCol="0">
            <a:spAutoFit/>
          </a:bodyPr>
          <a:lstStyle/>
          <a:p>
            <a:pPr algn="ctr" defTabSz="742950" fontAlgn="auto">
              <a:spcBef>
                <a:spcPts val="0"/>
              </a:spcBef>
              <a:spcAft>
                <a:spcPts val="0"/>
              </a:spcAft>
              <a:defRPr/>
            </a:pPr>
            <a:r>
              <a:rPr lang="ja-JP" altLang="en-US" sz="2800" dirty="0" smtClean="0">
                <a:solidFill>
                  <a:prstClr val="black"/>
                </a:solidFill>
                <a:latin typeface="メイリオ" panose="020B0604030504040204" pitchFamily="50" charset="-128"/>
                <a:ea typeface="メイリオ" panose="020B0604030504040204" pitchFamily="50" charset="-128"/>
              </a:rPr>
              <a:t>仕様書</a:t>
            </a:r>
            <a:r>
              <a:rPr lang="en-US" altLang="ja-JP" sz="2800" dirty="0" smtClean="0">
                <a:solidFill>
                  <a:prstClr val="black"/>
                </a:solidFill>
                <a:latin typeface="メイリオ" panose="020B0604030504040204" pitchFamily="50" charset="-128"/>
                <a:ea typeface="メイリオ" panose="020B0604030504040204" pitchFamily="50" charset="-128"/>
              </a:rPr>
              <a:t>2.0</a:t>
            </a:r>
            <a:endParaRPr lang="ja-JP" altLang="en-US" sz="2800" dirty="0">
              <a:solidFill>
                <a:prstClr val="black"/>
              </a:solidFill>
              <a:latin typeface="メイリオ" panose="020B0604030504040204" pitchFamily="50" charset="-128"/>
              <a:ea typeface="メイリオ" panose="020B0604030504040204" pitchFamily="50" charset="-128"/>
            </a:endParaRPr>
          </a:p>
        </p:txBody>
      </p:sp>
      <p:sp>
        <p:nvSpPr>
          <p:cNvPr id="65" name="角丸四角形吹き出し 64"/>
          <p:cNvSpPr/>
          <p:nvPr/>
        </p:nvSpPr>
        <p:spPr>
          <a:xfrm>
            <a:off x="10105701" y="4614162"/>
            <a:ext cx="1319347" cy="616527"/>
          </a:xfrm>
          <a:prstGeom prst="wedgeRoundRectCallout">
            <a:avLst>
              <a:gd name="adj1" fmla="val -37609"/>
              <a:gd name="adj2" fmla="val 83458"/>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仕様書</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a:t>
            </a:r>
            <a:b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章</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番号</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 name="グループ化 1"/>
          <p:cNvGrpSpPr/>
          <p:nvPr/>
        </p:nvGrpSpPr>
        <p:grpSpPr>
          <a:xfrm>
            <a:off x="3440832" y="1412913"/>
            <a:ext cx="8194060" cy="4310082"/>
            <a:chOff x="3440832" y="1412913"/>
            <a:chExt cx="8194060" cy="4310082"/>
          </a:xfrm>
        </p:grpSpPr>
        <p:sp>
          <p:nvSpPr>
            <p:cNvPr id="20" name="テキスト ボックス 19"/>
            <p:cNvSpPr txBox="1"/>
            <p:nvPr/>
          </p:nvSpPr>
          <p:spPr>
            <a:xfrm>
              <a:off x="5432324" y="1726405"/>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1.1</a:t>
              </a:r>
              <a:endParaRPr lang="ja-JP" altLang="en-US" sz="1300" dirty="0">
                <a:solidFill>
                  <a:prstClr val="black"/>
                </a:solidFill>
                <a:latin typeface="Segoe UI Symbol"/>
                <a:ea typeface="メイリオ"/>
              </a:endParaRPr>
            </a:p>
          </p:txBody>
        </p:sp>
        <p:sp>
          <p:nvSpPr>
            <p:cNvPr id="21" name="テキスト ボックス 20"/>
            <p:cNvSpPr txBox="1"/>
            <p:nvPr/>
          </p:nvSpPr>
          <p:spPr>
            <a:xfrm>
              <a:off x="3717207" y="2232720"/>
              <a:ext cx="464904"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1.2</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1.3</a:t>
              </a:r>
              <a:endParaRPr lang="ja-JP" altLang="en-US" sz="1300" dirty="0">
                <a:solidFill>
                  <a:prstClr val="black"/>
                </a:solidFill>
                <a:latin typeface="Segoe UI Symbol"/>
                <a:ea typeface="メイリオ"/>
              </a:endParaRPr>
            </a:p>
          </p:txBody>
        </p:sp>
        <p:sp>
          <p:nvSpPr>
            <p:cNvPr id="22" name="テキスト ボックス 21"/>
            <p:cNvSpPr txBox="1"/>
            <p:nvPr/>
          </p:nvSpPr>
          <p:spPr>
            <a:xfrm>
              <a:off x="6530158" y="2402803"/>
              <a:ext cx="51292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2.1</a:t>
              </a:r>
              <a:endParaRPr lang="ja-JP" altLang="en-US" sz="1300" dirty="0">
                <a:solidFill>
                  <a:prstClr val="black"/>
                </a:solidFill>
                <a:latin typeface="Segoe UI Symbol"/>
                <a:ea typeface="メイリオ"/>
              </a:endParaRPr>
            </a:p>
          </p:txBody>
        </p:sp>
        <p:sp>
          <p:nvSpPr>
            <p:cNvPr id="23" name="テキスト ボックス 22"/>
            <p:cNvSpPr txBox="1"/>
            <p:nvPr/>
          </p:nvSpPr>
          <p:spPr>
            <a:xfrm>
              <a:off x="5179554" y="2395761"/>
              <a:ext cx="44998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2.2</a:t>
              </a:r>
              <a:endParaRPr lang="ja-JP" altLang="en-US" sz="1300" dirty="0">
                <a:solidFill>
                  <a:prstClr val="black"/>
                </a:solidFill>
                <a:latin typeface="Segoe UI Symbol"/>
                <a:ea typeface="メイリオ"/>
              </a:endParaRPr>
            </a:p>
          </p:txBody>
        </p:sp>
        <p:sp>
          <p:nvSpPr>
            <p:cNvPr id="24" name="テキスト ボックス 23"/>
            <p:cNvSpPr txBox="1"/>
            <p:nvPr/>
          </p:nvSpPr>
          <p:spPr>
            <a:xfrm>
              <a:off x="3778488" y="3616430"/>
              <a:ext cx="470477"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3.1</a:t>
              </a:r>
              <a:endParaRPr lang="ja-JP" altLang="en-US" sz="1300" dirty="0">
                <a:solidFill>
                  <a:prstClr val="black"/>
                </a:solidFill>
                <a:latin typeface="Segoe UI Symbol"/>
                <a:ea typeface="メイリオ"/>
              </a:endParaRPr>
            </a:p>
          </p:txBody>
        </p:sp>
        <p:sp>
          <p:nvSpPr>
            <p:cNvPr id="26" name="テキスト ボックス 25"/>
            <p:cNvSpPr txBox="1"/>
            <p:nvPr/>
          </p:nvSpPr>
          <p:spPr>
            <a:xfrm>
              <a:off x="3440832" y="3049730"/>
              <a:ext cx="483826"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3.2</a:t>
              </a:r>
              <a:endParaRPr lang="ja-JP" altLang="en-US" sz="1300" dirty="0">
                <a:solidFill>
                  <a:prstClr val="black"/>
                </a:solidFill>
                <a:latin typeface="Segoe UI Symbol"/>
                <a:ea typeface="メイリオ"/>
              </a:endParaRPr>
            </a:p>
          </p:txBody>
        </p:sp>
        <p:sp>
          <p:nvSpPr>
            <p:cNvPr id="27" name="テキスト ボックス 26"/>
            <p:cNvSpPr txBox="1"/>
            <p:nvPr/>
          </p:nvSpPr>
          <p:spPr>
            <a:xfrm>
              <a:off x="6530159" y="3384848"/>
              <a:ext cx="466982"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3.2</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4.1</a:t>
              </a:r>
              <a:endParaRPr lang="ja-JP" altLang="en-US" sz="1300" dirty="0">
                <a:solidFill>
                  <a:prstClr val="black"/>
                </a:solidFill>
                <a:latin typeface="Segoe UI Symbol"/>
                <a:ea typeface="メイリオ"/>
              </a:endParaRPr>
            </a:p>
          </p:txBody>
        </p:sp>
        <p:sp>
          <p:nvSpPr>
            <p:cNvPr id="28" name="テキスト ボックス 27"/>
            <p:cNvSpPr txBox="1"/>
            <p:nvPr/>
          </p:nvSpPr>
          <p:spPr>
            <a:xfrm>
              <a:off x="8753061" y="1765849"/>
              <a:ext cx="51177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5.1</a:t>
              </a:r>
              <a:endParaRPr lang="ja-JP" altLang="en-US" sz="1300" dirty="0">
                <a:solidFill>
                  <a:prstClr val="black"/>
                </a:solidFill>
                <a:latin typeface="Segoe UI Symbol"/>
                <a:ea typeface="メイリオ"/>
              </a:endParaRPr>
            </a:p>
          </p:txBody>
        </p:sp>
        <p:sp>
          <p:nvSpPr>
            <p:cNvPr id="59" name="テキスト ボックス 58"/>
            <p:cNvSpPr txBox="1"/>
            <p:nvPr/>
          </p:nvSpPr>
          <p:spPr>
            <a:xfrm>
              <a:off x="3487967" y="1412913"/>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1.4</a:t>
              </a:r>
              <a:endParaRPr lang="ja-JP" altLang="en-US" sz="1300" dirty="0">
                <a:solidFill>
                  <a:prstClr val="black"/>
                </a:solidFill>
                <a:latin typeface="Segoe UI Symbol"/>
                <a:ea typeface="メイリオ"/>
              </a:endParaRPr>
            </a:p>
          </p:txBody>
        </p:sp>
        <p:sp>
          <p:nvSpPr>
            <p:cNvPr id="62" name="テキスト ボックス 61"/>
            <p:cNvSpPr txBox="1"/>
            <p:nvPr/>
          </p:nvSpPr>
          <p:spPr>
            <a:xfrm>
              <a:off x="5310429" y="3501805"/>
              <a:ext cx="400796"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1.5</a:t>
              </a:r>
              <a:br>
                <a:rPr lang="en-US" altLang="ja-JP" sz="1300" dirty="0" smtClean="0">
                  <a:solidFill>
                    <a:prstClr val="black"/>
                  </a:solidFill>
                  <a:latin typeface="Segoe UI Symbol"/>
                  <a:ea typeface="メイリオ"/>
                </a:rPr>
              </a:br>
              <a:r>
                <a:rPr lang="en-US" altLang="ja-JP" sz="1300" dirty="0" smtClean="0">
                  <a:solidFill>
                    <a:prstClr val="black"/>
                  </a:solidFill>
                  <a:latin typeface="Segoe UI Symbol"/>
                  <a:ea typeface="メイリオ"/>
                </a:rPr>
                <a:t>3.2</a:t>
              </a:r>
            </a:p>
          </p:txBody>
        </p:sp>
        <p:sp>
          <p:nvSpPr>
            <p:cNvPr id="66" name="テキスト ボックス 65"/>
            <p:cNvSpPr txBox="1"/>
            <p:nvPr/>
          </p:nvSpPr>
          <p:spPr>
            <a:xfrm>
              <a:off x="10067553" y="5429039"/>
              <a:ext cx="469512"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8" name="テキスト ボックス 67"/>
            <p:cNvSpPr txBox="1"/>
            <p:nvPr/>
          </p:nvSpPr>
          <p:spPr>
            <a:xfrm>
              <a:off x="10285941" y="5430607"/>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：記載有り</a:t>
              </a:r>
              <a:endParaRPr lang="ja-JP" altLang="en-US" sz="1300" dirty="0">
                <a:solidFill>
                  <a:prstClr val="black"/>
                </a:solidFill>
                <a:latin typeface="Segoe UI Symbol"/>
                <a:ea typeface="メイリオ"/>
              </a:endParaRPr>
            </a:p>
          </p:txBody>
        </p:sp>
      </p:grpSp>
      <p:grpSp>
        <p:nvGrpSpPr>
          <p:cNvPr id="4" name="グループ化 3"/>
          <p:cNvGrpSpPr/>
          <p:nvPr/>
        </p:nvGrpSpPr>
        <p:grpSpPr>
          <a:xfrm>
            <a:off x="1274573" y="2382755"/>
            <a:ext cx="10361888" cy="3747164"/>
            <a:chOff x="1274573" y="2382755"/>
            <a:chExt cx="10361888" cy="3747164"/>
          </a:xfrm>
        </p:grpSpPr>
        <p:sp>
          <p:nvSpPr>
            <p:cNvPr id="30" name="テキスト ボックス 29"/>
            <p:cNvSpPr txBox="1"/>
            <p:nvPr/>
          </p:nvSpPr>
          <p:spPr>
            <a:xfrm>
              <a:off x="8771915" y="3505367"/>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5.2</a:t>
              </a:r>
              <a:endParaRPr lang="ja-JP" altLang="en-US" sz="1300" dirty="0">
                <a:solidFill>
                  <a:prstClr val="black"/>
                </a:solidFill>
                <a:latin typeface="Segoe UI Symbol"/>
                <a:ea typeface="メイリオ"/>
              </a:endParaRPr>
            </a:p>
          </p:txBody>
        </p:sp>
        <p:sp>
          <p:nvSpPr>
            <p:cNvPr id="32" name="テキスト ボックス 31"/>
            <p:cNvSpPr txBox="1"/>
            <p:nvPr/>
          </p:nvSpPr>
          <p:spPr>
            <a:xfrm>
              <a:off x="1274573" y="2382755"/>
              <a:ext cx="436235" cy="492443"/>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6.1</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6.2</a:t>
              </a:r>
              <a:endParaRPr lang="ja-JP" altLang="en-US" sz="1300" dirty="0">
                <a:solidFill>
                  <a:prstClr val="black"/>
                </a:solidFill>
                <a:latin typeface="Segoe UI Symbol"/>
                <a:ea typeface="メイリオ"/>
              </a:endParaRPr>
            </a:p>
          </p:txBody>
        </p:sp>
        <p:sp>
          <p:nvSpPr>
            <p:cNvPr id="67" name="テキスト ボックス 66"/>
            <p:cNvSpPr txBox="1"/>
            <p:nvPr/>
          </p:nvSpPr>
          <p:spPr>
            <a:xfrm>
              <a:off x="10069121" y="5835962"/>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9" name="テキスト ボックス 68"/>
            <p:cNvSpPr txBox="1"/>
            <p:nvPr/>
          </p:nvSpPr>
          <p:spPr>
            <a:xfrm>
              <a:off x="10287510" y="5837531"/>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：記載無し</a:t>
              </a:r>
              <a:endParaRPr lang="ja-JP" altLang="en-US" sz="1300" dirty="0">
                <a:solidFill>
                  <a:prstClr val="black"/>
                </a:solidFill>
                <a:latin typeface="Segoe UI Symbol"/>
                <a:ea typeface="メイリオ"/>
              </a:endParaRPr>
            </a:p>
          </p:txBody>
        </p:sp>
      </p:grpSp>
    </p:spTree>
    <p:extLst>
      <p:ext uri="{BB962C8B-B14F-4D97-AF65-F5344CB8AC3E}">
        <p14:creationId xmlns:p14="http://schemas.microsoft.com/office/powerpoint/2010/main" val="140955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今回の講座にあたって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609600" y="1600200"/>
            <a:ext cx="10972800" cy="5100638"/>
          </a:xfrm>
        </p:spPr>
        <p:txBody>
          <a:bodyPr>
            <a:normAutofit lnSpcReduction="10000"/>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本教育資料の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ある想定の企業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でのソフトウェア開発者向けの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に関する教育の事例と捉えて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下さい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その想定の企業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、アプリケーション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or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込型製品の提供を行うビジネスを中心に展開しています。）</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法律やライセンスに関する説明は、特にその企業での法律やライセンスに関する解釈を加えておらず、一般的な法律やライセンスに関する説明になっています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そこ</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で、自社で独自に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の教育を展開される場合は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、法律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やライセンスに関する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説明を自社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の法律やライセンスの解釈に準じた形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で説明すると、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よりわかり易くソフトウェア開発者に説明出来るかもしれません。</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又ポリシー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プロセスを、自社の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体制や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開発のユースケースに準じた形で説明すれば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に関する教育として、よりソフトウェア開発者にとってわかり易い教育になると考えています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以上、工夫してみて下さい。</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38187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とは？</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知的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財産権</a:t>
            </a:r>
            <a:endParaRPr lang="x-none"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プログラム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7"/>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問い合わせ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先</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第1章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Text Placeholder 2"/>
          <p:cNvSpPr>
            <a:spLocks noGrp="1"/>
          </p:cNvSpPr>
          <p:nvPr>
            <p:ph type="body" idx="1"/>
          </p:nvPr>
        </p:nvSpPr>
        <p:spPr/>
        <p:txBody>
          <a:bodyPr>
            <a:normAutofit/>
          </a:bodyPr>
          <a:lstStyle/>
          <a:p>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とは？</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8861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9096"/>
            <a:ext cx="10972800" cy="990600"/>
          </a:xfrm>
        </p:spPr>
        <p:txBody>
          <a:bodyPr>
            <a:norm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とは</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242999"/>
            <a:ext cx="11146875" cy="5486413"/>
          </a:xfrm>
        </p:spPr>
        <p:txBody>
          <a:bodyPr vert="horz" lIns="91440" tIns="45720" rIns="91440" bIns="45720" rtlCol="0" anchor="t">
            <a:normAutofit fontScale="92500" lnSpcReduction="20000"/>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そもそも何か？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とは</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Open Source Software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の略で、「一定の条件（ライセンス条件）を守ることで、自由</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できるソフトウェア</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一般的に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はソースコードが公開されており、商用利用を目的としたソフトウェア製品に組み込むことも</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どこで使われている？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は現代社会のさまざまな領域で活用されて</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を利用するメリット</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開発期間の短縮：既にある物を使うので早くできる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開発費用の削減：無償で使えるので安上がり</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機能の追加やカスタマイズが容易：ソースコードを入手して、自分で変更可能</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を利用する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リスク</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利用には多くのメリットが</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あるが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リスクも</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伴う</a:t>
            </a:r>
            <a:r>
              <a:rPr lang="ja-JP" altLang="en-US" sz="19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著作権に対する認識不足</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意図せぬ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混入</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ライセンス条件の理解</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不足</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コンプライアンス意識の</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欠如</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74320" lvl="1"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により、</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を不適切に利用してしまうと、</a:t>
            </a:r>
          </a:p>
          <a:p>
            <a:pPr marL="274320" lvl="1"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自社コードの公開、該当製品の販売差止め、クレーム、訴訟、企業の信頼度低下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、該当</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の利用禁止</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損害</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賠償、などにつながるかも</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しれない。 </a:t>
            </a:r>
            <a:endParaRPr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274320" lvl="1" indent="0">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を利用する場合、「ライセンス条件の遵守」が重要と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フリーフォーム 3"/>
          <p:cNvSpPr/>
          <p:nvPr/>
        </p:nvSpPr>
        <p:spPr>
          <a:xfrm>
            <a:off x="1085850" y="1500188"/>
            <a:ext cx="10615613" cy="714375"/>
          </a:xfrm>
          <a:custGeom>
            <a:avLst/>
            <a:gdLst>
              <a:gd name="connsiteX0" fmla="*/ 4200525 w 10615613"/>
              <a:gd name="connsiteY0" fmla="*/ 0 h 714375"/>
              <a:gd name="connsiteX1" fmla="*/ 10615613 w 10615613"/>
              <a:gd name="connsiteY1" fmla="*/ 0 h 714375"/>
              <a:gd name="connsiteX2" fmla="*/ 10615613 w 10615613"/>
              <a:gd name="connsiteY2" fmla="*/ 514350 h 714375"/>
              <a:gd name="connsiteX3" fmla="*/ 3729038 w 10615613"/>
              <a:gd name="connsiteY3" fmla="*/ 514350 h 714375"/>
              <a:gd name="connsiteX4" fmla="*/ 3729038 w 10615613"/>
              <a:gd name="connsiteY4" fmla="*/ 714375 h 714375"/>
              <a:gd name="connsiteX5" fmla="*/ 0 w 10615613"/>
              <a:gd name="connsiteY5" fmla="*/ 714375 h 714375"/>
              <a:gd name="connsiteX6" fmla="*/ 0 w 10615613"/>
              <a:gd name="connsiteY6" fmla="*/ 271462 h 714375"/>
              <a:gd name="connsiteX7" fmla="*/ 4229100 w 10615613"/>
              <a:gd name="connsiteY7" fmla="*/ 271462 h 714375"/>
              <a:gd name="connsiteX8" fmla="*/ 4200525 w 10615613"/>
              <a:gd name="connsiteY8"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15613" h="714375">
                <a:moveTo>
                  <a:pt x="4200525" y="0"/>
                </a:moveTo>
                <a:lnTo>
                  <a:pt x="10615613" y="0"/>
                </a:lnTo>
                <a:lnTo>
                  <a:pt x="10615613" y="514350"/>
                </a:lnTo>
                <a:lnTo>
                  <a:pt x="3729038" y="514350"/>
                </a:lnTo>
                <a:lnTo>
                  <a:pt x="3729038" y="714375"/>
                </a:lnTo>
                <a:lnTo>
                  <a:pt x="0" y="714375"/>
                </a:lnTo>
                <a:lnTo>
                  <a:pt x="0" y="271462"/>
                </a:lnTo>
                <a:lnTo>
                  <a:pt x="4229100" y="271462"/>
                </a:lnTo>
                <a:lnTo>
                  <a:pt x="4200525"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p:cNvSpPr/>
          <p:nvPr/>
        </p:nvSpPr>
        <p:spPr>
          <a:xfrm>
            <a:off x="1128713" y="3114675"/>
            <a:ext cx="3328987" cy="814387"/>
          </a:xfrm>
          <a:custGeom>
            <a:avLst/>
            <a:gdLst>
              <a:gd name="connsiteX0" fmla="*/ 0 w 3328987"/>
              <a:gd name="connsiteY0" fmla="*/ 0 h 814387"/>
              <a:gd name="connsiteX1" fmla="*/ 1600200 w 3328987"/>
              <a:gd name="connsiteY1" fmla="*/ 0 h 814387"/>
              <a:gd name="connsiteX2" fmla="*/ 1600200 w 3328987"/>
              <a:gd name="connsiteY2" fmla="*/ 528637 h 814387"/>
              <a:gd name="connsiteX3" fmla="*/ 3328987 w 3328987"/>
              <a:gd name="connsiteY3" fmla="*/ 528637 h 814387"/>
              <a:gd name="connsiteX4" fmla="*/ 3328987 w 3328987"/>
              <a:gd name="connsiteY4" fmla="*/ 814387 h 814387"/>
              <a:gd name="connsiteX5" fmla="*/ 14287 w 3328987"/>
              <a:gd name="connsiteY5" fmla="*/ 814387 h 814387"/>
              <a:gd name="connsiteX6" fmla="*/ 0 w 3328987"/>
              <a:gd name="connsiteY6" fmla="*/ 0 h 81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8987" h="814387">
                <a:moveTo>
                  <a:pt x="0" y="0"/>
                </a:moveTo>
                <a:lnTo>
                  <a:pt x="1600200" y="0"/>
                </a:lnTo>
                <a:lnTo>
                  <a:pt x="1600200" y="528637"/>
                </a:lnTo>
                <a:lnTo>
                  <a:pt x="3328987" y="528637"/>
                </a:lnTo>
                <a:lnTo>
                  <a:pt x="3328987" y="814387"/>
                </a:lnTo>
                <a:lnTo>
                  <a:pt x="14287" y="814387"/>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129392" y="4572226"/>
            <a:ext cx="2963636" cy="10595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6"/>
          <p:cNvSpPr/>
          <p:nvPr/>
        </p:nvSpPr>
        <p:spPr>
          <a:xfrm>
            <a:off x="957943" y="5878286"/>
            <a:ext cx="10160000" cy="493485"/>
          </a:xfrm>
          <a:custGeom>
            <a:avLst/>
            <a:gdLst>
              <a:gd name="connsiteX0" fmla="*/ 0 w 10160000"/>
              <a:gd name="connsiteY0" fmla="*/ 0 h 493485"/>
              <a:gd name="connsiteX1" fmla="*/ 10160000 w 10160000"/>
              <a:gd name="connsiteY1" fmla="*/ 0 h 493485"/>
              <a:gd name="connsiteX2" fmla="*/ 10160000 w 10160000"/>
              <a:gd name="connsiteY2" fmla="*/ 275771 h 493485"/>
              <a:gd name="connsiteX3" fmla="*/ 986971 w 10160000"/>
              <a:gd name="connsiteY3" fmla="*/ 275771 h 493485"/>
              <a:gd name="connsiteX4" fmla="*/ 986971 w 10160000"/>
              <a:gd name="connsiteY4" fmla="*/ 493485 h 493485"/>
              <a:gd name="connsiteX5" fmla="*/ 14514 w 10160000"/>
              <a:gd name="connsiteY5" fmla="*/ 493485 h 493485"/>
              <a:gd name="connsiteX6" fmla="*/ 0 w 10160000"/>
              <a:gd name="connsiteY6" fmla="*/ 0 h 49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0" h="493485">
                <a:moveTo>
                  <a:pt x="0" y="0"/>
                </a:moveTo>
                <a:lnTo>
                  <a:pt x="10160000" y="0"/>
                </a:lnTo>
                <a:lnTo>
                  <a:pt x="10160000" y="275771"/>
                </a:lnTo>
                <a:lnTo>
                  <a:pt x="986971" y="275771"/>
                </a:lnTo>
                <a:lnTo>
                  <a:pt x="986971" y="493485"/>
                </a:lnTo>
                <a:lnTo>
                  <a:pt x="14514" y="493485"/>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221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21342</TotalTime>
  <Words>6719</Words>
  <Application>Microsoft Office PowerPoint</Application>
  <PresentationFormat>ワイド画面</PresentationFormat>
  <Paragraphs>705</Paragraphs>
  <Slides>46</Slides>
  <Notes>46</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46</vt:i4>
      </vt:variant>
    </vt:vector>
  </HeadingPairs>
  <TitlesOfParts>
    <vt:vector size="61" baseType="lpstr">
      <vt:lpstr>맑은 고딕</vt:lpstr>
      <vt:lpstr>MS PGothic</vt:lpstr>
      <vt:lpstr>MS PGothic</vt:lpstr>
      <vt:lpstr>ＭＳ ゴシック</vt:lpstr>
      <vt:lpstr>Roboto</vt:lpstr>
      <vt:lpstr>Roboto Mono</vt:lpstr>
      <vt:lpstr>メイリオ</vt:lpstr>
      <vt:lpstr>游ゴシック</vt:lpstr>
      <vt:lpstr>Arial</vt:lpstr>
      <vt:lpstr>Calibri</vt:lpstr>
      <vt:lpstr>Segoe UI Symbol</vt:lpstr>
      <vt:lpstr>Times</vt:lpstr>
      <vt:lpstr>Times New Roman</vt:lpstr>
      <vt:lpstr>Wingdings</vt:lpstr>
      <vt:lpstr>Clarity</vt:lpstr>
      <vt:lpstr>教育資料(コンプライアンスプログラム･バージョン)</vt:lpstr>
      <vt:lpstr>Disclaimer（免責事項）</vt:lpstr>
      <vt:lpstr>OpenChain 教育資料(ｺﾝﾌﾟﾗｲｱﾝｽﾌﾟﾛｸﾞﾗﾑ･ﾊﾞｰｼﾞｮﾝ)とは？</vt:lpstr>
      <vt:lpstr>OpenChain 教育資料(ｺﾝﾌﾟﾗｲｱﾝｽﾌﾟﾛｸﾞﾗﾑ･ﾊﾞｰｼﾞｮﾝ)概要</vt:lpstr>
      <vt:lpstr>OpenChain 教育資料(ｺﾝﾌﾟﾗｲｱﾝｽﾌﾟﾛｸﾞﾗﾑ･ﾊﾞｰｼﾞｮﾝ)概要</vt:lpstr>
      <vt:lpstr>今回の講座にあたって</vt:lpstr>
      <vt:lpstr>コンテンツ</vt:lpstr>
      <vt:lpstr>第1章</vt:lpstr>
      <vt:lpstr>OSSとは</vt:lpstr>
      <vt:lpstr>第2章</vt:lpstr>
      <vt:lpstr>"知的財産”とは何か？</vt:lpstr>
      <vt:lpstr>ソフトウェアにおける著作権の概念</vt:lpstr>
      <vt:lpstr>ソフトウェアに最も関係する 著作権における「権利」</vt:lpstr>
      <vt:lpstr>第3章</vt:lpstr>
      <vt:lpstr>ライセンス</vt:lpstr>
      <vt:lpstr>OSSライセンス </vt:lpstr>
      <vt:lpstr>パーミッシブ（寛容）なOSSライセンス</vt:lpstr>
      <vt:lpstr>ライセンスの互恵性とコピーレフトライセンス</vt:lpstr>
      <vt:lpstr>第4章</vt:lpstr>
      <vt:lpstr>OSS コンプライアンスプログラム　　【§1.4】</vt:lpstr>
      <vt:lpstr>OSS ポリシー　　　　　　　　　　  　【§1.1】</vt:lpstr>
      <vt:lpstr>OSS ポリシー(The Liunux FoundationのOpen Compliance Programのポリシー例)</vt:lpstr>
      <vt:lpstr>OSS ポリシー(The Liunux FoundationのOpen Compliance Programのポリシー例)</vt:lpstr>
      <vt:lpstr>OSSコンプライアンス体制例　　　　　　　　　【§1.2,1.3,2.2】</vt:lpstr>
      <vt:lpstr>一般的な製品及びシステム等の開発プロセス</vt:lpstr>
      <vt:lpstr>開発プロセスと｢OSSコンプライアンスプロセス｣との関係</vt:lpstr>
      <vt:lpstr>OSSコンプライアンス・プロセスとは</vt:lpstr>
      <vt:lpstr>OSSリスト作成プロセス例　　　　　　　【§3.1】</vt:lpstr>
      <vt:lpstr>【§1.5,3.2】</vt:lpstr>
      <vt:lpstr>OSS配布物確認プロセス例　　　　　　　　【§3.2,4.1】</vt:lpstr>
      <vt:lpstr>第5章</vt:lpstr>
      <vt:lpstr>OSS導入時の検討・実施事項</vt:lpstr>
      <vt:lpstr>OSS導入時の検討・実施事項</vt:lpstr>
      <vt:lpstr>第6章</vt:lpstr>
      <vt:lpstr>OSSレビュー                                    【§1.5】</vt:lpstr>
      <vt:lpstr>関連情報の収集</vt:lpstr>
      <vt:lpstr>ソースコード スキャン ツール</vt:lpstr>
      <vt:lpstr>第7章</vt:lpstr>
      <vt:lpstr>OSS配布:ビジネス形態毎の配布の例            【§3.2,4.1】</vt:lpstr>
      <vt:lpstr>OSS配布の例                                               【§3.2】</vt:lpstr>
      <vt:lpstr>ソフトウェアサプライチェーン     【§3.2】</vt:lpstr>
      <vt:lpstr>第8章</vt:lpstr>
      <vt:lpstr>まとめ</vt:lpstr>
      <vt:lpstr>第9章</vt:lpstr>
      <vt:lpstr>第10章</vt:lpstr>
      <vt:lpstr>事後課題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岩田吉隆 / IWATA，YOSHITAKA</cp:lastModifiedBy>
  <cp:revision>1105</cp:revision>
  <cp:lastPrinted>2017-10-26T22:18:50Z</cp:lastPrinted>
  <dcterms:created xsi:type="dcterms:W3CDTF">2013-07-15T20:26:40Z</dcterms:created>
  <dcterms:modified xsi:type="dcterms:W3CDTF">2020-12-15T00:21:23Z</dcterms:modified>
</cp:coreProperties>
</file>