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9"/>
  </p:notesMasterIdLst>
  <p:sldIdLst>
    <p:sldId id="268" r:id="rId5"/>
    <p:sldId id="270" r:id="rId6"/>
    <p:sldId id="271"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176FF-F5B4-4D45-8779-9F0F455743E8}" type="datetimeFigureOut">
              <a:rPr lang="en-US" smtClean="0"/>
              <a:t>3/11/2021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7FBCA-4BE8-4FB5-91BD-69C6AC6BDB5D}" type="slidenum">
              <a:rPr lang="en-US" smtClean="0"/>
              <a:t>‹#›</a:t>
            </a:fld>
            <a:endParaRPr lang="en-US" dirty="0"/>
          </a:p>
        </p:txBody>
      </p:sp>
    </p:spTree>
    <p:extLst>
      <p:ext uri="{BB962C8B-B14F-4D97-AF65-F5344CB8AC3E}">
        <p14:creationId xmlns:p14="http://schemas.microsoft.com/office/powerpoint/2010/main" val="71123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0ADF3C0-B1FB-42DC-B478-AF84C3CE5C3C}" type="datetime1">
              <a:rPr lang="en-US" smtClean="0"/>
              <a:t>3/11/2021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DA58D-CE36-42FB-A681-D4975774D88C}" type="datetime1">
              <a:rPr lang="en-US" smtClean="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5E26B-855B-4DB6-BFA6-A35E4D51FCF3}" type="datetime1">
              <a:rPr lang="en-US" smtClean="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EDD5F4-8AF8-46B9-B655-FECF27EF63FD}" type="datetime1">
              <a:rPr lang="en-US" smtClean="0"/>
              <a:t>3/11/2021</a:t>
            </a:fld>
            <a:endParaRPr lang="en-US" dirty="0"/>
          </a:p>
        </p:txBody>
      </p:sp>
      <p:sp>
        <p:nvSpPr>
          <p:cNvPr id="5" name="Footer Placeholder 4"/>
          <p:cNvSpPr>
            <a:spLocks noGrp="1"/>
          </p:cNvSpPr>
          <p:nvPr>
            <p:ph type="ftr" sz="quarter" idx="11"/>
          </p:nvPr>
        </p:nvSpPr>
        <p:spPr/>
        <p:txBody>
          <a:bodyPr/>
          <a:lstStyle>
            <a:lvl1pPr>
              <a:defRPr sz="1600" b="1">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19408-9C27-42D0-A3E3-2484768A8F22}" type="datetime1">
              <a:rPr lang="en-US" smtClean="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8">
            <a:extLst>
              <a:ext uri="{FF2B5EF4-FFF2-40B4-BE49-F238E27FC236}">
                <a16:creationId xmlns:a16="http://schemas.microsoft.com/office/drawing/2014/main" id="{CBAA53BD-0E44-41B7-AB17-EDEA883D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75726" y="365760"/>
            <a:ext cx="1008932" cy="6072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9DC33F-8D7B-46CC-9F59-1A17976147CE}" type="datetime1">
              <a:rPr lang="en-US" smtClean="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2513A-523B-4CD2-9C8B-D457F28F4ABD}" type="datetime1">
              <a:rPr lang="en-US" smtClean="0"/>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548E7-81A7-49BE-B31E-01672C55CDBE}" type="datetime1">
              <a:rPr lang="en-US" smtClean="0"/>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8A03C-BA82-4F79-A730-B582D55F1D51}" type="datetime1">
              <a:rPr lang="en-US" smtClean="0"/>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417FC7-A8BD-4D51-8A8C-57C129BB2ED5}" type="datetime1">
              <a:rPr lang="en-US" smtClean="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1B8F2-452F-47BB-A0B0-A22052EA7BBF}" type="datetime1">
              <a:rPr lang="en-US" smtClean="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A4FA73F-E3AE-4666-833E-DAC3CC7447FA}" type="datetime1">
              <a:rPr lang="en-US" smtClean="0"/>
              <a:t>3/11/2021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Chain-Project/Curriculum/tree/master/supplier-leafle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Picture 4" descr="close up of pages of a book">
            <a:extLst>
              <a:ext uri="{FF2B5EF4-FFF2-40B4-BE49-F238E27FC236}">
                <a16:creationId xmlns:a16="http://schemas.microsoft.com/office/drawing/2014/main" id="{E8B6E499-B9AF-4C9F-9B5A-1EFCE8B402C0}"/>
              </a:ext>
            </a:extLst>
          </p:cNvPr>
          <p:cNvPicPr>
            <a:picLocks noChangeAspect="1"/>
          </p:cNvPicPr>
          <p:nvPr/>
        </p:nvPicPr>
        <p:blipFill rotWithShape="1">
          <a:blip r:embed="rId2"/>
          <a:srcRect l="28740" r="9545"/>
          <a:stretch/>
        </p:blipFill>
        <p:spPr>
          <a:xfrm>
            <a:off x="452761" y="10"/>
            <a:ext cx="5643239" cy="6857990"/>
          </a:xfrm>
          <a:prstGeom prst="rect">
            <a:avLst/>
          </a:prstGeom>
        </p:spPr>
      </p:pic>
      <p:sp>
        <p:nvSpPr>
          <p:cNvPr id="2" name="Title 1">
            <a:extLst>
              <a:ext uri="{FF2B5EF4-FFF2-40B4-BE49-F238E27FC236}">
                <a16:creationId xmlns:a16="http://schemas.microsoft.com/office/drawing/2014/main" id="{DAE48B8D-7A59-42A4-A61B-B66E6063DD0D}"/>
              </a:ext>
            </a:extLst>
          </p:cNvPr>
          <p:cNvSpPr>
            <a:spLocks noGrp="1"/>
          </p:cNvSpPr>
          <p:nvPr>
            <p:ph type="ctrTitle"/>
          </p:nvPr>
        </p:nvSpPr>
        <p:spPr>
          <a:xfrm>
            <a:off x="6744928" y="758952"/>
            <a:ext cx="5079274" cy="4041648"/>
          </a:xfrm>
        </p:spPr>
        <p:txBody>
          <a:bodyPr anchor="ctr">
            <a:normAutofit/>
          </a:bodyPr>
          <a:lstStyle/>
          <a:p>
            <a:r>
              <a:rPr lang="en-US" dirty="0"/>
              <a:t>Leaflet S</a:t>
            </a:r>
            <a:r>
              <a:rPr lang="en-US" altLang="ja-JP" dirty="0"/>
              <a:t>G</a:t>
            </a:r>
            <a:br>
              <a:rPr lang="en-US" dirty="0"/>
            </a:br>
            <a:r>
              <a:rPr lang="ja-JP" altLang="en-US" dirty="0"/>
              <a:t>活動紹介</a:t>
            </a:r>
            <a:endParaRPr lang="en-US" dirty="0"/>
          </a:p>
        </p:txBody>
      </p:sp>
      <p:sp>
        <p:nvSpPr>
          <p:cNvPr id="3" name="Subtitle 2">
            <a:extLst>
              <a:ext uri="{FF2B5EF4-FFF2-40B4-BE49-F238E27FC236}">
                <a16:creationId xmlns:a16="http://schemas.microsoft.com/office/drawing/2014/main" id="{93871044-9D2C-42D1-8B31-E3D6F11C6013}"/>
              </a:ext>
            </a:extLst>
          </p:cNvPr>
          <p:cNvSpPr>
            <a:spLocks noGrp="1"/>
          </p:cNvSpPr>
          <p:nvPr>
            <p:ph type="subTitle" idx="1"/>
          </p:nvPr>
        </p:nvSpPr>
        <p:spPr>
          <a:xfrm>
            <a:off x="6744928" y="4553104"/>
            <a:ext cx="4460826" cy="1691640"/>
          </a:xfrm>
        </p:spPr>
        <p:txBody>
          <a:bodyPr>
            <a:normAutofit/>
          </a:bodyPr>
          <a:lstStyle/>
          <a:p>
            <a:r>
              <a:rPr lang="en-US" dirty="0">
                <a:solidFill>
                  <a:schemeClr val="tx1">
                    <a:lumMod val="85000"/>
                  </a:schemeClr>
                </a:solidFill>
              </a:rPr>
              <a:t>2021</a:t>
            </a:r>
            <a:r>
              <a:rPr lang="ja-JP" altLang="en-US" dirty="0">
                <a:solidFill>
                  <a:schemeClr val="tx1">
                    <a:lumMod val="85000"/>
                  </a:schemeClr>
                </a:solidFill>
              </a:rPr>
              <a:t>年</a:t>
            </a:r>
            <a:r>
              <a:rPr lang="en-US" altLang="ja-JP" dirty="0">
                <a:solidFill>
                  <a:schemeClr val="tx1">
                    <a:lumMod val="85000"/>
                  </a:schemeClr>
                </a:solidFill>
              </a:rPr>
              <a:t>3</a:t>
            </a:r>
            <a:r>
              <a:rPr lang="ja-JP" altLang="en-US" dirty="0">
                <a:solidFill>
                  <a:schemeClr val="tx1">
                    <a:lumMod val="85000"/>
                  </a:schemeClr>
                </a:solidFill>
              </a:rPr>
              <a:t>月</a:t>
            </a:r>
            <a:r>
              <a:rPr lang="en-US" altLang="ja-JP" dirty="0">
                <a:solidFill>
                  <a:schemeClr val="tx1">
                    <a:lumMod val="85000"/>
                  </a:schemeClr>
                </a:solidFill>
              </a:rPr>
              <a:t>17</a:t>
            </a:r>
            <a:r>
              <a:rPr lang="ja-JP" altLang="en-US" dirty="0">
                <a:solidFill>
                  <a:schemeClr val="tx1">
                    <a:lumMod val="85000"/>
                  </a:schemeClr>
                </a:solidFill>
              </a:rPr>
              <a:t>日</a:t>
            </a:r>
            <a:endParaRPr lang="en-US" altLang="ja-JP" dirty="0">
              <a:solidFill>
                <a:schemeClr val="tx1">
                  <a:lumMod val="85000"/>
                </a:schemeClr>
              </a:solidFill>
            </a:endParaRPr>
          </a:p>
          <a:p>
            <a:r>
              <a:rPr lang="en-US" altLang="ja-JP" dirty="0" err="1">
                <a:solidFill>
                  <a:schemeClr val="tx1">
                    <a:lumMod val="85000"/>
                  </a:schemeClr>
                </a:solidFill>
              </a:rPr>
              <a:t>OpenChain</a:t>
            </a:r>
            <a:r>
              <a:rPr lang="ja-JP" altLang="en-US" dirty="0">
                <a:solidFill>
                  <a:schemeClr val="tx1">
                    <a:lumMod val="85000"/>
                  </a:schemeClr>
                </a:solidFill>
              </a:rPr>
              <a:t>プロジェクト</a:t>
            </a:r>
            <a:endParaRPr lang="en-US" altLang="ja-JP" dirty="0">
              <a:solidFill>
                <a:schemeClr val="tx1">
                  <a:lumMod val="85000"/>
                </a:schemeClr>
              </a:solidFill>
            </a:endParaRPr>
          </a:p>
          <a:p>
            <a:r>
              <a:rPr lang="en-US" altLang="ja-JP" dirty="0">
                <a:solidFill>
                  <a:schemeClr val="tx1">
                    <a:lumMod val="85000"/>
                  </a:schemeClr>
                </a:solidFill>
              </a:rPr>
              <a:t>Japan</a:t>
            </a:r>
            <a:r>
              <a:rPr lang="ja-JP" altLang="en-US" dirty="0">
                <a:solidFill>
                  <a:schemeClr val="tx1">
                    <a:lumMod val="85000"/>
                  </a:schemeClr>
                </a:solidFill>
              </a:rPr>
              <a:t> </a:t>
            </a:r>
            <a:r>
              <a:rPr lang="en-US" altLang="ja-JP" dirty="0">
                <a:solidFill>
                  <a:schemeClr val="tx1">
                    <a:lumMod val="85000"/>
                  </a:schemeClr>
                </a:solidFill>
              </a:rPr>
              <a:t>WG</a:t>
            </a:r>
            <a:r>
              <a:rPr lang="ja-JP" altLang="en-US" dirty="0">
                <a:solidFill>
                  <a:schemeClr val="tx1">
                    <a:lumMod val="85000"/>
                  </a:schemeClr>
                </a:solidFill>
              </a:rPr>
              <a:t> </a:t>
            </a:r>
            <a:r>
              <a:rPr lang="en-US" altLang="ja-JP" dirty="0">
                <a:solidFill>
                  <a:schemeClr val="tx1">
                    <a:lumMod val="85000"/>
                  </a:schemeClr>
                </a:solidFill>
              </a:rPr>
              <a:t>Supplier-Leaflet SG</a:t>
            </a:r>
            <a:endParaRPr lang="en-US" dirty="0">
              <a:solidFill>
                <a:schemeClr val="tx1">
                  <a:lumMod val="85000"/>
                </a:schemeClr>
              </a:solidFill>
            </a:endParaRPr>
          </a:p>
        </p:txBody>
      </p:sp>
      <p:pic>
        <p:nvPicPr>
          <p:cNvPr id="6" name="Picture 8">
            <a:extLst>
              <a:ext uri="{FF2B5EF4-FFF2-40B4-BE49-F238E27FC236}">
                <a16:creationId xmlns:a16="http://schemas.microsoft.com/office/drawing/2014/main" id="{7A62B39E-1AD7-46A9-93D3-343E78EC3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6048" y="615433"/>
            <a:ext cx="1008932" cy="607228"/>
          </a:xfrm>
          <a:prstGeom prst="rect">
            <a:avLst/>
          </a:prstGeom>
        </p:spPr>
      </p:pic>
      <p:sp>
        <p:nvSpPr>
          <p:cNvPr id="7" name="TextBox 6">
            <a:extLst>
              <a:ext uri="{FF2B5EF4-FFF2-40B4-BE49-F238E27FC236}">
                <a16:creationId xmlns:a16="http://schemas.microsoft.com/office/drawing/2014/main" id="{E76D4730-1C5D-49F6-AEA7-BB7979223C07}"/>
              </a:ext>
            </a:extLst>
          </p:cNvPr>
          <p:cNvSpPr txBox="1"/>
          <p:nvPr/>
        </p:nvSpPr>
        <p:spPr>
          <a:xfrm>
            <a:off x="11295017" y="6573745"/>
            <a:ext cx="896983" cy="276999"/>
          </a:xfrm>
          <a:prstGeom prst="rect">
            <a:avLst/>
          </a:prstGeom>
          <a:noFill/>
        </p:spPr>
        <p:txBody>
          <a:bodyPr wrap="square" rtlCol="0">
            <a:spAutoFit/>
          </a:bodyPr>
          <a:lstStyle/>
          <a:p>
            <a:pPr algn="ctr"/>
            <a:r>
              <a:rPr kumimoji="1" lang="en-US" altLang="ja-JP" sz="1200" dirty="0">
                <a:latin typeface="Consolas" panose="020B0609020204030204" pitchFamily="49" charset="0"/>
                <a:ea typeface="Segoe UI Black" panose="020B0A02040204020203" pitchFamily="34" charset="0"/>
                <a:cs typeface="Segoe UI Black" panose="020B0A02040204020203" pitchFamily="34" charset="0"/>
              </a:rPr>
              <a:t>CC0-1.0</a:t>
            </a:r>
            <a:endParaRPr kumimoji="1" lang="ja-JP" altLang="en-US" sz="1200" dirty="0">
              <a:latin typeface="Consolas" panose="020B0609020204030204" pitchFamily="49" charset="0"/>
              <a:ea typeface="Noto Sans CJK JP Regular" panose="020B0500000000000000" pitchFamily="34" charset="-128"/>
              <a:cs typeface="Segoe UI Black" panose="020B0A02040204020203" pitchFamily="34" charset="0"/>
            </a:endParaRPr>
          </a:p>
        </p:txBody>
      </p:sp>
    </p:spTree>
    <p:extLst>
      <p:ext uri="{BB962C8B-B14F-4D97-AF65-F5344CB8AC3E}">
        <p14:creationId xmlns:p14="http://schemas.microsoft.com/office/powerpoint/2010/main" val="322664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61872" y="365760"/>
            <a:ext cx="9692640" cy="1325562"/>
          </a:xfrm>
        </p:spPr>
        <p:txBody>
          <a:bodyPr>
            <a:normAutofit/>
          </a:bodyPr>
          <a:lstStyle/>
          <a:p>
            <a:r>
              <a:rPr lang="en-US" altLang="ja-JP" dirty="0"/>
              <a:t>Supplier-Leaflet</a:t>
            </a:r>
            <a:r>
              <a:rPr lang="ja-JP" altLang="en-US" dirty="0"/>
              <a:t> とは</a:t>
            </a:r>
            <a:r>
              <a:rPr lang="en-US" altLang="ja-JP" dirty="0"/>
              <a:t>?</a:t>
            </a:r>
            <a:endParaRPr lang="en-US" dirty="0"/>
          </a:p>
        </p:txBody>
      </p:sp>
      <p:sp>
        <p:nvSpPr>
          <p:cNvPr id="4" name="Content Placeholder 3">
            <a:extLst>
              <a:ext uri="{FF2B5EF4-FFF2-40B4-BE49-F238E27FC236}">
                <a16:creationId xmlns:a16="http://schemas.microsoft.com/office/drawing/2014/main" id="{E41DA125-0150-46B3-AD09-6457BA6C88AC}"/>
              </a:ext>
            </a:extLst>
          </p:cNvPr>
          <p:cNvSpPr>
            <a:spLocks noGrp="1"/>
          </p:cNvSpPr>
          <p:nvPr>
            <p:ph idx="1"/>
          </p:nvPr>
        </p:nvSpPr>
        <p:spPr>
          <a:xfrm>
            <a:off x="7536386" y="2046516"/>
            <a:ext cx="3601877" cy="4351337"/>
          </a:xfrm>
        </p:spPr>
        <p:txBody>
          <a:bodyPr/>
          <a:lstStyle/>
          <a:p>
            <a:pPr marL="0" indent="0">
              <a:lnSpc>
                <a:spcPct val="100000"/>
              </a:lnSpc>
              <a:buNone/>
            </a:pPr>
            <a:r>
              <a:rPr lang="en-US" altLang="ja-JP" dirty="0"/>
              <a:t>OSS</a:t>
            </a:r>
            <a:r>
              <a:rPr lang="ja-JP" altLang="en-US" dirty="0"/>
              <a:t>とは何かといった基本から、それらを扱うときにはどのような対応が必要か、それら対応を怠った際にはどのような事が起こりうるか</a:t>
            </a:r>
            <a:endParaRPr lang="en-US" altLang="ja-JP" dirty="0"/>
          </a:p>
          <a:p>
            <a:pPr marL="0" indent="0">
              <a:lnSpc>
                <a:spcPct val="100000"/>
              </a:lnSpc>
              <a:buNone/>
            </a:pPr>
            <a:r>
              <a:rPr lang="ja-JP" altLang="en-US" dirty="0"/>
              <a:t>上記事柄を分かり易く</a:t>
            </a:r>
            <a:r>
              <a:rPr lang="en-US" altLang="ja-JP" dirty="0"/>
              <a:t>10</a:t>
            </a:r>
            <a:r>
              <a:rPr lang="ja-JP" altLang="en-US" dirty="0"/>
              <a:t>ページ前後に纏めたパンフレット</a:t>
            </a:r>
            <a:endParaRPr lang="en-US" altLang="ja-JP" dirty="0"/>
          </a:p>
          <a:p>
            <a:pPr marL="0" indent="0">
              <a:lnSpc>
                <a:spcPct val="100000"/>
              </a:lnSpc>
              <a:buNone/>
            </a:pPr>
            <a:endParaRPr lang="en-US" dirty="0"/>
          </a:p>
          <a:p>
            <a:pPr marL="0" indent="0">
              <a:lnSpc>
                <a:spcPct val="100000"/>
              </a:lnSpc>
              <a:buNone/>
            </a:pPr>
            <a:endParaRPr lang="en-US" dirty="0"/>
          </a:p>
        </p:txBody>
      </p:sp>
      <p:pic>
        <p:nvPicPr>
          <p:cNvPr id="6" name="Picture 5">
            <a:extLst>
              <a:ext uri="{FF2B5EF4-FFF2-40B4-BE49-F238E27FC236}">
                <a16:creationId xmlns:a16="http://schemas.microsoft.com/office/drawing/2014/main" id="{E9C0EB6F-DC65-4B8D-8E26-2970CAEA0BA7}"/>
              </a:ext>
            </a:extLst>
          </p:cNvPr>
          <p:cNvPicPr>
            <a:picLocks noChangeAspect="1"/>
          </p:cNvPicPr>
          <p:nvPr/>
        </p:nvPicPr>
        <p:blipFill>
          <a:blip r:embed="rId2"/>
          <a:stretch>
            <a:fillRect/>
          </a:stretch>
        </p:blipFill>
        <p:spPr>
          <a:xfrm>
            <a:off x="1261872" y="2046516"/>
            <a:ext cx="3084430" cy="4351337"/>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22842396-525B-4DCB-9505-259ECACB0174}"/>
              </a:ext>
            </a:extLst>
          </p:cNvPr>
          <p:cNvPicPr>
            <a:picLocks noChangeAspect="1"/>
          </p:cNvPicPr>
          <p:nvPr/>
        </p:nvPicPr>
        <p:blipFill>
          <a:blip r:embed="rId3"/>
          <a:stretch>
            <a:fillRect/>
          </a:stretch>
        </p:blipFill>
        <p:spPr>
          <a:xfrm>
            <a:off x="4403581" y="2046516"/>
            <a:ext cx="3075527" cy="4351337"/>
          </a:xfrm>
          <a:prstGeom prst="rect">
            <a:avLst/>
          </a:prstGeom>
          <a:ln>
            <a:solidFill>
              <a:schemeClr val="bg1">
                <a:lumMod val="75000"/>
              </a:schemeClr>
            </a:solidFill>
          </a:ln>
        </p:spPr>
      </p:pic>
      <p:sp>
        <p:nvSpPr>
          <p:cNvPr id="11" name="TextBox 10">
            <a:extLst>
              <a:ext uri="{FF2B5EF4-FFF2-40B4-BE49-F238E27FC236}">
                <a16:creationId xmlns:a16="http://schemas.microsoft.com/office/drawing/2014/main" id="{569FA24B-92D4-4898-89C9-F94848590A4A}"/>
              </a:ext>
            </a:extLst>
          </p:cNvPr>
          <p:cNvSpPr txBox="1"/>
          <p:nvPr/>
        </p:nvSpPr>
        <p:spPr>
          <a:xfrm>
            <a:off x="11295017" y="6573745"/>
            <a:ext cx="896983" cy="276999"/>
          </a:xfrm>
          <a:prstGeom prst="rect">
            <a:avLst/>
          </a:prstGeom>
          <a:noFill/>
        </p:spPr>
        <p:txBody>
          <a:bodyPr wrap="square" rtlCol="0">
            <a:spAutoFit/>
          </a:bodyPr>
          <a:lstStyle/>
          <a:p>
            <a:pPr algn="ctr"/>
            <a:r>
              <a:rPr kumimoji="1" lang="en-US" altLang="ja-JP" sz="1200" dirty="0">
                <a:solidFill>
                  <a:schemeClr val="bg1"/>
                </a:solidFill>
                <a:latin typeface="Consolas" panose="020B0609020204030204" pitchFamily="49" charset="0"/>
                <a:ea typeface="Segoe UI Black" panose="020B0A02040204020203" pitchFamily="34" charset="0"/>
                <a:cs typeface="Segoe UI Black" panose="020B0A02040204020203" pitchFamily="34" charset="0"/>
              </a:rPr>
              <a:t>CC0-1.0</a:t>
            </a:r>
            <a:endParaRPr kumimoji="1" lang="ja-JP" altLang="en-US" sz="1200" dirty="0">
              <a:solidFill>
                <a:schemeClr val="bg1"/>
              </a:solidFill>
              <a:latin typeface="Consolas" panose="020B0609020204030204" pitchFamily="49" charset="0"/>
              <a:ea typeface="Noto Sans CJK JP Regular" panose="020B0500000000000000" pitchFamily="34" charset="-128"/>
              <a:cs typeface="Segoe UI Black" panose="020B0A02040204020203" pitchFamily="34" charset="0"/>
            </a:endParaRPr>
          </a:p>
        </p:txBody>
      </p:sp>
    </p:spTree>
    <p:extLst>
      <p:ext uri="{BB962C8B-B14F-4D97-AF65-F5344CB8AC3E}">
        <p14:creationId xmlns:p14="http://schemas.microsoft.com/office/powerpoint/2010/main" val="69209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39DD-9E3C-423B-A1F1-C83471E11C49}"/>
              </a:ext>
            </a:extLst>
          </p:cNvPr>
          <p:cNvSpPr>
            <a:spLocks noGrp="1"/>
          </p:cNvSpPr>
          <p:nvPr>
            <p:ph type="title"/>
          </p:nvPr>
        </p:nvSpPr>
        <p:spPr/>
        <p:txBody>
          <a:bodyPr/>
          <a:lstStyle/>
          <a:p>
            <a:r>
              <a:rPr lang="en-US" altLang="ja-JP" dirty="0"/>
              <a:t>JWG</a:t>
            </a:r>
            <a:r>
              <a:rPr lang="ja-JP" altLang="en-US" dirty="0"/>
              <a:t>主導、</a:t>
            </a:r>
            <a:r>
              <a:rPr lang="en-US" altLang="ja-JP" dirty="0"/>
              <a:t>4</a:t>
            </a:r>
            <a:r>
              <a:rPr lang="ja-JP" altLang="en-US" dirty="0"/>
              <a:t>か国語に翻訳</a:t>
            </a:r>
            <a:endParaRPr lang="en-US" dirty="0"/>
          </a:p>
        </p:txBody>
      </p:sp>
      <p:sp>
        <p:nvSpPr>
          <p:cNvPr id="3" name="Content Placeholder 2">
            <a:extLst>
              <a:ext uri="{FF2B5EF4-FFF2-40B4-BE49-F238E27FC236}">
                <a16:creationId xmlns:a16="http://schemas.microsoft.com/office/drawing/2014/main" id="{0E386DAF-3809-40FA-83B9-58D17FF56E14}"/>
              </a:ext>
            </a:extLst>
          </p:cNvPr>
          <p:cNvSpPr>
            <a:spLocks noGrp="1"/>
          </p:cNvSpPr>
          <p:nvPr>
            <p:ph idx="1"/>
          </p:nvPr>
        </p:nvSpPr>
        <p:spPr/>
        <p:txBody>
          <a:bodyPr/>
          <a:lstStyle/>
          <a:p>
            <a:r>
              <a:rPr lang="en-US" altLang="ja-JP" dirty="0" err="1"/>
              <a:t>OpenChain</a:t>
            </a:r>
            <a:r>
              <a:rPr lang="ja-JP" altLang="en-US" dirty="0"/>
              <a:t> </a:t>
            </a:r>
            <a:r>
              <a:rPr lang="en-US" altLang="ja-JP" dirty="0"/>
              <a:t>Project</a:t>
            </a:r>
            <a:r>
              <a:rPr lang="ja-JP" altLang="en-US" dirty="0"/>
              <a:t>においては、ソフトウェアサプライチェーンにおける</a:t>
            </a:r>
            <a:r>
              <a:rPr lang="en-US" altLang="ja-JP" dirty="0"/>
              <a:t>OSS</a:t>
            </a:r>
            <a:r>
              <a:rPr lang="ja-JP" altLang="en-US" dirty="0"/>
              <a:t>ライセンスコンプライアンスの難しさが当初から重要視されていたため、実務に携われている方の多い</a:t>
            </a:r>
            <a:r>
              <a:rPr lang="en-US" altLang="ja-JP" dirty="0"/>
              <a:t>JWG</a:t>
            </a:r>
            <a:r>
              <a:rPr lang="ja-JP" altLang="en-US" dirty="0"/>
              <a:t>において、調達に関わる方など</a:t>
            </a:r>
            <a:r>
              <a:rPr lang="en-US" altLang="ja-JP" dirty="0"/>
              <a:t>OSS</a:t>
            </a:r>
            <a:r>
              <a:rPr lang="ja-JP" altLang="en-US" dirty="0"/>
              <a:t>に詳しくない方にも分かり易い簡単なガイドブックの作成を求める声がありました。</a:t>
            </a:r>
            <a:endParaRPr lang="en-US" altLang="ja-JP" dirty="0"/>
          </a:p>
          <a:p>
            <a:r>
              <a:rPr lang="ja-JP" altLang="en-US" dirty="0"/>
              <a:t>議論と文章の推敲を重ね、</a:t>
            </a:r>
            <a:r>
              <a:rPr lang="en-US" altLang="ja-JP" dirty="0"/>
              <a:t>2019</a:t>
            </a:r>
            <a:r>
              <a:rPr lang="ja-JP" altLang="en-US" dirty="0"/>
              <a:t>年</a:t>
            </a:r>
            <a:r>
              <a:rPr lang="en-US" altLang="ja-JP" dirty="0"/>
              <a:t>4</a:t>
            </a:r>
            <a:r>
              <a:rPr lang="ja-JP" altLang="en-US" dirty="0"/>
              <a:t>月に日本語版、</a:t>
            </a:r>
            <a:r>
              <a:rPr lang="en-US" altLang="ja-JP" dirty="0"/>
              <a:t>5</a:t>
            </a:r>
            <a:r>
              <a:rPr lang="ja-JP" altLang="en-US" dirty="0"/>
              <a:t>月に英語版が完成</a:t>
            </a:r>
            <a:endParaRPr lang="en-US" altLang="ja-JP" dirty="0"/>
          </a:p>
          <a:p>
            <a:r>
              <a:rPr lang="ja-JP" altLang="en-US" dirty="0"/>
              <a:t>その後は、各国</a:t>
            </a:r>
            <a:r>
              <a:rPr lang="en-US" altLang="ja-JP" dirty="0"/>
              <a:t>WG</a:t>
            </a:r>
            <a:r>
              <a:rPr lang="ja-JP" altLang="en-US" dirty="0"/>
              <a:t>の協力の元、中国語</a:t>
            </a:r>
            <a:r>
              <a:rPr lang="en-US" altLang="ja-JP" dirty="0"/>
              <a:t>(</a:t>
            </a:r>
            <a:r>
              <a:rPr lang="ja-JP" altLang="en-US" dirty="0"/>
              <a:t>繁体字、簡体字</a:t>
            </a:r>
            <a:r>
              <a:rPr lang="en-US" altLang="ja-JP" dirty="0"/>
              <a:t>)</a:t>
            </a:r>
            <a:r>
              <a:rPr lang="ja-JP" altLang="en-US" dirty="0"/>
              <a:t>、ベトナム語へと翻訳されました。</a:t>
            </a:r>
            <a:endParaRPr lang="en-US" dirty="0"/>
          </a:p>
        </p:txBody>
      </p:sp>
      <p:pic>
        <p:nvPicPr>
          <p:cNvPr id="4" name="Picture 3">
            <a:extLst>
              <a:ext uri="{FF2B5EF4-FFF2-40B4-BE49-F238E27FC236}">
                <a16:creationId xmlns:a16="http://schemas.microsoft.com/office/drawing/2014/main" id="{2D58B3C3-6918-4DC1-A6DF-EAB6AC9B4607}"/>
              </a:ext>
            </a:extLst>
          </p:cNvPr>
          <p:cNvPicPr>
            <a:picLocks noChangeAspect="1"/>
          </p:cNvPicPr>
          <p:nvPr/>
        </p:nvPicPr>
        <p:blipFill>
          <a:blip r:embed="rId2"/>
          <a:stretch>
            <a:fillRect/>
          </a:stretch>
        </p:blipFill>
        <p:spPr>
          <a:xfrm>
            <a:off x="1505712" y="4294964"/>
            <a:ext cx="4472395" cy="2263624"/>
          </a:xfrm>
          <a:prstGeom prst="rect">
            <a:avLst/>
          </a:prstGeom>
        </p:spPr>
      </p:pic>
      <p:sp>
        <p:nvSpPr>
          <p:cNvPr id="5" name="TextBox 4">
            <a:extLst>
              <a:ext uri="{FF2B5EF4-FFF2-40B4-BE49-F238E27FC236}">
                <a16:creationId xmlns:a16="http://schemas.microsoft.com/office/drawing/2014/main" id="{7C66694C-F9CF-4BD2-ADAA-A5F2547A1282}"/>
              </a:ext>
            </a:extLst>
          </p:cNvPr>
          <p:cNvSpPr txBox="1"/>
          <p:nvPr/>
        </p:nvSpPr>
        <p:spPr>
          <a:xfrm>
            <a:off x="5978107" y="6330798"/>
            <a:ext cx="5038559" cy="253916"/>
          </a:xfrm>
          <a:prstGeom prst="rect">
            <a:avLst/>
          </a:prstGeom>
          <a:noFill/>
        </p:spPr>
        <p:txBody>
          <a:bodyPr wrap="none" rtlCol="0">
            <a:spAutoFit/>
          </a:bodyPr>
          <a:lstStyle/>
          <a:p>
            <a:r>
              <a:rPr lang="en-US" sz="1050" dirty="0">
                <a:solidFill>
                  <a:schemeClr val="accent5"/>
                </a:solidFill>
                <a:hlinkClick r:id="rId3">
                  <a:extLst>
                    <a:ext uri="{A12FA001-AC4F-418D-AE19-62706E023703}">
                      <ahyp:hlinkClr xmlns:ahyp="http://schemas.microsoft.com/office/drawing/2018/hyperlinkcolor" val="tx"/>
                    </a:ext>
                  </a:extLst>
                </a:hlinkClick>
              </a:rPr>
              <a:t>https://github.com/OpenChain-Project/Curriculum/tree/master/supplier-leaflet</a:t>
            </a:r>
            <a:endParaRPr lang="en-US" sz="1050" dirty="0">
              <a:solidFill>
                <a:schemeClr val="accent5"/>
              </a:solidFill>
            </a:endParaRPr>
          </a:p>
        </p:txBody>
      </p:sp>
      <p:sp>
        <p:nvSpPr>
          <p:cNvPr id="7" name="TextBox 6">
            <a:extLst>
              <a:ext uri="{FF2B5EF4-FFF2-40B4-BE49-F238E27FC236}">
                <a16:creationId xmlns:a16="http://schemas.microsoft.com/office/drawing/2014/main" id="{1D67649A-7A72-4F8D-A528-61B3213FE790}"/>
              </a:ext>
            </a:extLst>
          </p:cNvPr>
          <p:cNvSpPr txBox="1"/>
          <p:nvPr/>
        </p:nvSpPr>
        <p:spPr>
          <a:xfrm>
            <a:off x="11295017" y="6573745"/>
            <a:ext cx="896983" cy="276999"/>
          </a:xfrm>
          <a:prstGeom prst="rect">
            <a:avLst/>
          </a:prstGeom>
          <a:noFill/>
        </p:spPr>
        <p:txBody>
          <a:bodyPr wrap="square" rtlCol="0">
            <a:spAutoFit/>
          </a:bodyPr>
          <a:lstStyle/>
          <a:p>
            <a:pPr algn="ctr"/>
            <a:r>
              <a:rPr kumimoji="1" lang="en-US" altLang="ja-JP" sz="1200" dirty="0">
                <a:solidFill>
                  <a:schemeClr val="bg1"/>
                </a:solidFill>
                <a:latin typeface="Consolas" panose="020B0609020204030204" pitchFamily="49" charset="0"/>
                <a:ea typeface="Segoe UI Black" panose="020B0A02040204020203" pitchFamily="34" charset="0"/>
                <a:cs typeface="Segoe UI Black" panose="020B0A02040204020203" pitchFamily="34" charset="0"/>
              </a:rPr>
              <a:t>CC0-1.0</a:t>
            </a:r>
            <a:endParaRPr kumimoji="1" lang="ja-JP" altLang="en-US" sz="1200" dirty="0">
              <a:solidFill>
                <a:schemeClr val="bg1"/>
              </a:solidFill>
              <a:latin typeface="Consolas" panose="020B0609020204030204" pitchFamily="49" charset="0"/>
              <a:ea typeface="Noto Sans CJK JP Regular" panose="020B0500000000000000" pitchFamily="34" charset="-128"/>
              <a:cs typeface="Segoe UI Black" panose="020B0A02040204020203" pitchFamily="34" charset="0"/>
            </a:endParaRPr>
          </a:p>
        </p:txBody>
      </p:sp>
    </p:spTree>
    <p:extLst>
      <p:ext uri="{BB962C8B-B14F-4D97-AF65-F5344CB8AC3E}">
        <p14:creationId xmlns:p14="http://schemas.microsoft.com/office/powerpoint/2010/main" val="136147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7118-CCC6-4EA0-956F-63D5BBB02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AFAAB-9D26-417B-A105-31351E5B4F2F}"/>
              </a:ext>
            </a:extLst>
          </p:cNvPr>
          <p:cNvSpPr>
            <a:spLocks noGrp="1"/>
          </p:cNvSpPr>
          <p:nvPr>
            <p:ph type="title"/>
          </p:nvPr>
        </p:nvSpPr>
        <p:spPr>
          <a:xfrm>
            <a:off x="6315076" y="365760"/>
            <a:ext cx="4639436" cy="1325562"/>
          </a:xfrm>
        </p:spPr>
        <p:txBody>
          <a:bodyPr>
            <a:normAutofit/>
          </a:bodyPr>
          <a:lstStyle/>
          <a:p>
            <a:r>
              <a:rPr lang="ja-JP" altLang="en-US" dirty="0"/>
              <a:t>広報活動</a:t>
            </a:r>
            <a:endParaRPr lang="en-US" dirty="0"/>
          </a:p>
        </p:txBody>
      </p:sp>
      <p:pic>
        <p:nvPicPr>
          <p:cNvPr id="6" name="図 7">
            <a:extLst>
              <a:ext uri="{FF2B5EF4-FFF2-40B4-BE49-F238E27FC236}">
                <a16:creationId xmlns:a16="http://schemas.microsoft.com/office/drawing/2014/main" id="{D6096EDA-9B42-4E30-B02F-9B645095B5A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2823" r="10912" b="-1"/>
          <a:stretch/>
        </p:blipFill>
        <p:spPr>
          <a:xfrm>
            <a:off x="161151" y="160866"/>
            <a:ext cx="5784972" cy="3772147"/>
          </a:xfrm>
          <a:custGeom>
            <a:avLst/>
            <a:gdLst/>
            <a:ahLst/>
            <a:cxnLst/>
            <a:rect l="l" t="t" r="r" b="b"/>
            <a:pathLst>
              <a:path w="3762123" h="3772147">
                <a:moveTo>
                  <a:pt x="0" y="0"/>
                </a:moveTo>
                <a:lnTo>
                  <a:pt x="3762123" y="0"/>
                </a:lnTo>
                <a:lnTo>
                  <a:pt x="3762123" y="2803198"/>
                </a:lnTo>
                <a:lnTo>
                  <a:pt x="1898122" y="2803198"/>
                </a:lnTo>
                <a:lnTo>
                  <a:pt x="1898122" y="3772147"/>
                </a:lnTo>
                <a:lnTo>
                  <a:pt x="0" y="3772147"/>
                </a:lnTo>
                <a:close/>
              </a:path>
            </a:pathLst>
          </a:custGeom>
        </p:spPr>
      </p:pic>
      <p:sp>
        <p:nvSpPr>
          <p:cNvPr id="3" name="Content Placeholder 2">
            <a:extLst>
              <a:ext uri="{FF2B5EF4-FFF2-40B4-BE49-F238E27FC236}">
                <a16:creationId xmlns:a16="http://schemas.microsoft.com/office/drawing/2014/main" id="{85044436-0D29-4251-9515-86FB41CA7186}"/>
              </a:ext>
            </a:extLst>
          </p:cNvPr>
          <p:cNvSpPr>
            <a:spLocks noGrp="1"/>
          </p:cNvSpPr>
          <p:nvPr>
            <p:ph idx="1"/>
          </p:nvPr>
        </p:nvSpPr>
        <p:spPr>
          <a:xfrm>
            <a:off x="6315076" y="1828800"/>
            <a:ext cx="4677389" cy="4476750"/>
          </a:xfrm>
        </p:spPr>
        <p:txBody>
          <a:bodyPr>
            <a:normAutofit/>
          </a:bodyPr>
          <a:lstStyle/>
          <a:p>
            <a:pPr marL="0" indent="0">
              <a:lnSpc>
                <a:spcPct val="100000"/>
              </a:lnSpc>
              <a:buNone/>
            </a:pPr>
            <a:r>
              <a:rPr lang="en-US" altLang="ja-JP" dirty="0" err="1"/>
              <a:t>OpenChain</a:t>
            </a:r>
            <a:r>
              <a:rPr lang="ja-JP" altLang="en-US" dirty="0"/>
              <a:t> </a:t>
            </a:r>
            <a:r>
              <a:rPr lang="en-US" altLang="ja-JP" dirty="0"/>
              <a:t>JWG</a:t>
            </a:r>
            <a:r>
              <a:rPr lang="ja-JP" altLang="en-US" dirty="0"/>
              <a:t>のメンバーが推進したいこと、必要だと考えていることは、</a:t>
            </a:r>
            <a:r>
              <a:rPr lang="en-US" altLang="ja-JP" dirty="0"/>
              <a:t>OSS</a:t>
            </a:r>
            <a:r>
              <a:rPr lang="ja-JP" altLang="en-US" dirty="0"/>
              <a:t>に関する知識を持つ方々を増やすことであり、多くの方がガイドブックを必要とする時に利用していただけることが目的です</a:t>
            </a:r>
            <a:endParaRPr lang="en-US" altLang="ja-JP" dirty="0"/>
          </a:p>
          <a:p>
            <a:pPr marL="0" indent="0">
              <a:lnSpc>
                <a:spcPct val="100000"/>
              </a:lnSpc>
              <a:buNone/>
            </a:pPr>
            <a:r>
              <a:rPr lang="en-US" altLang="ja-JP" dirty="0"/>
              <a:t>Promotion</a:t>
            </a:r>
            <a:r>
              <a:rPr lang="ja-JP" altLang="en-US" dirty="0"/>
              <a:t> </a:t>
            </a:r>
            <a:r>
              <a:rPr lang="en-US" altLang="ja-JP" dirty="0"/>
              <a:t>WG</a:t>
            </a:r>
            <a:r>
              <a:rPr lang="ja-JP" altLang="en-US" dirty="0"/>
              <a:t>のメンバーと協力、国内外のイベントに参加し、</a:t>
            </a:r>
            <a:r>
              <a:rPr lang="en-US" altLang="ja-JP" dirty="0"/>
              <a:t>Leaflet</a:t>
            </a:r>
            <a:r>
              <a:rPr lang="ja-JP" altLang="en-US" dirty="0"/>
              <a:t>を配り、</a:t>
            </a:r>
            <a:r>
              <a:rPr lang="en-US" altLang="ja-JP" dirty="0" err="1"/>
              <a:t>OpenChain</a:t>
            </a:r>
            <a:r>
              <a:rPr lang="ja-JP" altLang="en-US" dirty="0"/>
              <a:t>の活動とその大切さを紹介してきました。</a:t>
            </a:r>
            <a:endParaRPr lang="en-US" altLang="ja-JP" dirty="0"/>
          </a:p>
          <a:p>
            <a:pPr marL="0" indent="0">
              <a:lnSpc>
                <a:spcPct val="100000"/>
              </a:lnSpc>
              <a:buNone/>
            </a:pPr>
            <a:r>
              <a:rPr lang="ja-JP" altLang="en-US"/>
              <a:t>今は、少しの間、休眠中・・・</a:t>
            </a:r>
            <a:endParaRPr lang="en-US" altLang="ja-JP" dirty="0"/>
          </a:p>
          <a:p>
            <a:pPr marL="0" indent="0">
              <a:lnSpc>
                <a:spcPct val="100000"/>
              </a:lnSpc>
              <a:buNone/>
            </a:pPr>
            <a:endParaRPr lang="en-US" dirty="0"/>
          </a:p>
        </p:txBody>
      </p:sp>
      <p:pic>
        <p:nvPicPr>
          <p:cNvPr id="7" name="図 4">
            <a:extLst>
              <a:ext uri="{FF2B5EF4-FFF2-40B4-BE49-F238E27FC236}">
                <a16:creationId xmlns:a16="http://schemas.microsoft.com/office/drawing/2014/main" id="{A05DC8BA-897E-40DE-88B5-A3795FD8FF7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7710" r="8949" b="-5"/>
          <a:stretch/>
        </p:blipFill>
        <p:spPr>
          <a:xfrm>
            <a:off x="161153" y="4051885"/>
            <a:ext cx="2922516" cy="2659982"/>
          </a:xfrm>
          <a:prstGeom prst="rect">
            <a:avLst/>
          </a:prstGeom>
        </p:spPr>
      </p:pic>
      <p:pic>
        <p:nvPicPr>
          <p:cNvPr id="5" name="図 5">
            <a:extLst>
              <a:ext uri="{FF2B5EF4-FFF2-40B4-BE49-F238E27FC236}">
                <a16:creationId xmlns:a16="http://schemas.microsoft.com/office/drawing/2014/main" id="{E9B763BB-8E58-402E-8CD3-330B5CF51DF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798" r="-3" b="-3"/>
          <a:stretch/>
        </p:blipFill>
        <p:spPr>
          <a:xfrm>
            <a:off x="3202542" y="3082937"/>
            <a:ext cx="2743583" cy="3628930"/>
          </a:xfrm>
          <a:prstGeom prst="rect">
            <a:avLst/>
          </a:prstGeom>
        </p:spPr>
      </p:pic>
      <p:sp>
        <p:nvSpPr>
          <p:cNvPr id="10" name="TextBox 9">
            <a:extLst>
              <a:ext uri="{FF2B5EF4-FFF2-40B4-BE49-F238E27FC236}">
                <a16:creationId xmlns:a16="http://schemas.microsoft.com/office/drawing/2014/main" id="{BE22D18B-A766-4FE4-AA77-CD65BC5A43DF}"/>
              </a:ext>
            </a:extLst>
          </p:cNvPr>
          <p:cNvSpPr txBox="1"/>
          <p:nvPr/>
        </p:nvSpPr>
        <p:spPr>
          <a:xfrm>
            <a:off x="11295017" y="6573745"/>
            <a:ext cx="896983" cy="276999"/>
          </a:xfrm>
          <a:prstGeom prst="rect">
            <a:avLst/>
          </a:prstGeom>
          <a:noFill/>
        </p:spPr>
        <p:txBody>
          <a:bodyPr wrap="square" rtlCol="0">
            <a:spAutoFit/>
          </a:bodyPr>
          <a:lstStyle/>
          <a:p>
            <a:pPr algn="ctr"/>
            <a:r>
              <a:rPr kumimoji="1" lang="en-US" altLang="ja-JP" sz="1200" dirty="0">
                <a:solidFill>
                  <a:schemeClr val="bg1"/>
                </a:solidFill>
                <a:latin typeface="Consolas" panose="020B0609020204030204" pitchFamily="49" charset="0"/>
                <a:ea typeface="Segoe UI Black" panose="020B0A02040204020203" pitchFamily="34" charset="0"/>
                <a:cs typeface="Segoe UI Black" panose="020B0A02040204020203" pitchFamily="34" charset="0"/>
              </a:rPr>
              <a:t>CC0-1.0</a:t>
            </a:r>
            <a:endParaRPr kumimoji="1" lang="ja-JP" altLang="en-US" sz="1200" dirty="0">
              <a:solidFill>
                <a:schemeClr val="bg1"/>
              </a:solidFill>
              <a:latin typeface="Consolas" panose="020B0609020204030204" pitchFamily="49" charset="0"/>
              <a:ea typeface="Noto Sans CJK JP Regular" panose="020B0500000000000000" pitchFamily="34" charset="-128"/>
              <a:cs typeface="Segoe UI Black" panose="020B0A02040204020203" pitchFamily="34" charset="0"/>
            </a:endParaRPr>
          </a:p>
        </p:txBody>
      </p:sp>
      <p:sp>
        <p:nvSpPr>
          <p:cNvPr id="8" name="TextBox 7">
            <a:extLst>
              <a:ext uri="{FF2B5EF4-FFF2-40B4-BE49-F238E27FC236}">
                <a16:creationId xmlns:a16="http://schemas.microsoft.com/office/drawing/2014/main" id="{31CBEE28-0F95-4416-875D-FD707CFA698D}"/>
              </a:ext>
            </a:extLst>
          </p:cNvPr>
          <p:cNvSpPr txBox="1"/>
          <p:nvPr/>
        </p:nvSpPr>
        <p:spPr>
          <a:xfrm>
            <a:off x="6096000" y="6433553"/>
            <a:ext cx="4347665" cy="276999"/>
          </a:xfrm>
          <a:prstGeom prst="rect">
            <a:avLst/>
          </a:prstGeom>
          <a:noFill/>
        </p:spPr>
        <p:txBody>
          <a:bodyPr wrap="none" rtlCol="0">
            <a:spAutoFit/>
          </a:bodyPr>
          <a:lstStyle/>
          <a:p>
            <a:r>
              <a:rPr lang="en-US" sz="1200" dirty="0">
                <a:latin typeface="Consolas" panose="020B0609020204030204" pitchFamily="49" charset="0"/>
              </a:rPr>
              <a:t>Open Source Summit North America and Europe, 2019</a:t>
            </a:r>
          </a:p>
        </p:txBody>
      </p:sp>
    </p:spTree>
    <p:extLst>
      <p:ext uri="{BB962C8B-B14F-4D97-AF65-F5344CB8AC3E}">
        <p14:creationId xmlns:p14="http://schemas.microsoft.com/office/powerpoint/2010/main" val="99154469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C17B96-44E1-4D27-8275-49488FA5EBD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E274086-DBC4-4534-ADD1-A99867C702D6}">
  <ds:schemaRefs>
    <ds:schemaRef ds:uri="http://schemas.microsoft.com/sharepoint/v3/contenttype/forms"/>
  </ds:schemaRefs>
</ds:datastoreItem>
</file>

<file path=customXml/itemProps3.xml><?xml version="1.0" encoding="utf-8"?>
<ds:datastoreItem xmlns:ds="http://schemas.openxmlformats.org/officeDocument/2006/customXml" ds:itemID="{01F3672F-4ECD-442D-A450-8D0D8AE9A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TotalTime>
  <Words>297</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Schoolbook</vt:lpstr>
      <vt:lpstr>Consolas</vt:lpstr>
      <vt:lpstr>Wingdings 2</vt:lpstr>
      <vt:lpstr>View</vt:lpstr>
      <vt:lpstr>Leaflet SG 活動紹介</vt:lpstr>
      <vt:lpstr>Supplier-Leaflet とは?</vt:lpstr>
      <vt:lpstr>JWG主導、4か国語に翻訳</vt:lpstr>
      <vt:lpstr>広報活動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Leaflet SG 活動紹介</dc:title>
  <dc:creator>Kobota, Norio (Sony)</dc:creator>
  <cp:lastModifiedBy>Kobota, Norio (Sony)</cp:lastModifiedBy>
  <cp:revision>5</cp:revision>
  <dcterms:created xsi:type="dcterms:W3CDTF">2021-03-11T14:07:19Z</dcterms:created>
  <dcterms:modified xsi:type="dcterms:W3CDTF">2021-03-11T14:20:04Z</dcterms:modified>
</cp:coreProperties>
</file>