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2" r:id="rId2"/>
    <p:sldId id="413" r:id="rId3"/>
    <p:sldId id="432" r:id="rId4"/>
    <p:sldId id="508" r:id="rId5"/>
    <p:sldId id="507" r:id="rId6"/>
    <p:sldId id="509" r:id="rId7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66FF"/>
    <a:srgbClr val="FFCCFF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90537" autoAdjust="0"/>
  </p:normalViewPr>
  <p:slideViewPr>
    <p:cSldViewPr>
      <p:cViewPr varScale="1">
        <p:scale>
          <a:sx n="77" d="100"/>
          <a:sy n="77" d="100"/>
        </p:scale>
        <p:origin x="108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で，各自が自分のメモを頼りに社内へフィードバックする、などという状況が多いと感じています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A761-D904-4563-AA97-C4795CA9B7F4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80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会合全体の空気感・文化，も大事．「何が良い・悪い」、ではなく、参考になる点を見つけられる機会になれば、というスタンス！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A761-D904-4563-AA97-C4795CA9B7F4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82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636E-95EA-4AB1-8EE1-7E66ACF1DCF2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180824" y="4653136"/>
            <a:ext cx="75491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ea typeface="HGS創英角ｺﾞｼｯｸUB" pitchFamily="50" charset="-128"/>
              </a:rPr>
              <a:t>Panasonic Corporation</a:t>
            </a:r>
          </a:p>
          <a:p>
            <a:pPr algn="ctr"/>
            <a:r>
              <a:rPr lang="en-US" altLang="ja-JP" sz="3200" dirty="0">
                <a:ea typeface="HGS創英角ｺﾞｼｯｸUB" pitchFamily="50" charset="-128"/>
              </a:rPr>
              <a:t>Shinsuke Kato</a:t>
            </a:r>
          </a:p>
          <a:p>
            <a:pPr algn="ctr"/>
            <a:r>
              <a:rPr lang="en-US" altLang="ja-JP" sz="3200" dirty="0">
                <a:ea typeface="HGS創英角ｺﾞｼｯｸUB" pitchFamily="50" charset="-128"/>
              </a:rPr>
              <a:t>kato.shinsuke@jp.panasonic.com</a:t>
            </a:r>
            <a:endParaRPr lang="ja-JP" altLang="en-US" sz="3200" dirty="0">
              <a:ea typeface="HGS創英角ｺﾞｼｯｸUB" pitchFamily="50" charset="-128"/>
            </a:endParaRPr>
          </a:p>
        </p:txBody>
      </p:sp>
      <p:pic>
        <p:nvPicPr>
          <p:cNvPr id="1026" name="Picture 2" descr="https://www.openchainproject.org/wp-content/uploads/sites/15/2017/04/OpenChain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193096"/>
            <a:ext cx="3240360" cy="18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972301" y="1772816"/>
            <a:ext cx="4229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dirty="0" err="1"/>
              <a:t>OpenChain</a:t>
            </a:r>
            <a:r>
              <a:rPr lang="ja-JP" altLang="en-US" sz="3600" dirty="0"/>
              <a:t> </a:t>
            </a:r>
            <a:r>
              <a:rPr lang="en-US" altLang="ja-JP" sz="3600" dirty="0"/>
              <a:t>JWG</a:t>
            </a:r>
          </a:p>
          <a:p>
            <a:pPr algn="ctr"/>
            <a:r>
              <a:rPr lang="en-US" altLang="ja-JP" sz="3600" dirty="0"/>
              <a:t>18th Meeting</a:t>
            </a:r>
            <a:endParaRPr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4108C3-3AAC-4E2A-AF8B-95CE1654E462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3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ケーススタディ </a:t>
            </a:r>
            <a:r>
              <a:rPr lang="en-US" altLang="ja-JP" dirty="0"/>
              <a:t>&amp;</a:t>
            </a:r>
            <a:r>
              <a:rPr lang="ja-JP" altLang="en-US" dirty="0"/>
              <a:t> ライトニングトーク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93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OSS</a:t>
            </a:r>
            <a:r>
              <a:rPr kumimoji="1" lang="ja-JP" altLang="en-US" dirty="0"/>
              <a:t>コンプライアンスにおいて、情報収集や情報共有の場で、他社の良い事例を聞ける機会が増加！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一方で・・・</a:t>
            </a:r>
            <a:endParaRPr lang="en-US" altLang="ja-JP" dirty="0"/>
          </a:p>
          <a:p>
            <a:r>
              <a:rPr lang="ja-JP" altLang="en-US" dirty="0"/>
              <a:t>広く議論する場はあっても、その場限りで終わってしまいがち・・・</a:t>
            </a:r>
            <a:endParaRPr lang="en-US" altLang="ja-JP" dirty="0"/>
          </a:p>
          <a:p>
            <a:r>
              <a:rPr kumimoji="1" lang="ja-JP" altLang="en-US" dirty="0"/>
              <a:t>フリーディスカッション</a:t>
            </a:r>
            <a:r>
              <a:rPr lang="ja-JP" altLang="en-US" dirty="0"/>
              <a:t>の場で情報を集めることができても、テーマが発散しがち・・・</a:t>
            </a:r>
            <a:endParaRPr lang="en-US" altLang="ja-JP" dirty="0"/>
          </a:p>
          <a:p>
            <a:r>
              <a:rPr lang="ja-JP" altLang="en-US" dirty="0"/>
              <a:t>細切れ／その場限り の事例・情報で、うまく活用するまで行っていない・・・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  <p:pic>
        <p:nvPicPr>
          <p:cNvPr id="25" name="図 24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E0F422-EFED-4E19-9ECC-EA9DF725F55B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408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ケーススタディ </a:t>
            </a:r>
            <a:r>
              <a:rPr lang="en-US" altLang="ja-JP" dirty="0"/>
              <a:t>&amp;</a:t>
            </a:r>
            <a:r>
              <a:rPr lang="ja-JP" altLang="en-US" dirty="0"/>
              <a:t> ライトニングトーク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836712"/>
            <a:ext cx="913822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800" dirty="0"/>
              <a:t>テーマを決めて、各社の状況をそれぞれ発表してみよう！</a:t>
            </a:r>
            <a:endParaRPr kumimoji="1" lang="en-US" altLang="ja-JP" sz="3800" dirty="0"/>
          </a:p>
          <a:p>
            <a:pPr marL="0" indent="0">
              <a:buNone/>
            </a:pPr>
            <a:r>
              <a:rPr kumimoji="1" lang="ja-JP" altLang="en-US" sz="3800" dirty="0"/>
              <a:t>下記の効果</a:t>
            </a:r>
            <a:r>
              <a:rPr lang="ja-JP" altLang="en-US" sz="3800" dirty="0"/>
              <a:t>があるかもしれない！</a:t>
            </a:r>
            <a:endParaRPr kumimoji="1" lang="en-US" altLang="ja-JP" sz="3800" dirty="0"/>
          </a:p>
          <a:p>
            <a:pPr lvl="1"/>
            <a:r>
              <a:rPr lang="ja-JP" altLang="en-US" sz="3200" dirty="0"/>
              <a:t>テーマに沿って、ケーススタディを集めることで、参考にしやすい／新しい気付きがある、などの効果を期待</a:t>
            </a:r>
            <a:endParaRPr lang="en-US" altLang="ja-JP" sz="3200" dirty="0"/>
          </a:p>
          <a:p>
            <a:pPr lvl="1"/>
            <a:r>
              <a:rPr lang="ja-JP" altLang="en-US" sz="3200" dirty="0"/>
              <a:t>似ている状況の他社のケースから、良い点を社内にフィードバック</a:t>
            </a:r>
            <a:endParaRPr lang="en-US" altLang="ja-JP" sz="3200" dirty="0"/>
          </a:p>
          <a:p>
            <a:pPr lvl="1"/>
            <a:r>
              <a:rPr lang="en-US" altLang="ja-JP" sz="3200" dirty="0"/>
              <a:t>LF</a:t>
            </a:r>
            <a:r>
              <a:rPr lang="ja-JP" altLang="en-US" sz="3200" dirty="0"/>
              <a:t>形式にして・・・</a:t>
            </a:r>
            <a:endParaRPr lang="en-US" altLang="ja-JP" sz="3200" dirty="0"/>
          </a:p>
          <a:p>
            <a:pPr lvl="2"/>
            <a:r>
              <a:rPr lang="ja-JP" altLang="en-US" sz="2800" dirty="0"/>
              <a:t>シンプルに</a:t>
            </a:r>
            <a:endParaRPr lang="en-US" altLang="ja-JP" sz="2800" dirty="0"/>
          </a:p>
          <a:p>
            <a:pPr lvl="2"/>
            <a:r>
              <a:rPr lang="ja-JP" altLang="en-US" sz="2800" dirty="0"/>
              <a:t>件数増に期待</a:t>
            </a:r>
            <a:endParaRPr lang="en-US" altLang="ja-JP" sz="2800" dirty="0"/>
          </a:p>
          <a:p>
            <a:pPr lvl="2"/>
            <a:r>
              <a:rPr lang="en-US" altLang="ja-JP" sz="2800" dirty="0"/>
              <a:t>Speaker</a:t>
            </a:r>
            <a:r>
              <a:rPr lang="ja-JP" altLang="en-US" sz="2800" dirty="0"/>
              <a:t>になる人を増やそう</a:t>
            </a: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25" name="図 24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E0F422-EFED-4E19-9ECC-EA9DF725F55B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760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Arial Black" panose="020B0A04020102020204" pitchFamily="34" charset="0"/>
              </a:rPr>
              <a:t>これまでの例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747713"/>
            <a:ext cx="8915400" cy="620713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OSS</a:t>
            </a:r>
            <a:r>
              <a:rPr kumimoji="1" lang="ja-JP" altLang="en-US" dirty="0">
                <a:latin typeface="Arial Black" panose="020B0A04020102020204" pitchFamily="34" charset="0"/>
              </a:rPr>
              <a:t>コンプライアンス推進の組織・体制面、各社のケーススタディ</a:t>
            </a:r>
            <a:endParaRPr kumimoji="1" lang="en-US" altLang="ja-JP" dirty="0">
              <a:latin typeface="Arial Black" panose="020B0A040201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73E04-C535-4F70-960E-CE7CD4E39A33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5" name="図 4" descr="画面の領域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0" y="1484784"/>
            <a:ext cx="3631926" cy="2445401"/>
          </a:xfrm>
          <a:prstGeom prst="rect">
            <a:avLst/>
          </a:prstGeom>
        </p:spPr>
      </p:pic>
      <p:pic>
        <p:nvPicPr>
          <p:cNvPr id="6" name="図 5" descr="画面の領域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28" y="4006919"/>
            <a:ext cx="3772427" cy="270071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6170ED-F1A7-4BC0-BFE4-409E5EE8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968" y="1484784"/>
            <a:ext cx="3772427" cy="258481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0161793-2FE2-4241-AB61-D2A96271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39" y="4005064"/>
            <a:ext cx="3971639" cy="2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3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Arial Black" panose="020B0A04020102020204" pitchFamily="34" charset="0"/>
              </a:rPr>
              <a:t>これまでの例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747713"/>
            <a:ext cx="8915400" cy="521047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OSS</a:t>
            </a:r>
            <a:r>
              <a:rPr lang="ja-JP" altLang="en-US" dirty="0">
                <a:latin typeface="Arial Black" panose="020B0A04020102020204" pitchFamily="34" charset="0"/>
              </a:rPr>
              <a:t>コンプライアンス推進の教育・啓発面、各社のケーススタディ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73E04-C535-4F70-960E-CE7CD4E39A33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7" name="図 6" descr="画面の領域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329324"/>
            <a:ext cx="3652912" cy="2501956"/>
          </a:xfrm>
          <a:prstGeom prst="rect">
            <a:avLst/>
          </a:prstGeom>
        </p:spPr>
      </p:pic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921612"/>
            <a:ext cx="3824525" cy="27485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AF5EF2B-645D-4881-A2AB-2287D3BD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796" y="1329324"/>
            <a:ext cx="3822485" cy="26757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66CA8FB-C604-4A05-BC0D-A33692B23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529" y="3921612"/>
            <a:ext cx="3968275" cy="27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Arial Black" panose="020B0A04020102020204" pitchFamily="34" charset="0"/>
              </a:rPr>
              <a:t>これまでの例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747713"/>
            <a:ext cx="8915400" cy="620713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/>
              <a:t>OSS</a:t>
            </a:r>
            <a:r>
              <a:rPr lang="ja-JP" altLang="en-US" dirty="0"/>
              <a:t>コンプライアンス活動が、拡大したときのポイントは？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73E04-C535-4F70-960E-CE7CD4E39A33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0454D71-E999-404C-A88D-5959F8DF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7" y="1510635"/>
            <a:ext cx="3877216" cy="26864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5FF6B9-AAAC-4C15-B6B2-7E906A33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29" y="4004152"/>
            <a:ext cx="3886742" cy="27245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E66134-3DF6-4C10-ABEB-0A026B2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76" y="1461079"/>
            <a:ext cx="3905795" cy="27340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F269D57-EBEB-450A-94F5-4B2748583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390" y="4004152"/>
            <a:ext cx="3886741" cy="27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7536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27509</TotalTime>
  <Words>300</Words>
  <Application>Microsoft Office PowerPoint</Application>
  <PresentationFormat>A4 210 x 297 mm</PresentationFormat>
  <Paragraphs>40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HGP創英角ｺﾞｼｯｸUB</vt:lpstr>
      <vt:lpstr>Arial</vt:lpstr>
      <vt:lpstr>Arial Black</vt:lpstr>
      <vt:lpstr>標準デザイン</vt:lpstr>
      <vt:lpstr>PowerPoint プレゼンテーション</vt:lpstr>
      <vt:lpstr>ケーススタディ &amp; ライトニングトーク</vt:lpstr>
      <vt:lpstr>ケーススタディ &amp; ライトニングトーク</vt:lpstr>
      <vt:lpstr>これまでの例</vt:lpstr>
      <vt:lpstr>これまでの例</vt:lpstr>
      <vt:lpstr>これまでの例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Kato Shinsuke (加藤 慎介)</cp:lastModifiedBy>
  <cp:revision>1002</cp:revision>
  <dcterms:created xsi:type="dcterms:W3CDTF">2006-04-18T03:56:29Z</dcterms:created>
  <dcterms:modified xsi:type="dcterms:W3CDTF">2021-03-16T16:32:20Z</dcterms:modified>
</cp:coreProperties>
</file>