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2" r:id="rId5"/>
    <p:sldId id="27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F7C21-A37A-4B2B-AFF5-F67750671CD2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8974-03E0-4E73-B541-7454D88B2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0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29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8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8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1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6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25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82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33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9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37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9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C9AFC-66EC-4959-8BE2-C6745AF5FB5B}" type="datetimeFigureOut">
              <a:rPr kumimoji="1" lang="ja-JP" altLang="en-US" smtClean="0"/>
              <a:t>2021/3/15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7C9D-2908-4B51-B245-D0108F3FAF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82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masato-endo-27902615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6722" y="0"/>
            <a:ext cx="10004612" cy="2387600"/>
          </a:xfrm>
        </p:spPr>
        <p:txBody>
          <a:bodyPr>
            <a:normAutofit/>
          </a:bodyPr>
          <a:lstStyle/>
          <a:p>
            <a:r>
              <a:rPr kumimoji="1" lang="en-US" altLang="ja-JP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OpenChain</a:t>
            </a:r>
            <a:r>
              <a:rPr kumimoji="1" lang="ja-JP" altLang="en-US" sz="5400" dirty="0">
                <a:latin typeface="Segoe UI Light" panose="020B0502040204020203" pitchFamily="34" charset="0"/>
                <a:cs typeface="Segoe UI Light" panose="020B0502040204020203" pitchFamily="34" charset="0"/>
              </a:rPr>
              <a:t>プロジェクト紹介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497728" y="3471115"/>
            <a:ext cx="100046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ja-JP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en-US" altLang="ja-JP" sz="3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OpenChain</a:t>
            </a:r>
            <a:r>
              <a:rPr lang="en-US" altLang="ja-JP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Japan WG</a:t>
            </a:r>
            <a:r>
              <a:rPr lang="ja-JP" alt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ja-JP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Promotion SG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618" y="6421665"/>
            <a:ext cx="2743200" cy="365125"/>
          </a:xfrm>
        </p:spPr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1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OpenChain">
            <a:extLst>
              <a:ext uri="{FF2B5EF4-FFF2-40B4-BE49-F238E27FC236}">
                <a16:creationId xmlns:a16="http://schemas.microsoft.com/office/drawing/2014/main" id="{EA08FA5D-C4A2-47F6-81B3-B58AEA13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" y="6460645"/>
            <a:ext cx="2682013" cy="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 txBox="1">
            <a:spLocks/>
          </p:cNvSpPr>
          <p:nvPr/>
        </p:nvSpPr>
        <p:spPr>
          <a:xfrm>
            <a:off x="3787428" y="64216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solidFill>
                  <a:schemeClr val="tx1"/>
                </a:solidFill>
              </a:rPr>
              <a:t>CC0-1.0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156722" y="120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/>
              <a:t>Promotion</a:t>
            </a:r>
            <a:r>
              <a:rPr lang="ja-JP" altLang="en-US" sz="4000" b="1" dirty="0"/>
              <a:t> </a:t>
            </a:r>
            <a:r>
              <a:rPr lang="en-US" altLang="ja-JP" sz="4000" b="1" dirty="0"/>
              <a:t>SWG</a:t>
            </a:r>
            <a:endParaRPr lang="ja-JP" altLang="en-US" sz="4000" b="1" dirty="0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618" y="6421665"/>
            <a:ext cx="2743200" cy="365125"/>
          </a:xfrm>
        </p:spPr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14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2" descr="OpenChain">
            <a:extLst>
              <a:ext uri="{FF2B5EF4-FFF2-40B4-BE49-F238E27FC236}">
                <a16:creationId xmlns:a16="http://schemas.microsoft.com/office/drawing/2014/main" id="{EA08FA5D-C4A2-47F6-81B3-B58AEA13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" y="6460645"/>
            <a:ext cx="2682013" cy="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 txBox="1">
            <a:spLocks/>
          </p:cNvSpPr>
          <p:nvPr/>
        </p:nvSpPr>
        <p:spPr>
          <a:xfrm>
            <a:off x="3787428" y="64216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solidFill>
                  <a:schemeClr val="tx1"/>
                </a:solidFill>
              </a:rPr>
              <a:t>CC0-1.0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タイトル 93"/>
          <p:cNvSpPr txBox="1">
            <a:spLocks/>
          </p:cNvSpPr>
          <p:nvPr/>
        </p:nvSpPr>
        <p:spPr>
          <a:xfrm>
            <a:off x="748454" y="1272374"/>
            <a:ext cx="10932872" cy="609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そもそも</a:t>
            </a:r>
            <a:r>
              <a:rPr lang="en-US" altLang="ja-JP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OSS</a:t>
            </a:r>
            <a:r>
              <a:rPr lang="ja-JP" alt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コンプライアンスの重要性を認識していない人々に</a:t>
            </a:r>
            <a:endParaRPr lang="en-US" altLang="ja-JP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ja-JP" alt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戦略的なプロモーションを展開（メンバー募集中です！）</a:t>
            </a:r>
            <a:endParaRPr lang="en-US" altLang="ja-JP" sz="28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88456" y="226958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レベル別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7198392" y="2790226"/>
            <a:ext cx="2233081" cy="781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経営層</a:t>
            </a:r>
            <a:endParaRPr kumimoji="1" lang="ja-JP" altLang="en-US" sz="2400" dirty="0"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9606337" y="2759970"/>
            <a:ext cx="2233081" cy="781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エンジニア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9603446" y="3884091"/>
            <a:ext cx="2233081" cy="781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政府</a:t>
            </a:r>
          </a:p>
        </p:txBody>
      </p:sp>
      <p:sp>
        <p:nvSpPr>
          <p:cNvPr id="18" name="角丸四角形 17"/>
          <p:cNvSpPr/>
          <p:nvPr/>
        </p:nvSpPr>
        <p:spPr>
          <a:xfrm>
            <a:off x="7198391" y="3884091"/>
            <a:ext cx="2233081" cy="781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知財</a:t>
            </a:r>
            <a:r>
              <a:rPr kumimoji="1" lang="en-US" altLang="ja-JP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/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法務</a:t>
            </a:r>
          </a:p>
        </p:txBody>
      </p:sp>
      <p:sp>
        <p:nvSpPr>
          <p:cNvPr id="19" name="角丸四角形 18"/>
          <p:cNvSpPr/>
          <p:nvPr/>
        </p:nvSpPr>
        <p:spPr>
          <a:xfrm>
            <a:off x="9603446" y="5007716"/>
            <a:ext cx="2233081" cy="781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学術界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7198391" y="5007716"/>
            <a:ext cx="2233081" cy="7815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メディア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8956160" y="232856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対象別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97710" y="2693310"/>
            <a:ext cx="1503661" cy="2799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2" y="2742627"/>
            <a:ext cx="6316003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4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618" y="6421665"/>
            <a:ext cx="2743200" cy="365125"/>
          </a:xfrm>
        </p:spPr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15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2" descr="OpenChain">
            <a:extLst>
              <a:ext uri="{FF2B5EF4-FFF2-40B4-BE49-F238E27FC236}">
                <a16:creationId xmlns:a16="http://schemas.microsoft.com/office/drawing/2014/main" id="{EA08FA5D-C4A2-47F6-81B3-B58AEA13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" y="6460645"/>
            <a:ext cx="2682013" cy="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 txBox="1">
            <a:spLocks/>
          </p:cNvSpPr>
          <p:nvPr/>
        </p:nvSpPr>
        <p:spPr>
          <a:xfrm>
            <a:off x="3787428" y="64216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solidFill>
                  <a:schemeClr val="tx1"/>
                </a:solidFill>
              </a:rPr>
              <a:t>CC0-1.0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334290" y="391252"/>
            <a:ext cx="11763527" cy="857250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最近の成果①　</a:t>
            </a:r>
            <a:r>
              <a:rPr lang="en-US" altLang="ja-JP" sz="3600" b="1" dirty="0">
                <a:solidFill>
                  <a:prstClr val="black"/>
                </a:solidFill>
                <a:latin typeface="Segoe UI Light" panose="020B0502040204020203" pitchFamily="34" charset="0"/>
                <a:ea typeface="游ゴシック Light" panose="020B0300000000000000" pitchFamily="50" charset="-128"/>
                <a:cs typeface="Segoe UI Light" panose="020B0502040204020203" pitchFamily="34" charset="0"/>
              </a:rPr>
              <a:t>OpenChain Japan WG Advent Calendar 2020</a:t>
            </a:r>
            <a:br>
              <a:rPr lang="en-US" altLang="ja-JP" sz="3600" dirty="0">
                <a:solidFill>
                  <a:prstClr val="black"/>
                </a:solidFill>
                <a:latin typeface="Segoe UI Light" panose="020B0502040204020203" pitchFamily="34" charset="0"/>
                <a:ea typeface="游ゴシック Light" panose="020B0300000000000000" pitchFamily="50" charset="-128"/>
              </a:rPr>
            </a:b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4818CD5-1312-4B89-9C4B-0C95E5ECCD3A}"/>
              </a:ext>
            </a:extLst>
          </p:cNvPr>
          <p:cNvSpPr/>
          <p:nvPr/>
        </p:nvSpPr>
        <p:spPr>
          <a:xfrm>
            <a:off x="3455118" y="5809512"/>
            <a:ext cx="58995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prstClr val="black"/>
                </a:solidFill>
                <a:latin typeface="Segoe UI Light" panose="020B0502040204020203" pitchFamily="34" charset="0"/>
                <a:ea typeface="游ゴシック" panose="020B0400000000000000" pitchFamily="50" charset="-128"/>
              </a:rPr>
              <a:t>https://qiita.com/advent-calendar/2020/openchainjapanwg</a:t>
            </a:r>
            <a:endParaRPr lang="ja-JP" altLang="en-US" sz="1600" dirty="0">
              <a:solidFill>
                <a:prstClr val="black"/>
              </a:solidFill>
              <a:latin typeface="Segoe UI Light" panose="020B0502040204020203" pitchFamily="34" charset="0"/>
              <a:ea typeface="游ゴシック" panose="020B0400000000000000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BC22981-9681-4713-96FF-1DB0CB0D6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304" y="987925"/>
            <a:ext cx="7300164" cy="4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0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34290" y="391252"/>
            <a:ext cx="1176352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/>
              <a:t>最近の成果②　学会発表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618" y="6421665"/>
            <a:ext cx="2743200" cy="365125"/>
          </a:xfrm>
        </p:spPr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17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2" descr="OpenChain">
            <a:extLst>
              <a:ext uri="{FF2B5EF4-FFF2-40B4-BE49-F238E27FC236}">
                <a16:creationId xmlns:a16="http://schemas.microsoft.com/office/drawing/2014/main" id="{EA08FA5D-C4A2-47F6-81B3-B58AEA13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" y="6460645"/>
            <a:ext cx="2682013" cy="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 txBox="1">
            <a:spLocks/>
          </p:cNvSpPr>
          <p:nvPr/>
        </p:nvSpPr>
        <p:spPr>
          <a:xfrm>
            <a:off x="3787428" y="64216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solidFill>
                  <a:schemeClr val="tx1"/>
                </a:solidFill>
              </a:rPr>
              <a:t>CC0-1.0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6AA8C25-2FFE-48D4-A086-FFCF04E92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53" y="2342054"/>
            <a:ext cx="5646411" cy="3220545"/>
          </a:xfrm>
          <a:prstGeom prst="rect">
            <a:avLst/>
          </a:prstGeom>
        </p:spPr>
      </p:pic>
      <p:sp>
        <p:nvSpPr>
          <p:cNvPr id="13" name="スライド番号プレースホルダー 5">
            <a:extLst>
              <a:ext uri="{FF2B5EF4-FFF2-40B4-BE49-F238E27FC236}">
                <a16:creationId xmlns:a16="http://schemas.microsoft.com/office/drawing/2014/main" id="{5A4A8280-2A42-4BAB-88F4-8446A2E5A107}"/>
              </a:ext>
            </a:extLst>
          </p:cNvPr>
          <p:cNvSpPr txBox="1">
            <a:spLocks/>
          </p:cNvSpPr>
          <p:nvPr/>
        </p:nvSpPr>
        <p:spPr>
          <a:xfrm>
            <a:off x="7165628" y="1742443"/>
            <a:ext cx="3451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800" b="1" dirty="0">
                <a:solidFill>
                  <a:schemeClr val="tx1"/>
                </a:solidFill>
                <a:latin typeface="+mj-ea"/>
                <a:ea typeface="+mj-ea"/>
              </a:rPr>
              <a:t>【</a:t>
            </a:r>
            <a:r>
              <a:rPr lang="ja-JP" altLang="en-US" sz="1800" b="1" dirty="0">
                <a:solidFill>
                  <a:schemeClr val="tx1"/>
                </a:solidFill>
                <a:latin typeface="+mj-ea"/>
                <a:ea typeface="+mj-ea"/>
              </a:rPr>
              <a:t>研究・イノベーション学会</a:t>
            </a:r>
            <a:r>
              <a:rPr lang="en-US" altLang="ja-JP" sz="1800" b="1" dirty="0">
                <a:solidFill>
                  <a:schemeClr val="tx1"/>
                </a:solidFill>
                <a:latin typeface="+mj-ea"/>
                <a:ea typeface="+mj-ea"/>
              </a:rPr>
              <a:t>】</a:t>
            </a:r>
            <a:endParaRPr lang="ja-JP" altLang="en-US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802043A5-BEF5-4674-950A-BBAF2FE1C178}"/>
              </a:ext>
            </a:extLst>
          </p:cNvPr>
          <p:cNvSpPr txBox="1">
            <a:spLocks/>
          </p:cNvSpPr>
          <p:nvPr/>
        </p:nvSpPr>
        <p:spPr>
          <a:xfrm>
            <a:off x="1684884" y="1660465"/>
            <a:ext cx="34515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800" b="1" dirty="0">
                <a:solidFill>
                  <a:schemeClr val="tx1"/>
                </a:solidFill>
                <a:latin typeface="+mj-ea"/>
                <a:ea typeface="+mj-ea"/>
              </a:rPr>
              <a:t>【</a:t>
            </a:r>
            <a:r>
              <a:rPr lang="ja-JP" altLang="en-US" sz="1800" b="1" dirty="0">
                <a:solidFill>
                  <a:schemeClr val="tx1"/>
                </a:solidFill>
                <a:latin typeface="+mj-ea"/>
                <a:ea typeface="+mj-ea"/>
              </a:rPr>
              <a:t>日本知財学会</a:t>
            </a:r>
            <a:r>
              <a:rPr lang="en-US" altLang="ja-JP" sz="1800" b="1" dirty="0">
                <a:solidFill>
                  <a:schemeClr val="tx1"/>
                </a:solidFill>
                <a:latin typeface="+mj-ea"/>
                <a:ea typeface="+mj-ea"/>
              </a:rPr>
              <a:t>】</a:t>
            </a:r>
            <a:endParaRPr lang="ja-JP" altLang="en-US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98B3BAE-D458-45BD-8939-DD5526E66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70" y="2342054"/>
            <a:ext cx="595563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016798" y="1101289"/>
            <a:ext cx="110810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sz="2000" dirty="0">
              <a:latin typeface="+mn-ea"/>
            </a:endParaRPr>
          </a:p>
          <a:p>
            <a:r>
              <a:rPr lang="en-US" altLang="ja-JP" sz="2400" b="1" dirty="0">
                <a:latin typeface="+mn-ea"/>
                <a:cs typeface="Segoe UI Light" panose="020B0502040204020203" pitchFamily="34" charset="0"/>
              </a:rPr>
              <a:t>-</a:t>
            </a:r>
            <a:r>
              <a:rPr lang="ja-JP" altLang="en-US" sz="2400" b="1" dirty="0">
                <a:latin typeface="+mn-ea"/>
                <a:cs typeface="Segoe UI Light" panose="020B0502040204020203" pitchFamily="34" charset="0"/>
              </a:rPr>
              <a:t>社内で</a:t>
            </a:r>
            <a:r>
              <a:rPr lang="en-US" altLang="ja-JP" sz="2400" b="1" dirty="0">
                <a:latin typeface="+mn-ea"/>
                <a:cs typeface="Segoe UI Light" panose="020B0502040204020203" pitchFamily="34" charset="0"/>
              </a:rPr>
              <a:t>OSS</a:t>
            </a:r>
            <a:r>
              <a:rPr lang="ja-JP" altLang="en-US" sz="2400" b="1" dirty="0">
                <a:latin typeface="+mn-ea"/>
                <a:cs typeface="Segoe UI Light" panose="020B0502040204020203" pitchFamily="34" charset="0"/>
              </a:rPr>
              <a:t>コンプラの仕事に正式にリソーセスが割かれていない</a:t>
            </a:r>
            <a:endParaRPr lang="en-US" altLang="ja-JP" sz="2400" b="1" dirty="0">
              <a:latin typeface="+mn-ea"/>
              <a:cs typeface="Segoe UI Light" panose="020B0502040204020203" pitchFamily="34" charset="0"/>
            </a:endParaRPr>
          </a:p>
          <a:p>
            <a:r>
              <a:rPr lang="en-US" altLang="ja-JP" sz="2400" b="1" dirty="0">
                <a:latin typeface="+mn-ea"/>
                <a:cs typeface="Segoe UI Light" panose="020B0502040204020203" pitchFamily="34" charset="0"/>
              </a:rPr>
              <a:t>-</a:t>
            </a:r>
            <a:r>
              <a:rPr lang="ja-JP" altLang="en-US" sz="2400" b="1" dirty="0">
                <a:latin typeface="+mn-ea"/>
                <a:cs typeface="Segoe UI Light" panose="020B0502040204020203" pitchFamily="34" charset="0"/>
              </a:rPr>
              <a:t>ツールを導入したいがどの部署が費用負担すべきか綱引きになる</a:t>
            </a:r>
            <a:endParaRPr lang="en-US" altLang="ja-JP" sz="2400" b="1" dirty="0">
              <a:latin typeface="+mn-ea"/>
              <a:cs typeface="Segoe UI Light" panose="020B0502040204020203" pitchFamily="34" charset="0"/>
            </a:endParaRPr>
          </a:p>
          <a:p>
            <a:r>
              <a:rPr lang="en-US" altLang="ja-JP" sz="2400" b="1" dirty="0">
                <a:latin typeface="+mn-ea"/>
                <a:cs typeface="Segoe UI Light" panose="020B0502040204020203" pitchFamily="34" charset="0"/>
              </a:rPr>
              <a:t>-OSS</a:t>
            </a:r>
            <a:r>
              <a:rPr lang="ja-JP" altLang="en-US" sz="2400" b="1" dirty="0">
                <a:latin typeface="+mn-ea"/>
                <a:cs typeface="Segoe UI Light" panose="020B0502040204020203" pitchFamily="34" charset="0"/>
              </a:rPr>
              <a:t>コンプラのことを相談できる弁護士がわからない</a:t>
            </a:r>
            <a:endParaRPr lang="en-US" altLang="ja-JP" sz="2400" b="1" dirty="0">
              <a:latin typeface="+mn-ea"/>
              <a:cs typeface="Segoe UI Light" panose="020B0502040204020203" pitchFamily="34" charset="0"/>
            </a:endParaRPr>
          </a:p>
          <a:p>
            <a:r>
              <a:rPr lang="en-US" altLang="ja-JP" sz="2400" b="1" dirty="0">
                <a:latin typeface="+mn-ea"/>
                <a:cs typeface="Segoe UI Light" panose="020B0502040204020203" pitchFamily="34" charset="0"/>
              </a:rPr>
              <a:t>-</a:t>
            </a:r>
            <a:r>
              <a:rPr lang="ja-JP" altLang="en-US" sz="2400" b="1" dirty="0">
                <a:latin typeface="+mn-ea"/>
                <a:cs typeface="Segoe UI Light" panose="020B0502040204020203" pitchFamily="34" charset="0"/>
              </a:rPr>
              <a:t>遠方での</a:t>
            </a:r>
            <a:r>
              <a:rPr lang="en-US" altLang="ja-JP" sz="2400" b="1" dirty="0">
                <a:latin typeface="+mn-ea"/>
                <a:cs typeface="Segoe UI Light" panose="020B0502040204020203" pitchFamily="34" charset="0"/>
              </a:rPr>
              <a:t>Open Chain</a:t>
            </a:r>
            <a:r>
              <a:rPr lang="ja-JP" altLang="en-US" sz="2400" b="1" dirty="0">
                <a:latin typeface="+mn-ea"/>
                <a:cs typeface="Segoe UI Light" panose="020B0502040204020203" pitchFamily="34" charset="0"/>
              </a:rPr>
              <a:t>の会合に出ようとしても出張費が出ない</a:t>
            </a:r>
            <a:endParaRPr lang="en-US" altLang="ja-JP" sz="2400" b="1" dirty="0">
              <a:latin typeface="+mn-ea"/>
              <a:cs typeface="Segoe UI Light" panose="020B0502040204020203" pitchFamily="34" charset="0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334290" y="391252"/>
            <a:ext cx="1176352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参加者募集！</a:t>
            </a:r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618" y="6421665"/>
            <a:ext cx="2743200" cy="365125"/>
          </a:xfrm>
        </p:spPr>
        <p:txBody>
          <a:bodyPr/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19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2" descr="OpenChain">
            <a:extLst>
              <a:ext uri="{FF2B5EF4-FFF2-40B4-BE49-F238E27FC236}">
                <a16:creationId xmlns:a16="http://schemas.microsoft.com/office/drawing/2014/main" id="{EA08FA5D-C4A2-47F6-81B3-B58AEA13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22" y="6460645"/>
            <a:ext cx="2682013" cy="28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644E6ECB-A9C6-4958-8E7E-F6AEA649D2D2}"/>
              </a:ext>
            </a:extLst>
          </p:cNvPr>
          <p:cNvSpPr txBox="1">
            <a:spLocks/>
          </p:cNvSpPr>
          <p:nvPr/>
        </p:nvSpPr>
        <p:spPr>
          <a:xfrm>
            <a:off x="3787428" y="64216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solidFill>
                  <a:schemeClr val="tx1"/>
                </a:solidFill>
              </a:rPr>
              <a:t>CC0-1.0</a:t>
            </a:r>
            <a:endParaRPr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1497728" y="3125939"/>
            <a:ext cx="573437" cy="79041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2">
            <a:extLst>
              <a:ext uri="{FF2B5EF4-FFF2-40B4-BE49-F238E27FC236}">
                <a16:creationId xmlns:a16="http://schemas.microsoft.com/office/drawing/2014/main" id="{4E4734E5-25DA-4756-8DC7-DE7FF62AD613}"/>
              </a:ext>
            </a:extLst>
          </p:cNvPr>
          <p:cNvSpPr txBox="1">
            <a:spLocks/>
          </p:cNvSpPr>
          <p:nvPr/>
        </p:nvSpPr>
        <p:spPr>
          <a:xfrm>
            <a:off x="2071165" y="3360026"/>
            <a:ext cx="11540418" cy="455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>
              <a:buClr>
                <a:schemeClr val="accent5">
                  <a:lumMod val="75000"/>
                </a:schemeClr>
              </a:buClr>
              <a:buNone/>
            </a:pPr>
            <a:endParaRPr lang="en-US" altLang="ja-JP" sz="3200" dirty="0">
              <a:solidFill>
                <a:srgbClr val="484848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4E4734E5-25DA-4756-8DC7-DE7FF62AD613}"/>
              </a:ext>
            </a:extLst>
          </p:cNvPr>
          <p:cNvSpPr txBox="1">
            <a:spLocks/>
          </p:cNvSpPr>
          <p:nvPr/>
        </p:nvSpPr>
        <p:spPr>
          <a:xfrm>
            <a:off x="2071165" y="3166588"/>
            <a:ext cx="9258096" cy="13688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2" indent="0">
              <a:buClr>
                <a:schemeClr val="accent5">
                  <a:lumMod val="75000"/>
                </a:schemeClr>
              </a:buClr>
              <a:buNone/>
            </a:pPr>
            <a:r>
              <a:rPr lang="ja-JP" altLang="en-US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こんな方はぜひプロモ</a:t>
            </a:r>
            <a:r>
              <a:rPr lang="en-US" altLang="ja-JP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SGW</a:t>
            </a:r>
            <a:r>
              <a:rPr lang="ja-JP" altLang="en-US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へご相談ください！</a:t>
            </a:r>
            <a:endParaRPr lang="en-US" altLang="ja-JP" sz="3200" b="1" dirty="0">
              <a:solidFill>
                <a:srgbClr val="484848"/>
              </a:solidFill>
              <a:latin typeface="+mj-ea"/>
              <a:ea typeface="+mj-ea"/>
              <a:cs typeface="Segoe UI Light" panose="020B0502040204020203" pitchFamily="34" charset="0"/>
            </a:endParaRPr>
          </a:p>
          <a:p>
            <a:pPr marL="119062" indent="0">
              <a:buClr>
                <a:schemeClr val="accent5">
                  <a:lumMod val="75000"/>
                </a:schemeClr>
              </a:buClr>
              <a:buNone/>
            </a:pPr>
            <a:r>
              <a:rPr lang="ja-JP" altLang="en-US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コミュニティ活動の入門にも最適です！</a:t>
            </a:r>
            <a:endParaRPr lang="en-US" altLang="ja-JP" sz="3200" b="1" dirty="0">
              <a:solidFill>
                <a:srgbClr val="484848"/>
              </a:solidFill>
              <a:latin typeface="+mj-ea"/>
              <a:ea typeface="+mj-ea"/>
              <a:cs typeface="Segoe UI Light" panose="020B0502040204020203" pitchFamily="34" charset="0"/>
            </a:endParaRPr>
          </a:p>
          <a:p>
            <a:pPr marL="119062" indent="0">
              <a:buClr>
                <a:schemeClr val="accent5">
                  <a:lumMod val="75000"/>
                </a:schemeClr>
              </a:buClr>
              <a:buNone/>
            </a:pPr>
            <a:r>
              <a:rPr lang="en-US" altLang="ja-JP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JWG</a:t>
            </a:r>
            <a:r>
              <a:rPr lang="ja-JP" altLang="en-US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の</a:t>
            </a:r>
            <a:r>
              <a:rPr lang="en-US" altLang="ja-JP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GIT</a:t>
            </a:r>
            <a:r>
              <a:rPr lang="ja-JP" altLang="en-US" sz="3200" b="1" dirty="0">
                <a:solidFill>
                  <a:srgbClr val="484848"/>
                </a:solidFill>
                <a:latin typeface="+mj-ea"/>
                <a:ea typeface="+mj-ea"/>
                <a:cs typeface="Segoe UI Light" panose="020B0502040204020203" pitchFamily="34" charset="0"/>
              </a:rPr>
              <a:t>の管理に興味がある方もご参加ください</a:t>
            </a:r>
            <a:endParaRPr lang="en-US" altLang="ja-JP" sz="3200" b="1" dirty="0">
              <a:solidFill>
                <a:srgbClr val="484848"/>
              </a:solidFill>
              <a:latin typeface="+mj-ea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4855" y="5075669"/>
            <a:ext cx="11257758" cy="774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sz="2000" b="1" dirty="0">
                <a:solidFill>
                  <a:srgbClr val="FF0000"/>
                </a:solidFill>
              </a:rPr>
              <a:t>参加方法：</a:t>
            </a:r>
            <a:r>
              <a:rPr lang="en-US" altLang="ja-JP" sz="2000" b="1" dirty="0">
                <a:solidFill>
                  <a:srgbClr val="FF0000"/>
                </a:solidFill>
              </a:rPr>
              <a:t>JWG</a:t>
            </a:r>
            <a:r>
              <a:rPr lang="ja-JP" altLang="en-US" sz="2000" b="1" dirty="0">
                <a:solidFill>
                  <a:srgbClr val="FF0000"/>
                </a:solidFill>
              </a:rPr>
              <a:t>の</a:t>
            </a:r>
            <a:r>
              <a:rPr lang="en-US" altLang="ja-JP" sz="2000" b="1" dirty="0">
                <a:solidFill>
                  <a:srgbClr val="FF0000"/>
                </a:solidFill>
              </a:rPr>
              <a:t>ML</a:t>
            </a:r>
            <a:r>
              <a:rPr lang="ja-JP" altLang="en-US" sz="2000" b="1" dirty="0" err="1">
                <a:solidFill>
                  <a:srgbClr val="FF0000"/>
                </a:solidFill>
              </a:rPr>
              <a:t>に登</a:t>
            </a:r>
            <a:r>
              <a:rPr lang="ja-JP" altLang="en-US" sz="2000" b="1" dirty="0">
                <a:solidFill>
                  <a:srgbClr val="FF0000"/>
                </a:solidFill>
              </a:rPr>
              <a:t>録し、</a:t>
            </a:r>
            <a:r>
              <a:rPr lang="en-US" altLang="ja-JP" sz="2000" b="1" dirty="0">
                <a:solidFill>
                  <a:srgbClr val="FF0000"/>
                </a:solidFill>
              </a:rPr>
              <a:t>MTG</a:t>
            </a:r>
            <a:r>
              <a:rPr lang="ja-JP" altLang="en-US" sz="2000" b="1" dirty="0">
                <a:solidFill>
                  <a:srgbClr val="FF0000"/>
                </a:solidFill>
              </a:rPr>
              <a:t>の案内があった際に参加表明ください。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ja-JP" altLang="en-US" sz="2000" b="1" dirty="0">
                <a:solidFill>
                  <a:srgbClr val="FF0000"/>
                </a:solidFill>
              </a:rPr>
              <a:t>　　　　　遠藤（</a:t>
            </a:r>
            <a:r>
              <a:rPr lang="en-US" altLang="ja-JP" sz="2000" b="1" dirty="0">
                <a:solidFill>
                  <a:srgbClr val="FF0000"/>
                </a:solidFill>
                <a:hlinkClick r:id="rId3"/>
              </a:rPr>
              <a:t>http://linkedin.com/in/masato-endo-279026159</a:t>
            </a:r>
            <a:r>
              <a:rPr lang="ja-JP" altLang="en-US" sz="2000" b="1" dirty="0">
                <a:solidFill>
                  <a:srgbClr val="FF0000"/>
                </a:solidFill>
              </a:rPr>
              <a:t>）に直接連絡でも</a:t>
            </a:r>
            <a:r>
              <a:rPr lang="en-US" altLang="ja-JP" sz="2000" b="1" dirty="0">
                <a:solidFill>
                  <a:srgbClr val="FF0000"/>
                </a:solidFill>
              </a:rPr>
              <a:t>OK</a:t>
            </a:r>
            <a:r>
              <a:rPr lang="ja-JP" altLang="en-US" sz="2000" b="1" dirty="0">
                <a:solidFill>
                  <a:srgbClr val="FF0000"/>
                </a:solidFill>
              </a:rPr>
              <a:t>です。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8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234</Words>
  <Application>Microsoft Office PowerPoint</Application>
  <PresentationFormat>ワイド画面</PresentationFormat>
  <Paragraphs>40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HG丸ｺﾞｼｯｸM-PRO</vt:lpstr>
      <vt:lpstr>游ゴシック</vt:lpstr>
      <vt:lpstr>游ゴシック Light</vt:lpstr>
      <vt:lpstr>Arial</vt:lpstr>
      <vt:lpstr>Segoe UI Light</vt:lpstr>
      <vt:lpstr>Office テーマ</vt:lpstr>
      <vt:lpstr>OpenChainプロジェクト紹介</vt:lpstr>
      <vt:lpstr>Promotion SWG</vt:lpstr>
      <vt:lpstr>最近の成果①　OpenChain Japan WG Advent Calendar 2020 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OpenChainプロジェクト紹介</dc:title>
  <dc:creator>Endo, Masato/遠藤 雅人</dc:creator>
  <cp:lastModifiedBy>ENDO MASATO</cp:lastModifiedBy>
  <cp:revision>24</cp:revision>
  <dcterms:created xsi:type="dcterms:W3CDTF">2020-04-21T11:36:31Z</dcterms:created>
  <dcterms:modified xsi:type="dcterms:W3CDTF">2021-03-14T22:02:43Z</dcterms:modified>
</cp:coreProperties>
</file>