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  <p:sldMasterId id="2147483910" r:id="rId3"/>
  </p:sldMasterIdLst>
  <p:notesMasterIdLst>
    <p:notesMasterId r:id="rId15"/>
  </p:notesMasterIdLst>
  <p:sldIdLst>
    <p:sldId id="406" r:id="rId4"/>
    <p:sldId id="407" r:id="rId5"/>
    <p:sldId id="445" r:id="rId6"/>
    <p:sldId id="450" r:id="rId7"/>
    <p:sldId id="454" r:id="rId8"/>
    <p:sldId id="277" r:id="rId9"/>
    <p:sldId id="452" r:id="rId10"/>
    <p:sldId id="453" r:id="rId11"/>
    <p:sldId id="278" r:id="rId12"/>
    <p:sldId id="448" r:id="rId13"/>
    <p:sldId id="4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1" d="100"/>
          <a:sy n="81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activeX/activeX1.xml><?xml version="1.0" encoding="utf-8"?>
<ax:ocx xmlns:ax="http://schemas.microsoft.com/office/2006/activeX" xmlns:r="http://schemas.openxmlformats.org/officeDocument/2006/relationships" ax:classid="{D9347033-9612-11D1-9D75-00C04FCC8CDC}" ax:persistence="persistPropertyBag">
  <ax:ocxPr ax:name="_cx" ax:value="7003"/>
  <ax:ocxPr ax:name="_cy" ax:value="7003"/>
  <ax:ocxPr ax:name="Style" ax:value="11"/>
  <ax:ocxPr ax:name="SubStyle" ax:value="-1"/>
  <ax:ocxPr ax:name="Validation" ax:value="2"/>
  <ax:ocxPr ax:name="LineWeight" ax:value="3"/>
  <ax:ocxPr ax:name="Direction" ax:value="0"/>
  <ax:ocxPr ax:name="ShowData" ax:value="1"/>
  <ax:ocxPr ax:name="Value" ax:value="https://socionext.zoom.us/j/99975267803?pwd=ekhxaHA3bVZUSVU5M0dVMkF2Z0pkQT09"/>
  <ax:ocxPr ax:name="ForeColor" ax:value="0"/>
  <ax:ocxPr ax:name="BackColor" ax:value="16777215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2021/5/12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ughlan@linux.com" TargetMode="External"/><Relationship Id="rId2" Type="http://schemas.openxmlformats.org/officeDocument/2006/relationships/hyperlink" Target="https://www.linuxfoundation.jp/code-of-conduct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19</a:t>
            </a:r>
            <a:r>
              <a:rPr kumimoji="1" lang="ja-JP" altLang="en-US" dirty="0"/>
              <a:t> 回全体会合／第</a:t>
            </a:r>
            <a:r>
              <a:rPr lang="en-US" altLang="ja-JP" dirty="0"/>
              <a:t>6</a:t>
            </a:r>
            <a:r>
              <a:rPr kumimoji="1" lang="ja-JP" altLang="en-US" dirty="0"/>
              <a:t>回オンライン会合</a:t>
            </a:r>
            <a:br>
              <a:rPr kumimoji="1" lang="en-US" altLang="ja-JP" dirty="0"/>
            </a:b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#19</a:t>
            </a:r>
            <a:r>
              <a:rPr kumimoji="1" lang="ja-JP" altLang="en-US" dirty="0"/>
              <a:t>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kumimoji="1" lang="en-US" altLang="ja-JP" dirty="0"/>
              <a:t>Virtual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#6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May</a:t>
            </a:r>
            <a:r>
              <a:rPr lang="ja-JP" altLang="en-US" dirty="0"/>
              <a:t> </a:t>
            </a:r>
            <a:r>
              <a:rPr lang="en-US" altLang="ja-JP" dirty="0"/>
              <a:t>26, 2021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オンライン会合の注意事項 </a:t>
            </a:r>
            <a:r>
              <a:rPr kumimoji="1" lang="en-US" altLang="ja-JP" dirty="0"/>
              <a:t>(Note)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199" y="1001949"/>
            <a:ext cx="10659505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どなたでも参加可能です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発表に対して質問がある場合は、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のチャット欄に質問を書いて下さい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質問以外のコメントや感想（いいねでも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）もチャット欄に書いて下さい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発言はホストの許可制とします（通常はミュートをお願いします）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画面共有はホストのみとします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お絵描きツールは停止しています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不適切な発言をされるなど妨害行為に対しては、注意を行い、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注意に従っていただけないと判断した場合、ホストが強制的に待機室に戻します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会合は録画して、後日配信を予定しています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4D98B4-F840-4D6B-9726-20093B1AF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4" b="1"/>
          <a:stretch/>
        </p:blipFill>
        <p:spPr>
          <a:xfrm>
            <a:off x="838200" y="5339517"/>
            <a:ext cx="10602019" cy="889877"/>
          </a:xfrm>
          <a:prstGeom prst="rect">
            <a:avLst/>
          </a:prstGeom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72E72F-FF6F-4C4A-BBBB-41712070F4BC}"/>
              </a:ext>
            </a:extLst>
          </p:cNvPr>
          <p:cNvSpPr/>
          <p:nvPr/>
        </p:nvSpPr>
        <p:spPr>
          <a:xfrm>
            <a:off x="4638406" y="5252380"/>
            <a:ext cx="1753445" cy="239896"/>
          </a:xfrm>
          <a:prstGeom prst="wedgeRectCallout">
            <a:avLst>
              <a:gd name="adj1" fmla="val -561"/>
              <a:gd name="adj2" fmla="val 163582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チャットパネルを表示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68E3B3-638D-420C-8B34-C786A97D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" t="3437" r="3255" b="7487"/>
          <a:stretch/>
        </p:blipFill>
        <p:spPr>
          <a:xfrm>
            <a:off x="7364769" y="4489831"/>
            <a:ext cx="2304000" cy="1188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77D45875-97CC-4EBB-A05D-EFF125F57AE7}"/>
              </a:ext>
            </a:extLst>
          </p:cNvPr>
          <p:cNvSpPr/>
          <p:nvPr/>
        </p:nvSpPr>
        <p:spPr>
          <a:xfrm rot="5400000">
            <a:off x="7771579" y="4496626"/>
            <a:ext cx="358189" cy="120984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FCC4C2C5-3004-4A50-A263-6AFC77B07547}"/>
              </a:ext>
            </a:extLst>
          </p:cNvPr>
          <p:cNvSpPr/>
          <p:nvPr/>
        </p:nvSpPr>
        <p:spPr>
          <a:xfrm>
            <a:off x="8482746" y="6212651"/>
            <a:ext cx="2434396" cy="285425"/>
          </a:xfrm>
          <a:prstGeom prst="wedgeRectCallout">
            <a:avLst>
              <a:gd name="adj1" fmla="val -39640"/>
              <a:gd name="adj2" fmla="val -140735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リアクション時はこちらをクリック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21BBC7E-D471-4A86-AAB8-DD7AFF015C00}"/>
              </a:ext>
            </a:extLst>
          </p:cNvPr>
          <p:cNvSpPr/>
          <p:nvPr/>
        </p:nvSpPr>
        <p:spPr>
          <a:xfrm>
            <a:off x="9739657" y="5143189"/>
            <a:ext cx="1177485" cy="392655"/>
          </a:xfrm>
          <a:prstGeom prst="wedgeRectCallout">
            <a:avLst>
              <a:gd name="adj1" fmla="val -118491"/>
              <a:gd name="adj2" fmla="val 4109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発言を求める場合は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ここをクリック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BEC2258-8EB7-4935-9A01-3066DED4D98B}"/>
              </a:ext>
            </a:extLst>
          </p:cNvPr>
          <p:cNvSpPr/>
          <p:nvPr/>
        </p:nvSpPr>
        <p:spPr>
          <a:xfrm>
            <a:off x="8229695" y="4060529"/>
            <a:ext cx="651805" cy="385734"/>
          </a:xfrm>
          <a:prstGeom prst="wedgeRectCallout">
            <a:avLst>
              <a:gd name="adj1" fmla="val -86983"/>
              <a:gd name="adj2" fmla="val 7988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いいね！はこちら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17A784BE-9B4A-4F6C-983D-501375B2CF6C}"/>
              </a:ext>
            </a:extLst>
          </p:cNvPr>
          <p:cNvSpPr/>
          <p:nvPr/>
        </p:nvSpPr>
        <p:spPr>
          <a:xfrm>
            <a:off x="5593319" y="4800164"/>
            <a:ext cx="1620150" cy="268070"/>
          </a:xfrm>
          <a:prstGeom prst="wedgeRectCallout">
            <a:avLst>
              <a:gd name="adj1" fmla="val 61468"/>
              <a:gd name="adj2" fmla="val 2815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「はい」「いいえ」はこちら</a:t>
            </a:r>
          </a:p>
        </p:txBody>
      </p:sp>
    </p:spTree>
    <p:extLst>
      <p:ext uri="{BB962C8B-B14F-4D97-AF65-F5344CB8AC3E}">
        <p14:creationId xmlns:p14="http://schemas.microsoft.com/office/powerpoint/2010/main" val="37665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Anyone can participate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If you have a question, please write it via Zoom chat.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You can also write your comments via Zoom chat.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controls muting of participants.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and co-hosts can share the screen.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Drawing tool is not allowed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The meeting is planned to be recorded and distributed.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　</a:t>
            </a:r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日時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All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May 26(Wed), 2021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  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14:00-15:20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場所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(Venue)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  <a:b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https://socionext.zoom.us/j/99975267803?pwd=ekhxaHA3bVZUSVU5M0dVMkF2Z0pkQT09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 ID: 99975267803 / 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パスワード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: ]&gt;guXS~6</a:t>
            </a:r>
          </a:p>
          <a:p>
            <a:pPr marL="0" indent="0">
              <a:buNone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9" name="BarCodeCtrl1" r:id="rId2" imgW="2521080" imgH="2521080"/>
        </mc:Choice>
        <mc:Fallback>
          <p:control name="BarCodeCtrl1" r:id="rId2" imgW="2521080" imgH="2521080">
            <p:pic>
              <p:nvPicPr>
                <p:cNvPr id="5" name="BarCodeCtrl1">
                  <a:extLst>
                    <a:ext uri="{FF2B5EF4-FFF2-40B4-BE49-F238E27FC236}">
                      <a16:creationId xmlns:a16="http://schemas.microsoft.com/office/drawing/2014/main" id="{E3A31869-8111-4053-9C48-8782DEBEACF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316181" y="3996921"/>
                  <a:ext cx="2520950" cy="2520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全体会合</a:t>
            </a: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14:00 – 14:02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Opening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14:02 – 14:10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Keynote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Shane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14:10 – 14:20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 Japan 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について　大和田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14:20 – 14:50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事例紹介：「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NEC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グループへ実施した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必須教育とそのフィードバック」　米嶋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14:50 – 15:20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事例紹介：</a:t>
            </a:r>
            <a:r>
              <a:rPr lang="ja-JP" altLang="en-US" sz="1800" dirty="0"/>
              <a:t>「</a:t>
            </a:r>
            <a:r>
              <a:rPr lang="en-US" altLang="ja-JP" sz="1800" dirty="0"/>
              <a:t>A</a:t>
            </a:r>
            <a:r>
              <a:rPr lang="ja-JP" altLang="en-US" sz="1800" dirty="0"/>
              <a:t>社の</a:t>
            </a:r>
            <a:r>
              <a:rPr lang="en-US" altLang="ja-JP" sz="1800" dirty="0"/>
              <a:t>ISO/IEC 5230 OpenChain </a:t>
            </a:r>
            <a:r>
              <a:rPr lang="ja-JP" altLang="en-US" sz="1800" dirty="0"/>
              <a:t>認証の取り組み」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15:20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Closing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 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70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All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 (Virtual Meeting)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14:00 – 14:02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Opening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14:02 – 14:10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Keynote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Shane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14:10 – 14:20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About OpenChain Japan WG  </a:t>
            </a:r>
            <a:r>
              <a:rPr lang="en-US" altLang="ja-JP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K.Owada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14:20 – 14:50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Case Study: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“NEC group’s OSS training and feedbacks from trainees” </a:t>
            </a:r>
            <a:r>
              <a:rPr lang="en-US" altLang="ja-JP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T.Yoneshima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14:50 – 15:20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Case Study: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“Company A’s journey to ISO/IEC 5230 OpenChain Conformance”</a:t>
            </a:r>
            <a:r>
              <a:rPr lang="ja-JP" altLang="en-US" sz="1800" dirty="0"/>
              <a:t> 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15:20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Closing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 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11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>
                <a:latin typeface="+mj-ea"/>
                <a:ea typeface="+mj-ea"/>
              </a:rPr>
              <a:t>Japan</a:t>
            </a:r>
            <a:r>
              <a:rPr lang="ja-JP" altLang="en-US" sz="2800" dirty="0">
                <a:latin typeface="+mj-ea"/>
                <a:ea typeface="+mj-ea"/>
              </a:rPr>
              <a:t> </a:t>
            </a:r>
            <a:r>
              <a:rPr lang="en-US" altLang="ja-JP" sz="2800" dirty="0">
                <a:latin typeface="+mj-ea"/>
                <a:ea typeface="+mj-ea"/>
              </a:rPr>
              <a:t>WG</a:t>
            </a:r>
            <a:r>
              <a:rPr lang="ja-JP" altLang="en-US" sz="2800" dirty="0">
                <a:latin typeface="+mj-ea"/>
                <a:ea typeface="+mj-ea"/>
              </a:rPr>
              <a:t>について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Work Group</a:t>
            </a:r>
            <a:r>
              <a:rPr lang="ja-JP" altLang="en-US" sz="2000" dirty="0"/>
              <a:t>（以降</a:t>
            </a:r>
            <a:r>
              <a:rPr lang="en-US" altLang="ja-JP" sz="2000" dirty="0"/>
              <a:t>Japan WG</a:t>
            </a:r>
            <a:r>
              <a:rPr lang="ja-JP" altLang="en-US" sz="2000" dirty="0"/>
              <a:t>）は、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の一つの活動です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WG</a:t>
            </a:r>
            <a:r>
              <a:rPr lang="ja-JP" altLang="en-US" sz="2000" dirty="0"/>
              <a:t>は、日本・アジアを中心に、</a:t>
            </a:r>
            <a:r>
              <a:rPr lang="en-US" altLang="ja-JP" sz="2000" dirty="0"/>
              <a:t>OSS</a:t>
            </a:r>
            <a:r>
              <a:rPr lang="ja-JP" altLang="en-US" sz="2000" dirty="0"/>
              <a:t>ライセンス遵守や</a:t>
            </a:r>
            <a:r>
              <a:rPr lang="en-US" altLang="ja-JP" sz="2000" dirty="0"/>
              <a:t>OSS</a:t>
            </a:r>
            <a:r>
              <a:rPr lang="ja-JP" altLang="en-US" sz="2000" dirty="0"/>
              <a:t>利用に関する課題解決を目指しています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規約等については、</a:t>
            </a:r>
            <a:r>
              <a:rPr lang="en-US" altLang="ja-JP" sz="2000" dirty="0"/>
              <a:t>Japan WG</a:t>
            </a:r>
            <a:r>
              <a:rPr lang="ja-JP" altLang="en-US" sz="2000" dirty="0"/>
              <a:t>として個別に設けておらず、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の規約等に従います（本文書に書かれた内容以外に特に注意する事項はありません）また、</a:t>
            </a:r>
            <a:r>
              <a:rPr lang="en-US" altLang="ja-JP" sz="2000" dirty="0">
                <a:hlinkClick r:id="rId2"/>
              </a:rPr>
              <a:t>The Linux Foundation</a:t>
            </a:r>
            <a:r>
              <a:rPr lang="ja-JP" altLang="en-US" sz="2000" dirty="0">
                <a:hlinkClick r:id="rId2"/>
              </a:rPr>
              <a:t>の行動規範</a:t>
            </a:r>
            <a:r>
              <a:rPr lang="ja-JP" altLang="en-US" sz="2000" dirty="0"/>
              <a:t>に従います。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OpenChain Project</a:t>
            </a:r>
            <a:r>
              <a:rPr lang="ja-JP" altLang="en-US" sz="2000" dirty="0"/>
              <a:t>の規約等については、</a:t>
            </a:r>
            <a:r>
              <a:rPr lang="en-US" altLang="ja-JP" sz="2000" dirty="0"/>
              <a:t>Project General Manager</a:t>
            </a:r>
            <a:r>
              <a:rPr lang="ja-JP" altLang="en-US" sz="2000" dirty="0"/>
              <a:t>である</a:t>
            </a:r>
            <a:r>
              <a:rPr lang="en-US" altLang="ja-JP" sz="2000" dirty="0"/>
              <a:t>Shane Coughlan </a:t>
            </a:r>
            <a:r>
              <a:rPr lang="en-US" altLang="ja-JP" sz="2000" dirty="0">
                <a:hlinkClick r:id="rId3"/>
              </a:rPr>
              <a:t>coughlan@linux.com</a:t>
            </a:r>
            <a:r>
              <a:rPr lang="ja-JP" altLang="en-US" sz="2000" dirty="0"/>
              <a:t>に問い合わせてください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60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latin typeface="+mj-ea"/>
                <a:ea typeface="+mj-ea"/>
              </a:rPr>
              <a:t>独占禁止法順守ポリシー </a:t>
            </a:r>
            <a:r>
              <a:rPr lang="en-US" altLang="ja-JP" sz="2800" dirty="0">
                <a:latin typeface="+mj-ea"/>
                <a:ea typeface="+mj-ea"/>
              </a:rPr>
              <a:t>(Antitrust Policy)</a:t>
            </a:r>
            <a:endParaRPr lang="ja-JP" altLang="en-US" sz="28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+mn-ea"/>
                <a:ea typeface="+mn-ea"/>
              </a:rPr>
              <a:t>Linux Foundation (</a:t>
            </a: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と略す</a:t>
            </a:r>
            <a:r>
              <a:rPr lang="en-US" altLang="ja-JP" sz="2000" dirty="0">
                <a:latin typeface="+mn-ea"/>
                <a:ea typeface="+mn-ea"/>
              </a:rPr>
              <a:t>) </a:t>
            </a:r>
            <a:r>
              <a:rPr lang="ja-JP" altLang="en-US" sz="2000" dirty="0">
                <a:latin typeface="+mn-ea"/>
                <a:ea typeface="+mn-ea"/>
              </a:rPr>
              <a:t>の会議は、産業界で競合関係にある企業同士の参加が不可欠です。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は、すべての活動を、適用されるべきすべての独占禁止法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競争法に則って運営します。従って、会議の出席者は、アジェンダに沿って会議を進め、国内外の独占禁止法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競争法の下で禁止されているいかなる活動にも参加しないよう、注意を払うことが非常に重要です。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の会議において、また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の活動に関連して、禁止されている行動の例は、</a:t>
            </a:r>
            <a:r>
              <a:rPr lang="en-US" altLang="ja-JP" sz="2000" dirty="0">
                <a:latin typeface="+mn-lt"/>
                <a:ea typeface="+mn-ea"/>
              </a:rPr>
              <a:t>https://www.linuxfoundation.jp/antitrust-policy/ </a:t>
            </a:r>
            <a:r>
              <a:rPr lang="ja-JP" altLang="en-US" sz="2000" dirty="0">
                <a:latin typeface="+mn-ea"/>
                <a:ea typeface="+mn-ea"/>
              </a:rPr>
              <a:t>から入手できる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独占禁止法順守ポリシーに記載されています。これらの事項について質問がある場合は、あなたの会社の法律顧問に問い合わせるか、もしあなたが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のメンバーであるならば、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の法律顧問である </a:t>
            </a:r>
            <a:r>
              <a:rPr lang="en-US" altLang="ja-JP" sz="2000" dirty="0" err="1">
                <a:latin typeface="+mn-ea"/>
                <a:ea typeface="+mn-ea"/>
              </a:rPr>
              <a:t>Gesmer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LLP </a:t>
            </a:r>
            <a:r>
              <a:rPr lang="ja-JP" altLang="en-US" sz="2000" dirty="0">
                <a:latin typeface="+mn-ea"/>
                <a:ea typeface="+mn-ea"/>
              </a:rPr>
              <a:t>の </a:t>
            </a:r>
            <a:r>
              <a:rPr lang="en-US" altLang="ja-JP" sz="2000" dirty="0">
                <a:latin typeface="+mn-ea"/>
                <a:ea typeface="+mn-ea"/>
              </a:rPr>
              <a:t>Andrew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ja-JP" altLang="en-US" sz="2000" dirty="0">
                <a:latin typeface="+mn-ea"/>
                <a:ea typeface="+mn-ea"/>
              </a:rPr>
              <a:t>にお問い合わせください。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795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守秘義務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守秘義務はありません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秘密事項は持ち込まないように注意して下さい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サブグループの中にはチャタムハウスルールを設けているグループがありますので、その場合、得られた情報は自由に利用してよいですが、誰が言ったかは口外しないように注意してください。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13580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保証及び責任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公開した成果物や、会議での発言について、内容の正誤を含め、一切の保証はありません。また、作成者や発言者は、一切の責任を負いません。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ツール（</a:t>
            </a:r>
            <a:r>
              <a:rPr lang="en-US" altLang="ja-JP" sz="2000" dirty="0" err="1"/>
              <a:t>github</a:t>
            </a:r>
            <a:r>
              <a:rPr lang="ja-JP" altLang="en-US" sz="2000" dirty="0"/>
              <a:t>や</a:t>
            </a:r>
            <a:r>
              <a:rPr lang="en-US" altLang="ja-JP" sz="2000" dirty="0"/>
              <a:t>slack</a:t>
            </a:r>
            <a:r>
              <a:rPr lang="ja-JP" altLang="en-US" sz="2000" dirty="0"/>
              <a:t>等）について、セキュリティ等の保証はなく、情報漏洩が発 生したとしても、運営者や</a:t>
            </a:r>
            <a:r>
              <a:rPr lang="en-US" altLang="ja-JP" sz="2000" dirty="0" err="1"/>
              <a:t>JapanWG</a:t>
            </a:r>
            <a:r>
              <a:rPr lang="ja-JP" altLang="en-US" sz="2000" dirty="0"/>
              <a:t>のメンバーは一切の責任を負いません。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220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+mj-ea"/>
                <a:ea typeface="+mj-ea"/>
              </a:rPr>
              <a:t>写真撮影および広報目的での使用の許可ご確認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 err="1">
                <a:latin typeface="+mn-ea"/>
                <a:ea typeface="+mn-ea"/>
              </a:rPr>
              <a:t>OpenChain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JapanWG</a:t>
            </a:r>
            <a:r>
              <a:rPr lang="ja-JP" altLang="en-US" sz="2000" dirty="0" err="1">
                <a:latin typeface="+mn-ea"/>
                <a:ea typeface="+mn-ea"/>
              </a:rPr>
              <a:t>での</a:t>
            </a:r>
            <a:r>
              <a:rPr lang="ja-JP" altLang="en-US" sz="2000" dirty="0">
                <a:latin typeface="+mn-ea"/>
                <a:ea typeface="+mn-ea"/>
              </a:rPr>
              <a:t>活動の状況を公開することで、</a:t>
            </a:r>
            <a:endParaRPr lang="en-US" altLang="ja-JP" sz="2000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本体への刺激になり、日本のプレゼンスが向上する。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+mn-ea"/>
                <a:ea typeface="+mn-ea"/>
              </a:rPr>
              <a:t>他国の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活動の刺激になり、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全体が盛り上がる。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130175" indent="0">
              <a:spcAft>
                <a:spcPts val="1200"/>
              </a:spcAft>
              <a:buNone/>
            </a:pPr>
            <a:r>
              <a:rPr lang="ja-JP" altLang="en-US" sz="2000" dirty="0">
                <a:latin typeface="+mn-ea"/>
                <a:ea typeface="+mn-ea"/>
              </a:rPr>
              <a:t>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  <a:ea typeface="+mn-ea"/>
              </a:rPr>
              <a:t>また、参加者の皆様の社内に展開することで、自社内の活動を進めやすくなるといった効果が期待できます。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上記の効果を得るために、本会合の様子の写真撮影</a:t>
            </a:r>
            <a:r>
              <a:rPr lang="en-US" altLang="ja-JP" sz="2000" dirty="0">
                <a:latin typeface="+mn-ea"/>
                <a:ea typeface="+mn-ea"/>
              </a:rPr>
              <a:t>,</a:t>
            </a:r>
            <a:r>
              <a:rPr lang="ja-JP" altLang="en-US" sz="2000" dirty="0">
                <a:latin typeface="+mn-ea"/>
                <a:ea typeface="+mn-ea"/>
              </a:rPr>
              <a:t>　公開することに対して許可を頂きたく存じます。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endParaRPr lang="en-US" altLang="ja-JP" sz="18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写真撮影の禁止、および、公開の禁止を希望される場合は、お知らせください。</a:t>
            </a:r>
            <a:br>
              <a:rPr lang="en-US" altLang="ja-JP" sz="2000" dirty="0">
                <a:latin typeface="+mn-ea"/>
                <a:ea typeface="+mn-ea"/>
              </a:rPr>
            </a:br>
            <a:r>
              <a:rPr lang="ja-JP" altLang="en-US" sz="2000" dirty="0">
                <a:latin typeface="+mn-ea"/>
                <a:ea typeface="+mn-ea"/>
              </a:rPr>
              <a:t>写り込みが無いようにします。</a:t>
            </a:r>
            <a:endParaRPr lang="en-US" altLang="ja-JP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539078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12449</TotalTime>
  <Words>1068</Words>
  <Application>Microsoft Office PowerPoint</Application>
  <PresentationFormat>ワイド画面</PresentationFormat>
  <Paragraphs>83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11</vt:i4>
      </vt:variant>
    </vt:vector>
  </HeadingPairs>
  <TitlesOfParts>
    <vt:vector size="24" baseType="lpstr">
      <vt:lpstr>HGP創英角ｺﾞｼｯｸUB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第19 回全体会合／第6回オンライン会合 All member meeting #19 / Virtual all member meeting #6  </vt:lpstr>
      <vt:lpstr>全体会合　Meeting</vt:lpstr>
      <vt:lpstr>アジェンダ</vt:lpstr>
      <vt:lpstr>Agenda</vt:lpstr>
      <vt:lpstr>Japan WGについて</vt:lpstr>
      <vt:lpstr>独占禁止法順守ポリシー (Antitrust Policy)</vt:lpstr>
      <vt:lpstr>守秘義務</vt:lpstr>
      <vt:lpstr>保証及び責任</vt:lpstr>
      <vt:lpstr>写真撮影および広報目的での使用の許可ご確認</vt:lpstr>
      <vt:lpstr>オンライン会合の注意事項 (Note)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(SGC)</cp:lastModifiedBy>
  <cp:revision>377</cp:revision>
  <dcterms:created xsi:type="dcterms:W3CDTF">2018-07-20T07:39:34Z</dcterms:created>
  <dcterms:modified xsi:type="dcterms:W3CDTF">2021-05-12T06:20:49Z</dcterms:modified>
</cp:coreProperties>
</file>