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6"/>
  </p:notesMasterIdLst>
  <p:sldIdLst>
    <p:sldId id="256" r:id="rId2"/>
    <p:sldId id="263" r:id="rId3"/>
    <p:sldId id="270" r:id="rId4"/>
    <p:sldId id="271" r:id="rId5"/>
    <p:sldId id="264" r:id="rId6"/>
    <p:sldId id="265" r:id="rId7"/>
    <p:sldId id="266" r:id="rId8"/>
    <p:sldId id="267" r:id="rId9"/>
    <p:sldId id="272" r:id="rId10"/>
    <p:sldId id="273" r:id="rId11"/>
    <p:sldId id="274" r:id="rId12"/>
    <p:sldId id="275" r:id="rId13"/>
    <p:sldId id="276" r:id="rId14"/>
    <p:sldId id="268" r:id="rId15"/>
  </p:sldIdLst>
  <p:sldSz cx="9906000" cy="6858000" type="A4"/>
  <p:notesSz cx="6858000" cy="9144000"/>
  <p:embeddedFontLst>
    <p:embeddedFont>
      <p:font typeface="メイリオ" panose="020B0604030504040204" pitchFamily="50" charset="-128"/>
      <p:regular r:id="rId17"/>
      <p:bold r:id="rId18"/>
      <p:italic r:id="rId19"/>
      <p:boldItalic r:id="rId20"/>
    </p:embeddedFont>
    <p:embeddedFont>
      <p:font typeface="Roboto" panose="020B0600070205080204" charset="0"/>
      <p:regular r:id="rId21"/>
      <p:bold r:id="rId22"/>
      <p:italic r:id="rId23"/>
      <p:boldItalic r:id="rId24"/>
    </p:embeddedFont>
    <p:embeddedFont>
      <p:font typeface="Roboto Condensed" panose="020B0600070205080204" charset="0"/>
      <p:regular r:id="rId25"/>
      <p:bold r:id="rId26"/>
      <p:italic r:id="rId27"/>
      <p:boldItalic r:id="rId28"/>
    </p:embeddedFont>
    <p:embeddedFont>
      <p:font typeface="Roboto Medium" panose="020B0600070205080204" charset="0"/>
      <p:regular r:id="rId29"/>
      <p:bold r:id="rId30"/>
      <p:italic r:id="rId31"/>
      <p:boldItalic r:id="rId32"/>
    </p:embeddedFont>
    <p:embeddedFont>
      <p:font typeface="Meiryo UI" panose="020B0604030504040204" pitchFamily="50" charset="-128"/>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456" y="4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野村祐治 / NOMURA，YUUJI" userId="d68450e5-babf-4b44-84e0-164c29ae090e" providerId="ADAL" clId="{3BB278FC-297D-43C0-8D70-59C6DAD5D436}"/>
    <pc:docChg chg="undo custSel addSld delSld modSld sldOrd">
      <pc:chgData name="野村祐治 / NOMURA，YUUJI" userId="d68450e5-babf-4b44-84e0-164c29ae090e" providerId="ADAL" clId="{3BB278FC-297D-43C0-8D70-59C6DAD5D436}" dt="2018-04-13T06:47:58.293" v="3202" actId="6549"/>
      <pc:docMkLst>
        <pc:docMk/>
      </pc:docMkLst>
      <pc:sldChg chg="modSp">
        <pc:chgData name="野村祐治 / NOMURA，YUUJI" userId="d68450e5-babf-4b44-84e0-164c29ae090e" providerId="ADAL" clId="{3BB278FC-297D-43C0-8D70-59C6DAD5D436}" dt="2018-04-13T06:47:01.234" v="3191"/>
        <pc:sldMkLst>
          <pc:docMk/>
          <pc:sldMk cId="0" sldId="256"/>
        </pc:sldMkLst>
        <pc:spChg chg="mod">
          <ac:chgData name="野村祐治 / NOMURA，YUUJI" userId="d68450e5-babf-4b44-84e0-164c29ae090e" providerId="ADAL" clId="{3BB278FC-297D-43C0-8D70-59C6DAD5D436}" dt="2018-04-13T06:47:01.234" v="3191"/>
          <ac:spMkLst>
            <pc:docMk/>
            <pc:sldMk cId="0" sldId="256"/>
            <ac:spMk id="2" creationId="{00000000-0000-0000-0000-000000000000}"/>
          </ac:spMkLst>
        </pc:spChg>
        <pc:spChg chg="mod">
          <ac:chgData name="野村祐治 / NOMURA，YUUJI" userId="d68450e5-babf-4b44-84e0-164c29ae090e" providerId="ADAL" clId="{3BB278FC-297D-43C0-8D70-59C6DAD5D436}" dt="2018-04-13T04:11:44.628" v="1" actId="6549"/>
          <ac:spMkLst>
            <pc:docMk/>
            <pc:sldMk cId="0" sldId="256"/>
            <ac:spMk id="10" creationId="{00000000-0000-0000-0000-000000000000}"/>
          </ac:spMkLst>
        </pc:spChg>
      </pc:sldChg>
      <pc:sldChg chg="modSp del">
        <pc:chgData name="野村祐治 / NOMURA，YUUJI" userId="d68450e5-babf-4b44-84e0-164c29ae090e" providerId="ADAL" clId="{3BB278FC-297D-43C0-8D70-59C6DAD5D436}" dt="2018-04-13T04:21:08.689" v="1160" actId="2696"/>
        <pc:sldMkLst>
          <pc:docMk/>
          <pc:sldMk cId="0" sldId="257"/>
        </pc:sldMkLst>
        <pc:spChg chg="mod">
          <ac:chgData name="野村祐治 / NOMURA，YUUJI" userId="d68450e5-babf-4b44-84e0-164c29ae090e" providerId="ADAL" clId="{3BB278FC-297D-43C0-8D70-59C6DAD5D436}" dt="2018-04-13T04:20:59.348" v="1159" actId="6549"/>
          <ac:spMkLst>
            <pc:docMk/>
            <pc:sldMk cId="0" sldId="257"/>
            <ac:spMk id="61" creationId="{00000000-0000-0000-0000-000000000000}"/>
          </ac:spMkLst>
        </pc:spChg>
      </pc:sldChg>
      <pc:sldChg chg="del">
        <pc:chgData name="野村祐治 / NOMURA，YUUJI" userId="d68450e5-babf-4b44-84e0-164c29ae090e" providerId="ADAL" clId="{3BB278FC-297D-43C0-8D70-59C6DAD5D436}" dt="2018-04-13T06:47:18.334" v="3192" actId="2696"/>
        <pc:sldMkLst>
          <pc:docMk/>
          <pc:sldMk cId="0" sldId="259"/>
        </pc:sldMkLst>
      </pc:sldChg>
      <pc:sldChg chg="modSp ord">
        <pc:chgData name="野村祐治 / NOMURA，YUUJI" userId="d68450e5-babf-4b44-84e0-164c29ae090e" providerId="ADAL" clId="{3BB278FC-297D-43C0-8D70-59C6DAD5D436}" dt="2018-04-13T04:50:34.860" v="3172" actId="6549"/>
        <pc:sldMkLst>
          <pc:docMk/>
          <pc:sldMk cId="1153972443" sldId="268"/>
        </pc:sldMkLst>
        <pc:spChg chg="mod">
          <ac:chgData name="野村祐治 / NOMURA，YUUJI" userId="d68450e5-babf-4b44-84e0-164c29ae090e" providerId="ADAL" clId="{3BB278FC-297D-43C0-8D70-59C6DAD5D436}" dt="2018-04-13T04:50:34.860" v="3172" actId="6549"/>
          <ac:spMkLst>
            <pc:docMk/>
            <pc:sldMk cId="1153972443" sldId="268"/>
            <ac:spMk id="75" creationId="{00000000-0000-0000-0000-000000000000}"/>
          </ac:spMkLst>
        </pc:spChg>
      </pc:sldChg>
      <pc:sldChg chg="del">
        <pc:chgData name="野村祐治 / NOMURA，YUUJI" userId="d68450e5-babf-4b44-84e0-164c29ae090e" providerId="ADAL" clId="{3BB278FC-297D-43C0-8D70-59C6DAD5D436}" dt="2018-04-13T04:23:48.106" v="1210" actId="2696"/>
        <pc:sldMkLst>
          <pc:docMk/>
          <pc:sldMk cId="1092507609" sldId="269"/>
        </pc:sldMkLst>
      </pc:sldChg>
      <pc:sldChg chg="modSp add">
        <pc:chgData name="野村祐治 / NOMURA，YUUJI" userId="d68450e5-babf-4b44-84e0-164c29ae090e" providerId="ADAL" clId="{3BB278FC-297D-43C0-8D70-59C6DAD5D436}" dt="2018-04-13T04:20:24.699" v="1157" actId="6549"/>
        <pc:sldMkLst>
          <pc:docMk/>
          <pc:sldMk cId="1410944942" sldId="270"/>
        </pc:sldMkLst>
        <pc:spChg chg="mod">
          <ac:chgData name="野村祐治 / NOMURA，YUUJI" userId="d68450e5-babf-4b44-84e0-164c29ae090e" providerId="ADAL" clId="{3BB278FC-297D-43C0-8D70-59C6DAD5D436}" dt="2018-04-13T04:13:29.603" v="18" actId="404"/>
          <ac:spMkLst>
            <pc:docMk/>
            <pc:sldMk cId="1410944942" sldId="270"/>
            <ac:spMk id="2" creationId="{00000000-0000-0000-0000-000000000000}"/>
          </ac:spMkLst>
        </pc:spChg>
        <pc:spChg chg="mod">
          <ac:chgData name="野村祐治 / NOMURA，YUUJI" userId="d68450e5-babf-4b44-84e0-164c29ae090e" providerId="ADAL" clId="{3BB278FC-297D-43C0-8D70-59C6DAD5D436}" dt="2018-04-13T04:20:24.699" v="1157" actId="6549"/>
          <ac:spMkLst>
            <pc:docMk/>
            <pc:sldMk cId="1410944942" sldId="270"/>
            <ac:spMk id="3" creationId="{00000000-0000-0000-0000-000000000000}"/>
          </ac:spMkLst>
        </pc:spChg>
      </pc:sldChg>
      <pc:sldChg chg="addSp delSp modSp add">
        <pc:chgData name="野村祐治 / NOMURA，YUUJI" userId="d68450e5-babf-4b44-84e0-164c29ae090e" providerId="ADAL" clId="{3BB278FC-297D-43C0-8D70-59C6DAD5D436}" dt="2018-04-13T04:22:50.416" v="1180" actId="1076"/>
        <pc:sldMkLst>
          <pc:docMk/>
          <pc:sldMk cId="2185274116" sldId="271"/>
        </pc:sldMkLst>
        <pc:spChg chg="add del mod">
          <ac:chgData name="野村祐治 / NOMURA，YUUJI" userId="d68450e5-babf-4b44-84e0-164c29ae090e" providerId="ADAL" clId="{3BB278FC-297D-43C0-8D70-59C6DAD5D436}" dt="2018-04-13T04:22:40.051" v="1176" actId="478"/>
          <ac:spMkLst>
            <pc:docMk/>
            <pc:sldMk cId="2185274116" sldId="271"/>
            <ac:spMk id="3" creationId="{FC995C53-0247-4AD7-87FF-30954D683714}"/>
          </ac:spMkLst>
        </pc:spChg>
        <pc:spChg chg="del mod">
          <ac:chgData name="野村祐治 / NOMURA，YUUJI" userId="d68450e5-babf-4b44-84e0-164c29ae090e" providerId="ADAL" clId="{3BB278FC-297D-43C0-8D70-59C6DAD5D436}" dt="2018-04-13T04:22:36.407" v="1175" actId="478"/>
          <ac:spMkLst>
            <pc:docMk/>
            <pc:sldMk cId="2185274116" sldId="271"/>
            <ac:spMk id="5" creationId="{00000000-0000-0000-0000-000000000000}"/>
          </ac:spMkLst>
        </pc:spChg>
        <pc:spChg chg="mod">
          <ac:chgData name="野村祐治 / NOMURA，YUUJI" userId="d68450e5-babf-4b44-84e0-164c29ae090e" providerId="ADAL" clId="{3BB278FC-297D-43C0-8D70-59C6DAD5D436}" dt="2018-04-13T04:22:50.416" v="1180" actId="1076"/>
          <ac:spMkLst>
            <pc:docMk/>
            <pc:sldMk cId="2185274116" sldId="271"/>
            <ac:spMk id="75" creationId="{00000000-0000-0000-0000-000000000000}"/>
          </ac:spMkLst>
        </pc:spChg>
      </pc:sldChg>
      <pc:sldChg chg="modSp add del">
        <pc:chgData name="野村祐治 / NOMURA，YUUJI" userId="d68450e5-babf-4b44-84e0-164c29ae090e" providerId="ADAL" clId="{3BB278FC-297D-43C0-8D70-59C6DAD5D436}" dt="2018-04-13T04:22:29.012" v="1173" actId="6549"/>
        <pc:sldMkLst>
          <pc:docMk/>
          <pc:sldMk cId="986601318" sldId="272"/>
        </pc:sldMkLst>
        <pc:spChg chg="mod">
          <ac:chgData name="野村祐治 / NOMURA，YUUJI" userId="d68450e5-babf-4b44-84e0-164c29ae090e" providerId="ADAL" clId="{3BB278FC-297D-43C0-8D70-59C6DAD5D436}" dt="2018-04-13T04:22:28.582" v="1172" actId="20577"/>
          <ac:spMkLst>
            <pc:docMk/>
            <pc:sldMk cId="986601318" sldId="272"/>
            <ac:spMk id="2" creationId="{F5F7A12A-48EB-415C-A7D0-29CE85D386BB}"/>
          </ac:spMkLst>
        </pc:spChg>
      </pc:sldChg>
      <pc:sldChg chg="modSp add ord">
        <pc:chgData name="野村祐治 / NOMURA，YUUJI" userId="d68450e5-babf-4b44-84e0-164c29ae090e" providerId="ADAL" clId="{3BB278FC-297D-43C0-8D70-59C6DAD5D436}" dt="2018-04-13T04:23:43.569" v="1209" actId="6549"/>
        <pc:sldMkLst>
          <pc:docMk/>
          <pc:sldMk cId="2112225401" sldId="272"/>
        </pc:sldMkLst>
        <pc:spChg chg="mod">
          <ac:chgData name="野村祐治 / NOMURA，YUUJI" userId="d68450e5-babf-4b44-84e0-164c29ae090e" providerId="ADAL" clId="{3BB278FC-297D-43C0-8D70-59C6DAD5D436}" dt="2018-04-13T04:23:16.458" v="1207" actId="122"/>
          <ac:spMkLst>
            <pc:docMk/>
            <pc:sldMk cId="2112225401" sldId="272"/>
            <ac:spMk id="75" creationId="{00000000-0000-0000-0000-000000000000}"/>
          </ac:spMkLst>
        </pc:spChg>
      </pc:sldChg>
      <pc:sldChg chg="modSp add ord">
        <pc:chgData name="野村祐治 / NOMURA，YUUJI" userId="d68450e5-babf-4b44-84e0-164c29ae090e" providerId="ADAL" clId="{3BB278FC-297D-43C0-8D70-59C6DAD5D436}" dt="2018-04-13T06:47:58.293" v="3202" actId="6549"/>
        <pc:sldMkLst>
          <pc:docMk/>
          <pc:sldMk cId="69326291" sldId="273"/>
        </pc:sldMkLst>
        <pc:spChg chg="mod">
          <ac:chgData name="野村祐治 / NOMURA，YUUJI" userId="d68450e5-babf-4b44-84e0-164c29ae090e" providerId="ADAL" clId="{3BB278FC-297D-43C0-8D70-59C6DAD5D436}" dt="2018-04-13T04:26:04.219" v="1503" actId="6549"/>
          <ac:spMkLst>
            <pc:docMk/>
            <pc:sldMk cId="69326291" sldId="273"/>
            <ac:spMk id="75" creationId="{00000000-0000-0000-0000-000000000000}"/>
          </ac:spMkLst>
        </pc:spChg>
        <pc:spChg chg="mod">
          <ac:chgData name="野村祐治 / NOMURA，YUUJI" userId="d68450e5-babf-4b44-84e0-164c29ae090e" providerId="ADAL" clId="{3BB278FC-297D-43C0-8D70-59C6DAD5D436}" dt="2018-04-13T06:47:58.293" v="3202" actId="6549"/>
          <ac:spMkLst>
            <pc:docMk/>
            <pc:sldMk cId="69326291" sldId="273"/>
            <ac:spMk id="76" creationId="{00000000-0000-0000-0000-000000000000}"/>
          </ac:spMkLst>
        </pc:spChg>
      </pc:sldChg>
      <pc:sldChg chg="addSp modSp add">
        <pc:chgData name="野村祐治 / NOMURA，YUUJI" userId="d68450e5-babf-4b44-84e0-164c29ae090e" providerId="ADAL" clId="{3BB278FC-297D-43C0-8D70-59C6DAD5D436}" dt="2018-04-13T04:50:19.939" v="3151" actId="14100"/>
        <pc:sldMkLst>
          <pc:docMk/>
          <pc:sldMk cId="4066515591" sldId="274"/>
        </pc:sldMkLst>
        <pc:spChg chg="add mod">
          <ac:chgData name="野村祐治 / NOMURA，YUUJI" userId="d68450e5-babf-4b44-84e0-164c29ae090e" providerId="ADAL" clId="{3BB278FC-297D-43C0-8D70-59C6DAD5D436}" dt="2018-04-13T04:50:19.939" v="3151" actId="14100"/>
          <ac:spMkLst>
            <pc:docMk/>
            <pc:sldMk cId="4066515591" sldId="274"/>
            <ac:spMk id="2" creationId="{14E9AAE2-8D6D-4A72-9292-450CF7DA3F93}"/>
          </ac:spMkLst>
        </pc:spChg>
        <pc:spChg chg="mod">
          <ac:chgData name="野村祐治 / NOMURA，YUUJI" userId="d68450e5-babf-4b44-84e0-164c29ae090e" providerId="ADAL" clId="{3BB278FC-297D-43C0-8D70-59C6DAD5D436}" dt="2018-04-13T04:32:14.631" v="2165" actId="14100"/>
          <ac:spMkLst>
            <pc:docMk/>
            <pc:sldMk cId="4066515591" sldId="274"/>
            <ac:spMk id="75" creationId="{00000000-0000-0000-0000-000000000000}"/>
          </ac:spMkLst>
        </pc:spChg>
        <pc:spChg chg="mod">
          <ac:chgData name="野村祐治 / NOMURA，YUUJI" userId="d68450e5-babf-4b44-84e0-164c29ae090e" providerId="ADAL" clId="{3BB278FC-297D-43C0-8D70-59C6DAD5D436}" dt="2018-04-13T04:48:30.724" v="3007" actId="6549"/>
          <ac:spMkLst>
            <pc:docMk/>
            <pc:sldMk cId="4066515591" sldId="274"/>
            <ac:spMk id="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40854469"/>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12</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771952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Roboto"/>
                <a:ea typeface="Roboto"/>
                <a:cs typeface="Roboto"/>
                <a:sym typeface="Roboto"/>
              </a:rPr>
              <a:pPr marL="0" marR="0" lvl="0" indent="0" algn="r" defTabSz="914400" rtl="0" eaLnBrk="1" fontAlgn="auto" latinLnBrk="0" hangingPunct="1">
                <a:lnSpc>
                  <a:spcPct val="100000"/>
                </a:lnSpc>
                <a:spcBef>
                  <a:spcPts val="0"/>
                </a:spcBef>
                <a:spcAft>
                  <a:spcPts val="0"/>
                </a:spcAft>
                <a:buClrTx/>
                <a:buSzPct val="25000"/>
                <a:buFontTx/>
                <a:buNone/>
                <a:tabLst/>
                <a:defRPr/>
              </a:pPr>
              <a:t>13</a:t>
            </a:fld>
            <a:endParaRPr kumimoji="0" lang="en-US" sz="12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926023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014981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3285173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465797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00150" y="1143000"/>
            <a:ext cx="44577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29205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1371600"/>
            <a:ext cx="850265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742950" y="3505200"/>
            <a:ext cx="69341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742950" y="3398520"/>
            <a:ext cx="8502650"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95301" y="533401"/>
            <a:ext cx="89153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95301" y="1608014"/>
            <a:ext cx="89153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41432" y="55507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82505" y="2362201"/>
            <a:ext cx="84201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782505" y="4626865"/>
            <a:ext cx="84201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92479" y="4599433"/>
            <a:ext cx="850265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906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95301" y="533401"/>
            <a:ext cx="89153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95301" y="1608014"/>
            <a:ext cx="89153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1"/>
            <a:ext cx="9906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9"/>
            <a:ext cx="9012307"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9012307" y="18288"/>
            <a:ext cx="398392"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mailto:openchain-japan-wg@lists.linuxfoundation.org"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wiki.linuxfoundation.org/opench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2" name="サブタイトル 1"/>
          <p:cNvSpPr>
            <a:spLocks noGrp="1"/>
          </p:cNvSpPr>
          <p:nvPr>
            <p:ph type="subTitle" idx="1"/>
          </p:nvPr>
        </p:nvSpPr>
        <p:spPr>
          <a:xfrm>
            <a:off x="742950" y="3505200"/>
            <a:ext cx="8386514" cy="1752600"/>
          </a:xfrm>
        </p:spPr>
        <p:txBody>
          <a:bodyPr/>
          <a:lstStyle/>
          <a:p>
            <a:pPr algn="r"/>
            <a:r>
              <a:rPr kumimoji="1" lang="en-US" altLang="ja-JP" dirty="0">
                <a:latin typeface="+mn-ea"/>
                <a:ea typeface="+mn-ea"/>
              </a:rPr>
              <a:t>2018</a:t>
            </a:r>
            <a:r>
              <a:rPr kumimoji="1" lang="ja-JP" altLang="en-US" dirty="0">
                <a:latin typeface="+mn-ea"/>
                <a:ea typeface="+mn-ea"/>
              </a:rPr>
              <a:t>年</a:t>
            </a:r>
            <a:r>
              <a:rPr kumimoji="1" lang="en-US" altLang="ja-JP" dirty="0">
                <a:latin typeface="+mn-ea"/>
                <a:ea typeface="+mn-ea"/>
              </a:rPr>
              <a:t>6</a:t>
            </a:r>
            <a:r>
              <a:rPr kumimoji="1" lang="ja-JP" altLang="en-US" dirty="0">
                <a:latin typeface="+mn-ea"/>
                <a:ea typeface="+mn-ea"/>
              </a:rPr>
              <a:t>月</a:t>
            </a:r>
            <a:r>
              <a:rPr kumimoji="1" lang="en-US" altLang="ja-JP" dirty="0">
                <a:latin typeface="+mn-ea"/>
                <a:ea typeface="+mn-ea"/>
              </a:rPr>
              <a:t>8</a:t>
            </a:r>
            <a:r>
              <a:rPr kumimoji="1" lang="ja-JP" altLang="en-US" dirty="0">
                <a:latin typeface="+mn-ea"/>
                <a:ea typeface="+mn-ea"/>
              </a:rPr>
              <a:t>日</a:t>
            </a:r>
            <a:endParaRPr kumimoji="1" lang="en-US" altLang="ja-JP" dirty="0">
              <a:latin typeface="+mn-ea"/>
              <a:ea typeface="+mn-ea"/>
            </a:endParaRPr>
          </a:p>
        </p:txBody>
      </p:sp>
      <p:pic>
        <p:nvPicPr>
          <p:cNvPr id="7"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40" y="874713"/>
            <a:ext cx="2628900" cy="1460500"/>
          </a:xfrm>
          <a:prstGeom prst="rect">
            <a:avLst/>
          </a:prstGeom>
        </p:spPr>
      </p:pic>
      <p:sp>
        <p:nvSpPr>
          <p:cNvPr id="10" name="Title 1"/>
          <p:cNvSpPr>
            <a:spLocks noGrp="1"/>
          </p:cNvSpPr>
          <p:nvPr>
            <p:ph type="ctrTitle"/>
          </p:nvPr>
        </p:nvSpPr>
        <p:spPr>
          <a:xfrm>
            <a:off x="776536" y="1371601"/>
            <a:ext cx="8575104" cy="1927225"/>
          </a:xfrm>
        </p:spPr>
        <p:txBody>
          <a:bodyPr/>
          <a:lstStyle/>
          <a:p>
            <a:r>
              <a:rPr lang="en-US" sz="4800" dirty="0">
                <a:solidFill>
                  <a:srgbClr val="E56B45"/>
                </a:solidFill>
              </a:rPr>
              <a:t>Japan WG</a:t>
            </a:r>
            <a:endParaRPr lang="en-US" sz="4800" dirty="0">
              <a:solidFill>
                <a:srgbClr val="E56B45"/>
              </a:solidFill>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a:solidFill>
                  <a:srgbClr val="D2533C"/>
                </a:solidFill>
                <a:latin typeface="+mj-ea"/>
                <a:ea typeface="+mj-ea"/>
                <a:cs typeface="Roboto"/>
                <a:sym typeface="Roboto"/>
              </a:rPr>
              <a:t>Japan WG</a:t>
            </a:r>
            <a:r>
              <a:rPr lang="ja-JP" altLang="en-US" sz="4000" b="0" i="0" u="none" strike="noStrike" cap="none" dirty="0">
                <a:solidFill>
                  <a:srgbClr val="D2533C"/>
                </a:solidFill>
                <a:latin typeface="+mj-ea"/>
                <a:ea typeface="+mj-ea"/>
                <a:cs typeface="Roboto"/>
                <a:sym typeface="Roboto"/>
              </a:rPr>
              <a:t>設立</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412776"/>
            <a:ext cx="8915399"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en-US" altLang="ja-JP" dirty="0">
                <a:latin typeface="+mn-ea"/>
                <a:ea typeface="+mn-ea"/>
              </a:rPr>
              <a:t>2017</a:t>
            </a:r>
            <a:r>
              <a:rPr lang="ja-JP" altLang="en-US" dirty="0">
                <a:latin typeface="+mn-ea"/>
                <a:ea typeface="+mn-ea"/>
              </a:rPr>
              <a:t>年</a:t>
            </a:r>
            <a:r>
              <a:rPr lang="en-US" altLang="ja-JP" dirty="0">
                <a:latin typeface="+mn-ea"/>
                <a:ea typeface="+mn-ea"/>
              </a:rPr>
              <a:t>8</a:t>
            </a:r>
            <a:r>
              <a:rPr lang="ja-JP" altLang="en-US" dirty="0">
                <a:latin typeface="+mn-ea"/>
                <a:ea typeface="+mn-ea"/>
              </a:rPr>
              <a:t>月以降、日本の企業がプロジェクト加盟</a:t>
            </a:r>
            <a:endParaRPr lang="en-US" altLang="ja-JP" dirty="0">
              <a:latin typeface="+mn-ea"/>
              <a:ea typeface="+mn-ea"/>
            </a:endParaRPr>
          </a:p>
          <a:p>
            <a:pPr marL="361950" lvl="0" indent="-161925">
              <a:buFont typeface="Arial" pitchFamily="34" charset="0"/>
              <a:buChar char="•"/>
            </a:pPr>
            <a:r>
              <a:rPr lang="en-US" altLang="ja-JP" dirty="0">
                <a:latin typeface="+mn-ea"/>
                <a:ea typeface="+mn-ea"/>
              </a:rPr>
              <a:t>2017</a:t>
            </a:r>
            <a:r>
              <a:rPr lang="ja-JP" altLang="en-US" dirty="0">
                <a:latin typeface="+mn-ea"/>
                <a:ea typeface="+mn-ea"/>
              </a:rPr>
              <a:t>年 </a:t>
            </a:r>
            <a:r>
              <a:rPr lang="en-US" altLang="ja-JP" dirty="0">
                <a:latin typeface="+mn-ea"/>
                <a:ea typeface="+mn-ea"/>
              </a:rPr>
              <a:t>8</a:t>
            </a:r>
            <a:r>
              <a:rPr lang="ja-JP" altLang="en-US" dirty="0">
                <a:latin typeface="+mn-ea"/>
                <a:ea typeface="+mn-ea"/>
              </a:rPr>
              <a:t>月 トヨタ自動車</a:t>
            </a:r>
            <a:endParaRPr lang="en-US" altLang="ja-JP" dirty="0">
              <a:latin typeface="+mn-ea"/>
              <a:ea typeface="+mn-ea"/>
            </a:endParaRPr>
          </a:p>
          <a:p>
            <a:pPr marL="361950" lvl="0" indent="-161925">
              <a:buFont typeface="Arial" pitchFamily="34" charset="0"/>
              <a:buChar char="•"/>
            </a:pPr>
            <a:r>
              <a:rPr lang="en-US" altLang="ja-JP" dirty="0">
                <a:latin typeface="+mn-ea"/>
                <a:ea typeface="+mn-ea"/>
              </a:rPr>
              <a:t>2017</a:t>
            </a:r>
            <a:r>
              <a:rPr lang="ja-JP" altLang="en-US" dirty="0">
                <a:latin typeface="+mn-ea"/>
                <a:ea typeface="+mn-ea"/>
              </a:rPr>
              <a:t>年 </a:t>
            </a:r>
            <a:r>
              <a:rPr lang="en-US" altLang="ja-JP" dirty="0">
                <a:latin typeface="+mn-ea"/>
                <a:ea typeface="+mn-ea"/>
              </a:rPr>
              <a:t>9</a:t>
            </a:r>
            <a:r>
              <a:rPr lang="ja-JP" altLang="en-US" dirty="0">
                <a:latin typeface="+mn-ea"/>
                <a:ea typeface="+mn-ea"/>
              </a:rPr>
              <a:t>月 日立</a:t>
            </a:r>
            <a:endParaRPr lang="en-US" altLang="ja-JP" dirty="0">
              <a:latin typeface="+mn-ea"/>
              <a:ea typeface="+mn-ea"/>
            </a:endParaRPr>
          </a:p>
          <a:p>
            <a:pPr marL="361950" lvl="0" indent="-161925">
              <a:buFont typeface="Arial" pitchFamily="34" charset="0"/>
              <a:buChar char="•"/>
            </a:pPr>
            <a:r>
              <a:rPr lang="en-US" altLang="ja-JP" dirty="0">
                <a:latin typeface="+mn-ea"/>
                <a:ea typeface="+mn-ea"/>
              </a:rPr>
              <a:t>2017</a:t>
            </a:r>
            <a:r>
              <a:rPr lang="ja-JP" altLang="en-US" dirty="0">
                <a:latin typeface="+mn-ea"/>
                <a:ea typeface="+mn-ea"/>
              </a:rPr>
              <a:t>年</a:t>
            </a:r>
            <a:r>
              <a:rPr lang="en-US" altLang="ja-JP" dirty="0">
                <a:latin typeface="+mn-ea"/>
                <a:ea typeface="+mn-ea"/>
              </a:rPr>
              <a:t>10</a:t>
            </a:r>
            <a:r>
              <a:rPr lang="ja-JP" altLang="en-US" dirty="0">
                <a:latin typeface="+mn-ea"/>
                <a:ea typeface="+mn-ea"/>
              </a:rPr>
              <a:t>月 </a:t>
            </a:r>
            <a:r>
              <a:rPr lang="en-US" altLang="ja-JP" dirty="0">
                <a:latin typeface="+mn-ea"/>
                <a:ea typeface="+mn-ea"/>
              </a:rPr>
              <a:t>Sony</a:t>
            </a:r>
          </a:p>
          <a:p>
            <a:pPr marL="361950" lvl="0" indent="-161925">
              <a:buFont typeface="Arial" pitchFamily="34" charset="0"/>
              <a:buChar char="•"/>
            </a:pPr>
            <a:endParaRPr lang="en-US" altLang="ja-JP" sz="1100" dirty="0">
              <a:latin typeface="+mn-ea"/>
              <a:ea typeface="+mn-ea"/>
            </a:endParaRPr>
          </a:p>
          <a:p>
            <a:pPr marL="342900" indent="-342900">
              <a:buFont typeface="Wingdings" pitchFamily="2" charset="2"/>
              <a:buChar char="u"/>
            </a:pPr>
            <a:r>
              <a:rPr lang="en-US" altLang="ja-JP" dirty="0" err="1">
                <a:latin typeface="+mn-ea"/>
                <a:ea typeface="+mn-ea"/>
              </a:rPr>
              <a:t>OpenChain</a:t>
            </a:r>
            <a:r>
              <a:rPr lang="ja-JP" altLang="en-US" dirty="0">
                <a:latin typeface="+mn-ea"/>
                <a:ea typeface="+mn-ea"/>
              </a:rPr>
              <a:t>の枠組みを使って面白いことしたいよね。</a:t>
            </a:r>
            <a:endParaRPr lang="en-US" altLang="ja-JP" dirty="0">
              <a:latin typeface="+mj-ea"/>
            </a:endParaRPr>
          </a:p>
          <a:p>
            <a:pPr marL="361950" lvl="0" indent="-161925">
              <a:buFont typeface="Arial" pitchFamily="34" charset="0"/>
              <a:buChar char="•"/>
            </a:pPr>
            <a:r>
              <a:rPr lang="ja-JP" altLang="en-US" dirty="0">
                <a:latin typeface="+mn-ea"/>
                <a:ea typeface="+mn-ea"/>
              </a:rPr>
              <a:t>日本でコンプライアンスの意識を高めよう！</a:t>
            </a:r>
            <a:endParaRPr lang="en-US" altLang="ja-JP" dirty="0">
              <a:latin typeface="+mn-ea"/>
              <a:ea typeface="+mn-ea"/>
            </a:endParaRPr>
          </a:p>
          <a:p>
            <a:pPr marL="361950" lvl="0" indent="-161925">
              <a:buFont typeface="Arial" pitchFamily="34" charset="0"/>
              <a:buChar char="•"/>
            </a:pPr>
            <a:r>
              <a:rPr lang="ja-JP" altLang="en-US" dirty="0">
                <a:latin typeface="+mn-ea"/>
                <a:ea typeface="+mn-ea"/>
              </a:rPr>
              <a:t>日本からアジアに向かってコンプライアンスの意識を高めよう！</a:t>
            </a:r>
          </a:p>
          <a:p>
            <a:pPr marL="361950" lvl="0" indent="-161925">
              <a:buFont typeface="Arial" pitchFamily="34" charset="0"/>
              <a:buChar char="•"/>
            </a:pPr>
            <a:r>
              <a:rPr lang="ja-JP" altLang="en-US" dirty="0">
                <a:latin typeface="+mn-ea"/>
                <a:ea typeface="+mn-ea"/>
              </a:rPr>
              <a:t>コンプライアンスに対する課題に関して情報交換しよう！</a:t>
            </a:r>
            <a:endParaRPr lang="en-US" altLang="ja-JP" dirty="0">
              <a:latin typeface="+mn-ea"/>
              <a:ea typeface="+mn-ea"/>
            </a:endParaRPr>
          </a:p>
          <a:p>
            <a:pPr marL="361950" lvl="0" indent="-161925">
              <a:buFont typeface="Arial" pitchFamily="34" charset="0"/>
              <a:buChar char="•"/>
            </a:pPr>
            <a:r>
              <a:rPr lang="ja-JP" altLang="en-US" dirty="0">
                <a:latin typeface="+mn-ea"/>
                <a:ea typeface="+mn-ea"/>
              </a:rPr>
              <a:t>日本語で議論が出来る場を設けよう！</a:t>
            </a:r>
            <a:endParaRPr lang="en-US" altLang="ja-JP" dirty="0">
              <a:latin typeface="+mn-ea"/>
              <a:ea typeface="+mn-ea"/>
            </a:endParaRPr>
          </a:p>
          <a:p>
            <a:pPr marL="361950" lvl="0" indent="-161925">
              <a:buFont typeface="Arial" pitchFamily="34" charset="0"/>
              <a:buChar char="•"/>
            </a:pPr>
            <a:endParaRPr lang="en-US" altLang="ja-JP" sz="1100" dirty="0">
              <a:latin typeface="+mn-ea"/>
              <a:ea typeface="+mn-ea"/>
            </a:endParaRPr>
          </a:p>
          <a:p>
            <a:pPr marL="342900" lvl="0" indent="-342900">
              <a:buFont typeface="Wingdings" pitchFamily="2" charset="2"/>
              <a:buChar char="u"/>
            </a:pPr>
            <a:r>
              <a:rPr lang="ja-JP" altLang="en-US" dirty="0">
                <a:latin typeface="+mn-ea"/>
                <a:ea typeface="+mn-ea"/>
              </a:rPr>
              <a:t>仲間作りが必要だよね！？</a:t>
            </a:r>
            <a:endParaRPr lang="en-US" altLang="ja-JP" dirty="0">
              <a:latin typeface="+mn-ea"/>
              <a:ea typeface="+mn-ea"/>
            </a:endParaRPr>
          </a:p>
          <a:p>
            <a:pPr marL="361950" lvl="0" indent="-161925">
              <a:buFont typeface="Arial" pitchFamily="34" charset="0"/>
              <a:buChar char="•"/>
            </a:pPr>
            <a:r>
              <a:rPr lang="ja-JP" altLang="en-US" dirty="0">
                <a:latin typeface="+mn-ea"/>
                <a:ea typeface="+mn-ea"/>
              </a:rPr>
              <a:t>コミュニティを作ろう！</a:t>
            </a:r>
            <a:endParaRPr lang="en-US" altLang="ja-JP" dirty="0">
              <a:latin typeface="+mn-ea"/>
              <a:ea typeface="+mn-ea"/>
            </a:endParaRPr>
          </a:p>
        </p:txBody>
      </p:sp>
    </p:spTree>
    <p:extLst>
      <p:ext uri="{BB962C8B-B14F-4D97-AF65-F5344CB8AC3E}">
        <p14:creationId xmlns:p14="http://schemas.microsoft.com/office/powerpoint/2010/main" val="69326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a:solidFill>
                  <a:srgbClr val="D2533C"/>
                </a:solidFill>
                <a:latin typeface="+mj-ea"/>
                <a:ea typeface="+mj-ea"/>
                <a:cs typeface="Roboto"/>
                <a:sym typeface="Roboto"/>
              </a:rPr>
              <a:t>Japan WG</a:t>
            </a:r>
            <a:r>
              <a:rPr lang="ja-JP" altLang="en-US" sz="4000" b="0" i="0" u="none" strike="noStrike" cap="none" dirty="0">
                <a:solidFill>
                  <a:srgbClr val="D2533C"/>
                </a:solidFill>
                <a:latin typeface="+mj-ea"/>
                <a:ea typeface="+mj-ea"/>
                <a:cs typeface="Roboto"/>
                <a:sym typeface="Roboto"/>
              </a:rPr>
              <a:t>会合</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412776"/>
            <a:ext cx="8915399"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ja-JP" altLang="en-US" dirty="0">
                <a:latin typeface="+mn-ea"/>
                <a:ea typeface="+mn-ea"/>
              </a:rPr>
              <a:t>第</a:t>
            </a:r>
            <a:r>
              <a:rPr lang="en-US" altLang="ja-JP" dirty="0">
                <a:latin typeface="+mn-ea"/>
                <a:ea typeface="+mn-ea"/>
              </a:rPr>
              <a:t>1</a:t>
            </a:r>
            <a:r>
              <a:rPr lang="ja-JP" altLang="en-US" dirty="0">
                <a:latin typeface="+mn-ea"/>
                <a:ea typeface="+mn-ea"/>
              </a:rPr>
              <a:t>回 会合 </a:t>
            </a:r>
            <a:r>
              <a:rPr lang="en-US" altLang="ja-JP" dirty="0">
                <a:latin typeface="+mn-ea"/>
                <a:ea typeface="+mn-ea"/>
              </a:rPr>
              <a:t>2017/12/27 @Sony (</a:t>
            </a:r>
            <a:r>
              <a:rPr lang="ja-JP" altLang="en-US" dirty="0">
                <a:latin typeface="+mn-ea"/>
                <a:ea typeface="+mn-ea"/>
              </a:rPr>
              <a:t>品川本社クリエイティブラウンジ</a:t>
            </a:r>
            <a:r>
              <a:rPr lang="en-US" altLang="ja-JP" dirty="0">
                <a:latin typeface="+mn-ea"/>
                <a:ea typeface="+mn-ea"/>
              </a:rPr>
              <a:t>)</a:t>
            </a:r>
          </a:p>
          <a:p>
            <a:pPr marL="361950" lvl="0" indent="-161925">
              <a:buFont typeface="Arial" pitchFamily="34" charset="0"/>
              <a:buChar char="•"/>
            </a:pPr>
            <a:r>
              <a:rPr lang="en-US" altLang="ja-JP" dirty="0" err="1">
                <a:latin typeface="+mn-ea"/>
                <a:ea typeface="+mn-ea"/>
              </a:rPr>
              <a:t>OpenChain</a:t>
            </a:r>
            <a:r>
              <a:rPr lang="en-US" altLang="ja-JP" dirty="0">
                <a:latin typeface="+mn-ea"/>
                <a:ea typeface="+mn-ea"/>
              </a:rPr>
              <a:t> Japan Work Group </a:t>
            </a:r>
            <a:r>
              <a:rPr lang="ja-JP" altLang="en-US" dirty="0">
                <a:solidFill>
                  <a:srgbClr val="FF0000"/>
                </a:solidFill>
                <a:latin typeface="+mn-ea"/>
                <a:ea typeface="+mn-ea"/>
              </a:rPr>
              <a:t>名称決定</a:t>
            </a:r>
            <a:endParaRPr lang="en-US" altLang="ja-JP" dirty="0">
              <a:solidFill>
                <a:srgbClr val="FF0000"/>
              </a:solidFill>
              <a:latin typeface="+mn-ea"/>
              <a:ea typeface="+mn-ea"/>
            </a:endParaRPr>
          </a:p>
          <a:p>
            <a:pPr marL="361950" lvl="0" indent="-161925">
              <a:buFont typeface="Arial" pitchFamily="34" charset="0"/>
              <a:buChar char="•"/>
            </a:pPr>
            <a:r>
              <a:rPr lang="ja-JP" altLang="en-US" dirty="0">
                <a:latin typeface="+mn-ea"/>
                <a:ea typeface="+mn-ea"/>
              </a:rPr>
              <a:t>中小企業への普及に関する議論</a:t>
            </a:r>
            <a:br>
              <a:rPr lang="en-US" altLang="ja-JP" dirty="0">
                <a:latin typeface="+mn-ea"/>
                <a:ea typeface="+mn-ea"/>
              </a:rPr>
            </a:br>
            <a:r>
              <a:rPr lang="ja-JP" altLang="en-US" sz="2000" dirty="0">
                <a:latin typeface="+mn-ea"/>
                <a:ea typeface="+mn-ea"/>
              </a:rPr>
              <a:t>⇒この議論を受け、</a:t>
            </a:r>
            <a:r>
              <a:rPr lang="en-US" altLang="ja-JP" sz="2000" dirty="0">
                <a:latin typeface="+mn-ea"/>
                <a:ea typeface="+mn-ea"/>
              </a:rPr>
              <a:t>Open Source Conference 2018 Tokyo/Spring</a:t>
            </a:r>
            <a:r>
              <a:rPr lang="ja-JP" altLang="en-US" sz="2000" dirty="0">
                <a:latin typeface="+mn-ea"/>
                <a:ea typeface="+mn-ea"/>
              </a:rPr>
              <a:t>で講演</a:t>
            </a:r>
            <a:endParaRPr lang="en-US" altLang="ja-JP" dirty="0">
              <a:latin typeface="+mn-ea"/>
              <a:ea typeface="+mn-ea"/>
            </a:endParaRPr>
          </a:p>
          <a:p>
            <a:pPr marL="361950" lvl="0" indent="-161925">
              <a:buFont typeface="Arial" pitchFamily="34" charset="0"/>
              <a:buChar char="•"/>
            </a:pPr>
            <a:r>
              <a:rPr lang="en-US" altLang="ja-JP" dirty="0">
                <a:latin typeface="+mn-ea"/>
                <a:ea typeface="+mn-ea"/>
              </a:rPr>
              <a:t>OSS</a:t>
            </a:r>
            <a:r>
              <a:rPr lang="ja-JP" altLang="en-US" dirty="0">
                <a:latin typeface="+mn-ea"/>
                <a:ea typeface="+mn-ea"/>
              </a:rPr>
              <a:t>ライセンスに関する課題提起</a:t>
            </a:r>
            <a:endParaRPr lang="en-US" altLang="ja-JP" dirty="0">
              <a:latin typeface="+mn-ea"/>
              <a:ea typeface="+mn-ea"/>
            </a:endParaRPr>
          </a:p>
          <a:p>
            <a:pPr marL="361950" lvl="0" indent="-161925">
              <a:buFont typeface="Arial" pitchFamily="34" charset="0"/>
              <a:buChar char="•"/>
            </a:pPr>
            <a:r>
              <a:rPr lang="ja-JP" altLang="en-US" dirty="0">
                <a:latin typeface="+mn-ea"/>
                <a:ea typeface="+mn-ea"/>
              </a:rPr>
              <a:t>次回以降の進め方</a:t>
            </a:r>
            <a:r>
              <a:rPr lang="en-US" altLang="ja-JP" dirty="0">
                <a:latin typeface="+mn-ea"/>
                <a:ea typeface="+mn-ea"/>
              </a:rPr>
              <a:t>(</a:t>
            </a:r>
            <a:r>
              <a:rPr lang="ja-JP" altLang="en-US" dirty="0">
                <a:latin typeface="+mn-ea"/>
                <a:ea typeface="+mn-ea"/>
              </a:rPr>
              <a:t>持ち回り</a:t>
            </a:r>
            <a:r>
              <a:rPr lang="en-US" altLang="ja-JP" dirty="0">
                <a:latin typeface="+mn-ea"/>
                <a:ea typeface="+mn-ea"/>
              </a:rPr>
              <a:t>)</a:t>
            </a:r>
            <a:r>
              <a:rPr lang="ja-JP" altLang="en-US" dirty="0">
                <a:latin typeface="+mn-ea"/>
                <a:ea typeface="+mn-ea"/>
              </a:rPr>
              <a:t>の決定</a:t>
            </a:r>
            <a:endParaRPr lang="en-US" altLang="ja-JP" dirty="0">
              <a:latin typeface="+mn-ea"/>
              <a:ea typeface="+mn-ea"/>
            </a:endParaRPr>
          </a:p>
          <a:p>
            <a:pPr marL="361950" lvl="0" indent="-161925">
              <a:buFont typeface="Arial" pitchFamily="34" charset="0"/>
              <a:buChar char="•"/>
            </a:pPr>
            <a:endParaRPr lang="en-US" altLang="ja-JP" sz="1100" dirty="0">
              <a:latin typeface="+mn-ea"/>
              <a:ea typeface="+mn-ea"/>
            </a:endParaRPr>
          </a:p>
          <a:p>
            <a:pPr marL="342900" indent="-342900">
              <a:buFont typeface="Wingdings" pitchFamily="2" charset="2"/>
              <a:buChar char="u"/>
            </a:pPr>
            <a:r>
              <a:rPr lang="ja-JP" altLang="en-US" dirty="0">
                <a:latin typeface="+mn-ea"/>
                <a:ea typeface="+mn-ea"/>
              </a:rPr>
              <a:t>第</a:t>
            </a:r>
            <a:r>
              <a:rPr lang="en-US" altLang="ja-JP" dirty="0">
                <a:latin typeface="+mn-ea"/>
                <a:ea typeface="+mn-ea"/>
              </a:rPr>
              <a:t>2</a:t>
            </a:r>
            <a:r>
              <a:rPr lang="ja-JP" altLang="en-US" dirty="0">
                <a:latin typeface="+mn-ea"/>
                <a:ea typeface="+mn-ea"/>
              </a:rPr>
              <a:t>回 会合 </a:t>
            </a:r>
            <a:r>
              <a:rPr lang="en-US" altLang="ja-JP" dirty="0">
                <a:latin typeface="+mn-ea"/>
                <a:ea typeface="+mn-ea"/>
              </a:rPr>
              <a:t>2018/2/22 @</a:t>
            </a:r>
            <a:r>
              <a:rPr lang="ja-JP" altLang="en-US" dirty="0">
                <a:latin typeface="+mn-ea"/>
                <a:ea typeface="+mn-ea"/>
              </a:rPr>
              <a:t>日立 </a:t>
            </a:r>
            <a:r>
              <a:rPr lang="en-US" altLang="ja-JP" dirty="0">
                <a:latin typeface="+mn-ea"/>
                <a:ea typeface="+mn-ea"/>
              </a:rPr>
              <a:t>(</a:t>
            </a:r>
            <a:r>
              <a:rPr lang="ja-JP" altLang="en-US" dirty="0">
                <a:latin typeface="+mn-ea"/>
                <a:ea typeface="+mn-ea"/>
              </a:rPr>
              <a:t>品川オフィス</a:t>
            </a:r>
            <a:r>
              <a:rPr lang="en-US" altLang="ja-JP" dirty="0">
                <a:latin typeface="+mn-ea"/>
                <a:ea typeface="+mn-ea"/>
              </a:rPr>
              <a:t>)</a:t>
            </a:r>
            <a:r>
              <a:rPr lang="ja-JP" altLang="en-US" dirty="0">
                <a:latin typeface="+mn-ea"/>
                <a:ea typeface="+mn-ea"/>
              </a:rPr>
              <a:t> </a:t>
            </a:r>
            <a:endParaRPr lang="en-US" altLang="ja-JP" dirty="0">
              <a:latin typeface="+mn-ea"/>
              <a:ea typeface="+mn-ea"/>
            </a:endParaRPr>
          </a:p>
          <a:p>
            <a:pPr marL="361950" lvl="0" indent="-161925">
              <a:buFont typeface="Arial" pitchFamily="34" charset="0"/>
              <a:buChar char="•"/>
            </a:pPr>
            <a:r>
              <a:rPr lang="en-US" altLang="ja-JP" dirty="0" err="1">
                <a:latin typeface="+mn-ea"/>
                <a:ea typeface="+mn-ea"/>
              </a:rPr>
              <a:t>OpenChain</a:t>
            </a:r>
            <a:r>
              <a:rPr lang="en-US" altLang="ja-JP" dirty="0">
                <a:latin typeface="+mn-ea"/>
                <a:ea typeface="+mn-ea"/>
              </a:rPr>
              <a:t> Japan WG</a:t>
            </a:r>
            <a:r>
              <a:rPr lang="ja-JP" altLang="en-US" dirty="0">
                <a:latin typeface="+mn-ea"/>
                <a:ea typeface="+mn-ea"/>
              </a:rPr>
              <a:t>の進め方に関する議論</a:t>
            </a:r>
            <a:endParaRPr lang="en-US" altLang="ja-JP" dirty="0">
              <a:latin typeface="+mn-ea"/>
              <a:ea typeface="+mn-ea"/>
            </a:endParaRPr>
          </a:p>
          <a:p>
            <a:pPr marL="361950" lvl="0" indent="-161925">
              <a:buFont typeface="Arial" pitchFamily="34" charset="0"/>
              <a:buChar char="•"/>
            </a:pPr>
            <a:r>
              <a:rPr lang="en-US" altLang="ja-JP" dirty="0" err="1">
                <a:latin typeface="+mn-ea"/>
                <a:ea typeface="+mn-ea"/>
              </a:rPr>
              <a:t>OpenChain</a:t>
            </a:r>
            <a:r>
              <a:rPr lang="ja-JP" altLang="en-US" dirty="0">
                <a:latin typeface="+mn-ea"/>
                <a:ea typeface="+mn-ea"/>
              </a:rPr>
              <a:t> 認証取得に関する議論</a:t>
            </a:r>
          </a:p>
          <a:p>
            <a:pPr marL="361950" lvl="0" indent="-161925">
              <a:buFont typeface="Arial" pitchFamily="34" charset="0"/>
              <a:buChar char="•"/>
            </a:pPr>
            <a:r>
              <a:rPr lang="ja-JP" altLang="en-US" dirty="0">
                <a:latin typeface="+mn-ea"/>
                <a:ea typeface="+mn-ea"/>
              </a:rPr>
              <a:t>中小企業の</a:t>
            </a:r>
            <a:r>
              <a:rPr lang="en-US" altLang="ja-JP" dirty="0">
                <a:latin typeface="+mn-ea"/>
                <a:ea typeface="+mn-ea"/>
              </a:rPr>
              <a:t>OSS</a:t>
            </a:r>
            <a:r>
              <a:rPr lang="ja-JP" altLang="en-US" dirty="0">
                <a:latin typeface="+mn-ea"/>
                <a:ea typeface="+mn-ea"/>
              </a:rPr>
              <a:t>コンプライアンスに関する課題提起</a:t>
            </a:r>
            <a:endParaRPr lang="en-US" altLang="ja-JP" dirty="0">
              <a:latin typeface="+mn-ea"/>
              <a:ea typeface="+mn-ea"/>
            </a:endParaRPr>
          </a:p>
        </p:txBody>
      </p:sp>
    </p:spTree>
    <p:extLst>
      <p:ext uri="{BB962C8B-B14F-4D97-AF65-F5344CB8AC3E}">
        <p14:creationId xmlns:p14="http://schemas.microsoft.com/office/powerpoint/2010/main" val="406651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a:solidFill>
                  <a:srgbClr val="D2533C"/>
                </a:solidFill>
                <a:latin typeface="+mj-ea"/>
                <a:ea typeface="+mj-ea"/>
                <a:cs typeface="Roboto"/>
                <a:sym typeface="Roboto"/>
              </a:rPr>
              <a:t>Japan WG</a:t>
            </a:r>
            <a:r>
              <a:rPr lang="ja-JP" altLang="en-US" sz="4000" b="0" i="0" u="none" strike="noStrike" cap="none" dirty="0">
                <a:solidFill>
                  <a:srgbClr val="D2533C"/>
                </a:solidFill>
                <a:latin typeface="+mj-ea"/>
                <a:ea typeface="+mj-ea"/>
                <a:cs typeface="Roboto"/>
                <a:sym typeface="Roboto"/>
              </a:rPr>
              <a:t>会合</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412776"/>
            <a:ext cx="8915399"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ja-JP" altLang="en-US" dirty="0">
                <a:latin typeface="+mn-ea"/>
                <a:ea typeface="+mn-ea"/>
              </a:rPr>
              <a:t>第</a:t>
            </a:r>
            <a:r>
              <a:rPr lang="en-US" altLang="ja-JP" dirty="0">
                <a:latin typeface="+mn-ea"/>
                <a:ea typeface="+mn-ea"/>
              </a:rPr>
              <a:t>3</a:t>
            </a:r>
            <a:r>
              <a:rPr lang="ja-JP" altLang="en-US" dirty="0">
                <a:latin typeface="+mn-ea"/>
                <a:ea typeface="+mn-ea"/>
              </a:rPr>
              <a:t>回 会合 </a:t>
            </a:r>
            <a:r>
              <a:rPr lang="en-US" altLang="ja-JP" dirty="0">
                <a:latin typeface="+mn-ea"/>
                <a:ea typeface="+mn-ea"/>
              </a:rPr>
              <a:t>2018/4/19 @Panasonic (Panasonic</a:t>
            </a:r>
            <a:r>
              <a:rPr lang="ja-JP" altLang="en-US" dirty="0">
                <a:latin typeface="+mn-ea"/>
                <a:ea typeface="+mn-ea"/>
              </a:rPr>
              <a:t> </a:t>
            </a:r>
            <a:r>
              <a:rPr lang="en-US" altLang="ja-JP" dirty="0">
                <a:latin typeface="+mn-ea"/>
                <a:ea typeface="+mn-ea"/>
              </a:rPr>
              <a:t>Wander</a:t>
            </a:r>
            <a:r>
              <a:rPr lang="ja-JP" altLang="en-US" dirty="0">
                <a:latin typeface="+mn-ea"/>
                <a:ea typeface="+mn-ea"/>
              </a:rPr>
              <a:t> </a:t>
            </a:r>
            <a:r>
              <a:rPr lang="en-US" altLang="ja-JP" dirty="0">
                <a:latin typeface="+mn-ea"/>
                <a:ea typeface="+mn-ea"/>
              </a:rPr>
              <a:t>Lab)</a:t>
            </a:r>
          </a:p>
          <a:p>
            <a:pPr marL="361950" lvl="0" indent="-161925">
              <a:buFont typeface="Arial" pitchFamily="34" charset="0"/>
              <a:buChar char="•"/>
            </a:pPr>
            <a:r>
              <a:rPr lang="ja-JP" altLang="en-US" dirty="0">
                <a:latin typeface="+mn-ea"/>
                <a:ea typeface="+mn-ea"/>
              </a:rPr>
              <a:t>パフレット作成に関する議論</a:t>
            </a:r>
            <a:endParaRPr lang="en-US" altLang="ja-JP" dirty="0">
              <a:latin typeface="+mn-ea"/>
              <a:ea typeface="+mn-ea"/>
            </a:endParaRPr>
          </a:p>
          <a:p>
            <a:pPr marL="361950" lvl="0" indent="-161925">
              <a:buFont typeface="Arial" pitchFamily="34" charset="0"/>
              <a:buChar char="•"/>
            </a:pPr>
            <a:r>
              <a:rPr lang="en-US" altLang="ja-JP" dirty="0" err="1">
                <a:latin typeface="+mn-ea"/>
                <a:ea typeface="+mn-ea"/>
              </a:rPr>
              <a:t>OpenChain</a:t>
            </a:r>
            <a:r>
              <a:rPr lang="ja-JP" altLang="en-US" dirty="0">
                <a:latin typeface="+mn-ea"/>
                <a:ea typeface="+mn-ea"/>
              </a:rPr>
              <a:t>仕様書に関する議論</a:t>
            </a:r>
            <a:endParaRPr lang="en-US" altLang="ja-JP" dirty="0">
              <a:latin typeface="+mn-ea"/>
              <a:ea typeface="+mn-ea"/>
            </a:endParaRPr>
          </a:p>
          <a:p>
            <a:pPr marL="636270" lvl="1" indent="-161925">
              <a:buFont typeface="Arial" pitchFamily="34" charset="0"/>
              <a:buChar char="•"/>
            </a:pPr>
            <a:r>
              <a:rPr lang="ja-JP" altLang="en-US" dirty="0">
                <a:latin typeface="+mn-ea"/>
                <a:ea typeface="+mn-ea"/>
              </a:rPr>
              <a:t>コメントは</a:t>
            </a:r>
            <a:r>
              <a:rPr lang="en-US" altLang="ja-JP" dirty="0" err="1">
                <a:latin typeface="+mn-ea"/>
                <a:ea typeface="+mn-ea"/>
              </a:rPr>
              <a:t>OpenChain</a:t>
            </a:r>
            <a:r>
              <a:rPr lang="ja-JP" altLang="en-US" dirty="0">
                <a:latin typeface="+mn-ea"/>
                <a:ea typeface="+mn-ea"/>
              </a:rPr>
              <a:t>仕様チームへインプット</a:t>
            </a:r>
            <a:endParaRPr lang="en-US" altLang="ja-JP" dirty="0">
              <a:solidFill>
                <a:srgbClr val="FF0000"/>
              </a:solidFill>
              <a:latin typeface="+mn-ea"/>
              <a:ea typeface="+mn-ea"/>
            </a:endParaRPr>
          </a:p>
          <a:p>
            <a:pPr marL="361950" lvl="0" indent="-161925">
              <a:buFont typeface="Arial" pitchFamily="34" charset="0"/>
              <a:buChar char="•"/>
            </a:pPr>
            <a:r>
              <a:rPr lang="en-US" altLang="ja-JP" dirty="0">
                <a:latin typeface="+mn-ea"/>
                <a:ea typeface="+mn-ea"/>
              </a:rPr>
              <a:t>Lightning Talk</a:t>
            </a:r>
            <a:r>
              <a:rPr lang="ja-JP" altLang="en-US" dirty="0">
                <a:latin typeface="+mn-ea"/>
                <a:ea typeface="+mn-ea"/>
              </a:rPr>
              <a:t>実施（ケーススタディ）</a:t>
            </a:r>
            <a:endParaRPr lang="en-US" altLang="ja-JP" dirty="0">
              <a:latin typeface="+mn-ea"/>
              <a:ea typeface="+mn-ea"/>
            </a:endParaRPr>
          </a:p>
          <a:p>
            <a:pPr marL="636270" lvl="1" indent="-161925">
              <a:buFont typeface="Arial" pitchFamily="34" charset="0"/>
              <a:buChar char="•"/>
            </a:pPr>
            <a:r>
              <a:rPr lang="en-US" altLang="ja-JP" dirty="0">
                <a:latin typeface="+mn-ea"/>
                <a:ea typeface="+mn-ea"/>
              </a:rPr>
              <a:t>OSS</a:t>
            </a:r>
            <a:r>
              <a:rPr lang="ja-JP" altLang="en-US" dirty="0">
                <a:latin typeface="+mn-ea"/>
                <a:ea typeface="+mn-ea"/>
              </a:rPr>
              <a:t>推進組織</a:t>
            </a:r>
            <a:endParaRPr lang="en-US" altLang="ja-JP" dirty="0">
              <a:latin typeface="+mn-ea"/>
              <a:ea typeface="+mn-ea"/>
            </a:endParaRPr>
          </a:p>
          <a:p>
            <a:pPr marL="636270" lvl="1" indent="-161925">
              <a:buFont typeface="Arial" pitchFamily="34" charset="0"/>
              <a:buChar char="•"/>
            </a:pPr>
            <a:r>
              <a:rPr lang="ja-JP" altLang="en-US" dirty="0">
                <a:latin typeface="+mn-ea"/>
                <a:ea typeface="+mn-ea"/>
              </a:rPr>
              <a:t>発表内容は</a:t>
            </a:r>
            <a:r>
              <a:rPr lang="en-US" altLang="ja-JP" dirty="0">
                <a:latin typeface="+mn-ea"/>
                <a:ea typeface="+mn-ea"/>
              </a:rPr>
              <a:t>Wiki</a:t>
            </a:r>
            <a:r>
              <a:rPr lang="ja-JP" altLang="en-US" dirty="0">
                <a:latin typeface="+mn-ea"/>
                <a:ea typeface="+mn-ea"/>
              </a:rPr>
              <a:t>で共有</a:t>
            </a:r>
            <a:endParaRPr lang="en-US" altLang="ja-JP" sz="1100" dirty="0">
              <a:latin typeface="+mn-ea"/>
              <a:ea typeface="+mn-ea"/>
            </a:endParaRPr>
          </a:p>
          <a:p>
            <a:pPr marL="361950" lvl="0" indent="-161925">
              <a:buFont typeface="Arial" pitchFamily="34" charset="0"/>
              <a:buChar char="•"/>
            </a:pPr>
            <a:endParaRPr lang="en-US" altLang="ja-JP" dirty="0">
              <a:latin typeface="+mn-ea"/>
              <a:ea typeface="+mn-ea"/>
            </a:endParaRPr>
          </a:p>
          <a:p>
            <a:pPr marL="361950" lvl="0" indent="-161925">
              <a:buFont typeface="Arial" pitchFamily="34" charset="0"/>
              <a:buChar char="•"/>
            </a:pPr>
            <a:endParaRPr lang="ja-JP" altLang="en-US" dirty="0">
              <a:latin typeface="+mn-ea"/>
              <a:ea typeface="+mn-ea"/>
            </a:endParaRPr>
          </a:p>
          <a:p>
            <a:pPr marL="361950" lvl="0" indent="-161925">
              <a:buFont typeface="Arial" pitchFamily="34" charset="0"/>
              <a:buChar char="•"/>
            </a:pPr>
            <a:endParaRPr lang="en-US" altLang="ja-JP" dirty="0">
              <a:latin typeface="+mn-ea"/>
              <a:ea typeface="+mn-ea"/>
            </a:endParaRPr>
          </a:p>
        </p:txBody>
      </p:sp>
    </p:spTree>
    <p:extLst>
      <p:ext uri="{BB962C8B-B14F-4D97-AF65-F5344CB8AC3E}">
        <p14:creationId xmlns:p14="http://schemas.microsoft.com/office/powerpoint/2010/main" val="240021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a:solidFill>
                  <a:srgbClr val="D2533C"/>
                </a:solidFill>
                <a:latin typeface="+mj-ea"/>
                <a:ea typeface="+mj-ea"/>
                <a:cs typeface="Roboto"/>
                <a:sym typeface="Roboto"/>
              </a:rPr>
              <a:t>Japan WG</a:t>
            </a:r>
            <a:r>
              <a:rPr lang="ja-JP" altLang="en-US" sz="4000" b="0" i="0" u="none" strike="noStrike" cap="none" dirty="0">
                <a:solidFill>
                  <a:srgbClr val="D2533C"/>
                </a:solidFill>
                <a:latin typeface="+mj-ea"/>
                <a:ea typeface="+mj-ea"/>
                <a:cs typeface="Roboto"/>
                <a:sym typeface="Roboto"/>
              </a:rPr>
              <a:t>会合</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412776"/>
            <a:ext cx="8915399" cy="5112568"/>
          </a:xfrm>
          <a:prstGeom prst="rect">
            <a:avLst/>
          </a:prstGeom>
          <a:noFill/>
          <a:ln>
            <a:noFill/>
          </a:ln>
        </p:spPr>
        <p:txBody>
          <a:bodyPr lIns="91425" tIns="45700" rIns="91425" bIns="45700" anchor="t" anchorCtr="0">
            <a:noAutofit/>
          </a:bodyPr>
          <a:lstStyle/>
          <a:p>
            <a:pPr marL="342900" indent="-342900">
              <a:buFont typeface="Wingdings" pitchFamily="2" charset="2"/>
              <a:buChar char="u"/>
            </a:pPr>
            <a:r>
              <a:rPr lang="en-US" altLang="ja-JP" dirty="0">
                <a:latin typeface="+mn-ea"/>
                <a:ea typeface="+mn-ea"/>
              </a:rPr>
              <a:t>Ad</a:t>
            </a:r>
            <a:r>
              <a:rPr lang="ja-JP" altLang="en-US" dirty="0">
                <a:latin typeface="+mn-ea"/>
                <a:ea typeface="+mn-ea"/>
              </a:rPr>
              <a:t> </a:t>
            </a:r>
            <a:r>
              <a:rPr lang="en-US" altLang="ja-JP" dirty="0">
                <a:latin typeface="+mn-ea"/>
                <a:ea typeface="+mn-ea"/>
              </a:rPr>
              <a:t>hoc</a:t>
            </a:r>
            <a:r>
              <a:rPr lang="ja-JP" altLang="en-US" dirty="0">
                <a:latin typeface="+mn-ea"/>
                <a:ea typeface="+mn-ea"/>
              </a:rPr>
              <a:t> 会合 </a:t>
            </a:r>
            <a:r>
              <a:rPr lang="en-US" altLang="ja-JP" dirty="0">
                <a:latin typeface="+mn-ea"/>
                <a:ea typeface="+mn-ea"/>
              </a:rPr>
              <a:t>2018/6/8 @Sony</a:t>
            </a:r>
            <a:r>
              <a:rPr lang="ja-JP" altLang="en-US" dirty="0">
                <a:latin typeface="+mn-ea"/>
                <a:ea typeface="+mn-ea"/>
              </a:rPr>
              <a:t> </a:t>
            </a:r>
            <a:r>
              <a:rPr lang="en-US" altLang="ja-JP" dirty="0">
                <a:latin typeface="+mn-ea"/>
                <a:ea typeface="+mn-ea"/>
              </a:rPr>
              <a:t>(</a:t>
            </a:r>
            <a:r>
              <a:rPr lang="ja-JP" altLang="en-US" dirty="0">
                <a:latin typeface="+mn-ea"/>
                <a:ea typeface="+mn-ea"/>
              </a:rPr>
              <a:t>クリエイティブラウンジ</a:t>
            </a:r>
            <a:r>
              <a:rPr lang="en-US" altLang="ja-JP" dirty="0">
                <a:latin typeface="+mn-ea"/>
                <a:ea typeface="+mn-ea"/>
              </a:rPr>
              <a:t>)</a:t>
            </a:r>
            <a:r>
              <a:rPr lang="ja-JP" altLang="en-US" dirty="0">
                <a:latin typeface="+mn-ea"/>
                <a:ea typeface="+mn-ea"/>
              </a:rPr>
              <a:t> </a:t>
            </a:r>
            <a:endParaRPr lang="en-US" altLang="ja-JP" dirty="0">
              <a:latin typeface="+mn-ea"/>
              <a:ea typeface="+mn-ea"/>
            </a:endParaRPr>
          </a:p>
          <a:p>
            <a:pPr marL="361950" lvl="0" indent="-161925">
              <a:buFont typeface="Arial" pitchFamily="34" charset="0"/>
              <a:buChar char="•"/>
            </a:pPr>
            <a:r>
              <a:rPr lang="ja-JP" altLang="en-US" dirty="0">
                <a:latin typeface="+mn-ea"/>
                <a:ea typeface="+mn-ea"/>
              </a:rPr>
              <a:t>第</a:t>
            </a:r>
            <a:r>
              <a:rPr lang="en-US" altLang="ja-JP" dirty="0">
                <a:latin typeface="+mn-ea"/>
                <a:ea typeface="+mn-ea"/>
              </a:rPr>
              <a:t>3</a:t>
            </a:r>
            <a:r>
              <a:rPr lang="ja-JP" altLang="en-US" dirty="0">
                <a:latin typeface="+mn-ea"/>
                <a:ea typeface="+mn-ea"/>
              </a:rPr>
              <a:t>回 </a:t>
            </a:r>
            <a:r>
              <a:rPr lang="en-US" altLang="ja-JP" dirty="0">
                <a:latin typeface="+mn-ea"/>
                <a:ea typeface="+mn-ea"/>
              </a:rPr>
              <a:t>Lightning Talk</a:t>
            </a:r>
            <a:r>
              <a:rPr lang="ja-JP" altLang="en-US" dirty="0">
                <a:latin typeface="+mn-ea"/>
                <a:ea typeface="+mn-ea"/>
              </a:rPr>
              <a:t>について概要報告</a:t>
            </a:r>
            <a:endParaRPr lang="en-US" altLang="ja-JP" dirty="0">
              <a:latin typeface="+mn-ea"/>
              <a:ea typeface="+mn-ea"/>
            </a:endParaRPr>
          </a:p>
          <a:p>
            <a:pPr marL="361950" lvl="0" indent="-161925">
              <a:buFont typeface="Arial" pitchFamily="34" charset="0"/>
              <a:buChar char="•"/>
            </a:pPr>
            <a:r>
              <a:rPr lang="ja-JP" altLang="en-US" dirty="0">
                <a:latin typeface="+mn-ea"/>
                <a:ea typeface="+mn-ea"/>
              </a:rPr>
              <a:t>第</a:t>
            </a:r>
            <a:r>
              <a:rPr lang="en-US" altLang="ja-JP" dirty="0">
                <a:latin typeface="+mn-ea"/>
                <a:ea typeface="+mn-ea"/>
              </a:rPr>
              <a:t>4</a:t>
            </a:r>
            <a:r>
              <a:rPr lang="ja-JP" altLang="en-US" dirty="0">
                <a:latin typeface="+mn-ea"/>
                <a:ea typeface="+mn-ea"/>
              </a:rPr>
              <a:t>回 </a:t>
            </a:r>
            <a:r>
              <a:rPr lang="en-US" altLang="ja-JP" dirty="0">
                <a:latin typeface="+mn-ea"/>
                <a:ea typeface="+mn-ea"/>
              </a:rPr>
              <a:t>Lightning Talk</a:t>
            </a:r>
            <a:r>
              <a:rPr lang="ja-JP" altLang="en-US" dirty="0">
                <a:latin typeface="+mn-ea"/>
                <a:ea typeface="+mn-ea"/>
              </a:rPr>
              <a:t>事前実施</a:t>
            </a:r>
            <a:endParaRPr lang="en-US" altLang="ja-JP" dirty="0">
              <a:latin typeface="+mn-ea"/>
              <a:ea typeface="+mn-ea"/>
            </a:endParaRPr>
          </a:p>
          <a:p>
            <a:pPr marL="636270" lvl="1" indent="-161925">
              <a:buFont typeface="Arial" pitchFamily="34" charset="0"/>
              <a:buChar char="•"/>
            </a:pPr>
            <a:r>
              <a:rPr lang="ja-JP" altLang="en-US" dirty="0">
                <a:latin typeface="+mn-ea"/>
                <a:ea typeface="+mn-ea"/>
              </a:rPr>
              <a:t>発表内容は第</a:t>
            </a:r>
            <a:r>
              <a:rPr lang="en-US" altLang="ja-JP" dirty="0">
                <a:latin typeface="+mn-ea"/>
                <a:ea typeface="+mn-ea"/>
              </a:rPr>
              <a:t>4</a:t>
            </a:r>
            <a:r>
              <a:rPr lang="ja-JP" altLang="en-US" dirty="0">
                <a:latin typeface="+mn-ea"/>
                <a:ea typeface="+mn-ea"/>
              </a:rPr>
              <a:t>回会合へインプット</a:t>
            </a:r>
            <a:endParaRPr lang="en-US" altLang="ja-JP" dirty="0">
              <a:latin typeface="+mn-ea"/>
              <a:ea typeface="+mn-ea"/>
            </a:endParaRPr>
          </a:p>
          <a:p>
            <a:pPr marL="342900" indent="-342900">
              <a:buFont typeface="Wingdings" pitchFamily="2" charset="2"/>
              <a:buChar char="u"/>
            </a:pPr>
            <a:endParaRPr lang="en-US" altLang="ja-JP" dirty="0">
              <a:latin typeface="+mn-ea"/>
              <a:ea typeface="+mn-ea"/>
            </a:endParaRPr>
          </a:p>
          <a:p>
            <a:pPr marL="342900" indent="-342900">
              <a:buFont typeface="Wingdings" pitchFamily="2" charset="2"/>
              <a:buChar char="u"/>
            </a:pPr>
            <a:r>
              <a:rPr lang="ja-JP" altLang="en-US" dirty="0">
                <a:latin typeface="+mn-ea"/>
                <a:ea typeface="+mn-ea"/>
              </a:rPr>
              <a:t>第</a:t>
            </a:r>
            <a:r>
              <a:rPr lang="en-US" altLang="ja-JP" dirty="0">
                <a:latin typeface="+mn-ea"/>
                <a:ea typeface="+mn-ea"/>
              </a:rPr>
              <a:t>4</a:t>
            </a:r>
            <a:r>
              <a:rPr lang="ja-JP" altLang="en-US" dirty="0">
                <a:latin typeface="+mn-ea"/>
                <a:ea typeface="+mn-ea"/>
              </a:rPr>
              <a:t>回 会合 </a:t>
            </a:r>
            <a:r>
              <a:rPr lang="en-US" altLang="ja-JP" dirty="0">
                <a:latin typeface="+mn-ea"/>
                <a:ea typeface="+mn-ea"/>
              </a:rPr>
              <a:t>2018/6/13 @</a:t>
            </a:r>
            <a:r>
              <a:rPr lang="ja-JP" altLang="en-US" dirty="0">
                <a:latin typeface="+mn-ea"/>
                <a:ea typeface="+mn-ea"/>
              </a:rPr>
              <a:t>トヨタ </a:t>
            </a:r>
            <a:r>
              <a:rPr lang="en-US" altLang="ja-JP" dirty="0">
                <a:latin typeface="+mn-ea"/>
                <a:ea typeface="+mn-ea"/>
              </a:rPr>
              <a:t>(</a:t>
            </a:r>
            <a:r>
              <a:rPr lang="ja-JP" altLang="en-US" dirty="0">
                <a:latin typeface="+mn-ea"/>
                <a:ea typeface="+mn-ea"/>
              </a:rPr>
              <a:t>ミッドランドスクエア</a:t>
            </a:r>
            <a:r>
              <a:rPr lang="en-US" altLang="ja-JP" dirty="0">
                <a:latin typeface="+mn-ea"/>
                <a:ea typeface="+mn-ea"/>
              </a:rPr>
              <a:t>)</a:t>
            </a:r>
            <a:r>
              <a:rPr lang="ja-JP" altLang="en-US" dirty="0">
                <a:latin typeface="+mn-ea"/>
                <a:ea typeface="+mn-ea"/>
              </a:rPr>
              <a:t> </a:t>
            </a:r>
            <a:endParaRPr lang="en-US" altLang="ja-JP" dirty="0">
              <a:latin typeface="+mn-ea"/>
              <a:ea typeface="+mn-ea"/>
            </a:endParaRPr>
          </a:p>
          <a:p>
            <a:pPr marL="361950" lvl="0" indent="-161925">
              <a:buFont typeface="Arial" pitchFamily="34" charset="0"/>
              <a:buChar char="•"/>
            </a:pPr>
            <a:endParaRPr lang="en-US" altLang="ja-JP" dirty="0">
              <a:latin typeface="+mn-ea"/>
              <a:ea typeface="+mn-ea"/>
            </a:endParaRPr>
          </a:p>
          <a:p>
            <a:pPr marL="361950" lvl="0" indent="-161925">
              <a:buFont typeface="Arial" pitchFamily="34" charset="0"/>
              <a:buChar char="•"/>
            </a:pPr>
            <a:endParaRPr lang="ja-JP" altLang="en-US" dirty="0">
              <a:latin typeface="+mn-ea"/>
              <a:ea typeface="+mn-ea"/>
            </a:endParaRPr>
          </a:p>
          <a:p>
            <a:pPr marL="361950" lvl="0" indent="-161925">
              <a:buFont typeface="Arial" pitchFamily="34" charset="0"/>
              <a:buChar char="•"/>
            </a:pPr>
            <a:endParaRPr lang="en-US" altLang="ja-JP" dirty="0">
              <a:latin typeface="+mn-ea"/>
              <a:ea typeface="+mn-ea"/>
            </a:endParaRPr>
          </a:p>
        </p:txBody>
      </p:sp>
    </p:spTree>
    <p:extLst>
      <p:ext uri="{BB962C8B-B14F-4D97-AF65-F5344CB8AC3E}">
        <p14:creationId xmlns:p14="http://schemas.microsoft.com/office/powerpoint/2010/main" val="2527520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ja-JP" altLang="en-US" dirty="0">
                <a:solidFill>
                  <a:srgbClr val="D2533C"/>
                </a:solidFill>
                <a:latin typeface="+mj-ea"/>
                <a:ea typeface="+mj-ea"/>
              </a:rPr>
              <a:t>参加しましょう！議論しましょう！</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196752"/>
            <a:ext cx="8915399" cy="5544616"/>
          </a:xfrm>
          <a:prstGeom prst="rect">
            <a:avLst/>
          </a:prstGeom>
          <a:noFill/>
          <a:ln>
            <a:noFill/>
          </a:ln>
        </p:spPr>
        <p:txBody>
          <a:bodyPr lIns="91425" tIns="45700" rIns="91425" bIns="45700" anchor="t" anchorCtr="0">
            <a:noAutofit/>
          </a:bodyPr>
          <a:lstStyle/>
          <a:p>
            <a:pPr marL="0" lvl="0" indent="0">
              <a:buNone/>
            </a:pPr>
            <a:r>
              <a:rPr lang="en-US" altLang="ja-JP" sz="2000" dirty="0" err="1">
                <a:latin typeface="+mn-ea"/>
                <a:ea typeface="+mn-ea"/>
              </a:rPr>
              <a:t>OpenChain</a:t>
            </a:r>
            <a:r>
              <a:rPr lang="en-US" altLang="ja-JP" sz="2000" dirty="0">
                <a:latin typeface="+mn-ea"/>
                <a:ea typeface="+mn-ea"/>
              </a:rPr>
              <a:t> Website</a:t>
            </a:r>
          </a:p>
          <a:p>
            <a:pPr marL="542925" lvl="0" indent="-342900">
              <a:buFont typeface="Wingdings" pitchFamily="2" charset="2"/>
              <a:buChar char="l"/>
            </a:pPr>
            <a:r>
              <a:rPr lang="en-US" altLang="ja-JP" sz="2000" dirty="0">
                <a:latin typeface="+mn-ea"/>
                <a:ea typeface="+mn-ea"/>
                <a:hlinkClick r:id="rId3"/>
              </a:rPr>
              <a:t>https://www.openchainproject.org/</a:t>
            </a:r>
            <a:endParaRPr lang="en-US" altLang="ja-JP" sz="2000" dirty="0">
              <a:latin typeface="+mn-ea"/>
              <a:ea typeface="+mn-ea"/>
            </a:endParaRPr>
          </a:p>
          <a:p>
            <a:pPr marL="0" lvl="0" indent="0">
              <a:buNone/>
            </a:pPr>
            <a:r>
              <a:rPr lang="en-US" altLang="ja-JP" sz="2000" dirty="0" err="1">
                <a:latin typeface="+mn-ea"/>
                <a:ea typeface="+mn-ea"/>
              </a:rPr>
              <a:t>OpenChain</a:t>
            </a:r>
            <a:r>
              <a:rPr lang="en-US" altLang="ja-JP" sz="2000" dirty="0">
                <a:latin typeface="+mn-ea"/>
                <a:ea typeface="+mn-ea"/>
              </a:rPr>
              <a:t> Wiki</a:t>
            </a:r>
          </a:p>
          <a:p>
            <a:pPr marL="542925" lvl="0" indent="-342900">
              <a:buFont typeface="Wingdings" pitchFamily="2" charset="2"/>
              <a:buChar char="l"/>
            </a:pPr>
            <a:r>
              <a:rPr lang="en-US" altLang="ja-JP" sz="2000" dirty="0">
                <a:latin typeface="+mn-ea"/>
                <a:ea typeface="+mn-ea"/>
                <a:hlinkClick r:id="rId4"/>
              </a:rPr>
              <a:t>https://wiki.linuxfoundation.org/openchain/</a:t>
            </a:r>
            <a:endParaRPr lang="en-US" altLang="ja-JP" sz="2000" dirty="0">
              <a:latin typeface="+mn-ea"/>
              <a:ea typeface="+mn-ea"/>
            </a:endParaRPr>
          </a:p>
          <a:p>
            <a:pPr marL="542925" lvl="0" indent="-342900">
              <a:buFont typeface="Wingdings" pitchFamily="2" charset="2"/>
              <a:buChar char="l"/>
            </a:pPr>
            <a:r>
              <a:rPr lang="en-US" altLang="ja-JP" sz="2000" dirty="0">
                <a:latin typeface="+mn-ea"/>
                <a:ea typeface="+mn-ea"/>
              </a:rPr>
              <a:t>Japan</a:t>
            </a:r>
            <a:r>
              <a:rPr lang="ja-JP" altLang="en-US" sz="2000" dirty="0">
                <a:latin typeface="+mn-ea"/>
                <a:ea typeface="+mn-ea"/>
              </a:rPr>
              <a:t> </a:t>
            </a:r>
            <a:r>
              <a:rPr lang="en-US" altLang="ja-JP" sz="2000" dirty="0">
                <a:latin typeface="+mn-ea"/>
                <a:ea typeface="+mn-ea"/>
              </a:rPr>
              <a:t>WG</a:t>
            </a:r>
            <a:r>
              <a:rPr lang="ja-JP" altLang="en-US" sz="2000" dirty="0">
                <a:latin typeface="+mn-ea"/>
                <a:ea typeface="+mn-ea"/>
              </a:rPr>
              <a:t> </a:t>
            </a:r>
            <a:r>
              <a:rPr lang="en-US" altLang="ja-JP" sz="2000" dirty="0">
                <a:latin typeface="+mn-ea"/>
                <a:ea typeface="+mn-ea"/>
              </a:rPr>
              <a:t>Wiki</a:t>
            </a:r>
          </a:p>
          <a:p>
            <a:pPr marL="542925" lvl="0" indent="0">
              <a:buNone/>
            </a:pPr>
            <a:r>
              <a:rPr lang="en-US" altLang="ja-JP" sz="1800" dirty="0">
                <a:latin typeface="+mn-ea"/>
                <a:ea typeface="+mn-ea"/>
                <a:hlinkClick r:id="rId5"/>
              </a:rPr>
              <a:t>https://wiki.linuxfoundation.org/openchain/openchain-japanese-working-group</a:t>
            </a:r>
            <a:endParaRPr lang="en-US" altLang="ja-JP" sz="1800" dirty="0">
              <a:latin typeface="+mn-ea"/>
              <a:ea typeface="+mn-ea"/>
            </a:endParaRPr>
          </a:p>
          <a:p>
            <a:pPr marL="0" lvl="0" indent="0">
              <a:buNone/>
            </a:pPr>
            <a:r>
              <a:rPr lang="ja-JP" altLang="en-US" sz="2000" dirty="0">
                <a:latin typeface="+mn-ea"/>
                <a:ea typeface="+mn-ea"/>
              </a:rPr>
              <a:t>メーリングリスト</a:t>
            </a:r>
            <a:endParaRPr lang="en-US" altLang="ja-JP" sz="2000" dirty="0">
              <a:latin typeface="+mn-ea"/>
              <a:ea typeface="+mn-ea"/>
            </a:endParaRPr>
          </a:p>
          <a:p>
            <a:pPr marL="542925" lvl="0" indent="-342900">
              <a:buFont typeface="Wingdings" pitchFamily="2" charset="2"/>
              <a:buChar char="l"/>
            </a:pPr>
            <a:r>
              <a:rPr lang="en-US" altLang="ja-JP" sz="2000" dirty="0">
                <a:latin typeface="+mn-ea"/>
                <a:ea typeface="+mn-ea"/>
              </a:rPr>
              <a:t>Main Mailing List</a:t>
            </a:r>
          </a:p>
          <a:p>
            <a:pPr marL="542925" lvl="0" indent="-342900">
              <a:buFont typeface="Wingdings" pitchFamily="2" charset="2"/>
              <a:buChar char="l"/>
            </a:pPr>
            <a:r>
              <a:rPr lang="en-US" altLang="ja-JP" sz="2000" dirty="0">
                <a:latin typeface="+mn-ea"/>
                <a:ea typeface="+mn-ea"/>
              </a:rPr>
              <a:t>Specification Mailing List</a:t>
            </a:r>
          </a:p>
          <a:p>
            <a:pPr marL="542925" lvl="0" indent="-342900">
              <a:buFont typeface="Wingdings" pitchFamily="2" charset="2"/>
              <a:buChar char="l"/>
            </a:pPr>
            <a:r>
              <a:rPr lang="en-US" altLang="ja-JP" sz="2000" dirty="0">
                <a:latin typeface="+mn-ea"/>
                <a:ea typeface="+mn-ea"/>
              </a:rPr>
              <a:t>Curriculum Mailing List</a:t>
            </a:r>
          </a:p>
          <a:p>
            <a:pPr marL="542925" lvl="0" indent="-342900">
              <a:buFont typeface="Wingdings" pitchFamily="2" charset="2"/>
              <a:buChar char="l"/>
            </a:pPr>
            <a:r>
              <a:rPr lang="en-US" altLang="ja-JP" sz="2000" dirty="0">
                <a:latin typeface="+mn-ea"/>
                <a:ea typeface="+mn-ea"/>
              </a:rPr>
              <a:t>Conformance Mailing List</a:t>
            </a:r>
            <a:endParaRPr lang="ja-JP" altLang="en-US" sz="2000" dirty="0">
              <a:latin typeface="+mn-ea"/>
              <a:ea typeface="+mn-ea"/>
            </a:endParaRPr>
          </a:p>
          <a:p>
            <a:pPr marL="542925" lvl="0" indent="-342900">
              <a:buFont typeface="Wingdings" pitchFamily="2" charset="2"/>
              <a:buChar char="l"/>
            </a:pPr>
            <a:r>
              <a:rPr lang="en-US" altLang="ja-JP" sz="2000" dirty="0">
                <a:latin typeface="+mn-ea"/>
                <a:ea typeface="+mn-ea"/>
              </a:rPr>
              <a:t>Japan</a:t>
            </a:r>
            <a:r>
              <a:rPr lang="ja-JP" altLang="en-US" sz="2000" dirty="0">
                <a:latin typeface="+mn-ea"/>
                <a:ea typeface="+mn-ea"/>
              </a:rPr>
              <a:t> </a:t>
            </a:r>
            <a:r>
              <a:rPr lang="en-US" altLang="ja-JP" sz="2000" dirty="0">
                <a:latin typeface="+mn-ea"/>
                <a:ea typeface="+mn-ea"/>
              </a:rPr>
              <a:t>WG</a:t>
            </a:r>
            <a:r>
              <a:rPr lang="ja-JP" altLang="en-US" sz="2000" dirty="0">
                <a:latin typeface="+mn-ea"/>
                <a:ea typeface="+mn-ea"/>
              </a:rPr>
              <a:t> </a:t>
            </a:r>
            <a:r>
              <a:rPr lang="en-US" altLang="ja-JP" sz="2000" dirty="0">
                <a:latin typeface="+mn-ea"/>
                <a:ea typeface="+mn-ea"/>
              </a:rPr>
              <a:t>Mailing</a:t>
            </a:r>
            <a:r>
              <a:rPr lang="ja-JP" altLang="en-US" sz="2000" dirty="0">
                <a:latin typeface="+mn-ea"/>
                <a:ea typeface="+mn-ea"/>
              </a:rPr>
              <a:t> </a:t>
            </a:r>
            <a:r>
              <a:rPr lang="en-US" altLang="ja-JP" sz="2000" dirty="0">
                <a:latin typeface="+mn-ea"/>
                <a:ea typeface="+mn-ea"/>
              </a:rPr>
              <a:t>List</a:t>
            </a:r>
            <a:r>
              <a:rPr lang="ja-JP" altLang="en-US" sz="2000" dirty="0">
                <a:latin typeface="+mn-ea"/>
                <a:ea typeface="+mn-ea"/>
              </a:rPr>
              <a:t>　</a:t>
            </a:r>
            <a:r>
              <a:rPr lang="en-US" altLang="ja-JP" sz="2000" dirty="0">
                <a:hlinkClick r:id="rId6"/>
              </a:rPr>
              <a:t> openchain-japan-wg@lists.linuxfoundation.org</a:t>
            </a:r>
            <a:endParaRPr lang="en-US" altLang="ja-JP" sz="2000" dirty="0">
              <a:latin typeface="+mn-ea"/>
              <a:ea typeface="+mn-ea"/>
            </a:endParaRPr>
          </a:p>
          <a:p>
            <a:pPr marL="0" lvl="0" indent="0">
              <a:buNone/>
            </a:pPr>
            <a:r>
              <a:rPr lang="ja-JP" altLang="en-US" sz="2000" dirty="0">
                <a:latin typeface="+mn-ea"/>
                <a:ea typeface="+mn-ea"/>
              </a:rPr>
              <a:t>電話会議 </a:t>
            </a:r>
            <a:r>
              <a:rPr lang="en-US" altLang="ja-JP" sz="1800" dirty="0">
                <a:latin typeface="+mn-ea"/>
                <a:ea typeface="+mn-ea"/>
              </a:rPr>
              <a:t>(</a:t>
            </a:r>
            <a:r>
              <a:rPr lang="ja-JP" altLang="en-US" sz="1800" dirty="0">
                <a:latin typeface="+mn-ea"/>
                <a:ea typeface="+mn-ea"/>
              </a:rPr>
              <a:t>日時が変更される場合があるので</a:t>
            </a:r>
            <a:r>
              <a:rPr lang="en-US" altLang="ja-JP" sz="1800" dirty="0">
                <a:latin typeface="+mn-ea"/>
                <a:ea typeface="+mn-ea"/>
              </a:rPr>
              <a:t>ML</a:t>
            </a:r>
            <a:r>
              <a:rPr lang="ja-JP" altLang="en-US" sz="1800" dirty="0">
                <a:latin typeface="+mn-ea"/>
                <a:ea typeface="+mn-ea"/>
              </a:rPr>
              <a:t>の情報に注意してください</a:t>
            </a:r>
            <a:r>
              <a:rPr lang="en-US" altLang="ja-JP" sz="1800" dirty="0">
                <a:latin typeface="+mn-ea"/>
                <a:ea typeface="+mn-ea"/>
              </a:rPr>
              <a:t>)</a:t>
            </a:r>
            <a:endParaRPr lang="en-US" altLang="ja-JP" sz="2000" dirty="0">
              <a:latin typeface="+mn-ea"/>
              <a:ea typeface="+mn-ea"/>
            </a:endParaRPr>
          </a:p>
          <a:p>
            <a:pPr marL="542925" lvl="0" indent="-342900">
              <a:buFont typeface="Wingdings" pitchFamily="2" charset="2"/>
              <a:buChar char="l"/>
            </a:pPr>
            <a:r>
              <a:rPr lang="ja-JP" altLang="en-US" sz="2000" dirty="0">
                <a:latin typeface="+mn-ea"/>
                <a:ea typeface="+mn-ea"/>
              </a:rPr>
              <a:t>日本時間第一火曜日午前</a:t>
            </a:r>
            <a:r>
              <a:rPr lang="en-US" altLang="ja-JP" sz="2000" dirty="0">
                <a:latin typeface="+mn-ea"/>
                <a:ea typeface="+mn-ea"/>
              </a:rPr>
              <a:t>2</a:t>
            </a:r>
            <a:r>
              <a:rPr lang="ja-JP" altLang="en-US" sz="2000" dirty="0">
                <a:latin typeface="+mn-ea"/>
                <a:ea typeface="+mn-ea"/>
              </a:rPr>
              <a:t>時 </a:t>
            </a:r>
            <a:r>
              <a:rPr lang="en-US" altLang="ja-JP" sz="1800" dirty="0">
                <a:latin typeface="+mn-ea"/>
                <a:ea typeface="+mn-ea"/>
              </a:rPr>
              <a:t>(</a:t>
            </a:r>
            <a:r>
              <a:rPr lang="ja-JP" altLang="en-US" sz="1800" dirty="0">
                <a:latin typeface="+mn-ea"/>
                <a:ea typeface="+mn-ea"/>
              </a:rPr>
              <a:t>米国夏時間中は</a:t>
            </a:r>
            <a:r>
              <a:rPr lang="en-US" altLang="ja-JP" sz="1800" dirty="0">
                <a:latin typeface="+mn-ea"/>
                <a:ea typeface="+mn-ea"/>
              </a:rPr>
              <a:t>1</a:t>
            </a:r>
            <a:r>
              <a:rPr lang="ja-JP" altLang="en-US" sz="1800" dirty="0">
                <a:latin typeface="+mn-ea"/>
                <a:ea typeface="+mn-ea"/>
              </a:rPr>
              <a:t>時間繰り上げ</a:t>
            </a:r>
            <a:r>
              <a:rPr lang="en-US" altLang="ja-JP" sz="1800" dirty="0">
                <a:latin typeface="+mn-ea"/>
                <a:ea typeface="+mn-ea"/>
              </a:rPr>
              <a:t>)</a:t>
            </a:r>
          </a:p>
          <a:p>
            <a:pPr marL="542925" indent="-342900">
              <a:buFont typeface="Wingdings" pitchFamily="2" charset="2"/>
              <a:buChar char="l"/>
            </a:pPr>
            <a:r>
              <a:rPr lang="ja-JP" altLang="en-US" sz="2000" dirty="0">
                <a:latin typeface="+mn-ea"/>
                <a:ea typeface="+mn-ea"/>
              </a:rPr>
              <a:t>日本時間第三火曜日午前</a:t>
            </a:r>
            <a:r>
              <a:rPr lang="en-US" altLang="ja-JP" sz="2000" dirty="0">
                <a:latin typeface="+mn-ea"/>
                <a:ea typeface="+mn-ea"/>
              </a:rPr>
              <a:t>10</a:t>
            </a:r>
            <a:r>
              <a:rPr lang="ja-JP" altLang="en-US" sz="2000" dirty="0">
                <a:latin typeface="+mn-ea"/>
                <a:ea typeface="+mn-ea"/>
              </a:rPr>
              <a:t>時 </a:t>
            </a:r>
            <a:r>
              <a:rPr lang="en-US" altLang="ja-JP" sz="1800" dirty="0">
                <a:latin typeface="+mn-ea"/>
                <a:ea typeface="+mn-ea"/>
              </a:rPr>
              <a:t>(</a:t>
            </a:r>
            <a:r>
              <a:rPr lang="ja-JP" altLang="en-US" sz="1800" dirty="0">
                <a:latin typeface="+mn-ea"/>
                <a:ea typeface="+mn-ea"/>
              </a:rPr>
              <a:t>米国夏時間中は</a:t>
            </a:r>
            <a:r>
              <a:rPr lang="en-US" altLang="ja-JP" sz="1800" dirty="0">
                <a:latin typeface="+mn-ea"/>
                <a:ea typeface="+mn-ea"/>
              </a:rPr>
              <a:t>1</a:t>
            </a:r>
            <a:r>
              <a:rPr lang="ja-JP" altLang="en-US" sz="1800" dirty="0">
                <a:latin typeface="+mn-ea"/>
                <a:ea typeface="+mn-ea"/>
              </a:rPr>
              <a:t>時間繰り上げ</a:t>
            </a:r>
            <a:r>
              <a:rPr lang="en-US" altLang="ja-JP" sz="1800" dirty="0">
                <a:latin typeface="+mn-ea"/>
                <a:ea typeface="+mn-ea"/>
              </a:rPr>
              <a:t>)</a:t>
            </a:r>
            <a:endParaRPr lang="en-US" altLang="ja-JP" sz="2000" dirty="0">
              <a:latin typeface="+mn-ea"/>
              <a:ea typeface="+mn-ea"/>
            </a:endParaRPr>
          </a:p>
        </p:txBody>
      </p:sp>
    </p:spTree>
    <p:extLst>
      <p:ext uri="{BB962C8B-B14F-4D97-AF65-F5344CB8AC3E}">
        <p14:creationId xmlns:p14="http://schemas.microsoft.com/office/powerpoint/2010/main" val="115397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a:latin typeface="+mj-ea"/>
                <a:ea typeface="+mj-ea"/>
              </a:rPr>
              <a:t>独占禁止法順守ポリシー </a:t>
            </a:r>
            <a:r>
              <a:rPr kumimoji="1" lang="en-US" altLang="ja-JP" sz="2800" dirty="0">
                <a:latin typeface="+mj-ea"/>
                <a:ea typeface="+mj-ea"/>
              </a:rPr>
              <a:t>(Antitrust Policy)</a:t>
            </a:r>
            <a:endParaRPr kumimoji="1" lang="ja-JP" altLang="en-US" sz="2800" dirty="0">
              <a:latin typeface="+mj-ea"/>
              <a:ea typeface="+mj-ea"/>
            </a:endParaRPr>
          </a:p>
        </p:txBody>
      </p:sp>
      <p:sp>
        <p:nvSpPr>
          <p:cNvPr id="3" name="テキスト プレースホルダー 2"/>
          <p:cNvSpPr>
            <a:spLocks noGrp="1"/>
          </p:cNvSpPr>
          <p:nvPr>
            <p:ph type="body" idx="1"/>
          </p:nvPr>
        </p:nvSpPr>
        <p:spPr/>
        <p:txBody>
          <a:bodyPr/>
          <a:lstStyle/>
          <a:p>
            <a:pPr marL="271463" indent="-141288">
              <a:spcAft>
                <a:spcPts val="1200"/>
              </a:spcAft>
              <a:buFont typeface="Arial" pitchFamily="34" charset="0"/>
              <a:buChar char="•"/>
            </a:pPr>
            <a:r>
              <a:rPr kumimoji="1" lang="en-US" altLang="ja-JP" sz="2000" dirty="0">
                <a:latin typeface="+mn-ea"/>
                <a:ea typeface="+mn-ea"/>
              </a:rPr>
              <a:t>Linux Foundation (</a:t>
            </a:r>
            <a:r>
              <a:rPr kumimoji="1" lang="ja-JP" altLang="en-US" sz="2000" dirty="0">
                <a:latin typeface="+mn-ea"/>
                <a:ea typeface="+mn-ea"/>
              </a:rPr>
              <a:t>以下</a:t>
            </a:r>
            <a:r>
              <a:rPr kumimoji="1" lang="en-US" altLang="ja-JP" sz="2000" dirty="0">
                <a:latin typeface="+mn-ea"/>
                <a:ea typeface="+mn-ea"/>
              </a:rPr>
              <a:t>LF</a:t>
            </a:r>
            <a:r>
              <a:rPr kumimoji="1" lang="ja-JP" altLang="en-US" sz="2000" dirty="0">
                <a:latin typeface="+mn-ea"/>
                <a:ea typeface="+mn-ea"/>
              </a:rPr>
              <a:t>と略す</a:t>
            </a:r>
            <a:r>
              <a:rPr kumimoji="1" lang="en-US" altLang="ja-JP" sz="2000" dirty="0">
                <a:latin typeface="+mn-ea"/>
                <a:ea typeface="+mn-ea"/>
              </a:rPr>
              <a:t>) </a:t>
            </a:r>
            <a:r>
              <a:rPr kumimoji="1" lang="ja-JP" altLang="en-US" sz="2000" dirty="0">
                <a:latin typeface="+mn-ea"/>
                <a:ea typeface="+mn-ea"/>
              </a:rPr>
              <a:t>の会議は、産業界で競合関係にある企業同士の参加が不可欠です。</a:t>
            </a:r>
            <a:r>
              <a:rPr kumimoji="1" lang="en-US" altLang="ja-JP" sz="2000" dirty="0">
                <a:latin typeface="+mn-ea"/>
                <a:ea typeface="+mn-ea"/>
              </a:rPr>
              <a:t>LF</a:t>
            </a:r>
            <a:r>
              <a:rPr kumimoji="1" lang="ja-JP" altLang="en-US" sz="2000" dirty="0">
                <a:latin typeface="+mn-ea"/>
                <a:ea typeface="+mn-ea"/>
              </a:rPr>
              <a:t>は、すべての活動を、適用されるべきすべての独占禁止法</a:t>
            </a:r>
            <a:r>
              <a:rPr kumimoji="1" lang="en-US" altLang="ja-JP" sz="2000" dirty="0">
                <a:latin typeface="+mn-ea"/>
                <a:ea typeface="+mn-ea"/>
              </a:rPr>
              <a:t>/</a:t>
            </a:r>
            <a:r>
              <a:rPr kumimoji="1" lang="ja-JP" altLang="en-US" sz="2000" dirty="0">
                <a:latin typeface="+mn-ea"/>
                <a:ea typeface="+mn-ea"/>
              </a:rPr>
              <a:t>競争法に則って運営します。従って、会議の出席者は、アジェンダに沿って会議を進め、国内外の独占禁止法</a:t>
            </a:r>
            <a:r>
              <a:rPr kumimoji="1" lang="en-US" altLang="ja-JP" sz="2000" dirty="0">
                <a:latin typeface="+mn-ea"/>
                <a:ea typeface="+mn-ea"/>
              </a:rPr>
              <a:t>/</a:t>
            </a:r>
            <a:r>
              <a:rPr kumimoji="1" lang="ja-JP" altLang="en-US" sz="2000" dirty="0">
                <a:latin typeface="+mn-ea"/>
                <a:ea typeface="+mn-ea"/>
              </a:rPr>
              <a:t>競争法の下で禁止されているいかなる活動にも注意を払い参加しないことが非常に重要です。</a:t>
            </a:r>
            <a:endParaRPr kumimoji="1" lang="en-US" altLang="ja-JP" sz="2000" dirty="0">
              <a:latin typeface="+mn-ea"/>
              <a:ea typeface="+mn-ea"/>
            </a:endParaRPr>
          </a:p>
          <a:p>
            <a:pPr marL="271463" indent="-141288"/>
            <a:r>
              <a:rPr kumimoji="1" lang="en-US" altLang="ja-JP" sz="2000" dirty="0">
                <a:latin typeface="+mn-ea"/>
                <a:ea typeface="+mn-ea"/>
              </a:rPr>
              <a:t>LF</a:t>
            </a:r>
            <a:r>
              <a:rPr kumimoji="1" lang="ja-JP" altLang="en-US" sz="2000" dirty="0">
                <a:latin typeface="+mn-ea"/>
                <a:ea typeface="+mn-ea"/>
              </a:rPr>
              <a:t>の会議において、また</a:t>
            </a:r>
            <a:r>
              <a:rPr kumimoji="1" lang="en-US" altLang="ja-JP" sz="2000" dirty="0">
                <a:latin typeface="+mn-ea"/>
                <a:ea typeface="+mn-ea"/>
              </a:rPr>
              <a:t>LF</a:t>
            </a:r>
            <a:r>
              <a:rPr kumimoji="1" lang="ja-JP" altLang="en-US" sz="2000" dirty="0">
                <a:latin typeface="+mn-ea"/>
                <a:ea typeface="+mn-ea"/>
              </a:rPr>
              <a:t>の活動に関連して、禁止されている行動の例は、</a:t>
            </a:r>
            <a:r>
              <a:rPr kumimoji="1" lang="en-US" altLang="ja-JP" sz="2000" dirty="0">
                <a:latin typeface="+mn-lt"/>
                <a:ea typeface="+mn-ea"/>
              </a:rPr>
              <a:t>https://www.linuxfoundation.jp/antitrust-policy/ </a:t>
            </a:r>
            <a:r>
              <a:rPr kumimoji="1" lang="ja-JP" altLang="en-US" sz="2000" dirty="0">
                <a:latin typeface="+mn-ea"/>
                <a:ea typeface="+mn-ea"/>
              </a:rPr>
              <a:t>から入手できる、</a:t>
            </a:r>
            <a:r>
              <a:rPr kumimoji="1" lang="en-US" altLang="ja-JP" sz="2000" dirty="0">
                <a:latin typeface="+mn-ea"/>
                <a:ea typeface="+mn-ea"/>
              </a:rPr>
              <a:t>LF</a:t>
            </a:r>
            <a:r>
              <a:rPr kumimoji="1" lang="ja-JP" altLang="en-US" sz="2000" dirty="0">
                <a:latin typeface="+mn-ea"/>
                <a:ea typeface="+mn-ea"/>
              </a:rPr>
              <a:t>独占禁止法順守ポリシーに記載されています。これらの事項について質問がある場合は、あなたの会社の法律顧問に問い合わせるか、もしあなたが</a:t>
            </a:r>
            <a:r>
              <a:rPr kumimoji="1" lang="en-US" altLang="ja-JP" sz="2000" dirty="0">
                <a:latin typeface="+mn-ea"/>
                <a:ea typeface="+mn-ea"/>
              </a:rPr>
              <a:t>LF</a:t>
            </a:r>
            <a:r>
              <a:rPr kumimoji="1" lang="ja-JP" altLang="en-US" sz="2000" dirty="0">
                <a:latin typeface="+mn-ea"/>
                <a:ea typeface="+mn-ea"/>
              </a:rPr>
              <a:t>のメンバーであるならば、</a:t>
            </a:r>
            <a:r>
              <a:rPr kumimoji="1" lang="en-US" altLang="ja-JP" sz="2000" dirty="0">
                <a:latin typeface="+mn-ea"/>
                <a:ea typeface="+mn-ea"/>
              </a:rPr>
              <a:t>LF</a:t>
            </a:r>
            <a:r>
              <a:rPr kumimoji="1" lang="ja-JP" altLang="en-US" sz="2000" dirty="0">
                <a:latin typeface="+mn-ea"/>
                <a:ea typeface="+mn-ea"/>
              </a:rPr>
              <a:t>の法律顧問である </a:t>
            </a:r>
            <a:r>
              <a:rPr kumimoji="1" lang="en-US" altLang="ja-JP" sz="2000" dirty="0" err="1">
                <a:latin typeface="+mn-ea"/>
                <a:ea typeface="+mn-ea"/>
              </a:rPr>
              <a:t>Gesmer</a:t>
            </a:r>
            <a:r>
              <a:rPr kumimoji="1" lang="en-US" altLang="ja-JP" sz="2000" dirty="0">
                <a:latin typeface="+mn-ea"/>
                <a:ea typeface="+mn-ea"/>
              </a:rPr>
              <a:t> </a:t>
            </a:r>
            <a:r>
              <a:rPr kumimoji="1" lang="en-US" altLang="ja-JP" sz="2000" dirty="0" err="1">
                <a:latin typeface="+mn-ea"/>
                <a:ea typeface="+mn-ea"/>
              </a:rPr>
              <a:t>Updegrove</a:t>
            </a:r>
            <a:r>
              <a:rPr kumimoji="1" lang="en-US" altLang="ja-JP" sz="2000" dirty="0">
                <a:latin typeface="+mn-ea"/>
                <a:ea typeface="+mn-ea"/>
              </a:rPr>
              <a:t> LLP </a:t>
            </a:r>
            <a:r>
              <a:rPr kumimoji="1" lang="ja-JP" altLang="en-US" sz="2000" dirty="0">
                <a:latin typeface="+mn-ea"/>
                <a:ea typeface="+mn-ea"/>
              </a:rPr>
              <a:t>の </a:t>
            </a:r>
            <a:r>
              <a:rPr kumimoji="1" lang="en-US" altLang="ja-JP" sz="2000" dirty="0">
                <a:latin typeface="+mn-ea"/>
                <a:ea typeface="+mn-ea"/>
              </a:rPr>
              <a:t>Andrew </a:t>
            </a:r>
            <a:r>
              <a:rPr kumimoji="1" lang="en-US" altLang="ja-JP" sz="2000" dirty="0" err="1">
                <a:latin typeface="+mn-ea"/>
                <a:ea typeface="+mn-ea"/>
              </a:rPr>
              <a:t>Updegrove</a:t>
            </a:r>
            <a:r>
              <a:rPr kumimoji="1" lang="en-US" altLang="ja-JP" sz="2000" dirty="0">
                <a:latin typeface="+mn-ea"/>
                <a:ea typeface="+mn-ea"/>
              </a:rPr>
              <a:t> </a:t>
            </a:r>
            <a:r>
              <a:rPr kumimoji="1" lang="ja-JP" altLang="en-US" sz="2000" dirty="0">
                <a:latin typeface="+mn-ea"/>
                <a:ea typeface="+mn-ea"/>
              </a:rPr>
              <a:t>にお問い合わせください。</a:t>
            </a:r>
          </a:p>
        </p:txBody>
      </p:sp>
    </p:spTree>
    <p:extLst>
      <p:ext uri="{BB962C8B-B14F-4D97-AF65-F5344CB8AC3E}">
        <p14:creationId xmlns:p14="http://schemas.microsoft.com/office/powerpoint/2010/main" val="401450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latin typeface="+mj-ea"/>
                <a:ea typeface="+mj-ea"/>
              </a:rPr>
              <a:t>写真撮影および広報目的での使用の許可ご確認</a:t>
            </a:r>
            <a:endParaRPr kumimoji="1" lang="ja-JP" altLang="en-US" sz="2400" dirty="0">
              <a:latin typeface="+mj-ea"/>
              <a:ea typeface="+mj-ea"/>
            </a:endParaRPr>
          </a:p>
        </p:txBody>
      </p:sp>
      <p:sp>
        <p:nvSpPr>
          <p:cNvPr id="3" name="テキスト プレースホルダー 2"/>
          <p:cNvSpPr>
            <a:spLocks noGrp="1"/>
          </p:cNvSpPr>
          <p:nvPr>
            <p:ph type="body" idx="1"/>
          </p:nvPr>
        </p:nvSpPr>
        <p:spPr/>
        <p:txBody>
          <a:bodyPr/>
          <a:lstStyle/>
          <a:p>
            <a:pPr marL="271463" indent="-141288">
              <a:spcAft>
                <a:spcPts val="1200"/>
              </a:spcAft>
              <a:buFont typeface="Arial" pitchFamily="34" charset="0"/>
              <a:buChar char="•"/>
            </a:pPr>
            <a:r>
              <a:rPr kumimoji="1" lang="en-US" altLang="ja-JP" sz="2000" dirty="0" err="1">
                <a:latin typeface="+mn-ea"/>
                <a:ea typeface="+mn-ea"/>
              </a:rPr>
              <a:t>OpenChain</a:t>
            </a:r>
            <a:r>
              <a:rPr kumimoji="1" lang="en-US" altLang="ja-JP" sz="2000" dirty="0">
                <a:latin typeface="+mn-ea"/>
                <a:ea typeface="+mn-ea"/>
              </a:rPr>
              <a:t> </a:t>
            </a:r>
            <a:r>
              <a:rPr kumimoji="1" lang="en-US" altLang="ja-JP" sz="2000" dirty="0" err="1">
                <a:latin typeface="+mn-ea"/>
                <a:ea typeface="+mn-ea"/>
              </a:rPr>
              <a:t>JapanWG</a:t>
            </a:r>
            <a:r>
              <a:rPr kumimoji="1" lang="ja-JP" altLang="en-US" sz="2000" dirty="0" err="1">
                <a:latin typeface="+mn-ea"/>
                <a:ea typeface="+mn-ea"/>
              </a:rPr>
              <a:t>での</a:t>
            </a:r>
            <a:r>
              <a:rPr kumimoji="1" lang="ja-JP" altLang="en-US" sz="2000" dirty="0">
                <a:latin typeface="+mn-ea"/>
                <a:ea typeface="+mn-ea"/>
              </a:rPr>
              <a:t>活動の状況を公開することで、</a:t>
            </a:r>
            <a:endParaRPr kumimoji="1" lang="en-US" altLang="ja-JP" sz="2000" dirty="0">
              <a:latin typeface="+mn-ea"/>
              <a:ea typeface="+mn-ea"/>
            </a:endParaRPr>
          </a:p>
          <a:p>
            <a:pPr marL="747395" lvl="1" indent="-342900">
              <a:spcAft>
                <a:spcPts val="1200"/>
              </a:spcAft>
              <a:buFont typeface="Wingdings" panose="05000000000000000000" pitchFamily="2" charset="2"/>
              <a:buChar char="ü"/>
            </a:pPr>
            <a:r>
              <a:rPr kumimoji="1" lang="en-US" altLang="ja-JP" dirty="0" err="1">
                <a:latin typeface="+mn-ea"/>
                <a:ea typeface="+mn-ea"/>
              </a:rPr>
              <a:t>OpenChain</a:t>
            </a:r>
            <a:r>
              <a:rPr kumimoji="1" lang="ja-JP" altLang="en-US" dirty="0">
                <a:latin typeface="+mn-ea"/>
                <a:ea typeface="+mn-ea"/>
              </a:rPr>
              <a:t>本体への刺激になり、日本のプレゼンスが向上する。</a:t>
            </a:r>
            <a:endParaRPr kumimoji="1" lang="en-US" altLang="ja-JP" dirty="0">
              <a:latin typeface="+mn-ea"/>
              <a:ea typeface="+mn-ea"/>
            </a:endParaRPr>
          </a:p>
          <a:p>
            <a:pPr marL="747395" lvl="1" indent="-342900">
              <a:spcAft>
                <a:spcPts val="1200"/>
              </a:spcAft>
              <a:buFont typeface="Wingdings" panose="05000000000000000000" pitchFamily="2" charset="2"/>
              <a:buChar char="ü"/>
            </a:pPr>
            <a:r>
              <a:rPr kumimoji="1" lang="ja-JP" altLang="en-US" dirty="0">
                <a:latin typeface="+mn-ea"/>
                <a:ea typeface="+mn-ea"/>
              </a:rPr>
              <a:t>他国の</a:t>
            </a:r>
            <a:r>
              <a:rPr kumimoji="1" lang="en-US" altLang="ja-JP" dirty="0" err="1">
                <a:latin typeface="+mn-ea"/>
                <a:ea typeface="+mn-ea"/>
              </a:rPr>
              <a:t>OpenChain</a:t>
            </a:r>
            <a:r>
              <a:rPr kumimoji="1" lang="ja-JP" altLang="en-US" dirty="0">
                <a:latin typeface="+mn-ea"/>
                <a:ea typeface="+mn-ea"/>
              </a:rPr>
              <a:t>活動の刺激になり、</a:t>
            </a:r>
            <a:r>
              <a:rPr kumimoji="1" lang="en-US" altLang="ja-JP" dirty="0" err="1">
                <a:latin typeface="+mn-ea"/>
                <a:ea typeface="+mn-ea"/>
              </a:rPr>
              <a:t>OpenChain</a:t>
            </a:r>
            <a:r>
              <a:rPr kumimoji="1" lang="ja-JP" altLang="en-US" dirty="0">
                <a:latin typeface="+mn-ea"/>
                <a:ea typeface="+mn-ea"/>
              </a:rPr>
              <a:t>全体が盛り上がる。</a:t>
            </a:r>
            <a:endParaRPr kumimoji="1" lang="en-US" altLang="ja-JP" dirty="0">
              <a:latin typeface="+mn-ea"/>
              <a:ea typeface="+mn-ea"/>
            </a:endParaRPr>
          </a:p>
          <a:p>
            <a:pPr marL="130175" indent="0">
              <a:spcAft>
                <a:spcPts val="1200"/>
              </a:spcAft>
              <a:buNone/>
            </a:pPr>
            <a:r>
              <a:rPr kumimoji="1" lang="ja-JP" altLang="en-US" sz="2000" dirty="0">
                <a:latin typeface="+mn-ea"/>
                <a:ea typeface="+mn-ea"/>
              </a:rPr>
              <a:t>といった効果が期待できます。</a:t>
            </a:r>
            <a:endParaRPr kumimoji="1" lang="en-US" altLang="ja-JP" sz="2000" dirty="0">
              <a:latin typeface="+mn-ea"/>
              <a:ea typeface="+mn-ea"/>
            </a:endParaRPr>
          </a:p>
          <a:p>
            <a:pPr marL="271463" indent="-141288">
              <a:spcAft>
                <a:spcPts val="1200"/>
              </a:spcAft>
              <a:buFont typeface="Arial" pitchFamily="34" charset="0"/>
              <a:buChar char="•"/>
            </a:pPr>
            <a:r>
              <a:rPr kumimoji="1" lang="ja-JP" altLang="en-US" sz="2000" dirty="0">
                <a:latin typeface="+mn-ea"/>
                <a:ea typeface="+mn-ea"/>
              </a:rPr>
              <a:t>また、参加者の皆様の社内に展開することで、自社内の活動を進めやすくなるといった効果が期待できます。</a:t>
            </a:r>
            <a:endParaRPr kumimoji="1" lang="en-US" altLang="ja-JP" sz="2000" dirty="0">
              <a:latin typeface="+mn-ea"/>
              <a:ea typeface="+mn-ea"/>
            </a:endParaRPr>
          </a:p>
          <a:p>
            <a:pPr marL="271463" indent="-141288"/>
            <a:r>
              <a:rPr kumimoji="1" lang="ja-JP" altLang="en-US" sz="2000" dirty="0">
                <a:latin typeface="+mn-ea"/>
                <a:ea typeface="+mn-ea"/>
              </a:rPr>
              <a:t>上記の効果を得るために、本会合の様子の写真撮影</a:t>
            </a:r>
            <a:r>
              <a:rPr kumimoji="1" lang="en-US" altLang="ja-JP" sz="2000" dirty="0">
                <a:latin typeface="+mn-ea"/>
                <a:ea typeface="+mn-ea"/>
              </a:rPr>
              <a:t>,</a:t>
            </a:r>
            <a:r>
              <a:rPr kumimoji="1" lang="ja-JP" altLang="en-US" sz="2000" dirty="0">
                <a:latin typeface="+mn-ea"/>
                <a:ea typeface="+mn-ea"/>
              </a:rPr>
              <a:t>　公開することに対して許可を頂きたく存じます。</a:t>
            </a:r>
            <a:endParaRPr kumimoji="1" lang="en-US" altLang="ja-JP" sz="2000" dirty="0">
              <a:latin typeface="+mn-ea"/>
              <a:ea typeface="+mn-ea"/>
            </a:endParaRPr>
          </a:p>
          <a:p>
            <a:pPr marL="271463" indent="-141288"/>
            <a:endParaRPr kumimoji="1" lang="en-US" altLang="ja-JP" sz="2000" dirty="0">
              <a:latin typeface="+mn-ea"/>
              <a:ea typeface="+mn-ea"/>
            </a:endParaRPr>
          </a:p>
          <a:p>
            <a:pPr marL="271463" indent="-141288"/>
            <a:r>
              <a:rPr kumimoji="1" lang="ja-JP" altLang="en-US" sz="2000" dirty="0">
                <a:latin typeface="+mn-ea"/>
                <a:ea typeface="+mn-ea"/>
              </a:rPr>
              <a:t>写真撮影の禁止、および、公開の禁止を希望される場合は、お知らせください。</a:t>
            </a:r>
            <a:br>
              <a:rPr kumimoji="1" lang="en-US" altLang="ja-JP" sz="2000" dirty="0">
                <a:latin typeface="+mn-ea"/>
                <a:ea typeface="+mn-ea"/>
              </a:rPr>
            </a:br>
            <a:r>
              <a:rPr kumimoji="1" lang="ja-JP" altLang="en-US" sz="2000" dirty="0">
                <a:latin typeface="+mn-ea"/>
                <a:ea typeface="+mn-ea"/>
              </a:rPr>
              <a:t>写り込みが無いようにします。</a:t>
            </a:r>
            <a:endParaRPr kumimoji="1" lang="en-US" altLang="ja-JP" sz="2000" dirty="0">
              <a:latin typeface="+mn-ea"/>
              <a:ea typeface="+mn-ea"/>
            </a:endParaRPr>
          </a:p>
        </p:txBody>
      </p:sp>
    </p:spTree>
    <p:extLst>
      <p:ext uri="{BB962C8B-B14F-4D97-AF65-F5344CB8AC3E}">
        <p14:creationId xmlns:p14="http://schemas.microsoft.com/office/powerpoint/2010/main" val="141094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0" y="2996952"/>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5400" b="0" i="0" u="none" strike="noStrike" cap="none" dirty="0" err="1">
                <a:solidFill>
                  <a:srgbClr val="D2533C"/>
                </a:solidFill>
                <a:latin typeface="Roboto"/>
                <a:ea typeface="Roboto"/>
                <a:cs typeface="Roboto"/>
                <a:sym typeface="Roboto"/>
              </a:rPr>
              <a:t>OpenChain</a:t>
            </a:r>
            <a:r>
              <a:rPr lang="ja-JP" altLang="en-US" sz="5400" b="0" i="0" u="none" strike="noStrike" cap="none" dirty="0">
                <a:solidFill>
                  <a:srgbClr val="D2533C"/>
                </a:solidFill>
                <a:latin typeface="+mj-ea"/>
                <a:ea typeface="+mj-ea"/>
                <a:cs typeface="Roboto"/>
                <a:sym typeface="Roboto"/>
              </a:rPr>
              <a:t>プロジェクトの紹介</a:t>
            </a:r>
            <a:endParaRPr lang="en-US" sz="5400" b="0" i="0" u="none" strike="noStrike" cap="none" dirty="0">
              <a:solidFill>
                <a:srgbClr val="D2533C"/>
              </a:solidFill>
              <a:latin typeface="+mj-ea"/>
              <a:ea typeface="+mj-ea"/>
              <a:cs typeface="Roboto"/>
              <a:sym typeface="Roboto"/>
            </a:endParaRPr>
          </a:p>
        </p:txBody>
      </p:sp>
    </p:spTree>
    <p:extLst>
      <p:ext uri="{BB962C8B-B14F-4D97-AF65-F5344CB8AC3E}">
        <p14:creationId xmlns:p14="http://schemas.microsoft.com/office/powerpoint/2010/main" val="218527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err="1">
                <a:solidFill>
                  <a:srgbClr val="D2533C"/>
                </a:solidFill>
                <a:latin typeface="+mj-ea"/>
                <a:ea typeface="+mj-ea"/>
                <a:cs typeface="Roboto"/>
                <a:sym typeface="Roboto"/>
              </a:rPr>
              <a:t>OpenChain</a:t>
            </a:r>
            <a:r>
              <a:rPr lang="ja-JP" altLang="en-US" dirty="0">
                <a:solidFill>
                  <a:srgbClr val="D2533C"/>
                </a:solidFill>
                <a:latin typeface="+mj-ea"/>
                <a:ea typeface="+mj-ea"/>
              </a:rPr>
              <a:t>プロジェクト</a:t>
            </a:r>
            <a:r>
              <a:rPr lang="ja-JP" altLang="en-US" sz="4000" b="0" i="0" u="none" strike="noStrike" cap="none" dirty="0">
                <a:solidFill>
                  <a:srgbClr val="D2533C"/>
                </a:solidFill>
                <a:latin typeface="+mj-ea"/>
                <a:ea typeface="+mj-ea"/>
                <a:cs typeface="Roboto"/>
                <a:sym typeface="Roboto"/>
              </a:rPr>
              <a:t>の目的</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608015"/>
            <a:ext cx="8915399" cy="1316930"/>
          </a:xfrm>
          <a:prstGeom prst="rect">
            <a:avLst/>
          </a:prstGeom>
          <a:noFill/>
          <a:ln>
            <a:noFill/>
          </a:ln>
        </p:spPr>
        <p:txBody>
          <a:bodyPr lIns="91425" tIns="45700" rIns="91425" bIns="45700" anchor="t" anchorCtr="0">
            <a:noAutofit/>
          </a:bodyPr>
          <a:lstStyle/>
          <a:p>
            <a:pPr marL="0" lvl="0" indent="0">
              <a:buNone/>
            </a:pPr>
            <a:r>
              <a:rPr lang="en-US" altLang="ja-JP" dirty="0">
                <a:latin typeface="+mn-ea"/>
                <a:ea typeface="+mn-ea"/>
              </a:rPr>
              <a:t>OSS</a:t>
            </a:r>
            <a:r>
              <a:rPr lang="ja-JP" altLang="en-US" dirty="0">
                <a:latin typeface="+mn-ea"/>
                <a:ea typeface="+mn-ea"/>
              </a:rPr>
              <a:t>サプライチェーン全体にわたる信頼を築くため、サプライチェーンの参加者が各組織内に確立すべきコンプライアンスプログラムの要件を、</a:t>
            </a:r>
            <a:r>
              <a:rPr lang="en-US" altLang="ja-JP" dirty="0" err="1">
                <a:latin typeface="+mn-ea"/>
                <a:ea typeface="+mn-ea"/>
              </a:rPr>
              <a:t>OpenChain</a:t>
            </a:r>
            <a:r>
              <a:rPr lang="ja-JP" altLang="en-US" dirty="0">
                <a:latin typeface="+mn-ea"/>
                <a:ea typeface="+mn-ea"/>
              </a:rPr>
              <a:t>仕様として定義し、その普及を推進する。</a:t>
            </a:r>
            <a:endParaRPr sz="2400" b="0" i="0" u="none" strike="noStrike" cap="none" dirty="0">
              <a:solidFill>
                <a:schemeClr val="dk1"/>
              </a:solidFill>
              <a:latin typeface="+mj-ea"/>
              <a:ea typeface="+mj-ea"/>
              <a:cs typeface="Roboto"/>
              <a:sym typeface="Roboto"/>
            </a:endParaRPr>
          </a:p>
        </p:txBody>
      </p:sp>
      <p:grpSp>
        <p:nvGrpSpPr>
          <p:cNvPr id="2" name="グループ化 1"/>
          <p:cNvGrpSpPr/>
          <p:nvPr/>
        </p:nvGrpSpPr>
        <p:grpSpPr>
          <a:xfrm>
            <a:off x="1712640" y="3212976"/>
            <a:ext cx="5946429" cy="2681529"/>
            <a:chOff x="2570808" y="3089634"/>
            <a:chExt cx="5946429" cy="2681529"/>
          </a:xfrm>
        </p:grpSpPr>
        <p:grpSp>
          <p:nvGrpSpPr>
            <p:cNvPr id="5" name="グループ化 4"/>
            <p:cNvGrpSpPr/>
            <p:nvPr/>
          </p:nvGrpSpPr>
          <p:grpSpPr>
            <a:xfrm>
              <a:off x="2570808" y="3089634"/>
              <a:ext cx="5946429" cy="2681529"/>
              <a:chOff x="2618433" y="1351802"/>
              <a:chExt cx="5946429" cy="2681529"/>
            </a:xfrm>
          </p:grpSpPr>
          <p:sp>
            <p:nvSpPr>
              <p:cNvPr id="10" name="円/楕円 9"/>
              <p:cNvSpPr/>
              <p:nvPr/>
            </p:nvSpPr>
            <p:spPr>
              <a:xfrm>
                <a:off x="3286722" y="2213613"/>
                <a:ext cx="1124744" cy="676275"/>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チップ</a:t>
                </a:r>
              </a:p>
              <a:p>
                <a:pPr algn="ctr">
                  <a:lnSpc>
                    <a:spcPts val="1500"/>
                  </a:lnSpc>
                  <a:spcAft>
                    <a:spcPts val="0"/>
                  </a:spcAft>
                </a:pPr>
                <a:r>
                  <a:rPr lang="ja-JP" altLang="en-US" sz="1100" kern="100" dirty="0">
                    <a:solidFill>
                      <a:srgbClr val="000000"/>
                    </a:solidFill>
                    <a:effectLst/>
                    <a:latin typeface="メイリオ" pitchFamily="50" charset="-128"/>
                    <a:ea typeface="メイリオ" pitchFamily="50" charset="-128"/>
                    <a:cs typeface="メイリオ" pitchFamily="50" charset="-128"/>
                  </a:rPr>
                  <a:t>ベンダ</a:t>
                </a:r>
                <a:endParaRPr lang="ja-JP" sz="1100" kern="100" dirty="0">
                  <a:effectLst/>
                  <a:latin typeface="メイリオ" pitchFamily="50" charset="-128"/>
                  <a:ea typeface="メイリオ" pitchFamily="50" charset="-128"/>
                  <a:cs typeface="メイリオ" pitchFamily="50" charset="-128"/>
                </a:endParaRPr>
              </a:p>
            </p:txBody>
          </p:sp>
          <p:sp>
            <p:nvSpPr>
              <p:cNvPr id="11" name="円/楕円 10"/>
              <p:cNvSpPr/>
              <p:nvPr/>
            </p:nvSpPr>
            <p:spPr>
              <a:xfrm>
                <a:off x="5329835" y="2204088"/>
                <a:ext cx="1124744" cy="676275"/>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en-US" altLang="ja-JP" sz="1100" kern="100" dirty="0">
                    <a:solidFill>
                      <a:srgbClr val="000000"/>
                    </a:solidFill>
                    <a:latin typeface="メイリオ" pitchFamily="50" charset="-128"/>
                    <a:ea typeface="メイリオ" pitchFamily="50" charset="-128"/>
                    <a:cs typeface="メイリオ" pitchFamily="50" charset="-128"/>
                  </a:rPr>
                  <a:t>OEM/ODM</a:t>
                </a:r>
              </a:p>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ベンダ</a:t>
                </a:r>
                <a:endParaRPr lang="ja-JP" sz="1100" kern="100" dirty="0">
                  <a:effectLst/>
                  <a:latin typeface="メイリオ" pitchFamily="50" charset="-128"/>
                  <a:ea typeface="メイリオ" pitchFamily="50" charset="-128"/>
                  <a:cs typeface="メイリオ" pitchFamily="50" charset="-128"/>
                </a:endParaRPr>
              </a:p>
            </p:txBody>
          </p:sp>
          <p:cxnSp>
            <p:nvCxnSpPr>
              <p:cNvPr id="13" name="直線矢印コネクタ 12"/>
              <p:cNvCxnSpPr/>
              <p:nvPr/>
            </p:nvCxnSpPr>
            <p:spPr>
              <a:xfrm>
                <a:off x="4411466" y="2546987"/>
                <a:ext cx="91836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3492401" y="3702236"/>
                <a:ext cx="4942680" cy="33109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800" kern="100" dirty="0">
                    <a:solidFill>
                      <a:srgbClr val="000000"/>
                    </a:solidFill>
                    <a:effectLst/>
                    <a:latin typeface="+mn-ea"/>
                    <a:cs typeface="メイリオ" pitchFamily="50" charset="-128"/>
                  </a:rPr>
                  <a:t>OSS</a:t>
                </a:r>
                <a:r>
                  <a:rPr lang="ja-JP" altLang="en-US" sz="1800" kern="100" dirty="0">
                    <a:solidFill>
                      <a:srgbClr val="000000"/>
                    </a:solidFill>
                    <a:effectLst/>
                    <a:latin typeface="+mn-ea"/>
                    <a:cs typeface="メイリオ" pitchFamily="50" charset="-128"/>
                  </a:rPr>
                  <a:t>サプライチェーン </a:t>
                </a:r>
                <a:r>
                  <a:rPr lang="en-US" altLang="ja-JP" sz="1800" kern="100" dirty="0">
                    <a:solidFill>
                      <a:srgbClr val="000000"/>
                    </a:solidFill>
                    <a:effectLst/>
                    <a:latin typeface="+mn-ea"/>
                    <a:cs typeface="メイリオ" pitchFamily="50" charset="-128"/>
                  </a:rPr>
                  <a:t>(</a:t>
                </a:r>
                <a:r>
                  <a:rPr lang="ja-JP" altLang="en-US" sz="1800" kern="100" dirty="0">
                    <a:solidFill>
                      <a:srgbClr val="000000"/>
                    </a:solidFill>
                    <a:effectLst/>
                    <a:latin typeface="+mn-ea"/>
                    <a:cs typeface="メイリオ" pitchFamily="50" charset="-128"/>
                  </a:rPr>
                  <a:t>組み込み機器の例</a:t>
                </a:r>
                <a:r>
                  <a:rPr lang="en-US" altLang="ja-JP" sz="1800" kern="100" dirty="0">
                    <a:solidFill>
                      <a:srgbClr val="000000"/>
                    </a:solidFill>
                    <a:effectLst/>
                    <a:latin typeface="+mn-ea"/>
                    <a:cs typeface="メイリオ" pitchFamily="50" charset="-128"/>
                  </a:rPr>
                  <a:t>)</a:t>
                </a:r>
                <a:endParaRPr lang="ja-JP" sz="1800" kern="100" dirty="0">
                  <a:effectLst/>
                  <a:latin typeface="+mn-ea"/>
                  <a:cs typeface="メイリオ" pitchFamily="50" charset="-128"/>
                </a:endParaRPr>
              </a:p>
            </p:txBody>
          </p:sp>
          <p:cxnSp>
            <p:nvCxnSpPr>
              <p:cNvPr id="15" name="直線矢印コネクタ 14"/>
              <p:cNvCxnSpPr/>
              <p:nvPr/>
            </p:nvCxnSpPr>
            <p:spPr>
              <a:xfrm>
                <a:off x="6454578" y="2550472"/>
                <a:ext cx="91836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7372947" y="2215516"/>
                <a:ext cx="1124744" cy="676275"/>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horz" wrap="none" lIns="0" tIns="36000" rIns="0" bIns="36000" numCol="1" spcCol="0" rtlCol="0" fromWordArt="0" anchor="ctr" anchorCtr="0" forceAA="0" compatLnSpc="1">
                <a:prstTxWarp prst="textNoShape">
                  <a:avLst/>
                </a:prstTxWarp>
                <a:noAutofit/>
              </a:bodyPr>
              <a:lstStyle/>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最終製品</a:t>
                </a:r>
                <a:endParaRPr lang="en-US" altLang="ja-JP" sz="1100" kern="100" dirty="0">
                  <a:solidFill>
                    <a:srgbClr val="000000"/>
                  </a:solidFill>
                  <a:latin typeface="メイリオ" pitchFamily="50" charset="-128"/>
                  <a:ea typeface="メイリオ" pitchFamily="50" charset="-128"/>
                  <a:cs typeface="メイリオ" pitchFamily="50" charset="-128"/>
                </a:endParaRPr>
              </a:p>
              <a:p>
                <a:pPr algn="ctr">
                  <a:lnSpc>
                    <a:spcPts val="1500"/>
                  </a:lnSpc>
                  <a:spcAft>
                    <a:spcPts val="0"/>
                  </a:spcAft>
                </a:pPr>
                <a:r>
                  <a:rPr lang="ja-JP" altLang="en-US" sz="1100" kern="100" dirty="0">
                    <a:solidFill>
                      <a:srgbClr val="000000"/>
                    </a:solidFill>
                    <a:latin typeface="メイリオ" pitchFamily="50" charset="-128"/>
                    <a:ea typeface="メイリオ" pitchFamily="50" charset="-128"/>
                    <a:cs typeface="メイリオ" pitchFamily="50" charset="-128"/>
                  </a:rPr>
                  <a:t>ベンダ</a:t>
                </a:r>
                <a:endParaRPr lang="ja-JP" sz="1100" kern="100" dirty="0">
                  <a:effectLst/>
                  <a:latin typeface="メイリオ" pitchFamily="50" charset="-128"/>
                  <a:ea typeface="メイリオ" pitchFamily="50" charset="-128"/>
                  <a:cs typeface="メイリオ" pitchFamily="50" charset="-128"/>
                </a:endParaRPr>
              </a:p>
            </p:txBody>
          </p:sp>
          <p:sp>
            <p:nvSpPr>
              <p:cNvPr id="17" name="涙形 16"/>
              <p:cNvSpPr/>
              <p:nvPr/>
            </p:nvSpPr>
            <p:spPr bwMode="auto">
              <a:xfrm>
                <a:off x="2618433" y="1781438"/>
                <a:ext cx="443706" cy="409575"/>
              </a:xfrm>
              <a:prstGeom prst="teardrop">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8" name="グループ化 17"/>
              <p:cNvGrpSpPr/>
              <p:nvPr/>
            </p:nvGrpSpPr>
            <p:grpSpPr>
              <a:xfrm>
                <a:off x="4421686" y="1576650"/>
                <a:ext cx="1083469" cy="614363"/>
                <a:chOff x="3162300" y="2881312"/>
                <a:chExt cx="1000125" cy="614363"/>
              </a:xfrm>
            </p:grpSpPr>
            <p:sp>
              <p:nvSpPr>
                <p:cNvPr id="28" name="フローチャート: データ 27"/>
                <p:cNvSpPr/>
                <p:nvPr/>
              </p:nvSpPr>
              <p:spPr bwMode="auto">
                <a:xfrm>
                  <a:off x="3162300" y="2881312"/>
                  <a:ext cx="1000125" cy="614363"/>
                </a:xfrm>
                <a:prstGeom prst="flowChartInputOutp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IC</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チップ</a:t>
                  </a:r>
                  <a:endParaRPr kumimoji="1" lang="ja-JP" altLang="en-US" sz="1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涙形 28"/>
                <p:cNvSpPr/>
                <p:nvPr/>
              </p:nvSpPr>
              <p:spPr bwMode="auto">
                <a:xfrm>
                  <a:off x="3419474" y="3067050"/>
                  <a:ext cx="409575" cy="409575"/>
                </a:xfrm>
                <a:prstGeom prst="teardrop">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9" name="直方体 18"/>
              <p:cNvSpPr/>
              <p:nvPr/>
            </p:nvSpPr>
            <p:spPr bwMode="auto">
              <a:xfrm>
                <a:off x="6268740" y="1351802"/>
                <a:ext cx="1666578" cy="888568"/>
              </a:xfrm>
              <a:prstGeom prst="cube">
                <a:avLst>
                  <a:gd name="adj" fmla="val 48226"/>
                </a:avLst>
              </a:prstGeom>
              <a:solidFill>
                <a:srgbClr val="0070C0">
                  <a:alpha val="50000"/>
                </a:srgbClr>
              </a:solidFill>
              <a:ln w="19050">
                <a:headEnd/>
                <a:tailEnd/>
              </a:ln>
            </p:spPr>
            <p:style>
              <a:lnRef idx="3">
                <a:schemeClr val="lt1"/>
              </a:lnRef>
              <a:fillRef idx="1">
                <a:schemeClr val="accent1"/>
              </a:fillRef>
              <a:effectRef idx="1">
                <a:schemeClr val="accent1"/>
              </a:effectRef>
              <a:fontRef idx="minor">
                <a:schemeClr val="lt1"/>
              </a:fontRef>
            </p:style>
            <p:txBody>
              <a:bodyPr wrap="none" rtlCol="0" anchor="t" anchorCtr="0">
                <a:noAutofit/>
              </a:bodyPr>
              <a:lstStyle/>
              <a:p>
                <a:pPr algn="ct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グループ化 19"/>
              <p:cNvGrpSpPr/>
              <p:nvPr/>
            </p:nvGrpSpPr>
            <p:grpSpPr>
              <a:xfrm>
                <a:off x="6356450" y="1574331"/>
                <a:ext cx="1083469" cy="614363"/>
                <a:chOff x="5867492" y="1679854"/>
                <a:chExt cx="1000125" cy="614363"/>
              </a:xfrm>
            </p:grpSpPr>
            <p:sp>
              <p:nvSpPr>
                <p:cNvPr id="26" name="フローチャート: データ 25"/>
                <p:cNvSpPr/>
                <p:nvPr/>
              </p:nvSpPr>
              <p:spPr bwMode="auto">
                <a:xfrm>
                  <a:off x="5867492" y="1679854"/>
                  <a:ext cx="1000125" cy="614363"/>
                </a:xfrm>
                <a:prstGeom prst="flowChartInputOutput">
                  <a:avLst/>
                </a:prstGeom>
                <a:solidFill>
                  <a:schemeClr val="lt1"/>
                </a:solidFill>
                <a:ln>
                  <a:headEnd/>
                  <a:tailEnd/>
                </a:ln>
              </p:spPr>
              <p:style>
                <a:lnRef idx="2">
                  <a:schemeClr val="accent2"/>
                </a:lnRef>
                <a:fillRef idx="1">
                  <a:schemeClr val="lt1"/>
                </a:fillRef>
                <a:effectRef idx="0">
                  <a:schemeClr val="accent2"/>
                </a:effectRef>
                <a:fontRef idx="minor">
                  <a:schemeClr val="dk1"/>
                </a:fontRef>
              </p:style>
              <p:txBody>
                <a:bodyPr wrap="none" rtlCol="0" anchor="t"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IC</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チップ</a:t>
                  </a:r>
                  <a:endParaRPr kumimoji="1" lang="ja-JP" altLang="en-US" sz="1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涙形 26"/>
                <p:cNvSpPr/>
                <p:nvPr/>
              </p:nvSpPr>
              <p:spPr bwMode="auto">
                <a:xfrm>
                  <a:off x="6124666" y="1865592"/>
                  <a:ext cx="409575" cy="409575"/>
                </a:xfrm>
                <a:prstGeom prst="teardrop">
                  <a:avLst/>
                </a:prstGeom>
                <a:gradFill>
                  <a:gsLst>
                    <a:gs pos="0">
                      <a:schemeClr val="accent2">
                        <a:tint val="50000"/>
                        <a:satMod val="300000"/>
                      </a:schemeClr>
                    </a:gs>
                    <a:gs pos="35000">
                      <a:schemeClr val="accent2">
                        <a:tint val="37000"/>
                        <a:satMod val="300000"/>
                      </a:schemeClr>
                    </a:gs>
                    <a:gs pos="100000">
                      <a:schemeClr val="accent2">
                        <a:tint val="15000"/>
                        <a:satMod val="350000"/>
                      </a:schemeClr>
                    </a:gs>
                  </a:gsLst>
                </a:gradFill>
                <a:ln>
                  <a:headEnd/>
                  <a:tailEnd/>
                </a:ln>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1" name="テキスト ボックス 20"/>
              <p:cNvSpPr txBox="1"/>
              <p:nvPr/>
            </p:nvSpPr>
            <p:spPr>
              <a:xfrm>
                <a:off x="6928663" y="1351803"/>
                <a:ext cx="492443" cy="258532"/>
              </a:xfrm>
              <a:prstGeom prst="rect">
                <a:avLst/>
              </a:prstGeom>
              <a:noFill/>
            </p:spPr>
            <p:txBody>
              <a:bodyPr wrap="none" rtlCol="0">
                <a:spAutoFit/>
              </a:bodyPr>
              <a:lstStyle/>
              <a:p>
                <a:r>
                  <a:rPr kumimoji="1" lang="ja-JP" altLang="en-US" sz="1200" dirty="0">
                    <a:solidFill>
                      <a:schemeClr val="bg1"/>
                    </a:solidFill>
                    <a:latin typeface="Meiryo UI" pitchFamily="50" charset="-128"/>
                    <a:ea typeface="Meiryo UI" pitchFamily="50" charset="-128"/>
                    <a:cs typeface="Meiryo UI" pitchFamily="50" charset="-128"/>
                  </a:rPr>
                  <a:t>製品</a:t>
                </a:r>
                <a:endParaRPr kumimoji="1" lang="ja-JP" altLang="en-US" sz="2400" dirty="0">
                  <a:solidFill>
                    <a:schemeClr val="bg1"/>
                  </a:solidFill>
                  <a:latin typeface="Meiryo UI" pitchFamily="50" charset="-128"/>
                  <a:ea typeface="Meiryo UI" pitchFamily="50" charset="-128"/>
                  <a:cs typeface="Meiryo UI" pitchFamily="50" charset="-128"/>
                </a:endParaRPr>
              </a:p>
            </p:txBody>
          </p:sp>
          <p:sp>
            <p:nvSpPr>
              <p:cNvPr id="23" name="上矢印吹き出し 22"/>
              <p:cNvSpPr/>
              <p:nvPr/>
            </p:nvSpPr>
            <p:spPr bwMode="auto">
              <a:xfrm>
                <a:off x="3219550" y="2904376"/>
                <a:ext cx="1259087" cy="55245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b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適合</a:t>
                </a:r>
              </a:p>
            </p:txBody>
          </p:sp>
          <p:sp>
            <p:nvSpPr>
              <p:cNvPr id="24" name="上矢印吹き出し 23"/>
              <p:cNvSpPr/>
              <p:nvPr/>
            </p:nvSpPr>
            <p:spPr bwMode="auto">
              <a:xfrm>
                <a:off x="5262662" y="2904376"/>
                <a:ext cx="1259087" cy="55245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b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適合</a:t>
                </a:r>
              </a:p>
            </p:txBody>
          </p:sp>
          <p:sp>
            <p:nvSpPr>
              <p:cNvPr id="25" name="上矢印吹き出し 24"/>
              <p:cNvSpPr/>
              <p:nvPr/>
            </p:nvSpPr>
            <p:spPr bwMode="auto">
              <a:xfrm>
                <a:off x="7305775" y="2904376"/>
                <a:ext cx="1259087" cy="552450"/>
              </a:xfrm>
              <a:prstGeom prst="upArrowCallout">
                <a:avLst/>
              </a:prstGeom>
              <a:ln>
                <a:headEnd/>
                <a:tailEnd/>
              </a:ln>
            </p:spPr>
            <p:style>
              <a:lnRef idx="2">
                <a:schemeClr val="accent2"/>
              </a:lnRef>
              <a:fillRef idx="1">
                <a:schemeClr val="lt1"/>
              </a:fillRef>
              <a:effectRef idx="0">
                <a:schemeClr val="accent2"/>
              </a:effectRef>
              <a:fontRef idx="minor">
                <a:schemeClr val="dk1"/>
              </a:fontRef>
            </p:style>
            <p:txBody>
              <a:bodyPr wrap="none" rtlCol="0" anchor="ctr" anchorCtr="0">
                <a:noAutofit/>
              </a:bodyPr>
              <a:lstStyle/>
              <a:p>
                <a:pPr algn="ct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b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適合</a:t>
                </a:r>
              </a:p>
            </p:txBody>
          </p:sp>
        </p:grpSp>
        <p:sp>
          <p:nvSpPr>
            <p:cNvPr id="6" name="メモ 5"/>
            <p:cNvSpPr/>
            <p:nvPr/>
          </p:nvSpPr>
          <p:spPr bwMode="auto">
            <a:xfrm>
              <a:off x="2946895" y="3660833"/>
              <a:ext cx="497881" cy="268012"/>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t" anchorCtr="0">
              <a:noAutofit/>
            </a:bodyPr>
            <a:lstStyle/>
            <a:p>
              <a:pPr algn="ctr"/>
              <a:r>
                <a:rPr kumimoji="1" lang="en-US" altLang="ja-JP" sz="900" dirty="0">
                  <a:solidFill>
                    <a:schemeClr val="tx1"/>
                  </a:solidFill>
                </a:rPr>
                <a:t>License</a:t>
              </a:r>
            </a:p>
          </p:txBody>
        </p:sp>
        <p:sp>
          <p:nvSpPr>
            <p:cNvPr id="7" name="メモ 6"/>
            <p:cNvSpPr/>
            <p:nvPr/>
          </p:nvSpPr>
          <p:spPr bwMode="auto">
            <a:xfrm>
              <a:off x="5092207" y="3660833"/>
              <a:ext cx="497881" cy="268012"/>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t" anchorCtr="0">
              <a:noAutofit/>
            </a:bodyPr>
            <a:lstStyle/>
            <a:p>
              <a:pPr algn="ctr"/>
              <a:r>
                <a:rPr kumimoji="1" lang="en-US" altLang="ja-JP" sz="900" dirty="0">
                  <a:solidFill>
                    <a:schemeClr val="tx1"/>
                  </a:solidFill>
                </a:rPr>
                <a:t>License</a:t>
              </a:r>
            </a:p>
          </p:txBody>
        </p:sp>
        <p:sp>
          <p:nvSpPr>
            <p:cNvPr id="8" name="メモ 7"/>
            <p:cNvSpPr/>
            <p:nvPr/>
          </p:nvSpPr>
          <p:spPr bwMode="auto">
            <a:xfrm>
              <a:off x="7334946" y="3660833"/>
              <a:ext cx="497881" cy="268012"/>
            </a:xfrm>
            <a:prstGeom prst="foldedCorner">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t" anchorCtr="0">
              <a:noAutofit/>
            </a:bodyPr>
            <a:lstStyle/>
            <a:p>
              <a:pPr algn="ctr"/>
              <a:r>
                <a:rPr kumimoji="1" lang="en-US" altLang="ja-JP" sz="900" dirty="0">
                  <a:solidFill>
                    <a:schemeClr val="tx1"/>
                  </a:solidFill>
                </a:rPr>
                <a:t>License</a:t>
              </a:r>
            </a:p>
          </p:txBody>
        </p:sp>
      </p:grpSp>
    </p:spTree>
    <p:extLst>
      <p:ext uri="{BB962C8B-B14F-4D97-AF65-F5344CB8AC3E}">
        <p14:creationId xmlns:p14="http://schemas.microsoft.com/office/powerpoint/2010/main" val="255418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altLang="ja-JP" sz="4000" b="0" i="0" u="none" strike="noStrike" cap="none" dirty="0">
                <a:solidFill>
                  <a:srgbClr val="D2533C"/>
                </a:solidFill>
                <a:latin typeface="+mj-ea"/>
                <a:ea typeface="+mj-ea"/>
                <a:cs typeface="Roboto"/>
                <a:sym typeface="Roboto"/>
              </a:rPr>
              <a:t>3</a:t>
            </a:r>
            <a:r>
              <a:rPr lang="ja-JP" altLang="en-US" dirty="0">
                <a:solidFill>
                  <a:srgbClr val="D2533C"/>
                </a:solidFill>
                <a:latin typeface="+mj-ea"/>
                <a:ea typeface="+mj-ea"/>
              </a:rPr>
              <a:t>本</a:t>
            </a:r>
            <a:r>
              <a:rPr lang="ja-JP" altLang="en-US" sz="4000" b="0" i="0" u="none" strike="noStrike" cap="none" dirty="0">
                <a:solidFill>
                  <a:srgbClr val="D2533C"/>
                </a:solidFill>
                <a:latin typeface="+mj-ea"/>
                <a:ea typeface="+mj-ea"/>
                <a:cs typeface="Roboto"/>
                <a:sym typeface="Roboto"/>
              </a:rPr>
              <a:t>の柱</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412776"/>
            <a:ext cx="8915399" cy="5112568"/>
          </a:xfrm>
          <a:prstGeom prst="rect">
            <a:avLst/>
          </a:prstGeom>
          <a:noFill/>
          <a:ln>
            <a:noFill/>
          </a:ln>
        </p:spPr>
        <p:txBody>
          <a:bodyPr lIns="91425" tIns="45700" rIns="91425" bIns="45700" anchor="t" anchorCtr="0">
            <a:noAutofit/>
          </a:bodyPr>
          <a:lstStyle/>
          <a:p>
            <a:pPr marL="342900" lvl="0" indent="-342900">
              <a:buFont typeface="Wingdings" pitchFamily="2" charset="2"/>
              <a:buChar char="u"/>
            </a:pPr>
            <a:r>
              <a:rPr lang="ja-JP" altLang="en-US" dirty="0">
                <a:latin typeface="+mn-ea"/>
                <a:ea typeface="+mn-ea"/>
              </a:rPr>
              <a:t>仕様 </a:t>
            </a:r>
            <a:r>
              <a:rPr lang="en-US" altLang="ja-JP" dirty="0">
                <a:latin typeface="+mn-ea"/>
                <a:ea typeface="+mn-ea"/>
              </a:rPr>
              <a:t>(Specification)</a:t>
            </a:r>
          </a:p>
          <a:p>
            <a:pPr marL="361950" lvl="0" indent="-161925">
              <a:buFont typeface="Arial" pitchFamily="34" charset="0"/>
              <a:buChar char="•"/>
            </a:pPr>
            <a:r>
              <a:rPr lang="ja-JP" altLang="en-US" dirty="0">
                <a:latin typeface="+mn-ea"/>
                <a:ea typeface="+mn-ea"/>
              </a:rPr>
              <a:t>企業が組織内に確立すべきコンプライアンス プログラムの要件を定義する　</a:t>
            </a:r>
            <a:r>
              <a:rPr lang="en-US" altLang="ja-JP" dirty="0">
                <a:latin typeface="+mn-ea"/>
                <a:ea typeface="+mn-ea"/>
              </a:rPr>
              <a:t>https://www.openchainproject.org/spec</a:t>
            </a:r>
          </a:p>
          <a:p>
            <a:pPr marL="361950" lvl="0" indent="-161925">
              <a:buFont typeface="Arial" pitchFamily="34" charset="0"/>
              <a:buChar char="•"/>
            </a:pPr>
            <a:r>
              <a:rPr lang="ja-JP" altLang="en-US" dirty="0">
                <a:latin typeface="+mn-ea"/>
                <a:ea typeface="+mn-ea"/>
              </a:rPr>
              <a:t>最新版は</a:t>
            </a:r>
            <a:r>
              <a:rPr lang="en-US" altLang="ja-JP" dirty="0">
                <a:latin typeface="+mn-ea"/>
                <a:ea typeface="+mn-ea"/>
              </a:rPr>
              <a:t>Version 1.2</a:t>
            </a:r>
          </a:p>
          <a:p>
            <a:pPr marL="361950" lvl="0" indent="-161925">
              <a:buFont typeface="Arial" pitchFamily="34" charset="0"/>
              <a:buChar char="•"/>
            </a:pPr>
            <a:r>
              <a:rPr lang="ja-JP" altLang="en-US" dirty="0">
                <a:latin typeface="+mn-ea"/>
                <a:ea typeface="+mn-ea"/>
              </a:rPr>
              <a:t>各国語訳 </a:t>
            </a:r>
            <a:r>
              <a:rPr lang="en-US" altLang="ja-JP" dirty="0">
                <a:latin typeface="+mn-ea"/>
                <a:ea typeface="+mn-ea"/>
              </a:rPr>
              <a:t>https://www.openchainproject.org/translations</a:t>
            </a:r>
          </a:p>
          <a:p>
            <a:pPr marL="342900" indent="-342900">
              <a:buFont typeface="Wingdings" pitchFamily="2" charset="2"/>
              <a:buChar char="u"/>
            </a:pPr>
            <a:r>
              <a:rPr lang="ja-JP" altLang="en-US" dirty="0">
                <a:latin typeface="+mn-ea"/>
                <a:ea typeface="+mn-ea"/>
              </a:rPr>
              <a:t>適合 </a:t>
            </a:r>
            <a:r>
              <a:rPr lang="en-US" altLang="ja-JP" dirty="0">
                <a:latin typeface="+mn-ea"/>
                <a:ea typeface="+mn-ea"/>
              </a:rPr>
              <a:t>(</a:t>
            </a:r>
            <a:r>
              <a:rPr lang="en-US" altLang="ja-JP" dirty="0">
                <a:latin typeface="+mn-ea"/>
              </a:rPr>
              <a:t>Conformance)</a:t>
            </a:r>
            <a:endParaRPr lang="en-US" altLang="ja-JP" dirty="0">
              <a:latin typeface="+mj-ea"/>
            </a:endParaRPr>
          </a:p>
          <a:p>
            <a:pPr marL="361950" lvl="0" indent="-161925">
              <a:buFont typeface="Arial" pitchFamily="34" charset="0"/>
              <a:buChar char="•"/>
            </a:pPr>
            <a:r>
              <a:rPr lang="ja-JP" altLang="en-US" dirty="0">
                <a:latin typeface="+mn-ea"/>
                <a:ea typeface="+mn-ea"/>
              </a:rPr>
              <a:t>質問に回答することで、上記仕様への適合を自己認証</a:t>
            </a:r>
          </a:p>
          <a:p>
            <a:pPr marL="714375" lvl="0" indent="0" defTabSz="809625">
              <a:buNone/>
            </a:pPr>
            <a:r>
              <a:rPr lang="en-US" altLang="ja-JP" dirty="0">
                <a:latin typeface="+mn-ea"/>
                <a:ea typeface="+mn-ea"/>
              </a:rPr>
              <a:t>https://www.openchainproject.org/conformance</a:t>
            </a:r>
          </a:p>
          <a:p>
            <a:pPr marL="361950" lvl="0" indent="-161925">
              <a:buFont typeface="Arial" pitchFamily="34" charset="0"/>
              <a:buChar char="•"/>
            </a:pPr>
            <a:r>
              <a:rPr lang="ja-JP" altLang="en-US" dirty="0">
                <a:latin typeface="+mn-ea"/>
                <a:ea typeface="+mn-ea"/>
              </a:rPr>
              <a:t>自己認証すると会社名とロゴが</a:t>
            </a:r>
            <a:r>
              <a:rPr lang="en-US" altLang="ja-JP" dirty="0">
                <a:latin typeface="+mn-ea"/>
                <a:ea typeface="+mn-ea"/>
              </a:rPr>
              <a:t>Web</a:t>
            </a:r>
            <a:r>
              <a:rPr lang="ja-JP" altLang="en-US" dirty="0">
                <a:latin typeface="+mn-ea"/>
                <a:ea typeface="+mn-ea"/>
              </a:rPr>
              <a:t>サイトに表示される。</a:t>
            </a:r>
            <a:endParaRPr lang="en-US" altLang="ja-JP" dirty="0">
              <a:latin typeface="+mn-ea"/>
              <a:ea typeface="+mn-ea"/>
            </a:endParaRPr>
          </a:p>
          <a:p>
            <a:pPr marL="342900" lvl="0" indent="-342900">
              <a:buFont typeface="Wingdings" pitchFamily="2" charset="2"/>
              <a:buChar char="u"/>
            </a:pPr>
            <a:r>
              <a:rPr lang="ja-JP" altLang="en-US" dirty="0">
                <a:latin typeface="+mn-ea"/>
                <a:ea typeface="+mn-ea"/>
              </a:rPr>
              <a:t>カリキュラム </a:t>
            </a:r>
            <a:r>
              <a:rPr lang="en-US" altLang="ja-JP" dirty="0">
                <a:latin typeface="+mn-ea"/>
                <a:ea typeface="+mn-ea"/>
              </a:rPr>
              <a:t>(Curriculum)</a:t>
            </a:r>
          </a:p>
          <a:p>
            <a:pPr marL="361950" lvl="0" indent="-161925">
              <a:buFont typeface="Arial" pitchFamily="34" charset="0"/>
              <a:buChar char="•"/>
            </a:pPr>
            <a:r>
              <a:rPr lang="ja-JP" altLang="en-US" dirty="0">
                <a:latin typeface="+mn-ea"/>
                <a:ea typeface="+mn-ea"/>
              </a:rPr>
              <a:t>仕様の要求事項の一つである社内教育プログラムに活用することを想定した、</a:t>
            </a:r>
            <a:r>
              <a:rPr lang="en-US" altLang="ja-JP" dirty="0">
                <a:latin typeface="+mn-ea"/>
                <a:ea typeface="+mn-ea"/>
              </a:rPr>
              <a:t>PowerPoint</a:t>
            </a:r>
            <a:r>
              <a:rPr lang="ja-JP" altLang="en-US" dirty="0">
                <a:latin typeface="+mn-ea"/>
                <a:ea typeface="+mn-ea"/>
              </a:rPr>
              <a:t>スライド集</a:t>
            </a:r>
            <a:endParaRPr lang="en-US" altLang="ja-JP" dirty="0">
              <a:latin typeface="+mn-ea"/>
              <a:ea typeface="+mn-ea"/>
            </a:endParaRPr>
          </a:p>
        </p:txBody>
      </p:sp>
    </p:spTree>
    <p:extLst>
      <p:ext uri="{BB962C8B-B14F-4D97-AF65-F5344CB8AC3E}">
        <p14:creationId xmlns:p14="http://schemas.microsoft.com/office/powerpoint/2010/main" val="405472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ja-JP" altLang="en-US" dirty="0">
                <a:solidFill>
                  <a:srgbClr val="D2533C"/>
                </a:solidFill>
                <a:latin typeface="+mj-ea"/>
                <a:ea typeface="+mj-ea"/>
              </a:rPr>
              <a:t>会員資格</a:t>
            </a:r>
            <a:endParaRPr lang="en-US" sz="4000" b="0" i="0" u="none" strike="noStrike" cap="none" dirty="0">
              <a:solidFill>
                <a:srgbClr val="D2533C"/>
              </a:solidFill>
              <a:latin typeface="+mj-ea"/>
              <a:ea typeface="+mj-ea"/>
              <a:cs typeface="Roboto"/>
              <a:sym typeface="Roboto"/>
            </a:endParaRPr>
          </a:p>
        </p:txBody>
      </p:sp>
      <p:sp>
        <p:nvSpPr>
          <p:cNvPr id="76" name="Shape 76"/>
          <p:cNvSpPr txBox="1">
            <a:spLocks noGrp="1"/>
          </p:cNvSpPr>
          <p:nvPr>
            <p:ph type="body" idx="1"/>
          </p:nvPr>
        </p:nvSpPr>
        <p:spPr>
          <a:xfrm>
            <a:off x="495301" y="1608014"/>
            <a:ext cx="8915399" cy="4876799"/>
          </a:xfrm>
          <a:prstGeom prst="rect">
            <a:avLst/>
          </a:prstGeom>
          <a:noFill/>
          <a:ln>
            <a:noFill/>
          </a:ln>
        </p:spPr>
        <p:txBody>
          <a:bodyPr lIns="91425" tIns="45700" rIns="91425" bIns="45700" anchor="t" anchorCtr="0">
            <a:noAutofit/>
          </a:bodyPr>
          <a:lstStyle/>
          <a:p>
            <a:pPr marL="0" lvl="0" indent="0">
              <a:buNone/>
            </a:pPr>
            <a:r>
              <a:rPr lang="ja-JP" altLang="en-US" dirty="0">
                <a:latin typeface="+mn-ea"/>
                <a:ea typeface="+mn-ea"/>
              </a:rPr>
              <a:t>プラチナ会員</a:t>
            </a:r>
            <a:endParaRPr lang="en-US" altLang="ja-JP" dirty="0">
              <a:latin typeface="+mn-ea"/>
              <a:ea typeface="+mn-ea"/>
            </a:endParaRPr>
          </a:p>
          <a:p>
            <a:pPr marL="542925" lvl="0" indent="-342900">
              <a:buFont typeface="Wingdings" pitchFamily="2" charset="2"/>
              <a:buChar char="l"/>
            </a:pPr>
            <a:r>
              <a:rPr lang="ja-JP" altLang="en-US" dirty="0">
                <a:latin typeface="+mn-ea"/>
                <a:ea typeface="+mn-ea"/>
              </a:rPr>
              <a:t>有料</a:t>
            </a:r>
            <a:endParaRPr lang="en-US" altLang="ja-JP" dirty="0">
              <a:latin typeface="+mn-ea"/>
              <a:ea typeface="+mn-ea"/>
            </a:endParaRPr>
          </a:p>
          <a:p>
            <a:pPr marL="542925" lvl="0" indent="-342900">
              <a:buFont typeface="Wingdings" pitchFamily="2" charset="2"/>
              <a:buChar char="l"/>
            </a:pPr>
            <a:r>
              <a:rPr lang="en-US" altLang="ja-JP" dirty="0">
                <a:latin typeface="+mn-ea"/>
                <a:ea typeface="+mn-ea"/>
              </a:rPr>
              <a:t>Linux Foundation</a:t>
            </a:r>
            <a:r>
              <a:rPr lang="ja-JP" altLang="en-US" dirty="0">
                <a:latin typeface="+mn-ea"/>
                <a:ea typeface="+mn-ea"/>
              </a:rPr>
              <a:t>の企業会員が参加できる</a:t>
            </a:r>
            <a:endParaRPr lang="en-US" altLang="ja-JP" dirty="0">
              <a:latin typeface="+mn-ea"/>
              <a:ea typeface="+mn-ea"/>
            </a:endParaRPr>
          </a:p>
          <a:p>
            <a:pPr marL="542925" lvl="0" indent="-342900">
              <a:buFont typeface="Wingdings" pitchFamily="2" charset="2"/>
              <a:buChar char="l"/>
            </a:pPr>
            <a:r>
              <a:rPr lang="ja-JP" altLang="en-US" dirty="0">
                <a:latin typeface="+mn-ea"/>
                <a:ea typeface="+mn-ea"/>
              </a:rPr>
              <a:t>現在</a:t>
            </a:r>
            <a:r>
              <a:rPr lang="en-US" altLang="ja-JP" dirty="0">
                <a:latin typeface="+mn-ea"/>
                <a:ea typeface="+mn-ea"/>
              </a:rPr>
              <a:t>14</a:t>
            </a:r>
            <a:r>
              <a:rPr lang="ja-JP" altLang="en-US" dirty="0">
                <a:latin typeface="+mn-ea"/>
                <a:ea typeface="+mn-ea"/>
              </a:rPr>
              <a:t>社</a:t>
            </a:r>
            <a:endParaRPr lang="en-US" altLang="ja-JP" dirty="0">
              <a:latin typeface="+mn-ea"/>
              <a:ea typeface="+mn-ea"/>
            </a:endParaRPr>
          </a:p>
          <a:p>
            <a:pPr marL="542925" lvl="0" indent="0">
              <a:buNone/>
            </a:pPr>
            <a:r>
              <a:rPr lang="en-US" altLang="ja-JP" dirty="0">
                <a:latin typeface="+mn-ea"/>
                <a:ea typeface="+mn-ea"/>
              </a:rPr>
              <a:t>Adobe, ARM Holdings, Cisco, Comcast, GitHub, Harman International, Hitachi, HPE, Qualcomm, Siemens, Sony, Toyota, Western Digital, Wind River</a:t>
            </a:r>
          </a:p>
          <a:p>
            <a:pPr marL="0" lvl="0" indent="0">
              <a:buNone/>
            </a:pPr>
            <a:endParaRPr lang="en-US" altLang="ja-JP" dirty="0">
              <a:latin typeface="+mn-ea"/>
              <a:ea typeface="+mn-ea"/>
            </a:endParaRPr>
          </a:p>
          <a:p>
            <a:pPr marL="0" lvl="0" indent="0">
              <a:buNone/>
            </a:pPr>
            <a:r>
              <a:rPr lang="ja-JP" altLang="en-US" dirty="0">
                <a:latin typeface="+mn-ea"/>
                <a:ea typeface="+mn-ea"/>
              </a:rPr>
              <a:t>コミュニティー会員</a:t>
            </a:r>
            <a:endParaRPr lang="en-US" altLang="ja-JP" dirty="0">
              <a:latin typeface="+mn-ea"/>
              <a:ea typeface="+mn-ea"/>
            </a:endParaRPr>
          </a:p>
          <a:p>
            <a:pPr marL="542925" lvl="0" indent="-342900">
              <a:buFont typeface="Wingdings" pitchFamily="2" charset="2"/>
              <a:buChar char="l"/>
            </a:pPr>
            <a:r>
              <a:rPr lang="ja-JP" altLang="en-US" dirty="0">
                <a:latin typeface="+mn-ea"/>
                <a:ea typeface="+mn-ea"/>
              </a:rPr>
              <a:t>非営利の</a:t>
            </a:r>
            <a:r>
              <a:rPr lang="en-US" altLang="ja-JP" dirty="0">
                <a:latin typeface="+mn-ea"/>
                <a:ea typeface="+mn-ea"/>
              </a:rPr>
              <a:t>OSS</a:t>
            </a:r>
            <a:r>
              <a:rPr lang="ja-JP" altLang="en-US" dirty="0">
                <a:latin typeface="+mn-ea"/>
                <a:ea typeface="+mn-ea"/>
              </a:rPr>
              <a:t>プロジェクトおよび個人が参加できる</a:t>
            </a:r>
            <a:endParaRPr lang="en-US" altLang="ja-JP" dirty="0">
              <a:latin typeface="+mn-ea"/>
              <a:ea typeface="+mn-ea"/>
            </a:endParaRPr>
          </a:p>
          <a:p>
            <a:pPr marL="0" lvl="0" indent="0">
              <a:buNone/>
            </a:pPr>
            <a:endParaRPr lang="en-US" altLang="ja-JP" dirty="0">
              <a:latin typeface="+mn-ea"/>
              <a:ea typeface="+mn-ea"/>
            </a:endParaRPr>
          </a:p>
        </p:txBody>
      </p:sp>
    </p:spTree>
    <p:extLst>
      <p:ext uri="{BB962C8B-B14F-4D97-AF65-F5344CB8AC3E}">
        <p14:creationId xmlns:p14="http://schemas.microsoft.com/office/powerpoint/2010/main" val="46647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1" y="533401"/>
            <a:ext cx="8915399" cy="990599"/>
          </a:xfrm>
          <a:prstGeom prst="rect">
            <a:avLst/>
          </a:prstGeom>
          <a:noFill/>
          <a:ln>
            <a:noFill/>
          </a:ln>
        </p:spPr>
        <p:txBody>
          <a:bodyPr lIns="91425" tIns="45700" rIns="91425" bIns="45700" anchor="ctr" anchorCtr="0">
            <a:noAutofit/>
          </a:bodyPr>
          <a:lstStyle/>
          <a:p>
            <a:pPr lvl="0">
              <a:buClr>
                <a:srgbClr val="D2533C"/>
              </a:buClr>
              <a:buSzPct val="25000"/>
            </a:pPr>
            <a:r>
              <a:rPr lang="ja-JP" altLang="en-US" dirty="0">
                <a:solidFill>
                  <a:srgbClr val="D2533C"/>
                </a:solidFill>
                <a:latin typeface="+mj-ea"/>
                <a:ea typeface="+mj-ea"/>
              </a:rPr>
              <a:t>ボード会議、委員会、ワークチーム</a:t>
            </a:r>
            <a:endParaRPr lang="en-US" sz="4000" b="0" i="0" u="none" strike="noStrike" cap="none" dirty="0">
              <a:solidFill>
                <a:srgbClr val="D2533C"/>
              </a:solidFill>
              <a:latin typeface="+mj-ea"/>
              <a:ea typeface="+mj-ea"/>
              <a:cs typeface="Roboto"/>
              <a:sym typeface="Roboto"/>
            </a:endParaRPr>
          </a:p>
        </p:txBody>
      </p:sp>
      <p:sp>
        <p:nvSpPr>
          <p:cNvPr id="4" name="正方形/長方形 3"/>
          <p:cNvSpPr/>
          <p:nvPr/>
        </p:nvSpPr>
        <p:spPr>
          <a:xfrm>
            <a:off x="3656856" y="1844824"/>
            <a:ext cx="259228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Governing Board</a:t>
            </a:r>
            <a:endParaRPr kumimoji="1" lang="ja-JP" altLang="en-US" sz="2000" dirty="0">
              <a:solidFill>
                <a:schemeClr val="tx1"/>
              </a:solidFill>
            </a:endParaRPr>
          </a:p>
        </p:txBody>
      </p:sp>
      <p:sp>
        <p:nvSpPr>
          <p:cNvPr id="8" name="正方形/長方形 7"/>
          <p:cNvSpPr/>
          <p:nvPr/>
        </p:nvSpPr>
        <p:spPr>
          <a:xfrm>
            <a:off x="2072680" y="3572247"/>
            <a:ext cx="2592288" cy="5760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Steering Committee</a:t>
            </a:r>
            <a:endParaRPr kumimoji="1" lang="ja-JP" altLang="en-US" sz="2000" dirty="0">
              <a:solidFill>
                <a:schemeClr val="tx1"/>
              </a:solidFill>
            </a:endParaRPr>
          </a:p>
        </p:txBody>
      </p:sp>
      <p:sp>
        <p:nvSpPr>
          <p:cNvPr id="9" name="正方形/長方形 8"/>
          <p:cNvSpPr/>
          <p:nvPr/>
        </p:nvSpPr>
        <p:spPr>
          <a:xfrm>
            <a:off x="5241032" y="3572247"/>
            <a:ext cx="2592288" cy="5768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Outreach Committee</a:t>
            </a:r>
            <a:endParaRPr kumimoji="1" lang="ja-JP" altLang="en-US" sz="2000" dirty="0">
              <a:solidFill>
                <a:schemeClr val="tx1"/>
              </a:solidFill>
            </a:endParaRPr>
          </a:p>
        </p:txBody>
      </p:sp>
      <p:sp>
        <p:nvSpPr>
          <p:cNvPr id="10" name="正方形/長方形 9"/>
          <p:cNvSpPr/>
          <p:nvPr/>
        </p:nvSpPr>
        <p:spPr>
          <a:xfrm>
            <a:off x="920552" y="5591026"/>
            <a:ext cx="1744166" cy="6968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Specification </a:t>
            </a:r>
          </a:p>
          <a:p>
            <a:pPr algn="ctr"/>
            <a:r>
              <a:rPr kumimoji="1" lang="en-US" altLang="ja-JP" sz="2000" dirty="0">
                <a:solidFill>
                  <a:schemeClr val="tx1"/>
                </a:solidFill>
              </a:rPr>
              <a:t>Work Team</a:t>
            </a:r>
            <a:endParaRPr kumimoji="1" lang="ja-JP" altLang="en-US" sz="2000" dirty="0">
              <a:solidFill>
                <a:schemeClr val="tx1"/>
              </a:solidFill>
            </a:endParaRPr>
          </a:p>
        </p:txBody>
      </p:sp>
      <p:sp>
        <p:nvSpPr>
          <p:cNvPr id="11" name="正方形/長方形 10"/>
          <p:cNvSpPr/>
          <p:nvPr/>
        </p:nvSpPr>
        <p:spPr>
          <a:xfrm>
            <a:off x="3057575" y="5588719"/>
            <a:ext cx="1751409" cy="7014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Conformance </a:t>
            </a:r>
          </a:p>
          <a:p>
            <a:pPr algn="ctr"/>
            <a:r>
              <a:rPr kumimoji="1" lang="en-US" altLang="ja-JP" sz="2000" dirty="0">
                <a:solidFill>
                  <a:schemeClr val="tx1"/>
                </a:solidFill>
              </a:rPr>
              <a:t>Work Team</a:t>
            </a:r>
            <a:endParaRPr kumimoji="1" lang="ja-JP" altLang="en-US" sz="2000" dirty="0">
              <a:solidFill>
                <a:schemeClr val="tx1"/>
              </a:solidFill>
            </a:endParaRPr>
          </a:p>
        </p:txBody>
      </p:sp>
      <p:sp>
        <p:nvSpPr>
          <p:cNvPr id="12" name="正方形/長方形 11"/>
          <p:cNvSpPr/>
          <p:nvPr/>
        </p:nvSpPr>
        <p:spPr>
          <a:xfrm>
            <a:off x="5241033" y="5593258"/>
            <a:ext cx="1728192" cy="7014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Curriculum </a:t>
            </a:r>
          </a:p>
          <a:p>
            <a:pPr algn="ctr"/>
            <a:r>
              <a:rPr kumimoji="1" lang="en-US" altLang="ja-JP" sz="2000" dirty="0">
                <a:solidFill>
                  <a:schemeClr val="tx1"/>
                </a:solidFill>
              </a:rPr>
              <a:t>Work Team</a:t>
            </a:r>
            <a:endParaRPr kumimoji="1" lang="ja-JP" altLang="en-US" sz="2000" dirty="0">
              <a:solidFill>
                <a:schemeClr val="tx1"/>
              </a:solidFill>
            </a:endParaRPr>
          </a:p>
        </p:txBody>
      </p:sp>
      <p:sp>
        <p:nvSpPr>
          <p:cNvPr id="5" name="テキスト ボックス 4"/>
          <p:cNvSpPr txBox="1"/>
          <p:nvPr/>
        </p:nvSpPr>
        <p:spPr>
          <a:xfrm>
            <a:off x="5082832" y="2420888"/>
            <a:ext cx="3326552" cy="369332"/>
          </a:xfrm>
          <a:prstGeom prst="rect">
            <a:avLst/>
          </a:prstGeom>
          <a:noFill/>
        </p:spPr>
        <p:txBody>
          <a:bodyPr wrap="none" rtlCol="0">
            <a:spAutoFit/>
          </a:bodyPr>
          <a:lstStyle/>
          <a:p>
            <a:r>
              <a:rPr kumimoji="1" lang="en-US" altLang="ja-JP" sz="1800" dirty="0"/>
              <a:t>Chair: David Marr (Qualcomm)</a:t>
            </a:r>
            <a:endParaRPr kumimoji="1" lang="ja-JP" altLang="en-US" sz="1800" dirty="0"/>
          </a:p>
        </p:txBody>
      </p:sp>
      <p:cxnSp>
        <p:nvCxnSpPr>
          <p:cNvPr id="21" name="直線コネクタ 20"/>
          <p:cNvCxnSpPr/>
          <p:nvPr/>
        </p:nvCxnSpPr>
        <p:spPr>
          <a:xfrm>
            <a:off x="1792635" y="5252418"/>
            <a:ext cx="64836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8" idx="2"/>
          </p:cNvCxnSpPr>
          <p:nvPr/>
        </p:nvCxnSpPr>
        <p:spPr>
          <a:xfrm>
            <a:off x="3368824" y="4148311"/>
            <a:ext cx="0" cy="11041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1792635" y="5234608"/>
            <a:ext cx="1" cy="3600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8276331" y="5229200"/>
            <a:ext cx="0" cy="3600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937222" y="5229200"/>
            <a:ext cx="0" cy="355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8" idx="0"/>
          </p:cNvCxnSpPr>
          <p:nvPr/>
        </p:nvCxnSpPr>
        <p:spPr>
          <a:xfrm flipV="1">
            <a:off x="3368824" y="3211438"/>
            <a:ext cx="0" cy="3608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9" idx="0"/>
          </p:cNvCxnSpPr>
          <p:nvPr/>
        </p:nvCxnSpPr>
        <p:spPr>
          <a:xfrm flipV="1">
            <a:off x="6537176" y="3211438"/>
            <a:ext cx="0" cy="3608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3368824" y="3211438"/>
            <a:ext cx="31683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4" idx="2"/>
          </p:cNvCxnSpPr>
          <p:nvPr/>
        </p:nvCxnSpPr>
        <p:spPr>
          <a:xfrm>
            <a:off x="4953000" y="2420888"/>
            <a:ext cx="0" cy="7905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2635677" y="1979548"/>
            <a:ext cx="877163" cy="369332"/>
          </a:xfrm>
          <a:prstGeom prst="rect">
            <a:avLst/>
          </a:prstGeom>
          <a:noFill/>
        </p:spPr>
        <p:txBody>
          <a:bodyPr wrap="none" rtlCol="0">
            <a:spAutoFit/>
          </a:bodyPr>
          <a:lstStyle/>
          <a:p>
            <a:r>
              <a:rPr kumimoji="1" lang="ja-JP" altLang="en-US" sz="1800" dirty="0"/>
              <a:t>代表者</a:t>
            </a:r>
            <a:endParaRPr kumimoji="1" lang="en-US" altLang="ja-JP" sz="1800" dirty="0"/>
          </a:p>
        </p:txBody>
      </p:sp>
      <p:sp>
        <p:nvSpPr>
          <p:cNvPr id="78" name="角丸四角形 77"/>
          <p:cNvSpPr/>
          <p:nvPr/>
        </p:nvSpPr>
        <p:spPr>
          <a:xfrm>
            <a:off x="890502" y="2256359"/>
            <a:ext cx="1742911" cy="44192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solidFill>
              </a:rPr>
              <a:t>プラチナ会員</a:t>
            </a:r>
          </a:p>
        </p:txBody>
      </p:sp>
      <p:cxnSp>
        <p:nvCxnSpPr>
          <p:cNvPr id="80" name="直線矢印コネクタ 79"/>
          <p:cNvCxnSpPr>
            <a:stCxn id="78" idx="3"/>
            <a:endCxn id="4" idx="1"/>
          </p:cNvCxnSpPr>
          <p:nvPr/>
        </p:nvCxnSpPr>
        <p:spPr>
          <a:xfrm flipV="1">
            <a:off x="2633413" y="2132856"/>
            <a:ext cx="1023443" cy="344463"/>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78" idx="3"/>
          </p:cNvCxnSpPr>
          <p:nvPr/>
        </p:nvCxnSpPr>
        <p:spPr>
          <a:xfrm>
            <a:off x="2633413" y="2477319"/>
            <a:ext cx="375371" cy="1094928"/>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78" idx="3"/>
          </p:cNvCxnSpPr>
          <p:nvPr/>
        </p:nvCxnSpPr>
        <p:spPr>
          <a:xfrm>
            <a:off x="2633413" y="2477319"/>
            <a:ext cx="2607619" cy="1094928"/>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6249144" y="1916832"/>
            <a:ext cx="3621504" cy="369332"/>
          </a:xfrm>
          <a:prstGeom prst="rect">
            <a:avLst/>
          </a:prstGeom>
          <a:noFill/>
        </p:spPr>
        <p:txBody>
          <a:bodyPr wrap="none" rtlCol="0">
            <a:spAutoFit/>
          </a:bodyPr>
          <a:lstStyle/>
          <a:p>
            <a:r>
              <a:rPr lang="en-US" altLang="ja-JP" sz="1800" dirty="0">
                <a:solidFill>
                  <a:schemeClr val="tx1"/>
                </a:solidFill>
              </a:rPr>
              <a:t>Project Director:</a:t>
            </a:r>
            <a:r>
              <a:rPr lang="ja-JP" altLang="en-US" sz="1800" dirty="0">
                <a:solidFill>
                  <a:schemeClr val="tx1"/>
                </a:solidFill>
              </a:rPr>
              <a:t> </a:t>
            </a:r>
            <a:r>
              <a:rPr lang="en-US" altLang="ja-JP" sz="1800" dirty="0">
                <a:solidFill>
                  <a:schemeClr val="tx1"/>
                </a:solidFill>
              </a:rPr>
              <a:t>Shane Coughlan</a:t>
            </a:r>
            <a:endParaRPr kumimoji="1" lang="ja-JP" altLang="en-US" sz="1800" dirty="0">
              <a:solidFill>
                <a:schemeClr val="tx1"/>
              </a:solidFill>
            </a:endParaRPr>
          </a:p>
        </p:txBody>
      </p:sp>
      <p:sp>
        <p:nvSpPr>
          <p:cNvPr id="26" name="正方形/長方形 25"/>
          <p:cNvSpPr/>
          <p:nvPr/>
        </p:nvSpPr>
        <p:spPr>
          <a:xfrm>
            <a:off x="7401272" y="5594647"/>
            <a:ext cx="1728192" cy="7014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Onboarding </a:t>
            </a:r>
          </a:p>
          <a:p>
            <a:pPr algn="ctr"/>
            <a:r>
              <a:rPr kumimoji="1" lang="en-US" altLang="ja-JP" sz="2000" dirty="0">
                <a:solidFill>
                  <a:schemeClr val="tx1"/>
                </a:solidFill>
              </a:rPr>
              <a:t>Work Team</a:t>
            </a:r>
            <a:endParaRPr kumimoji="1" lang="ja-JP" altLang="en-US" sz="2000" dirty="0">
              <a:solidFill>
                <a:schemeClr val="tx1"/>
              </a:solidFill>
            </a:endParaRPr>
          </a:p>
        </p:txBody>
      </p:sp>
      <p:cxnSp>
        <p:nvCxnSpPr>
          <p:cNvPr id="30" name="直線コネクタ 29"/>
          <p:cNvCxnSpPr/>
          <p:nvPr/>
        </p:nvCxnSpPr>
        <p:spPr>
          <a:xfrm flipV="1">
            <a:off x="6105129" y="5252418"/>
            <a:ext cx="0" cy="355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44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95300" y="2996952"/>
            <a:ext cx="8915399" cy="990599"/>
          </a:xfrm>
          <a:prstGeom prst="rect">
            <a:avLst/>
          </a:prstGeom>
          <a:noFill/>
          <a:ln>
            <a:noFill/>
          </a:ln>
        </p:spPr>
        <p:txBody>
          <a:bodyPr lIns="91425" tIns="45700" rIns="91425" bIns="45700" anchor="ctr" anchorCtr="0">
            <a:noAutofit/>
          </a:bodyPr>
          <a:lstStyle/>
          <a:p>
            <a:pPr marL="0" marR="0" lvl="0" indent="0" algn="ctr" rtl="0">
              <a:spcBef>
                <a:spcPts val="0"/>
              </a:spcBef>
              <a:buClr>
                <a:srgbClr val="D2533C"/>
              </a:buClr>
              <a:buSzPct val="25000"/>
              <a:buFont typeface="Roboto"/>
              <a:buNone/>
            </a:pPr>
            <a:r>
              <a:rPr lang="en-US" sz="5400" b="0" i="0" u="none" strike="noStrike" cap="none" dirty="0" err="1">
                <a:solidFill>
                  <a:srgbClr val="D2533C"/>
                </a:solidFill>
                <a:latin typeface="Roboto"/>
                <a:ea typeface="Roboto"/>
                <a:cs typeface="Roboto"/>
                <a:sym typeface="Roboto"/>
              </a:rPr>
              <a:t>OpenChain</a:t>
            </a:r>
            <a:r>
              <a:rPr lang="ja-JP" altLang="en-US" sz="5400" dirty="0">
                <a:solidFill>
                  <a:srgbClr val="D2533C"/>
                </a:solidFill>
              </a:rPr>
              <a:t> </a:t>
            </a:r>
            <a:r>
              <a:rPr lang="en-US" altLang="ja-JP" sz="5400" dirty="0">
                <a:solidFill>
                  <a:srgbClr val="D2533C"/>
                </a:solidFill>
              </a:rPr>
              <a:t>Japan</a:t>
            </a:r>
            <a:r>
              <a:rPr lang="ja-JP" altLang="en-US" sz="5400" dirty="0">
                <a:solidFill>
                  <a:srgbClr val="D2533C"/>
                </a:solidFill>
              </a:rPr>
              <a:t> </a:t>
            </a:r>
            <a:r>
              <a:rPr lang="en-US" altLang="ja-JP" sz="5400" dirty="0">
                <a:solidFill>
                  <a:srgbClr val="D2533C"/>
                </a:solidFill>
              </a:rPr>
              <a:t>WG</a:t>
            </a:r>
            <a:endParaRPr lang="en-US" sz="5400" b="0" i="0" u="none" strike="noStrike" cap="none" dirty="0">
              <a:solidFill>
                <a:srgbClr val="D2533C"/>
              </a:solidFill>
              <a:latin typeface="+mj-ea"/>
              <a:ea typeface="+mj-ea"/>
              <a:cs typeface="Roboto"/>
              <a:sym typeface="Roboto"/>
            </a:endParaRPr>
          </a:p>
        </p:txBody>
      </p:sp>
    </p:spTree>
    <p:extLst>
      <p:ext uri="{BB962C8B-B14F-4D97-AF65-F5344CB8AC3E}">
        <p14:creationId xmlns:p14="http://schemas.microsoft.com/office/powerpoint/2010/main" val="2112225401"/>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2089</TotalTime>
  <Words>863</Words>
  <Application>Microsoft Office PowerPoint</Application>
  <PresentationFormat>A4 210 x 297 mm</PresentationFormat>
  <Paragraphs>146</Paragraphs>
  <Slides>14</Slides>
  <Notes>12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メイリオ</vt:lpstr>
      <vt:lpstr>Roboto</vt:lpstr>
      <vt:lpstr>Arial</vt:lpstr>
      <vt:lpstr>Roboto Condensed</vt:lpstr>
      <vt:lpstr>Wingdings</vt:lpstr>
      <vt:lpstr>Roboto Medium</vt:lpstr>
      <vt:lpstr>ＭＳ Ｐゴシック</vt:lpstr>
      <vt:lpstr>Meiryo UI</vt:lpstr>
      <vt:lpstr>Clarity</vt:lpstr>
      <vt:lpstr>Japan WG</vt:lpstr>
      <vt:lpstr>独占禁止法順守ポリシー (Antitrust Policy)</vt:lpstr>
      <vt:lpstr>写真撮影および広報目的での使用の許可ご確認</vt:lpstr>
      <vt:lpstr>OpenChainプロジェクトの紹介</vt:lpstr>
      <vt:lpstr>OpenChainプロジェクトの目的</vt:lpstr>
      <vt:lpstr>3本の柱</vt:lpstr>
      <vt:lpstr>会員資格</vt:lpstr>
      <vt:lpstr>ボード会議、委員会、ワークチーム</vt:lpstr>
      <vt:lpstr>OpenChain Japan WG</vt:lpstr>
      <vt:lpstr>Japan WG設立</vt:lpstr>
      <vt:lpstr>Japan WG会合</vt:lpstr>
      <vt:lpstr>Japan WG会合</vt:lpstr>
      <vt:lpstr>Japan WG会合</vt:lpstr>
      <vt:lpstr>参加しましょう！議論しましょう！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今田律夫 / IMADA，NOBUO</dc:creator>
  <cp:lastModifiedBy>Fukuchi, Hiroyuki (Sony)</cp:lastModifiedBy>
  <cp:revision>97</cp:revision>
  <dcterms:modified xsi:type="dcterms:W3CDTF">2018-06-07T06:41:59Z</dcterms:modified>
</cp:coreProperties>
</file>