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5" r:id="rId3"/>
  </p:sldMasterIdLst>
  <p:notesMasterIdLst>
    <p:notesMasterId r:id="rId20"/>
  </p:notesMasterIdLst>
  <p:sldIdLst>
    <p:sldId id="403" r:id="rId4"/>
    <p:sldId id="402" r:id="rId5"/>
    <p:sldId id="405" r:id="rId6"/>
    <p:sldId id="397" r:id="rId7"/>
    <p:sldId id="396" r:id="rId8"/>
    <p:sldId id="413" r:id="rId9"/>
    <p:sldId id="400" r:id="rId10"/>
    <p:sldId id="404" r:id="rId11"/>
    <p:sldId id="406" r:id="rId12"/>
    <p:sldId id="407" r:id="rId13"/>
    <p:sldId id="408" r:id="rId14"/>
    <p:sldId id="409" r:id="rId15"/>
    <p:sldId id="410" r:id="rId16"/>
    <p:sldId id="334" r:id="rId17"/>
    <p:sldId id="411" r:id="rId18"/>
    <p:sldId id="4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2" d="100"/>
          <a:sy n="72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0000105106\Documents\JapanWG-M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0000105106\Documents\OpenChain_Mtg_Japan_Taiwa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0000105106\Documents\JapanWG-M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0000105106\Documents\OpenChain_Mtg_Japan_Taiw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Japan</a:t>
            </a:r>
            <a:r>
              <a:rPr lang="en-US" altLang="ja-JP" baseline="0"/>
              <a:t> WG ML subscription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summary!$C$2</c:f>
              <c:strCache>
                <c:ptCount val="1"/>
                <c:pt idx="0">
                  <c:v>Person</c:v>
                </c:pt>
              </c:strCache>
            </c:strRef>
          </c:tx>
          <c:spPr>
            <a:ln w="38100" cap="rnd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826249744718508E-2"/>
                  <c:y val="-2.0876826722338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20-4243-A551-1FD10E1F747C}"/>
                </c:ext>
              </c:extLst>
            </c:dLbl>
            <c:dLbl>
              <c:idx val="1"/>
              <c:layout>
                <c:manualLayout>
                  <c:x val="-3.4781063029945464E-2"/>
                  <c:y val="-2.4356297842728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20-4243-A551-1FD10E1F747C}"/>
                </c:ext>
              </c:extLst>
            </c:dLbl>
            <c:dLbl>
              <c:idx val="2"/>
              <c:layout>
                <c:manualLayout>
                  <c:x val="-3.41974338832155E-2"/>
                  <c:y val="-4.1753653444676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20-4243-A551-1FD10E1F747C}"/>
                </c:ext>
              </c:extLst>
            </c:dLbl>
            <c:dLbl>
              <c:idx val="3"/>
              <c:layout>
                <c:manualLayout>
                  <c:x val="-4.2052893427598749E-2"/>
                  <c:y val="-3.1315240083507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20-4243-A551-1FD10E1F747C}"/>
                </c:ext>
              </c:extLst>
            </c:dLbl>
            <c:dLbl>
              <c:idx val="4"/>
              <c:layout>
                <c:manualLayout>
                  <c:x val="-2.916540381391839E-2"/>
                  <c:y val="-3.1315240083507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20-4243-A551-1FD10E1F747C}"/>
                </c:ext>
              </c:extLst>
            </c:dLbl>
            <c:dLbl>
              <c:idx val="5"/>
              <c:layout>
                <c:manualLayout>
                  <c:x val="-4.529513061587763E-2"/>
                  <c:y val="-3.1315240083507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20-4243-A551-1FD10E1F747C}"/>
                </c:ext>
              </c:extLst>
            </c:dLbl>
            <c:dLbl>
              <c:idx val="6"/>
              <c:layout>
                <c:manualLayout>
                  <c:x val="-4.6562667690490785E-2"/>
                  <c:y val="-4.52331245650661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20-4243-A551-1FD10E1F747C}"/>
                </c:ext>
              </c:extLst>
            </c:dLbl>
            <c:dLbl>
              <c:idx val="7"/>
              <c:layout>
                <c:manualLayout>
                  <c:x val="-3.3860288422031183E-2"/>
                  <c:y val="-2.7835768963117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20-4243-A551-1FD10E1F747C}"/>
                </c:ext>
              </c:extLst>
            </c:dLbl>
            <c:dLbl>
              <c:idx val="8"/>
              <c:layout>
                <c:manualLayout>
                  <c:x val="-2.5311357038454132E-2"/>
                  <c:y val="-5.21920668058455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B20-4243-A551-1FD10E1F7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summary!$B$3:$B$11</c:f>
              <c:numCache>
                <c:formatCode>m/d/yyyy</c:formatCode>
                <c:ptCount val="9"/>
                <c:pt idx="0">
                  <c:v>43137</c:v>
                </c:pt>
                <c:pt idx="1">
                  <c:v>43147</c:v>
                </c:pt>
                <c:pt idx="2">
                  <c:v>43207</c:v>
                </c:pt>
                <c:pt idx="3">
                  <c:v>43405</c:v>
                </c:pt>
                <c:pt idx="4">
                  <c:v>43453</c:v>
                </c:pt>
                <c:pt idx="5">
                  <c:v>43494</c:v>
                </c:pt>
                <c:pt idx="6">
                  <c:v>43521</c:v>
                </c:pt>
                <c:pt idx="7">
                  <c:v>43556</c:v>
                </c:pt>
                <c:pt idx="8">
                  <c:v>43572</c:v>
                </c:pt>
              </c:numCache>
            </c:numRef>
          </c:cat>
          <c:val>
            <c:numRef>
              <c:f>summary!$C$3:$C$11</c:f>
              <c:numCache>
                <c:formatCode>General</c:formatCode>
                <c:ptCount val="9"/>
                <c:pt idx="0">
                  <c:v>14</c:v>
                </c:pt>
                <c:pt idx="1">
                  <c:v>22</c:v>
                </c:pt>
                <c:pt idx="2">
                  <c:v>34</c:v>
                </c:pt>
                <c:pt idx="3">
                  <c:v>75</c:v>
                </c:pt>
                <c:pt idx="4">
                  <c:v>90</c:v>
                </c:pt>
                <c:pt idx="5">
                  <c:v>97</c:v>
                </c:pt>
                <c:pt idx="6">
                  <c:v>108</c:v>
                </c:pt>
                <c:pt idx="7">
                  <c:v>129</c:v>
                </c:pt>
                <c:pt idx="8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B20-4243-A551-1FD10E1F747C}"/>
            </c:ext>
          </c:extLst>
        </c:ser>
        <c:ser>
          <c:idx val="1"/>
          <c:order val="1"/>
          <c:tx>
            <c:strRef>
              <c:f>summary!$D$2</c:f>
              <c:strCache>
                <c:ptCount val="1"/>
                <c:pt idx="0">
                  <c:v>Entity</c:v>
                </c:pt>
              </c:strCache>
            </c:strRef>
          </c:tx>
          <c:spPr>
            <a:ln w="381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1035396512035416E-2"/>
                  <c:y val="-1.73973556019485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B20-4243-A551-1FD10E1F747C}"/>
                </c:ext>
              </c:extLst>
            </c:dLbl>
            <c:dLbl>
              <c:idx val="1"/>
              <c:layout>
                <c:manualLayout>
                  <c:x val="-3.41974338832155E-2"/>
                  <c:y val="-2.0876826722338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B20-4243-A551-1FD10E1F747C}"/>
                </c:ext>
              </c:extLst>
            </c:dLbl>
            <c:dLbl>
              <c:idx val="2"/>
              <c:layout>
                <c:manualLayout>
                  <c:x val="-3.1578947368421054E-2"/>
                  <c:y val="-2.78357689631177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B20-4243-A551-1FD10E1F747C}"/>
                </c:ext>
              </c:extLst>
            </c:dLbl>
            <c:dLbl>
              <c:idx val="3"/>
              <c:layout>
                <c:manualLayout>
                  <c:x val="-3.41974338832155E-2"/>
                  <c:y val="-2.08768267223382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B20-4243-A551-1FD10E1F747C}"/>
                </c:ext>
              </c:extLst>
            </c:dLbl>
            <c:dLbl>
              <c:idx val="4"/>
              <c:layout>
                <c:manualLayout>
                  <c:x val="-2.916540381391839E-2"/>
                  <c:y val="-3.47947112038970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B20-4243-A551-1FD10E1F747C}"/>
                </c:ext>
              </c:extLst>
            </c:dLbl>
            <c:dLbl>
              <c:idx val="5"/>
              <c:layout>
                <c:manualLayout>
                  <c:x val="-5.4901278550555821E-2"/>
                  <c:y val="-4.1753653444676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B20-4243-A551-1FD10E1F747C}"/>
                </c:ext>
              </c:extLst>
            </c:dLbl>
            <c:dLbl>
              <c:idx val="6"/>
              <c:layout>
                <c:manualLayout>
                  <c:x val="-4.8160372169047838E-2"/>
                  <c:y val="-3.82741823242866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B20-4243-A551-1FD10E1F747C}"/>
                </c:ext>
              </c:extLst>
            </c:dLbl>
            <c:dLbl>
              <c:idx val="7"/>
              <c:layout>
                <c:manualLayout>
                  <c:x val="-4.3213011547209398E-2"/>
                  <c:y val="-2.78357689631176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B20-4243-A551-1FD10E1F747C}"/>
                </c:ext>
              </c:extLst>
            </c:dLbl>
            <c:dLbl>
              <c:idx val="8"/>
              <c:layout>
                <c:manualLayout>
                  <c:x val="-3.1812640186443759E-2"/>
                  <c:y val="-5.56715379262352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B20-4243-A551-1FD10E1F7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summary!$B$3:$B$11</c:f>
              <c:numCache>
                <c:formatCode>m/d/yyyy</c:formatCode>
                <c:ptCount val="9"/>
                <c:pt idx="0">
                  <c:v>43137</c:v>
                </c:pt>
                <c:pt idx="1">
                  <c:v>43147</c:v>
                </c:pt>
                <c:pt idx="2">
                  <c:v>43207</c:v>
                </c:pt>
                <c:pt idx="3">
                  <c:v>43405</c:v>
                </c:pt>
                <c:pt idx="4">
                  <c:v>43453</c:v>
                </c:pt>
                <c:pt idx="5">
                  <c:v>43494</c:v>
                </c:pt>
                <c:pt idx="6">
                  <c:v>43521</c:v>
                </c:pt>
                <c:pt idx="7">
                  <c:v>43556</c:v>
                </c:pt>
                <c:pt idx="8">
                  <c:v>43572</c:v>
                </c:pt>
              </c:numCache>
            </c:numRef>
          </c:cat>
          <c:val>
            <c:numRef>
              <c:f>summary!$D$3:$D$11</c:f>
              <c:numCache>
                <c:formatCode>General</c:formatCode>
                <c:ptCount val="9"/>
                <c:pt idx="0">
                  <c:v>8</c:v>
                </c:pt>
                <c:pt idx="1">
                  <c:v>13</c:v>
                </c:pt>
                <c:pt idx="2">
                  <c:v>18</c:v>
                </c:pt>
                <c:pt idx="3">
                  <c:v>37</c:v>
                </c:pt>
                <c:pt idx="4">
                  <c:v>40</c:v>
                </c:pt>
                <c:pt idx="5">
                  <c:v>42</c:v>
                </c:pt>
                <c:pt idx="6">
                  <c:v>48</c:v>
                </c:pt>
                <c:pt idx="7">
                  <c:v>59</c:v>
                </c:pt>
                <c:pt idx="8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EB20-4243-A551-1FD10E1F74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3854184"/>
        <c:axId val="563854840"/>
      </c:lineChart>
      <c:dateAx>
        <c:axId val="563854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3854840"/>
        <c:crosses val="autoZero"/>
        <c:auto val="1"/>
        <c:lblOffset val="100"/>
        <c:baseTimeUnit val="days"/>
      </c:dateAx>
      <c:valAx>
        <c:axId val="563854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38541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会合参加者数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'JWG meeting'!$E$2</c:f>
              <c:strCache>
                <c:ptCount val="1"/>
                <c:pt idx="0">
                  <c:v>Num. of attendees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'JWG meeting'!$C$3:$C$12</c:f>
              <c:strCache>
                <c:ptCount val="10"/>
                <c:pt idx="0">
                  <c:v>2017/Dec/27</c:v>
                </c:pt>
                <c:pt idx="1">
                  <c:v>2018/Feb/22</c:v>
                </c:pt>
                <c:pt idx="2">
                  <c:v>2018/Apr/19</c:v>
                </c:pt>
                <c:pt idx="3">
                  <c:v>2018/Jun/8</c:v>
                </c:pt>
                <c:pt idx="4">
                  <c:v>2018/Jun/13</c:v>
                </c:pt>
                <c:pt idx="5">
                  <c:v>2018/Aug/31</c:v>
                </c:pt>
                <c:pt idx="6">
                  <c:v>2018/Oct/31</c:v>
                </c:pt>
                <c:pt idx="7">
                  <c:v>2018/Nov/20</c:v>
                </c:pt>
                <c:pt idx="8">
                  <c:v>2018/Dec/5</c:v>
                </c:pt>
                <c:pt idx="9">
                  <c:v>2019/Feb/28</c:v>
                </c:pt>
              </c:strCache>
            </c:strRef>
          </c:cat>
          <c:val>
            <c:numRef>
              <c:f>'JWG meeting'!$E$3:$E$13</c:f>
              <c:numCache>
                <c:formatCode>General</c:formatCode>
                <c:ptCount val="11"/>
                <c:pt idx="0">
                  <c:v>22</c:v>
                </c:pt>
                <c:pt idx="1">
                  <c:v>22</c:v>
                </c:pt>
                <c:pt idx="2">
                  <c:v>25</c:v>
                </c:pt>
                <c:pt idx="3">
                  <c:v>21</c:v>
                </c:pt>
                <c:pt idx="4">
                  <c:v>43</c:v>
                </c:pt>
                <c:pt idx="5">
                  <c:v>59</c:v>
                </c:pt>
                <c:pt idx="6">
                  <c:v>49</c:v>
                </c:pt>
                <c:pt idx="7">
                  <c:v>20</c:v>
                </c:pt>
                <c:pt idx="8">
                  <c:v>40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5-4009-8DE0-C073D22ADF7A}"/>
            </c:ext>
          </c:extLst>
        </c:ser>
        <c:ser>
          <c:idx val="1"/>
          <c:order val="1"/>
          <c:tx>
            <c:strRef>
              <c:f>'JWG meeting'!$F$2</c:f>
              <c:strCache>
                <c:ptCount val="1"/>
                <c:pt idx="0">
                  <c:v>Num. of entities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'JWG meeting'!$C$3:$C$12</c:f>
              <c:strCache>
                <c:ptCount val="10"/>
                <c:pt idx="0">
                  <c:v>2017/Dec/27</c:v>
                </c:pt>
                <c:pt idx="1">
                  <c:v>2018/Feb/22</c:v>
                </c:pt>
                <c:pt idx="2">
                  <c:v>2018/Apr/19</c:v>
                </c:pt>
                <c:pt idx="3">
                  <c:v>2018/Jun/8</c:v>
                </c:pt>
                <c:pt idx="4">
                  <c:v>2018/Jun/13</c:v>
                </c:pt>
                <c:pt idx="5">
                  <c:v>2018/Aug/31</c:v>
                </c:pt>
                <c:pt idx="6">
                  <c:v>2018/Oct/31</c:v>
                </c:pt>
                <c:pt idx="7">
                  <c:v>2018/Nov/20</c:v>
                </c:pt>
                <c:pt idx="8">
                  <c:v>2018/Dec/5</c:v>
                </c:pt>
                <c:pt idx="9">
                  <c:v>2019/Feb/28</c:v>
                </c:pt>
              </c:strCache>
            </c:strRef>
          </c:cat>
          <c:val>
            <c:numRef>
              <c:f>'JWG meeting'!$F$3:$F$12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4">
                  <c:v>27</c:v>
                </c:pt>
                <c:pt idx="5">
                  <c:v>24</c:v>
                </c:pt>
                <c:pt idx="6">
                  <c:v>26</c:v>
                </c:pt>
                <c:pt idx="7">
                  <c:v>10</c:v>
                </c:pt>
                <c:pt idx="8">
                  <c:v>25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75-4009-8DE0-C073D22AD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277984"/>
        <c:axId val="465278312"/>
      </c:barChart>
      <c:catAx>
        <c:axId val="46527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5278312"/>
        <c:crosses val="autoZero"/>
        <c:auto val="1"/>
        <c:lblAlgn val="ctr"/>
        <c:lblOffset val="100"/>
        <c:noMultiLvlLbl val="0"/>
      </c:catAx>
      <c:valAx>
        <c:axId val="46527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527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Japan</a:t>
            </a:r>
            <a:r>
              <a:rPr lang="en-US" altLang="ja-JP" baseline="0"/>
              <a:t> WG ML subscription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summary!$C$2</c:f>
              <c:strCache>
                <c:ptCount val="1"/>
                <c:pt idx="0">
                  <c:v>Person</c:v>
                </c:pt>
              </c:strCache>
            </c:strRef>
          </c:tx>
          <c:spPr>
            <a:ln w="38100" cap="rnd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826249744718508E-2"/>
                  <c:y val="-2.0876826722338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20-4243-A551-1FD10E1F747C}"/>
                </c:ext>
              </c:extLst>
            </c:dLbl>
            <c:dLbl>
              <c:idx val="1"/>
              <c:layout>
                <c:manualLayout>
                  <c:x val="-3.4781063029945464E-2"/>
                  <c:y val="-2.4356297842728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20-4243-A551-1FD10E1F747C}"/>
                </c:ext>
              </c:extLst>
            </c:dLbl>
            <c:dLbl>
              <c:idx val="2"/>
              <c:layout>
                <c:manualLayout>
                  <c:x val="-3.41974338832155E-2"/>
                  <c:y val="-4.1753653444676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20-4243-A551-1FD10E1F747C}"/>
                </c:ext>
              </c:extLst>
            </c:dLbl>
            <c:dLbl>
              <c:idx val="3"/>
              <c:layout>
                <c:manualLayout>
                  <c:x val="-4.2052893427598749E-2"/>
                  <c:y val="-3.1315240083507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20-4243-A551-1FD10E1F747C}"/>
                </c:ext>
              </c:extLst>
            </c:dLbl>
            <c:dLbl>
              <c:idx val="4"/>
              <c:layout>
                <c:manualLayout>
                  <c:x val="-2.916540381391839E-2"/>
                  <c:y val="-3.1315240083507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20-4243-A551-1FD10E1F747C}"/>
                </c:ext>
              </c:extLst>
            </c:dLbl>
            <c:dLbl>
              <c:idx val="5"/>
              <c:layout>
                <c:manualLayout>
                  <c:x val="-4.529513061587763E-2"/>
                  <c:y val="-3.1315240083507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20-4243-A551-1FD10E1F747C}"/>
                </c:ext>
              </c:extLst>
            </c:dLbl>
            <c:dLbl>
              <c:idx val="6"/>
              <c:layout>
                <c:manualLayout>
                  <c:x val="-4.6562667690490785E-2"/>
                  <c:y val="-4.52331245650661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20-4243-A551-1FD10E1F747C}"/>
                </c:ext>
              </c:extLst>
            </c:dLbl>
            <c:dLbl>
              <c:idx val="7"/>
              <c:layout>
                <c:manualLayout>
                  <c:x val="-3.3860288422031183E-2"/>
                  <c:y val="-2.7835768963117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20-4243-A551-1FD10E1F747C}"/>
                </c:ext>
              </c:extLst>
            </c:dLbl>
            <c:dLbl>
              <c:idx val="8"/>
              <c:layout>
                <c:manualLayout>
                  <c:x val="-2.5311357038454132E-2"/>
                  <c:y val="-5.21920668058455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B20-4243-A551-1FD10E1F7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summary!$B$3:$B$11</c:f>
              <c:numCache>
                <c:formatCode>m/d/yyyy</c:formatCode>
                <c:ptCount val="9"/>
                <c:pt idx="0">
                  <c:v>43137</c:v>
                </c:pt>
                <c:pt idx="1">
                  <c:v>43147</c:v>
                </c:pt>
                <c:pt idx="2">
                  <c:v>43207</c:v>
                </c:pt>
                <c:pt idx="3">
                  <c:v>43405</c:v>
                </c:pt>
                <c:pt idx="4">
                  <c:v>43453</c:v>
                </c:pt>
                <c:pt idx="5">
                  <c:v>43494</c:v>
                </c:pt>
                <c:pt idx="6">
                  <c:v>43521</c:v>
                </c:pt>
                <c:pt idx="7">
                  <c:v>43556</c:v>
                </c:pt>
                <c:pt idx="8">
                  <c:v>43572</c:v>
                </c:pt>
              </c:numCache>
            </c:numRef>
          </c:cat>
          <c:val>
            <c:numRef>
              <c:f>summary!$C$3:$C$11</c:f>
              <c:numCache>
                <c:formatCode>General</c:formatCode>
                <c:ptCount val="9"/>
                <c:pt idx="0">
                  <c:v>14</c:v>
                </c:pt>
                <c:pt idx="1">
                  <c:v>22</c:v>
                </c:pt>
                <c:pt idx="2">
                  <c:v>34</c:v>
                </c:pt>
                <c:pt idx="3">
                  <c:v>75</c:v>
                </c:pt>
                <c:pt idx="4">
                  <c:v>90</c:v>
                </c:pt>
                <c:pt idx="5">
                  <c:v>97</c:v>
                </c:pt>
                <c:pt idx="6">
                  <c:v>108</c:v>
                </c:pt>
                <c:pt idx="7">
                  <c:v>129</c:v>
                </c:pt>
                <c:pt idx="8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B20-4243-A551-1FD10E1F747C}"/>
            </c:ext>
          </c:extLst>
        </c:ser>
        <c:ser>
          <c:idx val="1"/>
          <c:order val="1"/>
          <c:tx>
            <c:strRef>
              <c:f>summary!$D$2</c:f>
              <c:strCache>
                <c:ptCount val="1"/>
                <c:pt idx="0">
                  <c:v>Entity</c:v>
                </c:pt>
              </c:strCache>
            </c:strRef>
          </c:tx>
          <c:spPr>
            <a:ln w="381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1035396512035416E-2"/>
                  <c:y val="-1.73973556019485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B20-4243-A551-1FD10E1F747C}"/>
                </c:ext>
              </c:extLst>
            </c:dLbl>
            <c:dLbl>
              <c:idx val="1"/>
              <c:layout>
                <c:manualLayout>
                  <c:x val="-3.41974338832155E-2"/>
                  <c:y val="-2.0876826722338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B20-4243-A551-1FD10E1F747C}"/>
                </c:ext>
              </c:extLst>
            </c:dLbl>
            <c:dLbl>
              <c:idx val="2"/>
              <c:layout>
                <c:manualLayout>
                  <c:x val="-3.1578947368421054E-2"/>
                  <c:y val="-2.78357689631177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B20-4243-A551-1FD10E1F747C}"/>
                </c:ext>
              </c:extLst>
            </c:dLbl>
            <c:dLbl>
              <c:idx val="3"/>
              <c:layout>
                <c:manualLayout>
                  <c:x val="-3.41974338832155E-2"/>
                  <c:y val="-2.08768267223382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B20-4243-A551-1FD10E1F747C}"/>
                </c:ext>
              </c:extLst>
            </c:dLbl>
            <c:dLbl>
              <c:idx val="4"/>
              <c:layout>
                <c:manualLayout>
                  <c:x val="-2.916540381391839E-2"/>
                  <c:y val="-3.47947112038970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B20-4243-A551-1FD10E1F747C}"/>
                </c:ext>
              </c:extLst>
            </c:dLbl>
            <c:dLbl>
              <c:idx val="5"/>
              <c:layout>
                <c:manualLayout>
                  <c:x val="-5.4901278550555821E-2"/>
                  <c:y val="-4.1753653444676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B20-4243-A551-1FD10E1F747C}"/>
                </c:ext>
              </c:extLst>
            </c:dLbl>
            <c:dLbl>
              <c:idx val="6"/>
              <c:layout>
                <c:manualLayout>
                  <c:x val="-4.8160372169047838E-2"/>
                  <c:y val="-3.82741823242866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B20-4243-A551-1FD10E1F747C}"/>
                </c:ext>
              </c:extLst>
            </c:dLbl>
            <c:dLbl>
              <c:idx val="7"/>
              <c:layout>
                <c:manualLayout>
                  <c:x val="-4.3213011547209398E-2"/>
                  <c:y val="-2.78357689631176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B20-4243-A551-1FD10E1F747C}"/>
                </c:ext>
              </c:extLst>
            </c:dLbl>
            <c:dLbl>
              <c:idx val="8"/>
              <c:layout>
                <c:manualLayout>
                  <c:x val="-3.1812640186443759E-2"/>
                  <c:y val="-5.56715379262352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B20-4243-A551-1FD10E1F7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summary!$B$3:$B$11</c:f>
              <c:numCache>
                <c:formatCode>m/d/yyyy</c:formatCode>
                <c:ptCount val="9"/>
                <c:pt idx="0">
                  <c:v>43137</c:v>
                </c:pt>
                <c:pt idx="1">
                  <c:v>43147</c:v>
                </c:pt>
                <c:pt idx="2">
                  <c:v>43207</c:v>
                </c:pt>
                <c:pt idx="3">
                  <c:v>43405</c:v>
                </c:pt>
                <c:pt idx="4">
                  <c:v>43453</c:v>
                </c:pt>
                <c:pt idx="5">
                  <c:v>43494</c:v>
                </c:pt>
                <c:pt idx="6">
                  <c:v>43521</c:v>
                </c:pt>
                <c:pt idx="7">
                  <c:v>43556</c:v>
                </c:pt>
                <c:pt idx="8">
                  <c:v>43572</c:v>
                </c:pt>
              </c:numCache>
            </c:numRef>
          </c:cat>
          <c:val>
            <c:numRef>
              <c:f>summary!$D$3:$D$11</c:f>
              <c:numCache>
                <c:formatCode>General</c:formatCode>
                <c:ptCount val="9"/>
                <c:pt idx="0">
                  <c:v>8</c:v>
                </c:pt>
                <c:pt idx="1">
                  <c:v>13</c:v>
                </c:pt>
                <c:pt idx="2">
                  <c:v>18</c:v>
                </c:pt>
                <c:pt idx="3">
                  <c:v>37</c:v>
                </c:pt>
                <c:pt idx="4">
                  <c:v>40</c:v>
                </c:pt>
                <c:pt idx="5">
                  <c:v>42</c:v>
                </c:pt>
                <c:pt idx="6">
                  <c:v>48</c:v>
                </c:pt>
                <c:pt idx="7">
                  <c:v>59</c:v>
                </c:pt>
                <c:pt idx="8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EB20-4243-A551-1FD10E1F74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3854184"/>
        <c:axId val="563854840"/>
      </c:lineChart>
      <c:dateAx>
        <c:axId val="563854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3854840"/>
        <c:crosses val="autoZero"/>
        <c:auto val="1"/>
        <c:lblOffset val="100"/>
        <c:baseTimeUnit val="days"/>
      </c:dateAx>
      <c:valAx>
        <c:axId val="563854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38541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会合参加者数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'JWG meeting'!$E$2</c:f>
              <c:strCache>
                <c:ptCount val="1"/>
                <c:pt idx="0">
                  <c:v>Num. of attendees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'JWG meeting'!$C$3:$C$12</c:f>
              <c:strCache>
                <c:ptCount val="10"/>
                <c:pt idx="0">
                  <c:v>2017/Dec/27</c:v>
                </c:pt>
                <c:pt idx="1">
                  <c:v>2018/Feb/22</c:v>
                </c:pt>
                <c:pt idx="2">
                  <c:v>2018/Apr/19</c:v>
                </c:pt>
                <c:pt idx="3">
                  <c:v>2018/Jun/8</c:v>
                </c:pt>
                <c:pt idx="4">
                  <c:v>2018/Jun/13</c:v>
                </c:pt>
                <c:pt idx="5">
                  <c:v>2018/Aug/31</c:v>
                </c:pt>
                <c:pt idx="6">
                  <c:v>2018/Oct/31</c:v>
                </c:pt>
                <c:pt idx="7">
                  <c:v>2018/Nov/20</c:v>
                </c:pt>
                <c:pt idx="8">
                  <c:v>2018/Dec/5</c:v>
                </c:pt>
                <c:pt idx="9">
                  <c:v>2019/Feb/28</c:v>
                </c:pt>
              </c:strCache>
            </c:strRef>
          </c:cat>
          <c:val>
            <c:numRef>
              <c:f>'JWG meeting'!$E$3:$E$13</c:f>
              <c:numCache>
                <c:formatCode>General</c:formatCode>
                <c:ptCount val="11"/>
                <c:pt idx="0">
                  <c:v>22</c:v>
                </c:pt>
                <c:pt idx="1">
                  <c:v>22</c:v>
                </c:pt>
                <c:pt idx="2">
                  <c:v>25</c:v>
                </c:pt>
                <c:pt idx="3">
                  <c:v>21</c:v>
                </c:pt>
                <c:pt idx="4">
                  <c:v>43</c:v>
                </c:pt>
                <c:pt idx="5">
                  <c:v>59</c:v>
                </c:pt>
                <c:pt idx="6">
                  <c:v>49</c:v>
                </c:pt>
                <c:pt idx="7">
                  <c:v>20</c:v>
                </c:pt>
                <c:pt idx="8">
                  <c:v>40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5-4009-8DE0-C073D22ADF7A}"/>
            </c:ext>
          </c:extLst>
        </c:ser>
        <c:ser>
          <c:idx val="1"/>
          <c:order val="1"/>
          <c:tx>
            <c:strRef>
              <c:f>'JWG meeting'!$F$2</c:f>
              <c:strCache>
                <c:ptCount val="1"/>
                <c:pt idx="0">
                  <c:v>Num. of entities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'JWG meeting'!$C$3:$C$12</c:f>
              <c:strCache>
                <c:ptCount val="10"/>
                <c:pt idx="0">
                  <c:v>2017/Dec/27</c:v>
                </c:pt>
                <c:pt idx="1">
                  <c:v>2018/Feb/22</c:v>
                </c:pt>
                <c:pt idx="2">
                  <c:v>2018/Apr/19</c:v>
                </c:pt>
                <c:pt idx="3">
                  <c:v>2018/Jun/8</c:v>
                </c:pt>
                <c:pt idx="4">
                  <c:v>2018/Jun/13</c:v>
                </c:pt>
                <c:pt idx="5">
                  <c:v>2018/Aug/31</c:v>
                </c:pt>
                <c:pt idx="6">
                  <c:v>2018/Oct/31</c:v>
                </c:pt>
                <c:pt idx="7">
                  <c:v>2018/Nov/20</c:v>
                </c:pt>
                <c:pt idx="8">
                  <c:v>2018/Dec/5</c:v>
                </c:pt>
                <c:pt idx="9">
                  <c:v>2019/Feb/28</c:v>
                </c:pt>
              </c:strCache>
            </c:strRef>
          </c:cat>
          <c:val>
            <c:numRef>
              <c:f>'JWG meeting'!$F$3:$F$12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4">
                  <c:v>27</c:v>
                </c:pt>
                <c:pt idx="5">
                  <c:v>24</c:v>
                </c:pt>
                <c:pt idx="6">
                  <c:v>26</c:v>
                </c:pt>
                <c:pt idx="7">
                  <c:v>10</c:v>
                </c:pt>
                <c:pt idx="8">
                  <c:v>25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75-4009-8DE0-C073D22AD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277984"/>
        <c:axId val="465278312"/>
      </c:barChart>
      <c:catAx>
        <c:axId val="46527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5278312"/>
        <c:crosses val="autoZero"/>
        <c:auto val="1"/>
        <c:lblAlgn val="ctr"/>
        <c:lblOffset val="100"/>
        <c:noMultiLvlLbl val="0"/>
      </c:catAx>
      <c:valAx>
        <c:axId val="46527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527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904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nuxfoundation.org/_media/openchain/openchain-aln-20190322-rev2.pdf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nuxfoundation.org/_media/openchain/openchain-aln-20190322-rev2.pdf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r>
              <a:rPr lang="ja-JP" altLang="en-US" dirty="0"/>
              <a:t> </a:t>
            </a:r>
            <a:r>
              <a:rPr lang="en-US" altLang="ja-JP" dirty="0"/>
              <a:t>Report</a:t>
            </a:r>
            <a:br>
              <a:rPr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2019/March</a:t>
            </a:r>
            <a:r>
              <a:rPr lang="ja-JP" altLang="en-US" sz="2800" dirty="0"/>
              <a:t>～</a:t>
            </a:r>
            <a:r>
              <a:rPr lang="en-US" altLang="ja-JP" sz="2800" dirty="0"/>
              <a:t>2019/April</a:t>
            </a:r>
            <a:r>
              <a:rPr lang="ja-JP" altLang="en-US" sz="2800" dirty="0"/>
              <a:t> ）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April 18</a:t>
            </a:r>
            <a:r>
              <a:rPr lang="en-US" altLang="ja-JP" baseline="30000" dirty="0"/>
              <a:t>th</a:t>
            </a:r>
            <a:r>
              <a:rPr lang="en-US" altLang="ja-JP" dirty="0"/>
              <a:t>.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</a:p>
          <a:p>
            <a:r>
              <a:rPr kumimoji="1" lang="en-US" altLang="ja-JP" dirty="0"/>
              <a:t>Hiroyuki</a:t>
            </a:r>
            <a:r>
              <a:rPr kumimoji="1" lang="ja-JP" altLang="en-US" dirty="0"/>
              <a:t> </a:t>
            </a:r>
            <a:r>
              <a:rPr kumimoji="1" lang="en-US" altLang="ja-JP" dirty="0"/>
              <a:t>FUKUCHI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15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メンバー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野村、今田、遠藤、阿部、野末、上田、山岡、小保田、大内、　　原田、浅羽、渡邊、小泉、加藤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福地（報告者）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活動状況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サブグループリーダー交代相談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ライセンス情報　野村さん（日立）→伊藤さん（ルネサス）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ツーリング　　　　野末さん（東芝）→小林さん（東芝）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全体会合調整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火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富士通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蒲田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開催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F2F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会議：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　（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3/1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@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トヨタ）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活動のプロモーションに関する議論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ML</a:t>
            </a:r>
            <a:r>
              <a:rPr kumimoji="1" lang="ja-JP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全体会合参加状況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その他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Wiki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更新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海外会議参加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81148-CC87-44B3-A4E2-4618D9E6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現在のサブグループ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56C26-B48D-4546-8C5C-4778AB7A4CD6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Education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岩田吉隆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FAQ	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大内佳子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Leaflet	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上田理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License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Info.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伊藤義之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	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福地弘行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Promotion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Tooling	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小林良岳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00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/>
        </p:nvGraphicFramePr>
        <p:xfrm>
          <a:off x="576000" y="1063256"/>
          <a:ext cx="11040000" cy="5348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4C01-CFA0-444A-8168-3646A348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ML</a:t>
            </a:r>
            <a:r>
              <a:rPr lang="ja-JP" altLang="en-US" dirty="0" err="1"/>
              <a:t>への</a:t>
            </a:r>
            <a:r>
              <a:rPr lang="ja-JP" altLang="en-US" dirty="0"/>
              <a:t>登録者数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05DDC0-70B0-4969-97F5-E70DFD416B31}"/>
              </a:ext>
            </a:extLst>
          </p:cNvPr>
          <p:cNvSpPr txBox="1"/>
          <p:nvPr/>
        </p:nvSpPr>
        <p:spPr>
          <a:xfrm>
            <a:off x="8723187" y="288537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人数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7D7B9-DF50-42EF-831D-1F989BBD6891}"/>
              </a:ext>
            </a:extLst>
          </p:cNvPr>
          <p:cNvSpPr txBox="1"/>
          <p:nvPr/>
        </p:nvSpPr>
        <p:spPr>
          <a:xfrm>
            <a:off x="8723187" y="430441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会社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84021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06F88132-2331-49E1-8964-62C49A5312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6000" y="1020726"/>
          <a:ext cx="11040000" cy="5791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FBA8ABF8-34A2-48AA-B690-9457F249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全体会合　参加者数・参加企業数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9321BC-B664-48E9-ACE4-F7B0F208DC56}"/>
              </a:ext>
            </a:extLst>
          </p:cNvPr>
          <p:cNvSpPr txBox="1"/>
          <p:nvPr/>
        </p:nvSpPr>
        <p:spPr>
          <a:xfrm>
            <a:off x="3923414" y="4465673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Ad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hoc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1F7C69-C46A-49EC-844B-EFE82959A1A8}"/>
              </a:ext>
            </a:extLst>
          </p:cNvPr>
          <p:cNvSpPr txBox="1"/>
          <p:nvPr/>
        </p:nvSpPr>
        <p:spPr>
          <a:xfrm>
            <a:off x="7698622" y="4051004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Ad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hoc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0C5A45-C15E-4A3D-B2B8-C1BC1D908028}"/>
              </a:ext>
            </a:extLst>
          </p:cNvPr>
          <p:cNvSpPr txBox="1"/>
          <p:nvPr/>
        </p:nvSpPr>
        <p:spPr>
          <a:xfrm>
            <a:off x="1037595" y="4376544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D724FD-6D68-443E-84AC-5D834FBFC4EC}"/>
              </a:ext>
            </a:extLst>
          </p:cNvPr>
          <p:cNvSpPr txBox="1"/>
          <p:nvPr/>
        </p:nvSpPr>
        <p:spPr>
          <a:xfrm>
            <a:off x="1972339" y="4362346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D7D9255-40D3-428F-A233-79C0BBC5218C}"/>
              </a:ext>
            </a:extLst>
          </p:cNvPr>
          <p:cNvSpPr txBox="1"/>
          <p:nvPr/>
        </p:nvSpPr>
        <p:spPr>
          <a:xfrm>
            <a:off x="2892056" y="4204892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3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F32CAE-BC26-48EC-8E94-44BE7383A905}"/>
              </a:ext>
            </a:extLst>
          </p:cNvPr>
          <p:cNvSpPr txBox="1"/>
          <p:nvPr/>
        </p:nvSpPr>
        <p:spPr>
          <a:xfrm>
            <a:off x="4731489" y="2950810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4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24FD51-1C5B-4EF4-975B-8AB0A9EE37E2}"/>
              </a:ext>
            </a:extLst>
          </p:cNvPr>
          <p:cNvSpPr txBox="1"/>
          <p:nvPr/>
        </p:nvSpPr>
        <p:spPr>
          <a:xfrm>
            <a:off x="5691962" y="1923003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5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8540BC-F8CF-4CF0-B748-51272D74C409}"/>
              </a:ext>
            </a:extLst>
          </p:cNvPr>
          <p:cNvSpPr txBox="1"/>
          <p:nvPr/>
        </p:nvSpPr>
        <p:spPr>
          <a:xfrm>
            <a:off x="6772940" y="2433932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6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363A46-E3DD-40E5-B65C-531DC7E7F8B3}"/>
              </a:ext>
            </a:extLst>
          </p:cNvPr>
          <p:cNvSpPr txBox="1"/>
          <p:nvPr/>
        </p:nvSpPr>
        <p:spPr>
          <a:xfrm>
            <a:off x="8625496" y="2931036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B5FE8DA-50B7-4D2B-93A1-38F3D1F81C22}"/>
              </a:ext>
            </a:extLst>
          </p:cNvPr>
          <p:cNvSpPr txBox="1"/>
          <p:nvPr/>
        </p:nvSpPr>
        <p:spPr>
          <a:xfrm>
            <a:off x="9695053" y="2648624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8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76257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j-lt"/>
              </a:rPr>
              <a:t>All member meeting of Japan WG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026" name="Picture 2" descr="æ¥æ¬å°å³ï¼çå¢å¥ã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236" y="1494236"/>
            <a:ext cx="3869531" cy="386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星: 5 pt 2"/>
          <p:cNvSpPr/>
          <p:nvPr/>
        </p:nvSpPr>
        <p:spPr>
          <a:xfrm>
            <a:off x="5559879" y="4235223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5" name="星: 5 pt 4"/>
          <p:cNvSpPr/>
          <p:nvPr/>
        </p:nvSpPr>
        <p:spPr>
          <a:xfrm>
            <a:off x="5830661" y="4088265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6" name="星: 5 pt 5"/>
          <p:cNvSpPr/>
          <p:nvPr/>
        </p:nvSpPr>
        <p:spPr>
          <a:xfrm>
            <a:off x="6434818" y="3980925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7" name="星: 5 pt 6"/>
          <p:cNvSpPr/>
          <p:nvPr/>
        </p:nvSpPr>
        <p:spPr>
          <a:xfrm>
            <a:off x="6357257" y="4046240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4" name="吹き出し: 線 3"/>
          <p:cNvSpPr/>
          <p:nvPr/>
        </p:nvSpPr>
        <p:spPr>
          <a:xfrm>
            <a:off x="7635247" y="1574166"/>
            <a:ext cx="2133686" cy="486655"/>
          </a:xfrm>
          <a:prstGeom prst="borderCallout1">
            <a:avLst>
              <a:gd name="adj1" fmla="val 52500"/>
              <a:gd name="adj2" fmla="val -4405"/>
              <a:gd name="adj3" fmla="val 486072"/>
              <a:gd name="adj4" fmla="val -52171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Tokyo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2017/Dec: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Sony</a:t>
            </a: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  </a:t>
            </a:r>
          </a:p>
        </p:txBody>
      </p:sp>
      <p:sp>
        <p:nvSpPr>
          <p:cNvPr id="10" name="吹き出し: 線 9"/>
          <p:cNvSpPr/>
          <p:nvPr/>
        </p:nvSpPr>
        <p:spPr>
          <a:xfrm>
            <a:off x="1451955" y="2797653"/>
            <a:ext cx="2121441" cy="579042"/>
          </a:xfrm>
          <a:prstGeom prst="borderCallout1">
            <a:avLst>
              <a:gd name="adj1" fmla="val 48750"/>
              <a:gd name="adj2" fmla="val 103751"/>
              <a:gd name="adj3" fmla="val 227425"/>
              <a:gd name="adj4" fmla="val 20621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Nagoya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2018/Jun: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Toyota</a:t>
            </a:r>
          </a:p>
        </p:txBody>
      </p:sp>
      <p:sp>
        <p:nvSpPr>
          <p:cNvPr id="17" name="吹き出し: 線 16"/>
          <p:cNvSpPr/>
          <p:nvPr/>
        </p:nvSpPr>
        <p:spPr>
          <a:xfrm>
            <a:off x="7551762" y="2646603"/>
            <a:ext cx="2133686" cy="557215"/>
          </a:xfrm>
          <a:prstGeom prst="borderCallout1">
            <a:avLst>
              <a:gd name="adj1" fmla="val 52500"/>
              <a:gd name="adj2" fmla="val -4405"/>
              <a:gd name="adj3" fmla="val 245223"/>
              <a:gd name="adj4" fmla="val -45178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Tokyo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2018/Feb: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Hitachi</a:t>
            </a:r>
            <a:endParaRPr kumimoji="1" lang="ja-JP" altLang="en-US" dirty="0">
              <a:solidFill>
                <a:srgbClr val="FF0000">
                  <a:lumMod val="75000"/>
                </a:srgbClr>
              </a:solidFill>
              <a:latin typeface="Segoe UI Symbol"/>
              <a:ea typeface="メイリオ"/>
            </a:endParaRPr>
          </a:p>
        </p:txBody>
      </p:sp>
      <p:sp>
        <p:nvSpPr>
          <p:cNvPr id="18" name="吹き出し: 線 17"/>
          <p:cNvSpPr/>
          <p:nvPr/>
        </p:nvSpPr>
        <p:spPr>
          <a:xfrm>
            <a:off x="3788386" y="1885453"/>
            <a:ext cx="2375559" cy="489732"/>
          </a:xfrm>
          <a:prstGeom prst="borderCallout1">
            <a:avLst>
              <a:gd name="adj1" fmla="val 104443"/>
              <a:gd name="adj2" fmla="val 46348"/>
              <a:gd name="adj3" fmla="val 433287"/>
              <a:gd name="adj4" fmla="val 112173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Tokyo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2018/Dec: </a:t>
            </a:r>
            <a:r>
              <a:rPr kumimoji="1" lang="en-US" altLang="ja-JP" dirty="0" err="1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Tuv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 Sud Japan</a:t>
            </a: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</a:p>
        </p:txBody>
      </p:sp>
      <p:sp>
        <p:nvSpPr>
          <p:cNvPr id="19" name="吹き出し: 線 18"/>
          <p:cNvSpPr/>
          <p:nvPr/>
        </p:nvSpPr>
        <p:spPr>
          <a:xfrm>
            <a:off x="4161235" y="5363766"/>
            <a:ext cx="2133686" cy="494076"/>
          </a:xfrm>
          <a:prstGeom prst="borderCallout1">
            <a:avLst>
              <a:gd name="adj1" fmla="val -2142"/>
              <a:gd name="adj2" fmla="val 48522"/>
              <a:gd name="adj3" fmla="val -198116"/>
              <a:gd name="adj4" fmla="val 69107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Osaka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2018/Nov:</a:t>
            </a:r>
            <a:r>
              <a:rPr kumimoji="1" lang="ja-JP" altLang="en-US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kumimoji="1" lang="en-US" altLang="ja-JP" dirty="0">
                <a:solidFill>
                  <a:srgbClr val="C00000"/>
                </a:solidFill>
                <a:latin typeface="Segoe UI Symbol"/>
                <a:ea typeface="メイリオ"/>
              </a:rPr>
              <a:t>Panasonic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20" name="星: 5 pt 19"/>
          <p:cNvSpPr/>
          <p:nvPr/>
        </p:nvSpPr>
        <p:spPr>
          <a:xfrm>
            <a:off x="5408831" y="4235222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21" name="吹き出し: 線 20">
            <a:extLst>
              <a:ext uri="{FF2B5EF4-FFF2-40B4-BE49-F238E27FC236}">
                <a16:creationId xmlns:a16="http://schemas.microsoft.com/office/drawing/2014/main" id="{5664F470-97C7-46F2-B5E1-CDB489EB2DAF}"/>
              </a:ext>
            </a:extLst>
          </p:cNvPr>
          <p:cNvSpPr/>
          <p:nvPr/>
        </p:nvSpPr>
        <p:spPr>
          <a:xfrm>
            <a:off x="7397885" y="4227578"/>
            <a:ext cx="2133686" cy="557215"/>
          </a:xfrm>
          <a:prstGeom prst="borderCallout1">
            <a:avLst>
              <a:gd name="adj1" fmla="val 52500"/>
              <a:gd name="adj2" fmla="val -4405"/>
              <a:gd name="adj3" fmla="val -9920"/>
              <a:gd name="adj4" fmla="val -42727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Kawasaki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2018/Aug: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Fujitsu</a:t>
            </a:r>
            <a:endParaRPr kumimoji="1" lang="ja-JP" altLang="en-US" dirty="0">
              <a:solidFill>
                <a:srgbClr val="FF0000">
                  <a:lumMod val="75000"/>
                </a:srgbClr>
              </a:solidFill>
              <a:latin typeface="Segoe UI Symbol"/>
              <a:ea typeface="メイリオ"/>
            </a:endParaRPr>
          </a:p>
        </p:txBody>
      </p:sp>
      <p:sp>
        <p:nvSpPr>
          <p:cNvPr id="22" name="吹き出し: 線 21">
            <a:extLst>
              <a:ext uri="{FF2B5EF4-FFF2-40B4-BE49-F238E27FC236}">
                <a16:creationId xmlns:a16="http://schemas.microsoft.com/office/drawing/2014/main" id="{08F4A16C-8805-480F-AD2F-7A0D208196E6}"/>
              </a:ext>
            </a:extLst>
          </p:cNvPr>
          <p:cNvSpPr/>
          <p:nvPr/>
        </p:nvSpPr>
        <p:spPr>
          <a:xfrm>
            <a:off x="6765002" y="5290800"/>
            <a:ext cx="2133686" cy="557215"/>
          </a:xfrm>
          <a:prstGeom prst="borderCallout1">
            <a:avLst>
              <a:gd name="adj1" fmla="val 52500"/>
              <a:gd name="adj2" fmla="val -4405"/>
              <a:gd name="adj3" fmla="val -193952"/>
              <a:gd name="adj4" fmla="val -16117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Kawasaki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2018/Oct: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Toshiba</a:t>
            </a:r>
            <a:endParaRPr kumimoji="1" lang="ja-JP" altLang="en-US" dirty="0">
              <a:solidFill>
                <a:srgbClr val="FF0000">
                  <a:lumMod val="75000"/>
                </a:srgbClr>
              </a:solidFill>
              <a:latin typeface="Segoe UI Symbol"/>
              <a:ea typeface="メイリオ"/>
            </a:endParaRPr>
          </a:p>
        </p:txBody>
      </p:sp>
      <p:sp>
        <p:nvSpPr>
          <p:cNvPr id="11" name="吹き出し: 線 10"/>
          <p:cNvSpPr/>
          <p:nvPr/>
        </p:nvSpPr>
        <p:spPr>
          <a:xfrm>
            <a:off x="1433609" y="3680872"/>
            <a:ext cx="2056302" cy="566614"/>
          </a:xfrm>
          <a:prstGeom prst="borderCallout1">
            <a:avLst>
              <a:gd name="adj1" fmla="val 48750"/>
              <a:gd name="adj2" fmla="val 103751"/>
              <a:gd name="adj3" fmla="val 113385"/>
              <a:gd name="adj4" fmla="val 191678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Kobe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2018/Nov: </a:t>
            </a:r>
            <a:r>
              <a:rPr kumimoji="1" lang="en-US" altLang="ja-JP" dirty="0" err="1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DensoTen</a:t>
            </a:r>
            <a:endParaRPr kumimoji="1" lang="en-US" altLang="ja-JP" dirty="0">
              <a:solidFill>
                <a:srgbClr val="FF0000">
                  <a:lumMod val="75000"/>
                </a:srgbClr>
              </a:solidFill>
              <a:latin typeface="Segoe UI Symbol"/>
              <a:ea typeface="メイリオ"/>
            </a:endParaRPr>
          </a:p>
        </p:txBody>
      </p:sp>
      <p:sp>
        <p:nvSpPr>
          <p:cNvPr id="23" name="吹き出し: 線 22">
            <a:extLst>
              <a:ext uri="{FF2B5EF4-FFF2-40B4-BE49-F238E27FC236}">
                <a16:creationId xmlns:a16="http://schemas.microsoft.com/office/drawing/2014/main" id="{F40B6880-2036-4F1C-9FDA-F3977DA27F27}"/>
              </a:ext>
            </a:extLst>
          </p:cNvPr>
          <p:cNvSpPr/>
          <p:nvPr/>
        </p:nvSpPr>
        <p:spPr>
          <a:xfrm>
            <a:off x="7931305" y="3489026"/>
            <a:ext cx="2373044" cy="557215"/>
          </a:xfrm>
          <a:prstGeom prst="borderCallout1">
            <a:avLst>
              <a:gd name="adj1" fmla="val 52500"/>
              <a:gd name="adj2" fmla="val -4405"/>
              <a:gd name="adj3" fmla="val 105635"/>
              <a:gd name="adj4" fmla="val -62845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Tokyo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2019/Feb: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Mitsubishi</a:t>
            </a:r>
            <a:r>
              <a:rPr kumimoji="1" lang="ja-JP" altLang="en-US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Electric</a:t>
            </a:r>
            <a:endParaRPr kumimoji="1" lang="ja-JP" altLang="en-US" dirty="0">
              <a:solidFill>
                <a:srgbClr val="FF0000">
                  <a:lumMod val="75000"/>
                </a:srgbClr>
              </a:solidFill>
              <a:latin typeface="Segoe UI Symbol"/>
              <a:ea typeface="メイリオ"/>
            </a:endParaRPr>
          </a:p>
        </p:txBody>
      </p:sp>
      <p:sp>
        <p:nvSpPr>
          <p:cNvPr id="24" name="吹き出し: 線 23">
            <a:extLst>
              <a:ext uri="{FF2B5EF4-FFF2-40B4-BE49-F238E27FC236}">
                <a16:creationId xmlns:a16="http://schemas.microsoft.com/office/drawing/2014/main" id="{EFB39C91-D1A2-415E-A1C5-21808FEF422D}"/>
              </a:ext>
            </a:extLst>
          </p:cNvPr>
          <p:cNvSpPr/>
          <p:nvPr/>
        </p:nvSpPr>
        <p:spPr>
          <a:xfrm>
            <a:off x="1484523" y="4506184"/>
            <a:ext cx="2056302" cy="566614"/>
          </a:xfrm>
          <a:prstGeom prst="borderCallout1">
            <a:avLst>
              <a:gd name="adj1" fmla="val 48750"/>
              <a:gd name="adj2" fmla="val 103751"/>
              <a:gd name="adj3" fmla="val -23564"/>
              <a:gd name="adj4" fmla="val 19167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Kobe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2019/Apr: </a:t>
            </a:r>
            <a:r>
              <a:rPr kumimoji="1" lang="en-US" altLang="ja-JP" dirty="0" err="1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DensoTen</a:t>
            </a:r>
            <a:endParaRPr kumimoji="1" lang="en-US" altLang="ja-JP" dirty="0">
              <a:solidFill>
                <a:srgbClr val="FF0000">
                  <a:lumMod val="75000"/>
                </a:srgbClr>
              </a:solidFill>
              <a:latin typeface="Segoe UI Symbol"/>
              <a:ea typeface="メイリオ"/>
            </a:endParaRPr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1AF2764B-5891-4064-AF17-D115D084737B}"/>
              </a:ext>
            </a:extLst>
          </p:cNvPr>
          <p:cNvSpPr/>
          <p:nvPr/>
        </p:nvSpPr>
        <p:spPr>
          <a:xfrm>
            <a:off x="7714326" y="2053445"/>
            <a:ext cx="2133686" cy="486655"/>
          </a:xfrm>
          <a:prstGeom prst="borderCallout1">
            <a:avLst>
              <a:gd name="adj1" fmla="val 52500"/>
              <a:gd name="adj2" fmla="val -4405"/>
              <a:gd name="adj3" fmla="val 389384"/>
              <a:gd name="adj4" fmla="val -54879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u="sng" dirty="0">
                <a:solidFill>
                  <a:prstClr val="black"/>
                </a:solidFill>
                <a:latin typeface="Segoe UI Symbol"/>
                <a:ea typeface="メイリオ"/>
              </a:rPr>
              <a:t>Venue: Tokyo</a:t>
            </a:r>
            <a:endParaRPr kumimoji="1" lang="en-US" altLang="ja-JP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2018/Jun: </a:t>
            </a:r>
            <a:r>
              <a:rPr kumimoji="1" lang="en-US" altLang="ja-JP" dirty="0">
                <a:solidFill>
                  <a:srgbClr val="FF0000">
                    <a:lumMod val="75000"/>
                  </a:srgbClr>
                </a:solidFill>
                <a:latin typeface="Segoe UI Symbol"/>
                <a:ea typeface="メイリオ"/>
              </a:rPr>
              <a:t>Sony</a:t>
            </a:r>
            <a:r>
              <a:rPr kumimoji="1" lang="en-US" altLang="ja-JP" dirty="0">
                <a:solidFill>
                  <a:prstClr val="black"/>
                </a:solidFill>
                <a:latin typeface="Segoe UI Symbol"/>
                <a:ea typeface="メイリオ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81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83341-5166-49F2-B240-38B88CD3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海外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中国・台湾イベント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B31CF8B6-DA37-464F-B1B5-D08A562E0B5B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Asian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Legal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Network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round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table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イベント概要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主催：　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OIN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(Open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Invention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Network)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開催日：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2019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3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場所：　深圳（中国）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背景：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参加者は、中国企業の法務系担当者が中心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ライセンスへの関心が高い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ライセンスに関する知見の共有の要望がある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関連参加者：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Shane,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福地、小保田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Japan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WG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の紹介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発表：福地、小保田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資料：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  <a:hlinkClick r:id="rId2"/>
              </a:rPr>
              <a:t>https://wiki.linuxfoundation.org/_media/openchain/openchain-aln-20190322-rev2.pdf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台湾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Workshop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（調整中）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イベント概要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主催：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Open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Culture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Foundation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開催日：　調整中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8-9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月頃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場所：　台北（台北）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Japan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WG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に情報共有の依頼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3ADC-FFA3-45CF-9786-8D8F2413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Japan</a:t>
            </a:r>
            <a:r>
              <a:rPr kumimoji="1" lang="ja-JP" altLang="en-US" dirty="0"/>
              <a:t> </a:t>
            </a:r>
            <a:r>
              <a:rPr kumimoji="1" lang="en-US" altLang="ja-JP" dirty="0"/>
              <a:t>WG</a:t>
            </a:r>
            <a:r>
              <a:rPr kumimoji="1" lang="ja-JP" altLang="en-US" dirty="0"/>
              <a:t> </a:t>
            </a:r>
            <a:r>
              <a:rPr kumimoji="1" lang="en-US" altLang="ja-JP" dirty="0"/>
              <a:t>Wiki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FF4614-4166-4C85-944D-E07249B13871}"/>
              </a:ext>
            </a:extLst>
          </p:cNvPr>
          <p:cNvSpPr/>
          <p:nvPr/>
        </p:nvSpPr>
        <p:spPr>
          <a:xfrm>
            <a:off x="6354729" y="4258616"/>
            <a:ext cx="49954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成果物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Outcomes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ケーススタディ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SPDX Lite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FAQ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一般公衆ガイド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General Public 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Japan WG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リーフレット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Japan WG leaflet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イベントでの発表資料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Slides at the events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日本語翻訳資料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Japanese Translation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B2A472-26ED-4EF4-B75F-509876D4596C}"/>
              </a:ext>
            </a:extLst>
          </p:cNvPr>
          <p:cNvSpPr/>
          <p:nvPr/>
        </p:nvSpPr>
        <p:spPr>
          <a:xfrm>
            <a:off x="5435079" y="993147"/>
            <a:ext cx="4995460" cy="28623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 Japan Work Group (JWG) Wiki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会合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Meetings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サブグループ活動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Subgroup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成果物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Outcomes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写真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Pictures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About Japan WG / About Japan WG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GitHub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メーリングリスト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Mailing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Slack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　ライセンス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 License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8A1FDB2-9CE9-477F-BC1B-22AF9C7B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993147"/>
            <a:ext cx="4877223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Member</a:t>
            </a:r>
          </a:p>
          <a:p>
            <a:pPr lvl="1"/>
            <a:r>
              <a:rPr lang="en-US" altLang="ja-JP" dirty="0"/>
              <a:t>Nomura,</a:t>
            </a:r>
            <a:r>
              <a:rPr lang="ja-JP" altLang="en-US" dirty="0"/>
              <a:t> </a:t>
            </a:r>
            <a:r>
              <a:rPr lang="en-US" altLang="ja-JP" dirty="0" err="1"/>
              <a:t>Imada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Endo, Abe, Nozue, Ueda, Yamaoka, Kobota, </a:t>
            </a:r>
            <a:r>
              <a:rPr lang="en-US" altLang="ja-JP" dirty="0" err="1"/>
              <a:t>Ouchi</a:t>
            </a:r>
            <a:r>
              <a:rPr lang="en-US" altLang="ja-JP" dirty="0"/>
              <a:t>, Harada, </a:t>
            </a:r>
            <a:r>
              <a:rPr lang="en-US" altLang="ja-JP" dirty="0" err="1"/>
              <a:t>Asaba</a:t>
            </a:r>
            <a:r>
              <a:rPr lang="en-US" altLang="ja-JP" dirty="0"/>
              <a:t>, Watanabe, Koizumi, Kato</a:t>
            </a:r>
          </a:p>
          <a:p>
            <a:pPr lvl="1"/>
            <a:r>
              <a:rPr lang="en-US" altLang="ja-JP" dirty="0"/>
              <a:t>Fukuchi</a:t>
            </a:r>
            <a:r>
              <a:rPr lang="ja-JP" altLang="en-US" dirty="0"/>
              <a:t> </a:t>
            </a:r>
            <a:r>
              <a:rPr lang="en-US" altLang="ja-JP" dirty="0"/>
              <a:t>(report)</a:t>
            </a:r>
          </a:p>
          <a:p>
            <a:r>
              <a:rPr lang="en-US" altLang="ja-JP" dirty="0"/>
              <a:t>Activity</a:t>
            </a:r>
          </a:p>
          <a:p>
            <a:pPr lvl="1"/>
            <a:r>
              <a:rPr lang="en-US" altLang="ja-JP" dirty="0"/>
              <a:t>Change of subgroup leader</a:t>
            </a:r>
          </a:p>
          <a:p>
            <a:pPr lvl="2"/>
            <a:r>
              <a:rPr lang="en-US" altLang="ja-JP" dirty="0"/>
              <a:t>License</a:t>
            </a:r>
            <a:r>
              <a:rPr lang="ja-JP" altLang="en-US" dirty="0"/>
              <a:t> </a:t>
            </a:r>
            <a:r>
              <a:rPr lang="en-US" altLang="ja-JP" dirty="0"/>
              <a:t>Info.	Nomura(Hitachi) -&gt; Ito(Renesas)</a:t>
            </a:r>
          </a:p>
          <a:p>
            <a:pPr lvl="2"/>
            <a:r>
              <a:rPr lang="en-US" altLang="ja-JP" dirty="0"/>
              <a:t>Tooling	Nozue(Toshiba) -&gt; Kobayashi(Toshiba)</a:t>
            </a:r>
          </a:p>
          <a:p>
            <a:pPr lvl="1"/>
            <a:r>
              <a:rPr lang="en-US" altLang="ja-JP" dirty="0"/>
              <a:t>Arrangement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the next meeting</a:t>
            </a:r>
          </a:p>
          <a:p>
            <a:pPr lvl="2"/>
            <a:r>
              <a:rPr lang="en-US" altLang="ja-JP" dirty="0"/>
              <a:t>The 10</a:t>
            </a:r>
            <a:r>
              <a:rPr lang="en-US" altLang="ja-JP" baseline="30000" dirty="0"/>
              <a:t>th</a:t>
            </a:r>
            <a:r>
              <a:rPr lang="en-US" altLang="ja-JP" dirty="0"/>
              <a:t> Meeting	July 16</a:t>
            </a:r>
            <a:r>
              <a:rPr lang="en-US" altLang="ja-JP" baseline="30000" dirty="0"/>
              <a:t>th</a:t>
            </a:r>
            <a:r>
              <a:rPr lang="en-US" altLang="ja-JP" dirty="0"/>
              <a:t> 2019</a:t>
            </a:r>
            <a:r>
              <a:rPr lang="ja-JP" altLang="en-US" dirty="0"/>
              <a:t>　</a:t>
            </a:r>
            <a:r>
              <a:rPr lang="en-US" altLang="ja-JP" dirty="0"/>
              <a:t>@Fujitsu(Tokyo, </a:t>
            </a:r>
            <a:r>
              <a:rPr lang="en-US" altLang="ja-JP" dirty="0" err="1"/>
              <a:t>Kamata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F2F subgroup meeting</a:t>
            </a:r>
            <a:r>
              <a:rPr lang="ja-JP" altLang="en-US" dirty="0"/>
              <a:t> </a:t>
            </a:r>
            <a:r>
              <a:rPr lang="en-US" altLang="ja-JP" dirty="0"/>
              <a:t>(March</a:t>
            </a:r>
            <a:r>
              <a:rPr lang="ja-JP" altLang="en-US" dirty="0"/>
              <a:t> </a:t>
            </a:r>
            <a:r>
              <a:rPr lang="en-US" altLang="ja-JP" dirty="0"/>
              <a:t>1st</a:t>
            </a:r>
            <a:r>
              <a:rPr lang="ja-JP" altLang="en-US" dirty="0"/>
              <a:t> </a:t>
            </a:r>
            <a:r>
              <a:rPr lang="en-US" altLang="ja-JP" dirty="0"/>
              <a:t>@Toyota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en-US" altLang="ja-JP" dirty="0"/>
              <a:t>Discussion on Japan WG promotion</a:t>
            </a:r>
          </a:p>
          <a:p>
            <a:pPr lvl="1"/>
            <a:r>
              <a:rPr lang="en-US" altLang="ja-JP" dirty="0"/>
              <a:t>Statistics of ML and Meeting</a:t>
            </a:r>
          </a:p>
          <a:p>
            <a:pPr lvl="1"/>
            <a:r>
              <a:rPr lang="en-US" altLang="ja-JP" dirty="0"/>
              <a:t>other</a:t>
            </a:r>
          </a:p>
          <a:p>
            <a:pPr lvl="2"/>
            <a:r>
              <a:rPr lang="en-US" altLang="ja-JP" dirty="0"/>
              <a:t>Wiki</a:t>
            </a:r>
          </a:p>
          <a:p>
            <a:pPr lvl="2"/>
            <a:r>
              <a:rPr lang="en-US" altLang="ja-JP" dirty="0"/>
              <a:t>Events in Asia</a:t>
            </a:r>
          </a:p>
        </p:txBody>
      </p:sp>
    </p:spTree>
    <p:extLst>
      <p:ext uri="{BB962C8B-B14F-4D97-AF65-F5344CB8AC3E}">
        <p14:creationId xmlns:p14="http://schemas.microsoft.com/office/powerpoint/2010/main" val="27242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81148-CC87-44B3-A4E2-4618D9E6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56C26-B48D-4546-8C5C-4778AB7A4CD6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Education	Yoshitaka</a:t>
            </a:r>
            <a:r>
              <a:rPr lang="ja-JP" altLang="en-US" dirty="0"/>
              <a:t> </a:t>
            </a:r>
            <a:r>
              <a:rPr lang="en-US" altLang="ja-JP" dirty="0"/>
              <a:t>IWATA</a:t>
            </a:r>
          </a:p>
          <a:p>
            <a:r>
              <a:rPr lang="en-US" altLang="ja-JP" dirty="0"/>
              <a:t>FAQ		Yoshiko</a:t>
            </a:r>
            <a:r>
              <a:rPr lang="ja-JP" altLang="en-US" dirty="0"/>
              <a:t> </a:t>
            </a:r>
            <a:r>
              <a:rPr lang="en-US" altLang="ja-JP" dirty="0"/>
              <a:t>OHUCHI</a:t>
            </a:r>
          </a:p>
          <a:p>
            <a:r>
              <a:rPr lang="en-US" altLang="ja-JP" dirty="0"/>
              <a:t>Leaflet		Satoru</a:t>
            </a:r>
            <a:r>
              <a:rPr lang="ja-JP" altLang="en-US" dirty="0"/>
              <a:t> </a:t>
            </a:r>
            <a:r>
              <a:rPr lang="en-US" altLang="ja-JP" dirty="0"/>
              <a:t>UEDA</a:t>
            </a:r>
          </a:p>
          <a:p>
            <a:r>
              <a:rPr lang="en-US" altLang="ja-JP" dirty="0"/>
              <a:t>License</a:t>
            </a:r>
            <a:r>
              <a:rPr lang="ja-JP" altLang="en-US" dirty="0"/>
              <a:t> </a:t>
            </a:r>
            <a:r>
              <a:rPr lang="en-US" altLang="ja-JP" dirty="0"/>
              <a:t>Info.	Yoshiyuki ITO</a:t>
            </a:r>
          </a:p>
          <a:p>
            <a:r>
              <a:rPr lang="en-US" altLang="ja-JP" dirty="0"/>
              <a:t>Planning		Hiroyuki</a:t>
            </a:r>
            <a:r>
              <a:rPr lang="ja-JP" altLang="en-US" dirty="0"/>
              <a:t> </a:t>
            </a:r>
            <a:r>
              <a:rPr lang="en-US" altLang="ja-JP" dirty="0"/>
              <a:t>FUKUCHI</a:t>
            </a:r>
          </a:p>
          <a:p>
            <a:r>
              <a:rPr lang="en-US" altLang="ja-JP" dirty="0"/>
              <a:t>Promotion	</a:t>
            </a:r>
          </a:p>
          <a:p>
            <a:r>
              <a:rPr lang="en-US" altLang="ja-JP" dirty="0"/>
              <a:t>Tooling		</a:t>
            </a:r>
            <a:r>
              <a:rPr lang="en-US" altLang="ja-JP" dirty="0" err="1"/>
              <a:t>Yoshitake</a:t>
            </a:r>
            <a:r>
              <a:rPr lang="en-US" altLang="ja-JP" dirty="0"/>
              <a:t> KOBAYASHI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325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479608"/>
              </p:ext>
            </p:extLst>
          </p:nvPr>
        </p:nvGraphicFramePr>
        <p:xfrm>
          <a:off x="576000" y="1063256"/>
          <a:ext cx="11040000" cy="5348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4C01-CFA0-444A-8168-3646A348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ML</a:t>
            </a:r>
            <a:r>
              <a:rPr lang="ja-JP" altLang="en-US" dirty="0"/>
              <a:t> </a:t>
            </a:r>
            <a:r>
              <a:rPr lang="en-US" altLang="ja-JP" dirty="0"/>
              <a:t>subscription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05DDC0-70B0-4969-97F5-E70DFD416B31}"/>
              </a:ext>
            </a:extLst>
          </p:cNvPr>
          <p:cNvSpPr txBox="1"/>
          <p:nvPr/>
        </p:nvSpPr>
        <p:spPr>
          <a:xfrm>
            <a:off x="8723187" y="288537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7D7B9-DF50-42EF-831D-1F989BBD6891}"/>
              </a:ext>
            </a:extLst>
          </p:cNvPr>
          <p:cNvSpPr txBox="1"/>
          <p:nvPr/>
        </p:nvSpPr>
        <p:spPr>
          <a:xfrm>
            <a:off x="8723187" y="430441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会社</a:t>
            </a:r>
            <a:r>
              <a:rPr kumimoji="1" lang="ja-JP" altLang="en-US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5025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06F88132-2331-49E1-8964-62C49A531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662139"/>
              </p:ext>
            </p:extLst>
          </p:nvPr>
        </p:nvGraphicFramePr>
        <p:xfrm>
          <a:off x="576000" y="1020726"/>
          <a:ext cx="11040000" cy="5791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FBA8ABF8-34A2-48AA-B690-9457F249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Meeting attendees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9321BC-B664-48E9-ACE4-F7B0F208DC56}"/>
              </a:ext>
            </a:extLst>
          </p:cNvPr>
          <p:cNvSpPr txBox="1"/>
          <p:nvPr/>
        </p:nvSpPr>
        <p:spPr>
          <a:xfrm>
            <a:off x="3923414" y="4465673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hoc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1F7C69-C46A-49EC-844B-EFE82959A1A8}"/>
              </a:ext>
            </a:extLst>
          </p:cNvPr>
          <p:cNvSpPr txBox="1"/>
          <p:nvPr/>
        </p:nvSpPr>
        <p:spPr>
          <a:xfrm>
            <a:off x="7698622" y="4051004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hoc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0C5A45-C15E-4A3D-B2B8-C1BC1D908028}"/>
              </a:ext>
            </a:extLst>
          </p:cNvPr>
          <p:cNvSpPr txBox="1"/>
          <p:nvPr/>
        </p:nvSpPr>
        <p:spPr>
          <a:xfrm>
            <a:off x="1037595" y="4376544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D724FD-6D68-443E-84AC-5D834FBFC4EC}"/>
              </a:ext>
            </a:extLst>
          </p:cNvPr>
          <p:cNvSpPr txBox="1"/>
          <p:nvPr/>
        </p:nvSpPr>
        <p:spPr>
          <a:xfrm>
            <a:off x="1972339" y="4362346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lang="en-US" altLang="ja-JP" sz="1400" dirty="0"/>
              <a:t>2</a:t>
            </a:r>
            <a:r>
              <a:rPr kumimoji="1" lang="ja-JP" altLang="en-US" sz="1400" dirty="0"/>
              <a:t>回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D7D9255-40D3-428F-A233-79C0BBC5218C}"/>
              </a:ext>
            </a:extLst>
          </p:cNvPr>
          <p:cNvSpPr txBox="1"/>
          <p:nvPr/>
        </p:nvSpPr>
        <p:spPr>
          <a:xfrm>
            <a:off x="2892056" y="4204892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lang="en-US" altLang="ja-JP" sz="1400" dirty="0"/>
              <a:t>3</a:t>
            </a:r>
            <a:r>
              <a:rPr kumimoji="1" lang="ja-JP" altLang="en-US" sz="1400" dirty="0"/>
              <a:t>回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F32CAE-BC26-48EC-8E94-44BE7383A905}"/>
              </a:ext>
            </a:extLst>
          </p:cNvPr>
          <p:cNvSpPr txBox="1"/>
          <p:nvPr/>
        </p:nvSpPr>
        <p:spPr>
          <a:xfrm>
            <a:off x="4731489" y="2950810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lang="en-US" altLang="ja-JP" sz="1400" dirty="0"/>
              <a:t>4</a:t>
            </a:r>
            <a:r>
              <a:rPr kumimoji="1" lang="ja-JP" altLang="en-US" sz="1400" dirty="0"/>
              <a:t>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24FD51-1C5B-4EF4-975B-8AB0A9EE37E2}"/>
              </a:ext>
            </a:extLst>
          </p:cNvPr>
          <p:cNvSpPr txBox="1"/>
          <p:nvPr/>
        </p:nvSpPr>
        <p:spPr>
          <a:xfrm>
            <a:off x="5691962" y="1923003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lang="en-US" altLang="ja-JP" sz="1400" dirty="0"/>
              <a:t>5</a:t>
            </a:r>
            <a:r>
              <a:rPr kumimoji="1" lang="ja-JP" altLang="en-US" sz="1400" dirty="0"/>
              <a:t>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8540BC-F8CF-4CF0-B748-51272D74C409}"/>
              </a:ext>
            </a:extLst>
          </p:cNvPr>
          <p:cNvSpPr txBox="1"/>
          <p:nvPr/>
        </p:nvSpPr>
        <p:spPr>
          <a:xfrm>
            <a:off x="6772940" y="2433932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lang="en-US" altLang="ja-JP" sz="1400" dirty="0"/>
              <a:t>6</a:t>
            </a:r>
            <a:r>
              <a:rPr kumimoji="1" lang="ja-JP" altLang="en-US" sz="1400" dirty="0"/>
              <a:t>回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363A46-E3DD-40E5-B65C-531DC7E7F8B3}"/>
              </a:ext>
            </a:extLst>
          </p:cNvPr>
          <p:cNvSpPr txBox="1"/>
          <p:nvPr/>
        </p:nvSpPr>
        <p:spPr>
          <a:xfrm>
            <a:off x="8625496" y="2931036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lang="en-US" altLang="ja-JP" sz="1400" dirty="0"/>
              <a:t>7</a:t>
            </a:r>
            <a:r>
              <a:rPr kumimoji="1" lang="ja-JP" altLang="en-US" sz="1400" dirty="0"/>
              <a:t>回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B5FE8DA-50B7-4D2B-93A1-38F3D1F81C22}"/>
              </a:ext>
            </a:extLst>
          </p:cNvPr>
          <p:cNvSpPr txBox="1"/>
          <p:nvPr/>
        </p:nvSpPr>
        <p:spPr>
          <a:xfrm>
            <a:off x="9695053" y="2648624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kumimoji="1" lang="en-US" altLang="ja-JP" sz="1400" dirty="0"/>
              <a:t>8</a:t>
            </a:r>
            <a:r>
              <a:rPr kumimoji="1" lang="ja-JP" altLang="en-US" sz="1400" dirty="0"/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225655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j-lt"/>
              </a:rPr>
              <a:t>All member meeting of Japan WG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026" name="Picture 2" descr="æ¥æ¬å°å³ï¼çå¢å¥ã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236" y="1494236"/>
            <a:ext cx="3869531" cy="386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星: 5 pt 2"/>
          <p:cNvSpPr/>
          <p:nvPr/>
        </p:nvSpPr>
        <p:spPr>
          <a:xfrm>
            <a:off x="5559879" y="4235223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星: 5 pt 4"/>
          <p:cNvSpPr/>
          <p:nvPr/>
        </p:nvSpPr>
        <p:spPr>
          <a:xfrm>
            <a:off x="5830661" y="4088265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星: 5 pt 5"/>
          <p:cNvSpPr/>
          <p:nvPr/>
        </p:nvSpPr>
        <p:spPr>
          <a:xfrm>
            <a:off x="6434818" y="3980925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星: 5 pt 6"/>
          <p:cNvSpPr/>
          <p:nvPr/>
        </p:nvSpPr>
        <p:spPr>
          <a:xfrm>
            <a:off x="6357257" y="4046240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吹き出し: 線 3"/>
          <p:cNvSpPr/>
          <p:nvPr/>
        </p:nvSpPr>
        <p:spPr>
          <a:xfrm>
            <a:off x="7635247" y="1574166"/>
            <a:ext cx="2133686" cy="486655"/>
          </a:xfrm>
          <a:prstGeom prst="borderCallout1">
            <a:avLst>
              <a:gd name="adj1" fmla="val 52500"/>
              <a:gd name="adj2" fmla="val -4405"/>
              <a:gd name="adj3" fmla="val 486072"/>
              <a:gd name="adj4" fmla="val -52171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Tokyo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2017/Dec: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</a:rPr>
              <a:t>Sony</a:t>
            </a:r>
            <a:r>
              <a:rPr kumimoji="1" lang="en-US" altLang="ja-JP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0" name="吹き出し: 線 9"/>
          <p:cNvSpPr/>
          <p:nvPr/>
        </p:nvSpPr>
        <p:spPr>
          <a:xfrm>
            <a:off x="1451955" y="2797653"/>
            <a:ext cx="2121441" cy="579042"/>
          </a:xfrm>
          <a:prstGeom prst="borderCallout1">
            <a:avLst>
              <a:gd name="adj1" fmla="val 48750"/>
              <a:gd name="adj2" fmla="val 103751"/>
              <a:gd name="adj3" fmla="val 227425"/>
              <a:gd name="adj4" fmla="val 20621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Nagoya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2018/Jun: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Toyota</a:t>
            </a:r>
            <a:endParaRPr kumimoji="1" lang="en-US" altLang="ja-JP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吹き出し: 線 16"/>
          <p:cNvSpPr/>
          <p:nvPr/>
        </p:nvSpPr>
        <p:spPr>
          <a:xfrm>
            <a:off x="7551762" y="2646603"/>
            <a:ext cx="2133686" cy="557215"/>
          </a:xfrm>
          <a:prstGeom prst="borderCallout1">
            <a:avLst>
              <a:gd name="adj1" fmla="val 52500"/>
              <a:gd name="adj2" fmla="val -4405"/>
              <a:gd name="adj3" fmla="val 245223"/>
              <a:gd name="adj4" fmla="val -45178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Tokyo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2018/Feb: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</a:rPr>
              <a:t>Hitachi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吹き出し: 線 17"/>
          <p:cNvSpPr/>
          <p:nvPr/>
        </p:nvSpPr>
        <p:spPr>
          <a:xfrm>
            <a:off x="3788386" y="1885453"/>
            <a:ext cx="2375559" cy="489732"/>
          </a:xfrm>
          <a:prstGeom prst="borderCallout1">
            <a:avLst>
              <a:gd name="adj1" fmla="val 104443"/>
              <a:gd name="adj2" fmla="val 46348"/>
              <a:gd name="adj3" fmla="val 433287"/>
              <a:gd name="adj4" fmla="val 112173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Tokyo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2018/Dec: </a:t>
            </a:r>
            <a:r>
              <a:rPr lang="en-US" altLang="ja-JP" dirty="0" err="1">
                <a:solidFill>
                  <a:schemeClr val="accent3">
                    <a:lumMod val="75000"/>
                  </a:schemeClr>
                </a:solidFill>
              </a:rPr>
              <a:t>Tuv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 Sud Japan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吹き出し: 線 18"/>
          <p:cNvSpPr/>
          <p:nvPr/>
        </p:nvSpPr>
        <p:spPr>
          <a:xfrm>
            <a:off x="4161235" y="5363766"/>
            <a:ext cx="2133686" cy="494076"/>
          </a:xfrm>
          <a:prstGeom prst="borderCallout1">
            <a:avLst>
              <a:gd name="adj1" fmla="val -2142"/>
              <a:gd name="adj2" fmla="val 48522"/>
              <a:gd name="adj3" fmla="val -198116"/>
              <a:gd name="adj4" fmla="val 69107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Osaka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2018/Nov: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rgbClr val="C00000"/>
                </a:solidFill>
              </a:rPr>
              <a:t>Panasonic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星: 5 pt 19"/>
          <p:cNvSpPr/>
          <p:nvPr/>
        </p:nvSpPr>
        <p:spPr>
          <a:xfrm>
            <a:off x="5408831" y="4235222"/>
            <a:ext cx="155122" cy="1469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206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1" name="吹き出し: 線 20">
            <a:extLst>
              <a:ext uri="{FF2B5EF4-FFF2-40B4-BE49-F238E27FC236}">
                <a16:creationId xmlns:a16="http://schemas.microsoft.com/office/drawing/2014/main" id="{5664F470-97C7-46F2-B5E1-CDB489EB2DAF}"/>
              </a:ext>
            </a:extLst>
          </p:cNvPr>
          <p:cNvSpPr/>
          <p:nvPr/>
        </p:nvSpPr>
        <p:spPr>
          <a:xfrm>
            <a:off x="7397885" y="4227578"/>
            <a:ext cx="2133686" cy="557215"/>
          </a:xfrm>
          <a:prstGeom prst="borderCallout1">
            <a:avLst>
              <a:gd name="adj1" fmla="val 52500"/>
              <a:gd name="adj2" fmla="val -4405"/>
              <a:gd name="adj3" fmla="val -9920"/>
              <a:gd name="adj4" fmla="val -42727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Kawasaki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2018/Aug: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Fujitsu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吹き出し: 線 21">
            <a:extLst>
              <a:ext uri="{FF2B5EF4-FFF2-40B4-BE49-F238E27FC236}">
                <a16:creationId xmlns:a16="http://schemas.microsoft.com/office/drawing/2014/main" id="{08F4A16C-8805-480F-AD2F-7A0D208196E6}"/>
              </a:ext>
            </a:extLst>
          </p:cNvPr>
          <p:cNvSpPr/>
          <p:nvPr/>
        </p:nvSpPr>
        <p:spPr>
          <a:xfrm>
            <a:off x="6765002" y="5290800"/>
            <a:ext cx="2133686" cy="557215"/>
          </a:xfrm>
          <a:prstGeom prst="borderCallout1">
            <a:avLst>
              <a:gd name="adj1" fmla="val 52500"/>
              <a:gd name="adj2" fmla="val -4405"/>
              <a:gd name="adj3" fmla="val -193952"/>
              <a:gd name="adj4" fmla="val -16117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Kawasaki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2018/Oct: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Toshiba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吹き出し: 線 10"/>
          <p:cNvSpPr/>
          <p:nvPr/>
        </p:nvSpPr>
        <p:spPr>
          <a:xfrm>
            <a:off x="1433609" y="3680872"/>
            <a:ext cx="2056302" cy="566614"/>
          </a:xfrm>
          <a:prstGeom prst="borderCallout1">
            <a:avLst>
              <a:gd name="adj1" fmla="val 48750"/>
              <a:gd name="adj2" fmla="val 103751"/>
              <a:gd name="adj3" fmla="val 113385"/>
              <a:gd name="adj4" fmla="val 191678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Kobe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2018/Nov: </a:t>
            </a:r>
            <a:r>
              <a:rPr lang="en-US" altLang="ja-JP" dirty="0" err="1">
                <a:solidFill>
                  <a:schemeClr val="accent3">
                    <a:lumMod val="75000"/>
                  </a:schemeClr>
                </a:solidFill>
              </a:rPr>
              <a:t>DensoTen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吹き出し: 線 22">
            <a:extLst>
              <a:ext uri="{FF2B5EF4-FFF2-40B4-BE49-F238E27FC236}">
                <a16:creationId xmlns:a16="http://schemas.microsoft.com/office/drawing/2014/main" id="{F40B6880-2036-4F1C-9FDA-F3977DA27F27}"/>
              </a:ext>
            </a:extLst>
          </p:cNvPr>
          <p:cNvSpPr/>
          <p:nvPr/>
        </p:nvSpPr>
        <p:spPr>
          <a:xfrm>
            <a:off x="7931305" y="3489026"/>
            <a:ext cx="2373044" cy="557215"/>
          </a:xfrm>
          <a:prstGeom prst="borderCallout1">
            <a:avLst>
              <a:gd name="adj1" fmla="val 52500"/>
              <a:gd name="adj2" fmla="val -4405"/>
              <a:gd name="adj3" fmla="val 105635"/>
              <a:gd name="adj4" fmla="val -62845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Tokyo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2019/Feb: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Mitsubishi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Electric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吹き出し: 線 23">
            <a:extLst>
              <a:ext uri="{FF2B5EF4-FFF2-40B4-BE49-F238E27FC236}">
                <a16:creationId xmlns:a16="http://schemas.microsoft.com/office/drawing/2014/main" id="{EFB39C91-D1A2-415E-A1C5-21808FEF422D}"/>
              </a:ext>
            </a:extLst>
          </p:cNvPr>
          <p:cNvSpPr/>
          <p:nvPr/>
        </p:nvSpPr>
        <p:spPr>
          <a:xfrm>
            <a:off x="1484523" y="4506184"/>
            <a:ext cx="2056302" cy="566614"/>
          </a:xfrm>
          <a:prstGeom prst="borderCallout1">
            <a:avLst>
              <a:gd name="adj1" fmla="val 48750"/>
              <a:gd name="adj2" fmla="val 103751"/>
              <a:gd name="adj3" fmla="val -23564"/>
              <a:gd name="adj4" fmla="val 19167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Kobe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2019/Apr: </a:t>
            </a:r>
            <a:r>
              <a:rPr lang="en-US" altLang="ja-JP" dirty="0" err="1">
                <a:solidFill>
                  <a:schemeClr val="accent3">
                    <a:lumMod val="75000"/>
                  </a:schemeClr>
                </a:solidFill>
              </a:rPr>
              <a:t>DensoTen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1AF2764B-5891-4064-AF17-D115D084737B}"/>
              </a:ext>
            </a:extLst>
          </p:cNvPr>
          <p:cNvSpPr/>
          <p:nvPr/>
        </p:nvSpPr>
        <p:spPr>
          <a:xfrm>
            <a:off x="7714326" y="2053445"/>
            <a:ext cx="2133686" cy="486655"/>
          </a:xfrm>
          <a:prstGeom prst="borderCallout1">
            <a:avLst>
              <a:gd name="adj1" fmla="val 52500"/>
              <a:gd name="adj2" fmla="val -4405"/>
              <a:gd name="adj3" fmla="val 389384"/>
              <a:gd name="adj4" fmla="val -54879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altLang="ja-JP" u="sng" dirty="0">
                <a:solidFill>
                  <a:schemeClr val="tx1"/>
                </a:solidFill>
              </a:rPr>
              <a:t>Venue: Tokyo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2018/Jun: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</a:rPr>
              <a:t>Sony</a:t>
            </a:r>
            <a:r>
              <a:rPr kumimoji="1" lang="en-US" altLang="ja-JP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5855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83341-5166-49F2-B240-38B88CD3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Events in China/Taiwan</a:t>
            </a:r>
            <a:endParaRPr kumimoji="1" lang="ja-JP" altLang="en-US" dirty="0"/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B31CF8B6-DA37-464F-B1B5-D08A562E0B5B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ea"/>
              </a:rPr>
              <a:t>China: Asian</a:t>
            </a:r>
            <a:r>
              <a:rPr lang="ja-JP" altLang="en-US" sz="2400" dirty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Legal</a:t>
            </a:r>
            <a:r>
              <a:rPr lang="ja-JP" altLang="en-US" sz="2400" dirty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Network</a:t>
            </a:r>
            <a:r>
              <a:rPr lang="ja-JP" altLang="en-US" sz="2400" dirty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round</a:t>
            </a:r>
            <a:r>
              <a:rPr lang="ja-JP" altLang="en-US" sz="2400" dirty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table</a:t>
            </a:r>
          </a:p>
          <a:p>
            <a:pPr lvl="1"/>
            <a:r>
              <a:rPr lang="en-US" altLang="ja-JP" sz="1400" dirty="0"/>
              <a:t>Overview</a:t>
            </a:r>
          </a:p>
          <a:p>
            <a:pPr lvl="2"/>
            <a:r>
              <a:rPr lang="en-US" altLang="ja-JP" sz="1400" dirty="0"/>
              <a:t>Host:	OIN</a:t>
            </a:r>
            <a:r>
              <a:rPr lang="ja-JP" altLang="en-US" sz="1400" dirty="0"/>
              <a:t> </a:t>
            </a:r>
            <a:r>
              <a:rPr lang="en-US" altLang="ja-JP" sz="1400" dirty="0"/>
              <a:t>(Open</a:t>
            </a:r>
            <a:r>
              <a:rPr lang="ja-JP" altLang="en-US" sz="1400" dirty="0"/>
              <a:t> </a:t>
            </a:r>
            <a:r>
              <a:rPr lang="en-US" altLang="ja-JP" sz="1400" dirty="0"/>
              <a:t>Invention</a:t>
            </a:r>
            <a:r>
              <a:rPr lang="ja-JP" altLang="en-US" sz="1400" dirty="0"/>
              <a:t> </a:t>
            </a:r>
            <a:r>
              <a:rPr lang="en-US" altLang="ja-JP" sz="1400" dirty="0"/>
              <a:t>Network)</a:t>
            </a:r>
          </a:p>
          <a:p>
            <a:pPr lvl="2"/>
            <a:r>
              <a:rPr lang="en-US" altLang="ja-JP" sz="1400" dirty="0"/>
              <a:t>Date: 	March 22</a:t>
            </a:r>
            <a:r>
              <a:rPr lang="en-US" altLang="ja-JP" sz="1400" baseline="30000" dirty="0"/>
              <a:t>nd</a:t>
            </a:r>
            <a:r>
              <a:rPr lang="en-US" altLang="ja-JP" sz="1400" dirty="0"/>
              <a:t>, 2019</a:t>
            </a:r>
          </a:p>
          <a:p>
            <a:pPr lvl="2"/>
            <a:r>
              <a:rPr lang="en-US" altLang="ja-JP" sz="1400" dirty="0"/>
              <a:t>Venue:	Shenzhen(mainland China)</a:t>
            </a:r>
          </a:p>
          <a:p>
            <a:pPr lvl="1"/>
            <a:r>
              <a:rPr lang="en-US" altLang="ja-JP" sz="1400" dirty="0"/>
              <a:t>Background</a:t>
            </a:r>
          </a:p>
          <a:p>
            <a:pPr lvl="2"/>
            <a:r>
              <a:rPr lang="en-US" altLang="ja-JP" sz="1400" dirty="0"/>
              <a:t>Most participants are legal personnel in Chinese companies</a:t>
            </a:r>
          </a:p>
          <a:p>
            <a:pPr lvl="2"/>
            <a:r>
              <a:rPr lang="en-US" altLang="ja-JP" sz="1400" dirty="0"/>
              <a:t>They have strong interests in OSS compliance</a:t>
            </a:r>
          </a:p>
          <a:p>
            <a:pPr lvl="2"/>
            <a:r>
              <a:rPr lang="en-US" altLang="ja-JP" sz="1400" dirty="0"/>
              <a:t>It is needed to share knowledge of OSS license and its promotion</a:t>
            </a:r>
            <a:endParaRPr lang="en-US" altLang="ja-JP" sz="1600" dirty="0"/>
          </a:p>
          <a:p>
            <a:pPr lvl="1"/>
            <a:r>
              <a:rPr lang="en-US" altLang="ja-JP" sz="1400" dirty="0"/>
              <a:t>Attendees from JWG</a:t>
            </a:r>
            <a:r>
              <a:rPr lang="ja-JP" altLang="en-US" sz="1400" dirty="0"/>
              <a:t>： </a:t>
            </a:r>
            <a:r>
              <a:rPr lang="en-US" altLang="ja-JP" sz="1400" dirty="0"/>
              <a:t>Shane,</a:t>
            </a:r>
            <a:r>
              <a:rPr lang="ja-JP" altLang="en-US" sz="1400" dirty="0"/>
              <a:t> </a:t>
            </a:r>
            <a:r>
              <a:rPr lang="en-US" altLang="ja-JP" sz="1400" dirty="0"/>
              <a:t>Fukuchi, Kobota</a:t>
            </a:r>
          </a:p>
          <a:p>
            <a:pPr lvl="1"/>
            <a:r>
              <a:rPr lang="en-US" altLang="ja-JP" sz="1400" dirty="0"/>
              <a:t>Introduction of OpenChain</a:t>
            </a:r>
            <a:r>
              <a:rPr lang="ja-JP" altLang="en-US" sz="1400" dirty="0"/>
              <a:t> </a:t>
            </a:r>
            <a:r>
              <a:rPr lang="en-US" altLang="ja-JP" sz="1400" dirty="0"/>
              <a:t>Japan</a:t>
            </a:r>
            <a:r>
              <a:rPr lang="ja-JP" altLang="en-US" sz="1400" dirty="0"/>
              <a:t> </a:t>
            </a:r>
            <a:r>
              <a:rPr lang="en-US" altLang="ja-JP" sz="1400" dirty="0"/>
              <a:t>WG</a:t>
            </a:r>
          </a:p>
          <a:p>
            <a:pPr lvl="2"/>
            <a:r>
              <a:rPr lang="en-US" altLang="ja-JP" sz="1400" dirty="0"/>
              <a:t>By</a:t>
            </a:r>
            <a:r>
              <a:rPr lang="ja-JP" altLang="en-US" sz="1400" dirty="0"/>
              <a:t> </a:t>
            </a:r>
            <a:r>
              <a:rPr lang="en-US" altLang="ja-JP" sz="1400" dirty="0"/>
              <a:t>Fukuchi and Kobota</a:t>
            </a:r>
          </a:p>
          <a:p>
            <a:pPr lvl="2"/>
            <a:r>
              <a:rPr lang="en-US" altLang="ja-JP" sz="1400" dirty="0">
                <a:hlinkClick r:id="rId2"/>
              </a:rPr>
              <a:t>Slides:</a:t>
            </a:r>
            <a:r>
              <a:rPr lang="ja-JP" altLang="en-US" sz="1400" dirty="0">
                <a:hlinkClick r:id="rId2"/>
              </a:rPr>
              <a:t> </a:t>
            </a:r>
            <a:r>
              <a:rPr lang="en-US" altLang="ja-JP" sz="1400" dirty="0">
                <a:hlinkClick r:id="rId2"/>
              </a:rPr>
              <a:t>https://wiki.linuxfoundation.org/_media/openchain/openchain-aln-20190322-rev2.pdf</a:t>
            </a:r>
            <a:endParaRPr lang="en-US" altLang="ja-JP" sz="1400" dirty="0"/>
          </a:p>
          <a:p>
            <a:r>
              <a:rPr lang="en-US" altLang="ja-JP" sz="2400" dirty="0"/>
              <a:t>Taiwan:</a:t>
            </a:r>
            <a:r>
              <a:rPr lang="ja-JP" altLang="en-US" sz="2400" dirty="0"/>
              <a:t>　</a:t>
            </a:r>
            <a:r>
              <a:rPr lang="en-US" altLang="ja-JP" sz="2400" dirty="0"/>
              <a:t>Workshop (under planning)</a:t>
            </a:r>
          </a:p>
          <a:p>
            <a:pPr lvl="1"/>
            <a:r>
              <a:rPr lang="en-US" altLang="ja-JP" sz="1400" dirty="0"/>
              <a:t>Overview</a:t>
            </a:r>
          </a:p>
          <a:p>
            <a:pPr lvl="2"/>
            <a:r>
              <a:rPr lang="en-US" altLang="ja-JP" sz="1400" dirty="0"/>
              <a:t>Host:	Open</a:t>
            </a:r>
            <a:r>
              <a:rPr lang="ja-JP" altLang="en-US" sz="1400" dirty="0"/>
              <a:t> </a:t>
            </a:r>
            <a:r>
              <a:rPr lang="en-US" altLang="ja-JP" sz="1400" dirty="0"/>
              <a:t>Culture</a:t>
            </a:r>
            <a:r>
              <a:rPr lang="ja-JP" altLang="en-US" sz="1400" dirty="0"/>
              <a:t> </a:t>
            </a:r>
            <a:r>
              <a:rPr lang="en-US" altLang="ja-JP" sz="1400" dirty="0"/>
              <a:t>Foundation</a:t>
            </a:r>
            <a:r>
              <a:rPr lang="ja-JP" altLang="en-US" sz="1400" dirty="0"/>
              <a:t> </a:t>
            </a:r>
            <a:r>
              <a:rPr lang="en-US" altLang="ja-JP" sz="1400" dirty="0"/>
              <a:t>Taiwan</a:t>
            </a:r>
          </a:p>
          <a:p>
            <a:pPr lvl="2"/>
            <a:r>
              <a:rPr lang="en-US" altLang="ja-JP" sz="1400" dirty="0"/>
              <a:t>Date:	August</a:t>
            </a:r>
            <a:r>
              <a:rPr lang="ja-JP" altLang="en-US" sz="1400" dirty="0"/>
              <a:t> </a:t>
            </a:r>
            <a:r>
              <a:rPr lang="en-US" altLang="ja-JP" sz="1400" dirty="0"/>
              <a:t>or</a:t>
            </a:r>
            <a:r>
              <a:rPr lang="ja-JP" altLang="en-US" sz="1400" dirty="0"/>
              <a:t> </a:t>
            </a:r>
            <a:r>
              <a:rPr lang="en-US" altLang="ja-JP" sz="1400" dirty="0"/>
              <a:t>September</a:t>
            </a:r>
          </a:p>
          <a:p>
            <a:pPr lvl="2"/>
            <a:r>
              <a:rPr lang="en-US" altLang="ja-JP" sz="1400" dirty="0"/>
              <a:t>Venue:	Taipei(Taiwan)</a:t>
            </a:r>
          </a:p>
          <a:p>
            <a:pPr lvl="1"/>
            <a:r>
              <a:rPr lang="en-US" altLang="ja-JP" sz="1400" dirty="0"/>
              <a:t>Japan</a:t>
            </a:r>
            <a:r>
              <a:rPr lang="ja-JP" altLang="en-US" sz="1400" dirty="0"/>
              <a:t> </a:t>
            </a:r>
            <a:r>
              <a:rPr lang="en-US" altLang="ja-JP" sz="1400" dirty="0"/>
              <a:t>WG receiving the invitation.</a:t>
            </a:r>
          </a:p>
          <a:p>
            <a:endParaRPr lang="en-US" altLang="ja-JP" sz="1600" dirty="0"/>
          </a:p>
          <a:p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15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3ADC-FFA3-45CF-9786-8D8F2413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Japan</a:t>
            </a:r>
            <a:r>
              <a:rPr kumimoji="1" lang="ja-JP" altLang="en-US" dirty="0"/>
              <a:t> </a:t>
            </a:r>
            <a:r>
              <a:rPr kumimoji="1" lang="en-US" altLang="ja-JP" dirty="0"/>
              <a:t>WG</a:t>
            </a:r>
            <a:r>
              <a:rPr kumimoji="1" lang="ja-JP" altLang="en-US" dirty="0"/>
              <a:t> </a:t>
            </a:r>
            <a:r>
              <a:rPr kumimoji="1" lang="en-US" altLang="ja-JP" dirty="0"/>
              <a:t>Wiki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FF4614-4166-4C85-944D-E07249B13871}"/>
              </a:ext>
            </a:extLst>
          </p:cNvPr>
          <p:cNvSpPr/>
          <p:nvPr/>
        </p:nvSpPr>
        <p:spPr>
          <a:xfrm>
            <a:off x="6354729" y="4258616"/>
            <a:ext cx="49954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Outcomes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Case Study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SPDX Lite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FAQ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General Public Guide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Japan WG leaflet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Slides at the events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Japanese Translation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B2A472-26ED-4EF4-B75F-509876D4596C}"/>
              </a:ext>
            </a:extLst>
          </p:cNvPr>
          <p:cNvSpPr/>
          <p:nvPr/>
        </p:nvSpPr>
        <p:spPr>
          <a:xfrm>
            <a:off x="5435079" y="993147"/>
            <a:ext cx="4995460" cy="28623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OpenChain Japan Work Group (JWG) Wiki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Meetings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Subgroup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Outcomes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Pictures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About Japan WG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en-US" altLang="ja-JP" dirty="0">
                <a:solidFill>
                  <a:schemeClr val="bg1"/>
                </a:solidFill>
              </a:rPr>
              <a:t>GitHub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Mailing List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Slack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License</a:t>
            </a:r>
            <a:endParaRPr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8A1FDB2-9CE9-477F-BC1B-22AF9C7B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993147"/>
            <a:ext cx="4877223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8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r>
              <a:rPr lang="ja-JP" altLang="en-US" dirty="0"/>
              <a:t>報告</a:t>
            </a:r>
            <a:br>
              <a:rPr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2019</a:t>
            </a:r>
            <a:r>
              <a:rPr lang="ja-JP" altLang="en-US" sz="2800" dirty="0"/>
              <a:t>年</a:t>
            </a:r>
            <a:r>
              <a:rPr lang="en-US" altLang="ja-JP" sz="2800" dirty="0"/>
              <a:t>3</a:t>
            </a:r>
            <a:r>
              <a:rPr lang="ja-JP" altLang="en-US" sz="2800" dirty="0"/>
              <a:t>月～</a:t>
            </a:r>
            <a:r>
              <a:rPr lang="en-US" altLang="ja-JP" sz="2800" dirty="0"/>
              <a:t>2019</a:t>
            </a:r>
            <a:r>
              <a:rPr lang="ja-JP" altLang="en-US" sz="2800" dirty="0"/>
              <a:t>年</a:t>
            </a:r>
            <a:r>
              <a:rPr lang="en-US" altLang="ja-JP" sz="2800" dirty="0"/>
              <a:t>4</a:t>
            </a:r>
            <a:r>
              <a:rPr lang="ja-JP" altLang="en-US" sz="2800" dirty="0"/>
              <a:t>月活動分）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福地　弘行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3165</TotalTime>
  <Words>434</Words>
  <Application>Microsoft Office PowerPoint</Application>
  <PresentationFormat>ワイド画面</PresentationFormat>
  <Paragraphs>250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16</vt:i4>
      </vt:variant>
    </vt:vector>
  </HeadingPairs>
  <TitlesOfParts>
    <vt:vector size="31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OSSL資料_20160418_c</vt:lpstr>
      <vt:lpstr>Planning Subgroup Report （2019/March～2019/April ）</vt:lpstr>
      <vt:lpstr>Overview</vt:lpstr>
      <vt:lpstr>Subgroup</vt:lpstr>
      <vt:lpstr>ML subscription</vt:lpstr>
      <vt:lpstr>Meeting attendees</vt:lpstr>
      <vt:lpstr>All member meeting of Japan WG</vt:lpstr>
      <vt:lpstr>Events in China/Taiwan</vt:lpstr>
      <vt:lpstr>Japan WG Wiki</vt:lpstr>
      <vt:lpstr>Planning Subgroup報告 （2019年3月～2019年4月活動分）</vt:lpstr>
      <vt:lpstr>活動概要</vt:lpstr>
      <vt:lpstr>現在のサブグループ</vt:lpstr>
      <vt:lpstr>MLへの登録者数</vt:lpstr>
      <vt:lpstr>全体会合　参加者数・参加企業数</vt:lpstr>
      <vt:lpstr>All member meeting of Japan WG</vt:lpstr>
      <vt:lpstr>海外  中国・台湾イベント</vt:lpstr>
      <vt:lpstr>Japan WG Wiki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229</cp:revision>
  <dcterms:created xsi:type="dcterms:W3CDTF">2018-07-20T07:39:34Z</dcterms:created>
  <dcterms:modified xsi:type="dcterms:W3CDTF">2019-04-18T05:52:00Z</dcterms:modified>
</cp:coreProperties>
</file>