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</p:sldMasterIdLst>
  <p:notesMasterIdLst>
    <p:notesMasterId r:id="rId14"/>
  </p:notesMasterIdLst>
  <p:sldIdLst>
    <p:sldId id="406" r:id="rId3"/>
    <p:sldId id="407" r:id="rId4"/>
    <p:sldId id="413" r:id="rId5"/>
    <p:sldId id="437" r:id="rId6"/>
    <p:sldId id="436" r:id="rId7"/>
    <p:sldId id="435" r:id="rId8"/>
    <p:sldId id="438" r:id="rId9"/>
    <p:sldId id="434" r:id="rId10"/>
    <p:sldId id="431" r:id="rId11"/>
    <p:sldId id="433" r:id="rId12"/>
    <p:sldId id="4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1" d="100"/>
          <a:sy n="81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Planning</a:t>
            </a:r>
            <a:r>
              <a:rPr lang="ja-JP" altLang="en-US" dirty="0"/>
              <a:t> </a:t>
            </a:r>
            <a:r>
              <a:rPr lang="en-US" altLang="ja-JP" dirty="0"/>
              <a:t>Subgroup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February 18, 2020</a:t>
            </a:r>
          </a:p>
          <a:p>
            <a:r>
              <a:rPr kumimoji="1" lang="en-US" altLang="ja-JP" dirty="0"/>
              <a:t>Hiroyuki</a:t>
            </a:r>
            <a:r>
              <a:rPr kumimoji="1" lang="ja-JP" altLang="en-US" dirty="0"/>
              <a:t> </a:t>
            </a:r>
            <a:r>
              <a:rPr kumimoji="1" lang="en-US" altLang="ja-JP" dirty="0"/>
              <a:t>Fukuchi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89FA-3C69-4F36-B440-546F7956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（参考）第</a:t>
            </a:r>
            <a:r>
              <a:rPr kumimoji="1" lang="en-US" altLang="ja-JP" dirty="0"/>
              <a:t>11</a:t>
            </a:r>
            <a:r>
              <a:rPr kumimoji="1" lang="ja-JP" altLang="en-US" dirty="0"/>
              <a:t>回</a:t>
            </a:r>
            <a:r>
              <a:rPr kumimoji="1" lang="en-US" altLang="ja-JP" dirty="0"/>
              <a:t>LT</a:t>
            </a:r>
            <a:r>
              <a:rPr kumimoji="1" lang="ja-JP" altLang="en-US" dirty="0"/>
              <a:t>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FAAAD-D6E3-4E7E-AA6B-78DC9ACC797D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もっと多くの人に事前に集めておきたかった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90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人の前では、フリーディスカッションで話せない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全体を眺めて、ポイントを掴んで、話すのが良いかも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ワイアレスマイクがあったらよかった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海外からのコメント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これだけの会社が情報を共有するのは素晴らしい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多くの情報を集めたいのと、議論をしたいのと、別の軸があるのでは。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リアルタイムで集計ができると面白いかも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人の質疑が見えると参加しやすい　「いいね」が多いと議論が進む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3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年前と今との組織の変化が見えると面白い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一人でやっていたのが、組織化されたとか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話す人の数を増やす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パネルディスカッションのための資料になっているかも。</a:t>
            </a:r>
            <a:endParaRPr lang="en-US" altLang="ja-JP" sz="120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80398-06C7-4B0B-B6B7-DEEB9D89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（参考）第</a:t>
            </a:r>
            <a:r>
              <a:rPr kumimoji="1" lang="en-US" altLang="ja-JP" dirty="0"/>
              <a:t>10</a:t>
            </a:r>
            <a:r>
              <a:rPr kumimoji="1" lang="ja-JP" altLang="en-US" dirty="0"/>
              <a:t>回会合振り返り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D09CA4-30BC-4BC4-88B0-17E970CDA2D8}"/>
              </a:ext>
            </a:extLst>
          </p:cNvPr>
          <p:cNvSpPr txBox="1"/>
          <p:nvPr/>
        </p:nvSpPr>
        <p:spPr>
          <a:xfrm>
            <a:off x="576000" y="1097280"/>
            <a:ext cx="84066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FAQ</a:t>
            </a:r>
            <a:r>
              <a:rPr kumimoji="1" lang="ja-JP" altLang="en-US" sz="1200" dirty="0"/>
              <a:t>から</a:t>
            </a:r>
            <a:endParaRPr kumimoji="1" lang="en-US" altLang="ja-JP" sz="1200" dirty="0"/>
          </a:p>
          <a:p>
            <a:r>
              <a:rPr kumimoji="1" lang="ja-JP" altLang="en-US" sz="1200" dirty="0"/>
              <a:t>並行セッションで、他の参加できなかった</a:t>
            </a:r>
            <a:endParaRPr kumimoji="1" lang="en-US" altLang="ja-JP" sz="1200" dirty="0"/>
          </a:p>
          <a:p>
            <a:r>
              <a:rPr kumimoji="1" lang="ja-JP" altLang="en-US" sz="1200" dirty="0"/>
              <a:t>要望を言いたかったが言えなかった</a:t>
            </a:r>
            <a:endParaRPr kumimoji="1" lang="en-US" altLang="ja-JP" sz="1200" dirty="0"/>
          </a:p>
          <a:p>
            <a:r>
              <a:rPr kumimoji="1" lang="ja-JP" altLang="en-US" sz="1200" dirty="0"/>
              <a:t>交代制で他のセッションを見られない。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特色を付ける</a:t>
            </a:r>
            <a:endParaRPr kumimoji="1" lang="en-US" altLang="ja-JP" sz="1200" dirty="0"/>
          </a:p>
          <a:p>
            <a:r>
              <a:rPr kumimoji="1" lang="ja-JP" altLang="en-US" sz="1200" dirty="0"/>
              <a:t>毎回同じものになる</a:t>
            </a:r>
            <a:endParaRPr kumimoji="1" lang="en-US" altLang="ja-JP" sz="1200" dirty="0"/>
          </a:p>
          <a:p>
            <a:r>
              <a:rPr kumimoji="1" lang="ja-JP" altLang="en-US" sz="1200" dirty="0"/>
              <a:t>毎回同じでも良い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ML</a:t>
            </a:r>
            <a:r>
              <a:rPr kumimoji="1" lang="ja-JP" altLang="en-US" sz="1200" dirty="0"/>
              <a:t>ではわからない</a:t>
            </a:r>
            <a:endParaRPr kumimoji="1" lang="en-US" altLang="ja-JP" sz="1200" dirty="0"/>
          </a:p>
          <a:p>
            <a:r>
              <a:rPr kumimoji="1" lang="ja-JP" altLang="en-US" sz="1200" dirty="0"/>
              <a:t>質問ができる場</a:t>
            </a:r>
            <a:endParaRPr kumimoji="1" lang="en-US" altLang="ja-JP" sz="1200" dirty="0"/>
          </a:p>
          <a:p>
            <a:r>
              <a:rPr kumimoji="1" lang="ja-JP" altLang="en-US" sz="1200" dirty="0"/>
              <a:t>毎回は難しい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何回かに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回やれればよい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 err="1"/>
              <a:t>Gp</a:t>
            </a:r>
            <a:r>
              <a:rPr kumimoji="1" lang="ja-JP" altLang="en-US" sz="1200" dirty="0"/>
              <a:t>間で人数の差</a:t>
            </a:r>
            <a:endParaRPr kumimoji="1" lang="en-US" altLang="ja-JP" sz="1200" dirty="0"/>
          </a:p>
          <a:p>
            <a:r>
              <a:rPr kumimoji="1" lang="ja-JP" altLang="en-US" sz="1200" dirty="0"/>
              <a:t>二つを両方聞いている人がいた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ホストで</a:t>
            </a:r>
            <a:r>
              <a:rPr kumimoji="1" lang="en-US" altLang="ja-JP" sz="1200" dirty="0"/>
              <a:t>5</a:t>
            </a:r>
            <a:r>
              <a:rPr kumimoji="1" lang="ja-JP" altLang="en-US" sz="1200" dirty="0"/>
              <a:t>名程度人員が必要</a:t>
            </a:r>
            <a:endParaRPr kumimoji="1" lang="en-US" altLang="ja-JP" sz="1200" dirty="0"/>
          </a:p>
          <a:p>
            <a:r>
              <a:rPr kumimoji="1" lang="ja-JP" altLang="en-US" sz="1200" dirty="0"/>
              <a:t>受付、ホワイトボード準備、張り紙、人の誘導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少人数でディスカッション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58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February 18(Tue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), 2020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16:00-xx:xx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Imada, Endo, Aoki,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Ouchi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,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Osaki, 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Owada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, Kobota, Koizumi, Ninjouji, Taima, Shima, Yamamoto, Yoneshima, Dote, Shane, Fukuchi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Venue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Uberconference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Review and feedback of the 13</a:t>
            </a:r>
            <a:r>
              <a:rPr lang="en-US" altLang="ja-JP" sz="2800" baseline="30000" dirty="0"/>
              <a:t>th</a:t>
            </a:r>
            <a:r>
              <a:rPr lang="en-US" altLang="ja-JP" sz="2800" dirty="0"/>
              <a:t> meeting</a:t>
            </a:r>
          </a:p>
          <a:p>
            <a:pPr lvl="1">
              <a:defRPr/>
            </a:pPr>
            <a:r>
              <a:rPr lang="en-US" altLang="ja-JP" sz="2400" dirty="0">
                <a:solidFill>
                  <a:prstClr val="black"/>
                </a:solidFill>
              </a:rPr>
              <a:t>Lightning</a:t>
            </a:r>
            <a:r>
              <a:rPr lang="ja-JP" altLang="en-US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</a:rPr>
              <a:t>Talk</a:t>
            </a:r>
          </a:p>
          <a:p>
            <a:pPr lvl="1">
              <a:defRPr/>
            </a:pPr>
            <a:r>
              <a:rPr lang="en-US" altLang="ja-JP" sz="2400" dirty="0">
                <a:solidFill>
                  <a:prstClr val="black"/>
                </a:solidFill>
              </a:rPr>
              <a:t>Panel</a:t>
            </a:r>
            <a:r>
              <a:rPr lang="ja-JP" altLang="en-US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</a:rPr>
              <a:t>Discussion</a:t>
            </a:r>
          </a:p>
          <a:p>
            <a:pPr lvl="1">
              <a:defRPr/>
            </a:pPr>
            <a:r>
              <a:rPr lang="en-US" altLang="ja-JP" sz="2400" dirty="0">
                <a:solidFill>
                  <a:prstClr val="black"/>
                </a:solidFill>
              </a:rPr>
              <a:t>Category of Participants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Planning the 14</a:t>
            </a:r>
            <a:r>
              <a:rPr lang="en-US" altLang="ja-JP" sz="2800" baseline="30000" dirty="0"/>
              <a:t>th</a:t>
            </a:r>
            <a:r>
              <a:rPr lang="en-US" altLang="ja-JP" sz="2800" dirty="0"/>
              <a:t> meeting</a:t>
            </a:r>
          </a:p>
          <a:p>
            <a:pPr lvl="1">
              <a:defRPr/>
            </a:pPr>
            <a:r>
              <a:rPr lang="en-US" altLang="ja-JP" sz="2400" dirty="0"/>
              <a:t>April 23(Thu) 2020 </a:t>
            </a:r>
          </a:p>
          <a:p>
            <a:pPr lvl="1">
              <a:defRPr/>
            </a:pPr>
            <a:r>
              <a:rPr lang="en-US" altLang="ja-JP" sz="2400" dirty="0" err="1"/>
              <a:t>Socionext</a:t>
            </a:r>
            <a:r>
              <a:rPr lang="en-US" altLang="ja-JP" sz="2400" dirty="0"/>
              <a:t> (Kyoto) </a:t>
            </a:r>
          </a:p>
          <a:p>
            <a:pPr lvl="1">
              <a:defRPr/>
            </a:pPr>
            <a:r>
              <a:rPr lang="en-US" altLang="ja-JP" sz="2400" dirty="0"/>
              <a:t>need a backup plan?</a:t>
            </a:r>
          </a:p>
          <a:p>
            <a:pPr>
              <a:defRPr/>
            </a:pPr>
            <a:r>
              <a:rPr lang="en-US" altLang="ja-JP" sz="2800" dirty="0"/>
              <a:t>Web meeting</a:t>
            </a: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1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74B49-E022-448E-B179-8A44C603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Comment from Kato-san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24647-0C8F-4ABF-8F9E-7084758547ED}"/>
              </a:ext>
            </a:extLst>
          </p:cNvPr>
          <p:cNvSpPr/>
          <p:nvPr/>
        </p:nvSpPr>
        <p:spPr>
          <a:xfrm>
            <a:off x="575999" y="1186678"/>
            <a:ext cx="11039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Japan WG</a:t>
            </a:r>
            <a:r>
              <a:rPr lang="ja-JP" altLang="en-US" dirty="0"/>
              <a:t>全体会合は</a:t>
            </a:r>
            <a:r>
              <a:rPr lang="en-US" altLang="ja-JP" dirty="0"/>
              <a:t>F2F</a:t>
            </a:r>
            <a:r>
              <a:rPr lang="ja-JP" altLang="en-US" dirty="0"/>
              <a:t>開催が良いと思います．</a:t>
            </a:r>
            <a:r>
              <a:rPr lang="en-US" altLang="ja-JP" dirty="0"/>
              <a:t>(</a:t>
            </a:r>
            <a:r>
              <a:rPr lang="ja-JP" altLang="en-US" dirty="0"/>
              <a:t>福地さんや大崎さんのコメントに同意，です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・上記の前提の上で，ストリーム配信的な取り組みの議論はあっても良いかと思います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今日の</a:t>
            </a:r>
            <a:r>
              <a:rPr lang="en-US" altLang="ja-JP" dirty="0"/>
              <a:t>Tooling SWG</a:t>
            </a:r>
            <a:r>
              <a:rPr lang="ja-JP" altLang="en-US" dirty="0"/>
              <a:t>のように，まずは</a:t>
            </a:r>
            <a:r>
              <a:rPr lang="en-US" altLang="ja-JP" dirty="0"/>
              <a:t>SWG</a:t>
            </a:r>
            <a:r>
              <a:rPr lang="ja-JP" altLang="en-US" dirty="0"/>
              <a:t>でいろいろと試すのが良いかも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・今回の</a:t>
            </a:r>
            <a:r>
              <a:rPr lang="en-US" altLang="ja-JP" dirty="0"/>
              <a:t>LT(</a:t>
            </a:r>
            <a:r>
              <a:rPr lang="ja-JP" altLang="en-US" dirty="0"/>
              <a:t>ポリシー編</a:t>
            </a:r>
            <a:r>
              <a:rPr lang="en-US" altLang="ja-JP" dirty="0"/>
              <a:t>)</a:t>
            </a:r>
            <a:r>
              <a:rPr lang="ja-JP" altLang="en-US" dirty="0"/>
              <a:t>を，どうするか，アジェンダのひとつとしていただけると幸甚です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結論は</a:t>
            </a:r>
            <a:r>
              <a:rPr lang="en-US" altLang="ja-JP" dirty="0"/>
              <a:t>18</a:t>
            </a:r>
            <a:r>
              <a:rPr lang="ja-JP" altLang="en-US" dirty="0"/>
              <a:t>日中に出なくても良いので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DeNA</a:t>
            </a:r>
            <a:r>
              <a:rPr lang="ja-JP" altLang="en-US" dirty="0"/>
              <a:t>さん会場での開催リベンジ有無にかかわらず，落ち着いたら忍頂寺さんの慰労会をしたいです！！！！</a:t>
            </a:r>
          </a:p>
        </p:txBody>
      </p:sp>
    </p:spTree>
    <p:extLst>
      <p:ext uri="{BB962C8B-B14F-4D97-AF65-F5344CB8AC3E}">
        <p14:creationId xmlns:p14="http://schemas.microsoft.com/office/powerpoint/2010/main" val="34853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94FB61-7279-4514-AEED-D7A057EB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Feedback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23041B-585E-4084-BF5D-582C7F434C38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会議開催には人的リソースが必要と実感した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，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2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月はインフル等の流行があるので、何か判断基準があると良い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Planning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SG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の意思決定過程が明確であるとうれしい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＞ボランティアべーすなのできっちりしたものは難しい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率直な議論ができていたのではないか。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ホストが最終的な決定するのでよいかも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開催可否判断時に音声会議で議論ができればよかった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全体会合は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F2F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でやるべき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＞オンラインで開催するのは、</a:t>
            </a: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Webinar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のような講義形式のもの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Lightning Talk</a:t>
            </a: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の体制を強化したい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18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＞後日相談</a:t>
            </a: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18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534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8AAA0-ECF7-4F00-9D5F-DBEA33A4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Category of Participants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E08CCD2-2DE7-4E7A-BFC6-D0EB5CF31445}"/>
              </a:ext>
            </a:extLst>
          </p:cNvPr>
          <p:cNvSpPr/>
          <p:nvPr/>
        </p:nvSpPr>
        <p:spPr>
          <a:xfrm>
            <a:off x="575999" y="1122936"/>
            <a:ext cx="96926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 参加希望者 経過報告</a:t>
            </a:r>
            <a:r>
              <a:rPr lang="en-US" altLang="ja-JP" dirty="0"/>
              <a:t>(</a:t>
            </a:r>
            <a:r>
              <a:rPr lang="ja-JP" altLang="en-US" dirty="0"/>
              <a:t>初参加</a:t>
            </a:r>
            <a:r>
              <a:rPr lang="en-US" altLang="ja-JP" dirty="0"/>
              <a:t>, 2~3</a:t>
            </a:r>
            <a:r>
              <a:rPr lang="ja-JP" altLang="en-US" dirty="0"/>
              <a:t>回</a:t>
            </a:r>
            <a:r>
              <a:rPr lang="en-US" altLang="ja-JP" dirty="0"/>
              <a:t>, 4</a:t>
            </a:r>
            <a:r>
              <a:rPr lang="ja-JP" altLang="en-US" dirty="0"/>
              <a:t>回以上</a:t>
            </a:r>
            <a:r>
              <a:rPr lang="en-US" altLang="ja-JP" dirty="0"/>
              <a:t>, </a:t>
            </a:r>
            <a:r>
              <a:rPr lang="ja-JP" altLang="en-US" dirty="0"/>
              <a:t>無回答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会合  </a:t>
            </a:r>
            <a:r>
              <a:rPr lang="en-US" altLang="ja-JP" dirty="0"/>
              <a:t>(2/16, 6:00 </a:t>
            </a:r>
            <a:r>
              <a:rPr lang="ja-JP" altLang="en-US" dirty="0"/>
              <a:t>更新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OSS</a:t>
            </a:r>
            <a:r>
              <a:rPr lang="ja-JP" altLang="en-US" dirty="0"/>
              <a:t>推進　　</a:t>
            </a:r>
            <a:r>
              <a:rPr lang="en-US" altLang="ja-JP" dirty="0"/>
              <a:t>21 (3,3,15,0)</a:t>
            </a:r>
          </a:p>
          <a:p>
            <a:r>
              <a:rPr lang="en-US" altLang="ja-JP" dirty="0"/>
              <a:t>SW</a:t>
            </a:r>
            <a:r>
              <a:rPr lang="ja-JP" altLang="en-US" dirty="0"/>
              <a:t>開発　　　</a:t>
            </a:r>
            <a:r>
              <a:rPr lang="en-US" altLang="ja-JP" dirty="0"/>
              <a:t>5 (2,0,3,0)</a:t>
            </a:r>
          </a:p>
          <a:p>
            <a:r>
              <a:rPr lang="en-US" altLang="ja-JP" dirty="0"/>
              <a:t>SW</a:t>
            </a:r>
            <a:r>
              <a:rPr lang="ja-JP" altLang="en-US" dirty="0"/>
              <a:t>研究開発　</a:t>
            </a:r>
            <a:r>
              <a:rPr lang="en-US" altLang="ja-JP" dirty="0"/>
              <a:t>5 (1,1,3,0)</a:t>
            </a:r>
          </a:p>
          <a:p>
            <a:r>
              <a:rPr lang="ja-JP" altLang="en-US" dirty="0"/>
              <a:t>法務・知財　</a:t>
            </a:r>
            <a:r>
              <a:rPr lang="en-US" altLang="ja-JP" dirty="0"/>
              <a:t>35 (16,10,9,0)</a:t>
            </a:r>
          </a:p>
          <a:p>
            <a:r>
              <a:rPr lang="ja-JP" altLang="en-US" dirty="0"/>
              <a:t>品保・品管　  </a:t>
            </a:r>
            <a:r>
              <a:rPr lang="en-US" altLang="ja-JP" dirty="0"/>
              <a:t>2 (1,1,0,0)</a:t>
            </a:r>
          </a:p>
          <a:p>
            <a:r>
              <a:rPr lang="ja-JP" altLang="en-US" dirty="0"/>
              <a:t>技術企画等　  </a:t>
            </a:r>
            <a:r>
              <a:rPr lang="en-US" altLang="ja-JP" dirty="0"/>
              <a:t>3 (0,0,3,0)</a:t>
            </a:r>
          </a:p>
          <a:p>
            <a:r>
              <a:rPr lang="ja-JP" altLang="en-US" dirty="0"/>
              <a:t>その他　　　  </a:t>
            </a:r>
            <a:r>
              <a:rPr lang="en-US" altLang="ja-JP" dirty="0"/>
              <a:t>5 (1,2,2,0)</a:t>
            </a:r>
          </a:p>
          <a:p>
            <a:r>
              <a:rPr lang="ja-JP" altLang="en-US" dirty="0"/>
              <a:t>無回答　　　  </a:t>
            </a:r>
            <a:r>
              <a:rPr lang="en-US" altLang="ja-JP" dirty="0"/>
              <a:t>1 (0,0,0,1)</a:t>
            </a:r>
          </a:p>
          <a:p>
            <a:r>
              <a:rPr lang="en-US" altLang="ja-JP" dirty="0"/>
              <a:t>--------------------------------</a:t>
            </a:r>
          </a:p>
          <a:p>
            <a:r>
              <a:rPr lang="en-US" altLang="ja-JP" dirty="0"/>
              <a:t>Grand Total	77 (24,17,35,1)</a:t>
            </a:r>
          </a:p>
          <a:p>
            <a:endParaRPr lang="en-US" altLang="ja-JP" dirty="0"/>
          </a:p>
          <a:p>
            <a:r>
              <a:rPr lang="ja-JP" altLang="en-US" dirty="0"/>
              <a:t>企業・団体数：</a:t>
            </a:r>
            <a:r>
              <a:rPr lang="en-US" altLang="ja-JP" dirty="0"/>
              <a:t>43</a:t>
            </a:r>
          </a:p>
          <a:p>
            <a:r>
              <a:rPr lang="ja-JP" altLang="en-US" dirty="0"/>
              <a:t>初参加がいる企業等数：</a:t>
            </a:r>
            <a:r>
              <a:rPr lang="en-US" altLang="ja-JP" dirty="0"/>
              <a:t>20</a:t>
            </a:r>
          </a:p>
          <a:p>
            <a:r>
              <a:rPr lang="ja-JP" altLang="en-US" dirty="0"/>
              <a:t>法務・知財の参加企業等数：</a:t>
            </a:r>
            <a:r>
              <a:rPr lang="en-US" altLang="ja-JP" dirty="0"/>
              <a:t>22</a:t>
            </a:r>
          </a:p>
          <a:p>
            <a:r>
              <a:rPr lang="ja-JP" altLang="en-US" dirty="0"/>
              <a:t>法務・知財の初参加がいる企業等数：</a:t>
            </a:r>
            <a:r>
              <a:rPr lang="en-US" altLang="ja-JP" dirty="0"/>
              <a:t>14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927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97764-9C1F-4FC7-8E47-9F07C84E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26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FE2F4-7108-4496-A186-6F20E0E7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Lightning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Talk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836BD82-0894-4AB4-939D-34B091CD6D88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OpenChain</a:t>
            </a:r>
            <a:r>
              <a:rPr lang="ja-JP" altLang="en-US" sz="2000" dirty="0"/>
              <a:t>仕様が</a:t>
            </a:r>
            <a:r>
              <a:rPr lang="en-US" altLang="ja-JP" sz="2000" dirty="0"/>
              <a:t>OSS License Compliance</a:t>
            </a:r>
            <a:r>
              <a:rPr lang="ja-JP" altLang="en-US" sz="2000" dirty="0"/>
              <a:t>を広くカバーしているので、これをベースに、各ブロックを見ていく</a:t>
            </a:r>
            <a:br>
              <a:rPr lang="ja-JP" altLang="en-US" sz="2000" dirty="0"/>
            </a:br>
            <a:r>
              <a:rPr lang="ja-JP" altLang="en-US" sz="2000" dirty="0"/>
              <a:t>例　ポリシーはどうしているか？　</a:t>
            </a:r>
            <a:br>
              <a:rPr lang="ja-JP" altLang="en-US" sz="2000" dirty="0"/>
            </a:br>
            <a:r>
              <a:rPr lang="ja-JP" altLang="en-US" sz="2000" dirty="0"/>
              <a:t>　　　制定、不文律、どの範囲までカバー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どこからやるのが手を付けやすいか</a:t>
            </a:r>
            <a:endParaRPr lang="en-US" altLang="ja-JP" sz="2000" dirty="0"/>
          </a:p>
          <a:p>
            <a:r>
              <a:rPr lang="ja-JP" altLang="en-US" sz="2000" dirty="0"/>
              <a:t>優先順位的にどこから先に手を付けるべき</a:t>
            </a:r>
            <a:endParaRPr lang="en-US" altLang="ja-JP" sz="2000" dirty="0"/>
          </a:p>
          <a:p>
            <a:r>
              <a:rPr lang="ja-JP" altLang="en-US" sz="2000" dirty="0"/>
              <a:t>各社の事例で、</a:t>
            </a:r>
            <a:r>
              <a:rPr lang="en-US" altLang="ja-JP" sz="2000" dirty="0"/>
              <a:t>XX</a:t>
            </a:r>
            <a:r>
              <a:rPr lang="ja-JP" altLang="en-US" sz="2000" dirty="0"/>
              <a:t>社はどこから手を付けたのか、を（</a:t>
            </a:r>
            <a:r>
              <a:rPr lang="en-US" altLang="ja-JP" sz="2000" dirty="0"/>
              <a:t>best practice</a:t>
            </a:r>
            <a:r>
              <a:rPr lang="ja-JP" altLang="en-US" sz="2000" dirty="0"/>
              <a:t>ではなくて）</a:t>
            </a:r>
            <a:r>
              <a:rPr lang="en-US" altLang="ja-JP" sz="2000" dirty="0"/>
              <a:t>one case</a:t>
            </a:r>
            <a:r>
              <a:rPr lang="ja-JP" altLang="en-US" sz="2000" dirty="0"/>
              <a:t>として紹介する</a:t>
            </a:r>
          </a:p>
          <a:p>
            <a:r>
              <a:rPr lang="ja-JP" altLang="en-US" sz="2000" dirty="0"/>
              <a:t>どの</a:t>
            </a:r>
            <a:r>
              <a:rPr lang="en-US" altLang="ja-JP" sz="2000" dirty="0"/>
              <a:t>function</a:t>
            </a:r>
            <a:r>
              <a:rPr lang="ja-JP" altLang="en-US" sz="2000" dirty="0"/>
              <a:t>をどの部門が主導したのか</a:t>
            </a:r>
            <a:endParaRPr lang="en-US" altLang="ja-JP" sz="2000" dirty="0"/>
          </a:p>
          <a:p>
            <a:r>
              <a:rPr lang="en-US" altLang="ja-JP" sz="2000" dirty="0"/>
              <a:t>OSS</a:t>
            </a:r>
            <a:r>
              <a:rPr lang="ja-JP" altLang="en-US" sz="2000" dirty="0"/>
              <a:t>コンプラ関係の部署と、開発・研究部門の距離感はどのような感じですか？また、どのように、その距離を縮める工夫をしていますか？</a:t>
            </a: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/>
              <a:t>数枚の説明スライドでどこまで「企画側の意図」を伝えられるか？</a:t>
            </a: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ea typeface="ＭＳ Ｐゴシック" panose="020B0600070205080204" pitchFamily="50" charset="-128"/>
            </a:endParaRPr>
          </a:p>
          <a:p>
            <a:pPr marL="457200" lvl="1" indent="0">
              <a:buNone/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64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89FA-3C69-4F36-B440-546F7956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（参考）第</a:t>
            </a:r>
            <a:r>
              <a:rPr kumimoji="1" lang="en-US" altLang="ja-JP" dirty="0"/>
              <a:t>11</a:t>
            </a:r>
            <a:r>
              <a:rPr kumimoji="1" lang="ja-JP" altLang="en-US" dirty="0"/>
              <a:t>回振り返り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FAAAD-D6E3-4E7E-AA6B-78DC9ACC797D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参加者：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100</a:t>
            </a:r>
            <a:r>
              <a:rPr lang="ja-JP" altLang="en-US" sz="1200" dirty="0">
                <a:solidFill>
                  <a:prstClr val="black"/>
                </a:solidFill>
              </a:rPr>
              <a:t>名　この規模で開催できる企業は限られる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海外から多数参加：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15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名位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当日参加対応ができた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Korea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WG,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India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WG,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Taiwan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WG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から代表者参加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海外から発表　通訳、資料翻訳　発表者から好評。日本で準備できない技術的に高度な内容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参加者職種の統計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2020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年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12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月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Open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 </a:t>
            </a:r>
            <a:r>
              <a:rPr lang="en-US" altLang="ja-JP" sz="1200" dirty="0">
                <a:solidFill>
                  <a:prstClr val="black"/>
                </a:solidFill>
                <a:latin typeface="Segoe UI Symbol"/>
                <a:ea typeface="メイリオ"/>
              </a:rPr>
              <a:t>Compliance Summit</a:t>
            </a: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前後の会合調整は早めに。ホストできる会社は？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コーヒーが美味しかった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直前まで海外参加者希望者の調整が続いて大変だった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WiFi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がつながらない。モバイルも入らない。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休み時間が無かった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海外の人への連絡（時間変更やトイレ等）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人数を考えた方が良い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初めて来た人向けの計画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外部イベントで紹介を行うのはどうか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Segoe UI Symbol"/>
                <a:ea typeface="メイリオ"/>
              </a:rPr>
              <a:t>プログラムを初心者、それ以外に分けて、その時間だけ参加してもらう</a:t>
            </a:r>
            <a:endParaRPr lang="en-US" altLang="ja-JP" sz="1200" dirty="0">
              <a:solidFill>
                <a:prstClr val="black"/>
              </a:solidFill>
              <a:latin typeface="Segoe UI Symbol"/>
              <a:ea typeface="メイリオ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何を求められているかわからない。フィードバックが得られていない。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その場でアンケート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富士通開催では、初心者向けコーナーがあったのは良かった。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初心者が会社に向けて説明できるリーフレットがあるとうれしい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情報収集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981639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9408</TotalTime>
  <Words>483</Words>
  <Application>Microsoft Office PowerPoint</Application>
  <PresentationFormat>ワイド画面</PresentationFormat>
  <Paragraphs>142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21" baseType="lpstr">
      <vt:lpstr>HGP創英角ｺﾞｼｯｸUB</vt:lpstr>
      <vt:lpstr>Myriad Pro</vt:lpstr>
      <vt:lpstr>游ゴシック</vt:lpstr>
      <vt:lpstr>Arial</vt:lpstr>
      <vt:lpstr>Calibri</vt:lpstr>
      <vt:lpstr>Segoe UI</vt:lpstr>
      <vt:lpstr>Segoe UI Symbol</vt:lpstr>
      <vt:lpstr>Tahoma</vt:lpstr>
      <vt:lpstr>1_OSSL資料_20160418_c</vt:lpstr>
      <vt:lpstr>OSSL資料_20160418_c</vt:lpstr>
      <vt:lpstr>Planning Subgroup</vt:lpstr>
      <vt:lpstr>Meeting</vt:lpstr>
      <vt:lpstr>Agenda</vt:lpstr>
      <vt:lpstr>Comment from Kato-san</vt:lpstr>
      <vt:lpstr>Feedback</vt:lpstr>
      <vt:lpstr>Category of Participants</vt:lpstr>
      <vt:lpstr>PowerPoint プレゼンテーション</vt:lpstr>
      <vt:lpstr>Lightning Talk</vt:lpstr>
      <vt:lpstr>（参考）第11回振り返り</vt:lpstr>
      <vt:lpstr>（参考）第11回LT振り返り</vt:lpstr>
      <vt:lpstr>（参考）第10回会合振り返り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306</cp:revision>
  <dcterms:created xsi:type="dcterms:W3CDTF">2018-07-20T07:39:34Z</dcterms:created>
  <dcterms:modified xsi:type="dcterms:W3CDTF">2020-02-25T05:42:54Z</dcterms:modified>
</cp:coreProperties>
</file>