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18"/>
  </p:notesMasterIdLst>
  <p:handoutMasterIdLst>
    <p:handoutMasterId r:id="rId19"/>
  </p:handoutMasterIdLst>
  <p:sldIdLst>
    <p:sldId id="962" r:id="rId2"/>
    <p:sldId id="975" r:id="rId3"/>
    <p:sldId id="882" r:id="rId4"/>
    <p:sldId id="963" r:id="rId5"/>
    <p:sldId id="964" r:id="rId6"/>
    <p:sldId id="973" r:id="rId7"/>
    <p:sldId id="965" r:id="rId8"/>
    <p:sldId id="974" r:id="rId9"/>
    <p:sldId id="972" r:id="rId10"/>
    <p:sldId id="967" r:id="rId11"/>
    <p:sldId id="966" r:id="rId12"/>
    <p:sldId id="968" r:id="rId13"/>
    <p:sldId id="969" r:id="rId14"/>
    <p:sldId id="970" r:id="rId15"/>
    <p:sldId id="971" r:id="rId16"/>
    <p:sldId id="959" r:id="rId17"/>
  </p:sldIdLst>
  <p:sldSz cx="9144000" cy="6858000" type="screen4x3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C80"/>
    <a:srgbClr val="FA9628"/>
    <a:srgbClr val="644080"/>
    <a:srgbClr val="E61E1E"/>
    <a:srgbClr val="916E0F"/>
    <a:srgbClr val="505054"/>
    <a:srgbClr val="007580"/>
    <a:srgbClr val="B94B00"/>
    <a:srgbClr val="AF8CC8"/>
    <a:srgbClr val="FAD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97476" autoAdjust="0"/>
  </p:normalViewPr>
  <p:slideViewPr>
    <p:cSldViewPr snapToGrid="0">
      <p:cViewPr varScale="1">
        <p:scale>
          <a:sx n="82" d="100"/>
          <a:sy n="82" d="100"/>
        </p:scale>
        <p:origin x="4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3546" y="0"/>
            <a:ext cx="3020454" cy="6858000"/>
          </a:xfrm>
          <a:prstGeom prst="rect">
            <a:avLst/>
          </a:prstGeom>
        </p:spPr>
      </p:pic>
      <p:sp>
        <p:nvSpPr>
          <p:cNvPr id="13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4572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ea"/>
                <a:ea typeface="+mn-ea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" y="165014"/>
            <a:ext cx="2518420" cy="863459"/>
          </a:xfrm>
          <a:prstGeom prst="rect">
            <a:avLst/>
          </a:prstGeom>
        </p:spPr>
      </p:pic>
      <p:sp>
        <p:nvSpPr>
          <p:cNvPr id="8" name="テキスト プレースホルダー 24"/>
          <p:cNvSpPr>
            <a:spLocks noGrp="1"/>
          </p:cNvSpPr>
          <p:nvPr>
            <p:ph type="body" sz="quarter" idx="17"/>
          </p:nvPr>
        </p:nvSpPr>
        <p:spPr bwMode="auto">
          <a:xfrm>
            <a:off x="468001" y="2615165"/>
            <a:ext cx="5401858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000" smtClean="0">
                <a:latin typeface="+mj-ea"/>
                <a:ea typeface="+mj-ea"/>
                <a:cs typeface="Meiryo UI" panose="020B060403050404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9" name="タイトル 4"/>
          <p:cNvSpPr>
            <a:spLocks noGrp="1"/>
          </p:cNvSpPr>
          <p:nvPr>
            <p:ph type="title" hasCustomPrompt="1"/>
          </p:nvPr>
        </p:nvSpPr>
        <p:spPr>
          <a:xfrm>
            <a:off x="468000" y="3162920"/>
            <a:ext cx="5401858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1" smtClean="0"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マスターテキストの書式設定</a:t>
            </a:r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5357478" y="6557529"/>
            <a:ext cx="32492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CC-BY-SA4.0</a:t>
            </a:r>
            <a:r>
              <a:rPr kumimoji="0" lang="en-US" altLang="ja-JP" sz="800" kern="1200" baseline="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</a:t>
            </a:r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2019 Toshiba Corporation / Open Chain Project </a:t>
            </a:r>
            <a:endParaRPr kumimoji="0" lang="ja-JP" altLang="ja-JP" sz="8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32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for the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468000" y="466014"/>
            <a:ext cx="5567040" cy="407859"/>
          </a:xfrm>
          <a:prstGeom prst="rect">
            <a:avLst/>
          </a:prstGeom>
        </p:spPr>
        <p:txBody>
          <a:bodyPr lIns="0" anchor="t" anchorCtr="0"/>
          <a:lstStyle>
            <a:lvl1pPr>
              <a:defRPr sz="2000">
                <a:latin typeface="+mn-ea"/>
                <a:ea typeface="+mn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To ABCDE</a:t>
            </a:r>
            <a:endParaRPr kumimoji="1" lang="ja-JP" altLang="en-US" dirty="0" smtClean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543CFF27-F10C-A444-8A84-B0F08A699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0"/>
            <a:ext cx="3048001" cy="6858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" y="4866249"/>
            <a:ext cx="2518420" cy="863459"/>
          </a:xfrm>
          <a:prstGeom prst="rect">
            <a:avLst/>
          </a:prstGeom>
        </p:spPr>
      </p:pic>
      <p:sp>
        <p:nvSpPr>
          <p:cNvPr id="13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721341"/>
            <a:ext cx="4583575" cy="1118659"/>
          </a:xfrm>
          <a:prstGeom prst="rect">
            <a:avLst/>
          </a:prstGeom>
        </p:spPr>
        <p:txBody>
          <a:bodyPr wrap="square" lIns="468000" tIns="0" rIns="0" bIns="864000" anchor="t" anchorCtr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ea"/>
                <a:ea typeface="+mn-ea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10" name="テキスト プレースホルダー 24"/>
          <p:cNvSpPr>
            <a:spLocks noGrp="1"/>
          </p:cNvSpPr>
          <p:nvPr>
            <p:ph type="body" sz="quarter" idx="18"/>
          </p:nvPr>
        </p:nvSpPr>
        <p:spPr bwMode="auto">
          <a:xfrm>
            <a:off x="468001" y="2615165"/>
            <a:ext cx="6984360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000" smtClean="0">
                <a:latin typeface="+mn-ea"/>
                <a:ea typeface="+mn-ea"/>
                <a:cs typeface="Meiryo UI" panose="020B060403050404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68000" y="3162920"/>
            <a:ext cx="6984360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1" smtClean="0"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マスターテキストの書式設定</a:t>
            </a:r>
          </a:p>
        </p:txBody>
      </p:sp>
      <p:sp>
        <p:nvSpPr>
          <p:cNvPr id="18" name="フッター プレースホルダー 3"/>
          <p:cNvSpPr txBox="1">
            <a:spLocks/>
          </p:cNvSpPr>
          <p:nvPr userDrawn="1"/>
        </p:nvSpPr>
        <p:spPr bwMode="auto">
          <a:xfrm>
            <a:off x="5322211" y="6557529"/>
            <a:ext cx="328455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CC-BY-SA4.0 © 2019 Toshiba Corporation / Open Chain Project </a:t>
            </a:r>
            <a:endParaRPr kumimoji="0" lang="ja-JP" altLang="ja-JP" sz="8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47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スライド番号プレースホルダー 4"/>
          <p:cNvSpPr txBox="1">
            <a:spLocks/>
          </p:cNvSpPr>
          <p:nvPr userDrawn="1"/>
        </p:nvSpPr>
        <p:spPr>
          <a:xfrm>
            <a:off x="8613836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ea"/>
                <a:ea typeface="+mn-ea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12"/>
          </p:nvPr>
        </p:nvSpPr>
        <p:spPr bwMode="gray">
          <a:xfrm>
            <a:off x="1320800" y="1350438"/>
            <a:ext cx="6043705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ea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6"/>
          </p:nvPr>
        </p:nvSpPr>
        <p:spPr bwMode="gray">
          <a:xfrm>
            <a:off x="1320800" y="2347283"/>
            <a:ext cx="6043705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ea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8"/>
          </p:nvPr>
        </p:nvSpPr>
        <p:spPr bwMode="gray">
          <a:xfrm>
            <a:off x="1320800" y="3388785"/>
            <a:ext cx="6043705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ea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37" name="テキスト プレースホルダー 15"/>
          <p:cNvSpPr>
            <a:spLocks noGrp="1"/>
          </p:cNvSpPr>
          <p:nvPr>
            <p:ph type="body" sz="quarter" idx="20"/>
          </p:nvPr>
        </p:nvSpPr>
        <p:spPr bwMode="gray">
          <a:xfrm>
            <a:off x="1320800" y="4436658"/>
            <a:ext cx="6043705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ea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39" name="テキスト プレースホルダー 15"/>
          <p:cNvSpPr>
            <a:spLocks noGrp="1"/>
          </p:cNvSpPr>
          <p:nvPr>
            <p:ph type="body" sz="quarter" idx="22"/>
          </p:nvPr>
        </p:nvSpPr>
        <p:spPr bwMode="gray">
          <a:xfrm>
            <a:off x="1320800" y="5455504"/>
            <a:ext cx="6043705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ea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0" name="タイトル 1"/>
          <p:cNvSpPr>
            <a:spLocks noGrp="1"/>
          </p:cNvSpPr>
          <p:nvPr>
            <p:ph type="title" hasCustomPrompt="1"/>
          </p:nvPr>
        </p:nvSpPr>
        <p:spPr>
          <a:xfrm>
            <a:off x="468000" y="408167"/>
            <a:ext cx="6896192" cy="39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2400" b="1" smtClean="0">
                <a:solidFill>
                  <a:schemeClr val="tx1"/>
                </a:solidFill>
                <a:latin typeface="+mj-lt"/>
                <a:ea typeface="東芝 Pゴシック Medium" panose="020B06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 smtClean="0"/>
              <a:t>Format for master text</a:t>
            </a:r>
            <a:endParaRPr kumimoji="1" lang="ja-JP" altLang="en-US" dirty="0" smtClean="0"/>
          </a:p>
        </p:txBody>
      </p:sp>
      <p:sp>
        <p:nvSpPr>
          <p:cNvPr id="28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8313" y="1277168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東芝 Pゴシック Light" panose="020B0300000000000000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41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231052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0658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東芝 Pゴシック Light" panose="020B0300000000000000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42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313" y="33438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0658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東芝 Pゴシック Light" panose="020B0300000000000000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43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68313" y="4377245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0658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東芝 Pゴシック Light" panose="020B0300000000000000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44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68313" y="5410605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0658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ea"/>
                <a:ea typeface="+mn-ea"/>
                <a:cs typeface="東芝 Pゴシック Light" panose="020B0300000000000000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47460C97-3534-6B45-9737-891C28021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2914" y="0"/>
            <a:ext cx="1531086" cy="6858000"/>
          </a:xfrm>
          <a:prstGeom prst="rect">
            <a:avLst/>
          </a:prstGeom>
        </p:spPr>
      </p:pic>
      <p:sp>
        <p:nvSpPr>
          <p:cNvPr id="19" name="フッター プレースホルダー 3"/>
          <p:cNvSpPr txBox="1">
            <a:spLocks/>
          </p:cNvSpPr>
          <p:nvPr userDrawn="1"/>
        </p:nvSpPr>
        <p:spPr bwMode="auto">
          <a:xfrm>
            <a:off x="5357478" y="6557529"/>
            <a:ext cx="32492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CC-BY-SA4.0 © 2019 Toshiba Corporation / Open Chain Project </a:t>
            </a:r>
            <a:endParaRPr kumimoji="0" lang="ja-JP" altLang="ja-JP" sz="8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2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468313" y="1802111"/>
            <a:ext cx="822832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defRPr sz="2600">
                <a:latin typeface="+mn-ea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143999" cy="749165"/>
          </a:xfrm>
          <a:prstGeom prst="rect">
            <a:avLst/>
          </a:prstGeom>
          <a:noFill/>
          <a:extLst/>
        </p:spPr>
        <p:txBody>
          <a:bodyPr wrap="square" lIns="468000" tIns="107980" rIns="431919" bIns="108000" rtlCol="0" anchor="b" anchorCtr="0">
            <a:noAutofit/>
          </a:bodyPr>
          <a:lstStyle>
            <a:lvl1pPr>
              <a:defRPr lang="ja-JP" altLang="en-US" sz="2400" b="1" dirty="0" smtClean="0">
                <a:latin typeface="+mj-ea"/>
                <a:ea typeface="+mj-ea"/>
              </a:defRPr>
            </a:lvl1pPr>
          </a:lstStyle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/>
          </p:nvPr>
        </p:nvSpPr>
        <p:spPr>
          <a:xfrm>
            <a:off x="1" y="733559"/>
            <a:ext cx="9143999" cy="76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sz="26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613836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ea"/>
                <a:ea typeface="+mn-ea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5357478" y="6557529"/>
            <a:ext cx="32492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CC-BY-SA4.0 © 2019 Toshiba Corporation / Open Chain Project </a:t>
            </a:r>
            <a:endParaRPr kumimoji="0" lang="ja-JP" altLang="ja-JP" sz="8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1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7"/>
            <a:ext cx="8190225" cy="490202"/>
          </a:xfrm>
          <a:prstGeom prst="rect">
            <a:avLst/>
          </a:prstGeom>
        </p:spPr>
        <p:txBody>
          <a:bodyPr lIns="0" r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600">
                <a:latin typeface="+mn-ea"/>
                <a:ea typeface="+mn-ea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2"/>
          </p:nvPr>
        </p:nvSpPr>
        <p:spPr>
          <a:xfrm>
            <a:off x="0" y="5618125"/>
            <a:ext cx="9148891" cy="763625"/>
          </a:xfrm>
          <a:prstGeom prst="rect">
            <a:avLst/>
          </a:prstGeom>
          <a:solidFill>
            <a:srgbClr val="0064D2"/>
          </a:solidFill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sz="2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143999" cy="749165"/>
          </a:xfrm>
          <a:prstGeom prst="rect">
            <a:avLst/>
          </a:prstGeom>
          <a:noFill/>
          <a:extLst/>
        </p:spPr>
        <p:txBody>
          <a:bodyPr wrap="square" lIns="468000" tIns="107980" rIns="431919" bIns="108000" rtlCol="0" anchor="b" anchorCtr="0">
            <a:noAutofit/>
          </a:bodyPr>
          <a:lstStyle>
            <a:lvl1pPr>
              <a:defRPr lang="ja-JP" altLang="en-US" sz="2400" b="1" dirty="0" smtClean="0">
                <a:latin typeface="+mj-ea"/>
                <a:ea typeface="+mj-ea"/>
              </a:defRPr>
            </a:lvl1pPr>
          </a:lstStyle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10" name="スライド番号プレースホルダー 4"/>
          <p:cNvSpPr txBox="1">
            <a:spLocks/>
          </p:cNvSpPr>
          <p:nvPr userDrawn="1"/>
        </p:nvSpPr>
        <p:spPr>
          <a:xfrm>
            <a:off x="8613836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ea"/>
                <a:ea typeface="+mn-ea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" name="フッター プレースホルダー 3"/>
          <p:cNvSpPr txBox="1">
            <a:spLocks/>
          </p:cNvSpPr>
          <p:nvPr userDrawn="1"/>
        </p:nvSpPr>
        <p:spPr bwMode="auto">
          <a:xfrm>
            <a:off x="5357478" y="6557529"/>
            <a:ext cx="32492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CC-BY-SA4.0</a:t>
            </a:r>
            <a:r>
              <a:rPr kumimoji="0" lang="en-US" altLang="ja-JP" sz="800" kern="1200" baseline="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</a:t>
            </a:r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2019 Toshiba Corporation / Open Chain Project </a:t>
            </a:r>
            <a:endParaRPr kumimoji="0" lang="ja-JP" altLang="ja-JP" sz="8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4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143999" cy="749165"/>
          </a:xfrm>
          <a:prstGeom prst="rect">
            <a:avLst/>
          </a:prstGeom>
          <a:noFill/>
          <a:extLst/>
        </p:spPr>
        <p:txBody>
          <a:bodyPr wrap="square" lIns="468000" tIns="107980" rIns="431919" bIns="108000" rtlCol="0" anchor="b" anchorCtr="0">
            <a:noAutofit/>
          </a:bodyPr>
          <a:lstStyle>
            <a:lvl1pPr>
              <a:defRPr lang="ja-JP" altLang="en-US" sz="2400" b="1" dirty="0" smtClean="0">
                <a:latin typeface="+mj-ea"/>
                <a:ea typeface="+mj-ea"/>
              </a:defRPr>
            </a:lvl1pPr>
          </a:lstStyle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7"/>
            <a:ext cx="8190225" cy="490202"/>
          </a:xfrm>
          <a:prstGeom prst="rect">
            <a:avLst/>
          </a:prstGeom>
        </p:spPr>
        <p:txBody>
          <a:bodyPr lIns="0" r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600">
                <a:latin typeface="+mn-ea"/>
                <a:ea typeface="+mn-ea"/>
              </a:defRPr>
            </a:lvl1pPr>
          </a:lstStyle>
          <a:p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2" name="スライド番号プレースホルダー 4"/>
          <p:cNvSpPr txBox="1">
            <a:spLocks/>
          </p:cNvSpPr>
          <p:nvPr userDrawn="1"/>
        </p:nvSpPr>
        <p:spPr>
          <a:xfrm>
            <a:off x="8613836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ea"/>
                <a:ea typeface="+mn-ea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フッター プレースホルダー 3"/>
          <p:cNvSpPr txBox="1">
            <a:spLocks/>
          </p:cNvSpPr>
          <p:nvPr userDrawn="1"/>
        </p:nvSpPr>
        <p:spPr bwMode="auto">
          <a:xfrm>
            <a:off x="5322211" y="6557529"/>
            <a:ext cx="328455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CC-BY-SA4.0 © 2019 Toshiba Corporation / Open Chain Project </a:t>
            </a:r>
            <a:endParaRPr kumimoji="0" lang="ja-JP" altLang="ja-JP" sz="8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 txBox="1">
            <a:spLocks/>
          </p:cNvSpPr>
          <p:nvPr userDrawn="1"/>
        </p:nvSpPr>
        <p:spPr>
          <a:xfrm>
            <a:off x="8613836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ea"/>
                <a:ea typeface="+mn-ea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5357478" y="6557529"/>
            <a:ext cx="32492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CC-BY-SA4.0 © 2019 Toshiba Corporation / Open Chain Project </a:t>
            </a:r>
            <a:endParaRPr kumimoji="0" lang="ja-JP" altLang="ja-JP" sz="8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933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" y="165014"/>
            <a:ext cx="2518420" cy="863459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" y="3064074"/>
            <a:ext cx="5943600" cy="523141"/>
          </a:xfrm>
          <a:prstGeom prst="rect">
            <a:avLst/>
          </a:prstGeom>
        </p:spPr>
        <p:txBody>
          <a:bodyPr lIns="468000" rIns="0"/>
          <a:lstStyle>
            <a:lvl1pPr>
              <a:defRPr sz="2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6105832" y="-4032"/>
            <a:ext cx="3038168" cy="6862031"/>
          </a:xfrm>
          <a:prstGeom prst="rect">
            <a:avLst/>
          </a:prstGeom>
        </p:spPr>
      </p:pic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8613836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ea"/>
                <a:ea typeface="+mn-ea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5357478" y="6557529"/>
            <a:ext cx="32492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CC-BY-SA4.0 © 2019 Toshiba Corporation / Open Chain Project </a:t>
            </a:r>
            <a:endParaRPr kumimoji="0" lang="ja-JP" altLang="ja-JP" sz="800" kern="1200" dirty="0" smtClean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46" r:id="rId3"/>
    <p:sldLayoutId id="2147483837" r:id="rId4"/>
    <p:sldLayoutId id="2147483838" r:id="rId5"/>
    <p:sldLayoutId id="2147483835" r:id="rId6"/>
    <p:sldLayoutId id="2147483850" r:id="rId7"/>
    <p:sldLayoutId id="2147483845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4042" userDrawn="1">
          <p15:clr>
            <a:srgbClr val="5ACBF0"/>
          </p15:clr>
        </p15:guide>
        <p15:guide id="8" pos="5465" userDrawn="1">
          <p15:clr>
            <a:srgbClr val="5ACBF0"/>
          </p15:clr>
        </p15:guide>
        <p15:guide id="9" pos="295" userDrawn="1">
          <p15:clr>
            <a:srgbClr val="5ACBF0"/>
          </p15:clr>
        </p15:guide>
        <p15:guide id="10" pos="2880" userDrawn="1">
          <p15:clr>
            <a:srgbClr val="5ACBF0"/>
          </p15:clr>
        </p15:guide>
        <p15:guide id="11" orient="horz" pos="45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>
          <a:xfrm>
            <a:off x="-1" y="5580665"/>
            <a:ext cx="6035041" cy="1118659"/>
          </a:xfrm>
        </p:spPr>
        <p:txBody>
          <a:bodyPr/>
          <a:lstStyle/>
          <a:p>
            <a:r>
              <a:rPr lang="ja-JP" altLang="en-US" dirty="0" smtClean="0"/>
              <a:t>株式</a:t>
            </a:r>
            <a:r>
              <a:rPr lang="ja-JP" altLang="en-US" dirty="0"/>
              <a:t>会社</a:t>
            </a:r>
            <a:r>
              <a:rPr lang="ja-JP" altLang="en-US" dirty="0" smtClean="0"/>
              <a:t>東芝　　ソフトウェア技術センター　オープンソース技術部</a:t>
            </a:r>
            <a:endParaRPr lang="en-US" altLang="ja-JP" dirty="0" smtClean="0"/>
          </a:p>
          <a:p>
            <a:r>
              <a:rPr lang="en-US" altLang="ja-JP" dirty="0" smtClean="0"/>
              <a:t>2019.3.13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OpenChain Japan WG </a:t>
            </a: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468000" y="3162920"/>
            <a:ext cx="6984360" cy="975326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ツール </a:t>
            </a:r>
            <a:r>
              <a:rPr lang="en-US" altLang="ja-JP" dirty="0" smtClean="0"/>
              <a:t>SWG </a:t>
            </a:r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9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今後の活動方針について議論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7"/>
            <a:ext cx="8190225" cy="5047908"/>
          </a:xfrm>
        </p:spPr>
        <p:txBody>
          <a:bodyPr/>
          <a:lstStyle/>
          <a:p>
            <a:pPr marL="50800" lvl="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ja-JP" altLang="en-US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活動の方法</a:t>
            </a:r>
            <a:endParaRPr lang="en-US" altLang="ja-JP" sz="28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508000" lvl="0" indent="-4572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ja-JP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F2F </a:t>
            </a: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を月</a:t>
            </a:r>
            <a:r>
              <a:rPr lang="en-US" altLang="ja-JP" sz="2800" kern="0" dirty="0">
                <a:solidFill>
                  <a:srgbClr val="000000"/>
                </a:solidFill>
                <a:latin typeface="Calibri"/>
                <a:sym typeface="Calibri"/>
              </a:rPr>
              <a:t>1</a:t>
            </a: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回程度、情報共有ツールでは随時、ゆるく議論する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運営の詳細は参加メンバで協議して決定する</a:t>
            </a: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F2F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の開催は参加メンバによって他の</a:t>
            </a: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SWG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と共催することも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ある</a:t>
            </a:r>
            <a:endParaRPr lang="en-US" altLang="ja-JP" sz="24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altLang="ja-JP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F2F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では事例紹介みたいなのができればよい</a:t>
            </a:r>
            <a:endParaRPr lang="en-US" altLang="ja-JP" sz="24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新しいツールの名前紹介とか</a:t>
            </a:r>
            <a:endParaRPr lang="en-US" altLang="ja-JP" sz="24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情報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共有ツール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は </a:t>
            </a: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slack 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を使う</a:t>
            </a:r>
            <a:endParaRPr lang="en-US" altLang="ja-JP" sz="24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457200" lvl="0" indent="-4064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US" altLang="ja-JP" sz="2800" kern="0" dirty="0">
                <a:solidFill>
                  <a:srgbClr val="000000"/>
                </a:solidFill>
                <a:latin typeface="Calibri"/>
                <a:sym typeface="Calibri"/>
              </a:rPr>
              <a:t>SWG</a:t>
            </a: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間の連携について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他の</a:t>
            </a: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SWG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と重複する活動、重複するメンバがありうる。相互に情報交換と共有を行いながら、</a:t>
            </a: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Japan WG 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として一体の活動を目指す。</a:t>
            </a: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altLang="ja-JP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ACT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など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他の関連活動とも積極的な交流を試みる。</a:t>
            </a: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400050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endParaRPr lang="en-US" altLang="ja-JP" sz="32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716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今後の活動方針について議論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7"/>
            <a:ext cx="8190225" cy="5657508"/>
          </a:xfrm>
        </p:spPr>
        <p:txBody>
          <a:bodyPr/>
          <a:lstStyle/>
          <a:p>
            <a:pPr marL="50800" lvl="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成果</a:t>
            </a:r>
            <a:r>
              <a:rPr lang="ja-JP" altLang="en-US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目標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457200" lvl="0" indent="-4064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/>
              <a:buChar char="•"/>
            </a:pP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それぞれのツールに関する入手可能な情報をまとめる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457200" lvl="0" indent="-4064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/>
              <a:buChar char="•"/>
            </a:pP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情報の流通過程とツールのマッピングを行い不足を洗い出す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可能ならば得られた結果を関連するコミュニティへ提案する</a:t>
            </a: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457200" lvl="0" indent="-4064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/>
              <a:buChar char="•"/>
            </a:pP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ツールが管理する「データ」そのものの流通手段を検討する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SPDX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ツールや</a:t>
            </a: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OSS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開発コミュニティとの連携方法も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含める</a:t>
            </a:r>
            <a:endParaRPr lang="en-US" altLang="ja-JP" sz="24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400050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ツールを使ってみてわかることもある。実際に使いながら勉強や議論をしていく場にする： </a:t>
            </a:r>
            <a:r>
              <a:rPr lang="en-US" altLang="ja-JP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Hands on</a:t>
            </a: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つかえないと議論ができない</a:t>
            </a: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50800" lvl="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</a:pP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457200" lvl="0" indent="-4064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/>
              <a:buChar char="•"/>
            </a:pP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活動が進んだ時点で、ツール関連のセミナー開催を検討する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Open Chain 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活動に賛同するメンバ拡大のための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プロモーション</a:t>
            </a:r>
            <a:endParaRPr lang="en-US" altLang="ja-JP" sz="24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876300" lvl="1" indent="-342900" defTabSz="914400">
              <a:spcBef>
                <a:spcPts val="500"/>
              </a:spcBef>
              <a:buClr>
                <a:srgbClr val="7F7F7F"/>
              </a:buClr>
              <a:buSzPts val="2400"/>
            </a:pPr>
            <a:r>
              <a:rPr lang="en-US" altLang="ja-JP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Compass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使う？</a:t>
            </a:r>
            <a:endParaRPr lang="ja-JP" altLang="en-US" sz="2400" kern="0" dirty="0">
              <a:solidFill>
                <a:srgbClr val="000000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9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今後の活動方針について議論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6"/>
            <a:ext cx="8190225" cy="5340985"/>
          </a:xfrm>
        </p:spPr>
        <p:txBody>
          <a:bodyPr/>
          <a:lstStyle/>
          <a:p>
            <a:pPr marL="50800" lvl="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ja-JP" altLang="en-US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活動のアピール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457200" lvl="0" indent="-4064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/>
              <a:buChar char="•"/>
            </a:pPr>
            <a:r>
              <a:rPr lang="ja-JP" altLang="en-US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活動</a:t>
            </a: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にともなって獲得した情報は、整理を行って、リーダもしくは代行者が</a:t>
            </a:r>
            <a:r>
              <a:rPr lang="en-US" altLang="ja-JP" sz="2800" kern="0" dirty="0">
                <a:solidFill>
                  <a:srgbClr val="000000"/>
                </a:solidFill>
                <a:latin typeface="Calibri"/>
                <a:sym typeface="Calibri"/>
              </a:rPr>
              <a:t> Japan WG</a:t>
            </a: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 で活動報告として発表する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今後の活動方針について議論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6"/>
            <a:ext cx="8190225" cy="4825169"/>
          </a:xfrm>
        </p:spPr>
        <p:txBody>
          <a:bodyPr/>
          <a:lstStyle/>
          <a:p>
            <a:r>
              <a:rPr lang="ja-JP" altLang="en-US" dirty="0"/>
              <a:t>ポリシ</a:t>
            </a:r>
            <a:r>
              <a:rPr lang="ja-JP" altLang="en-US" dirty="0" smtClean="0"/>
              <a:t>ー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457200" lvl="0" indent="-4064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/>
              <a:buChar char="•"/>
            </a:pP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商用ツールの情報に関して</a:t>
            </a: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特長についての情報収集に関して商用ツールを排除しない。</a:t>
            </a: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ただし </a:t>
            </a:r>
            <a:r>
              <a:rPr lang="en-US" altLang="ja-JP" sz="2400" kern="0" dirty="0">
                <a:solidFill>
                  <a:srgbClr val="000000"/>
                </a:solidFill>
                <a:latin typeface="Calibri"/>
                <a:sym typeface="Calibri"/>
              </a:rPr>
              <a:t>Antitrust Policy 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に鑑み、特定の商用ツールの推奨、排除、その他、独占禁止法に抵触する活動は一切行わない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。</a:t>
            </a:r>
            <a:endParaRPr lang="en-US" altLang="ja-JP" sz="24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アウトプットを出すときは、商用ツールははずしたほうが良い</a:t>
            </a:r>
            <a:endParaRPr lang="en-US" altLang="ja-JP" sz="24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共通</a:t>
            </a:r>
            <a:r>
              <a:rPr lang="ja-JP" altLang="en-US" sz="2400" kern="0" dirty="0">
                <a:solidFill>
                  <a:srgbClr val="000000"/>
                </a:solidFill>
                <a:latin typeface="Calibri"/>
                <a:sym typeface="Calibri"/>
              </a:rPr>
              <a:t>データ</a:t>
            </a:r>
            <a:r>
              <a:rPr lang="ja-JP" altLang="en-US" sz="2400" kern="0" dirty="0" smtClean="0">
                <a:solidFill>
                  <a:srgbClr val="000000"/>
                </a:solidFill>
                <a:latin typeface="Calibri"/>
                <a:sym typeface="Calibri"/>
              </a:rPr>
              <a:t>によるベンチマークをやるようになれば、それに商用ツールがのってくれば、比較は可能</a:t>
            </a:r>
            <a:endParaRPr lang="en-US" altLang="ja-JP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914400" lvl="1" indent="-381000" defTabSz="914400">
              <a:spcBef>
                <a:spcPts val="500"/>
              </a:spcBef>
              <a:buClr>
                <a:srgbClr val="7F7F7F"/>
              </a:buClr>
              <a:buSzPts val="2400"/>
              <a:buFont typeface="Arial"/>
              <a:buChar char="•"/>
            </a:pPr>
            <a:endParaRPr lang="ja-JP" altLang="en-US" sz="24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773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 </a:t>
            </a:r>
            <a:r>
              <a:rPr kumimoji="1" lang="en-US" altLang="ja-JP" dirty="0" smtClean="0"/>
              <a:t>Japan WG </a:t>
            </a:r>
            <a:r>
              <a:rPr kumimoji="1" lang="ja-JP" altLang="en-US" dirty="0" err="1" smtClean="0"/>
              <a:t>への</a:t>
            </a:r>
            <a:r>
              <a:rPr kumimoji="1" lang="ja-JP" altLang="en-US" dirty="0" smtClean="0"/>
              <a:t>出し物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6"/>
            <a:ext cx="8190225" cy="50596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ツール関連のプレゼンを入れてもらうようにしませんか？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/>
              <a:t>次回 </a:t>
            </a:r>
            <a:r>
              <a:rPr lang="en-US" altLang="ja-JP" dirty="0" err="1" smtClean="0"/>
              <a:t>FOSSology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の話が聞きたい</a:t>
            </a:r>
            <a:endParaRPr lang="en-US" altLang="ja-JP" dirty="0" smtClean="0"/>
          </a:p>
          <a:p>
            <a:pPr marL="971550" lvl="1" indent="-457200"/>
            <a:r>
              <a:rPr kumimoji="1" lang="ja-JP" altLang="en-US" dirty="0" smtClean="0"/>
              <a:t>使い方とか、できれば実際使った場合のノウハウとか、</a:t>
            </a:r>
            <a:r>
              <a:rPr kumimoji="1" lang="en-US" altLang="ja-JP" dirty="0" err="1" smtClean="0"/>
              <a:t>Yocto</a:t>
            </a:r>
            <a:r>
              <a:rPr kumimoji="1" lang="ja-JP" altLang="en-US" dirty="0" smtClean="0"/>
              <a:t>連携とか</a:t>
            </a:r>
            <a:endParaRPr kumimoji="1" lang="en-US" altLang="ja-JP" dirty="0" smtClean="0"/>
          </a:p>
          <a:p>
            <a:pPr marL="971550" lvl="1" indent="-457200"/>
            <a:r>
              <a:rPr lang="ja-JP" altLang="en-US" dirty="0" smtClean="0"/>
              <a:t>どなた</a:t>
            </a:r>
            <a:r>
              <a:rPr lang="ja-JP" altLang="en-US" dirty="0"/>
              <a:t>か</a:t>
            </a:r>
            <a:endParaRPr kumimoji="1" lang="en-US" altLang="ja-JP" dirty="0" smtClean="0"/>
          </a:p>
          <a:p>
            <a:pPr marL="971550" lvl="1" indent="-457200"/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/>
              <a:t>次回</a:t>
            </a:r>
            <a:endParaRPr lang="en-US" altLang="ja-JP" dirty="0" smtClean="0"/>
          </a:p>
          <a:p>
            <a:pPr lvl="1" indent="0">
              <a:buNone/>
            </a:pPr>
            <a:r>
              <a:rPr lang="ja-JP" altLang="en-US" dirty="0" smtClean="0"/>
              <a:t>日時</a:t>
            </a:r>
            <a:r>
              <a:rPr lang="ja-JP" altLang="en-US" dirty="0"/>
              <a:t>：</a:t>
            </a:r>
            <a:r>
              <a:rPr lang="en-US" altLang="ja-JP" dirty="0"/>
              <a:t>4/18(</a:t>
            </a:r>
            <a:r>
              <a:rPr lang="ja-JP" altLang="en-US" dirty="0"/>
              <a:t>木</a:t>
            </a:r>
            <a:r>
              <a:rPr lang="en-US" altLang="ja-JP" dirty="0"/>
              <a:t>) 14:30-17:30 (14:15</a:t>
            </a:r>
            <a:r>
              <a:rPr lang="ja-JP" altLang="en-US" dirty="0"/>
              <a:t>開場予定</a:t>
            </a:r>
            <a:r>
              <a:rPr lang="en-US" altLang="ja-JP" dirty="0"/>
              <a:t>)</a:t>
            </a:r>
          </a:p>
          <a:p>
            <a:pPr lvl="1" indent="0">
              <a:buNone/>
            </a:pPr>
            <a:r>
              <a:rPr lang="ja-JP" altLang="en-US" dirty="0"/>
              <a:t>場所：デンソーテン</a:t>
            </a:r>
            <a:r>
              <a:rPr lang="en-US" altLang="ja-JP" dirty="0"/>
              <a:t>(</a:t>
            </a:r>
            <a:r>
              <a:rPr lang="ja-JP" altLang="en-US" dirty="0"/>
              <a:t>神戸本社</a:t>
            </a:r>
            <a:r>
              <a:rPr lang="en-US" altLang="ja-JP" dirty="0"/>
              <a:t>)D</a:t>
            </a:r>
            <a:r>
              <a:rPr lang="ja-JP" altLang="en-US" dirty="0"/>
              <a:t>棟</a:t>
            </a:r>
            <a:r>
              <a:rPr lang="en-US" altLang="ja-JP" dirty="0"/>
              <a:t>6F</a:t>
            </a:r>
            <a:r>
              <a:rPr lang="ja-JP" altLang="en-US" dirty="0"/>
              <a:t>ポピー・パンジー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/>
              <a:t>次々回</a:t>
            </a:r>
            <a:endParaRPr lang="en-US" altLang="ja-JP" dirty="0" smtClean="0"/>
          </a:p>
          <a:p>
            <a:pPr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75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　</a:t>
            </a:r>
            <a:r>
              <a:rPr lang="ja-JP" altLang="en-US" dirty="0" smtClean="0"/>
              <a:t>ツール </a:t>
            </a:r>
            <a:r>
              <a:rPr lang="en-US" altLang="ja-JP" dirty="0" smtClean="0"/>
              <a:t>SWG </a:t>
            </a:r>
            <a:r>
              <a:rPr lang="ja-JP" altLang="en-US" dirty="0" smtClean="0"/>
              <a:t>の予定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7"/>
            <a:ext cx="8190225" cy="4069220"/>
          </a:xfrm>
        </p:spPr>
        <p:txBody>
          <a:bodyPr/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月８日の週</a:t>
            </a:r>
            <a:endParaRPr kumimoji="1" lang="en-US" altLang="ja-JP" dirty="0" smtClean="0"/>
          </a:p>
          <a:p>
            <a:r>
              <a:rPr lang="en-US" altLang="ja-JP" dirty="0"/>
              <a:t>4</a:t>
            </a:r>
            <a:r>
              <a:rPr lang="ja-JP" altLang="en-US" dirty="0" smtClean="0"/>
              <a:t>月</a:t>
            </a:r>
            <a:r>
              <a:rPr lang="en-US" altLang="ja-JP" dirty="0"/>
              <a:t>15</a:t>
            </a:r>
            <a:r>
              <a:rPr lang="ja-JP" altLang="en-US" dirty="0" smtClean="0"/>
              <a:t>日の週　　</a:t>
            </a:r>
            <a:r>
              <a:rPr lang="en-US" altLang="ja-JP" dirty="0" smtClean="0"/>
              <a:t>4/18</a:t>
            </a:r>
            <a:r>
              <a:rPr lang="ja-JP" altLang="en-US" dirty="0" smtClean="0"/>
              <a:t>はＪａｐａｎＷＧ</a:t>
            </a:r>
            <a:endParaRPr lang="en-US" altLang="ja-JP" dirty="0" smtClean="0"/>
          </a:p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22</a:t>
            </a:r>
            <a:r>
              <a:rPr kumimoji="1" lang="ja-JP" altLang="en-US" dirty="0" smtClean="0"/>
              <a:t>日の週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出し物：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FOSSology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Atarashi</a:t>
            </a:r>
            <a:r>
              <a:rPr lang="en-US" altLang="ja-JP" dirty="0" smtClean="0"/>
              <a:t> </a:t>
            </a:r>
            <a:r>
              <a:rPr lang="ja-JP" altLang="en-US" dirty="0" smtClean="0"/>
              <a:t>プロジェクト紹介 </a:t>
            </a:r>
            <a:r>
              <a:rPr lang="en-US" altLang="ja-JP" dirty="0" smtClean="0"/>
              <a:t>(</a:t>
            </a:r>
            <a:r>
              <a:rPr lang="ja-JP" altLang="en-US" dirty="0" smtClean="0"/>
              <a:t>浜さん</a:t>
            </a:r>
            <a:r>
              <a:rPr lang="en-US" altLang="ja-JP" dirty="0" smtClean="0"/>
              <a:t>)</a:t>
            </a:r>
            <a:r>
              <a:rPr lang="ja-JP" altLang="en-US" dirty="0" smtClean="0"/>
              <a:t>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31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0154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6"/>
            <a:ext cx="8190225" cy="4731385"/>
          </a:xfrm>
        </p:spPr>
        <p:txBody>
          <a:bodyPr/>
          <a:lstStyle/>
          <a:p>
            <a:r>
              <a:rPr kumimoji="1" lang="ja-JP" altLang="en-US" dirty="0" smtClean="0"/>
              <a:t>日時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 </a:t>
            </a:r>
            <a:r>
              <a:rPr kumimoji="1" lang="en-US" altLang="ja-JP" dirty="0" smtClean="0"/>
              <a:t>15:00-17:00</a:t>
            </a:r>
          </a:p>
          <a:p>
            <a:r>
              <a:rPr lang="ja-JP" altLang="en-US" dirty="0" smtClean="0"/>
              <a:t>場所</a:t>
            </a:r>
            <a:r>
              <a:rPr lang="en-US" altLang="ja-JP" dirty="0" smtClean="0"/>
              <a:t>: (</a:t>
            </a:r>
            <a:r>
              <a:rPr lang="ja-JP" altLang="en-US" dirty="0" smtClean="0"/>
              <a:t>株</a:t>
            </a:r>
            <a:r>
              <a:rPr lang="en-US" altLang="ja-JP" dirty="0" smtClean="0"/>
              <a:t>) </a:t>
            </a:r>
            <a:r>
              <a:rPr lang="ja-JP" altLang="en-US" dirty="0" smtClean="0"/>
              <a:t>東芝　研究開発センター　第一特別会議室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参加者：順不同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淡路さん、島さん、福地さん、日下部さん、清時さん、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芦塚さん、宍戸さん、安倍さん、浅羽さん、藤原さん、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島田さん、浜さん、小林さん、野末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69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/>
              <a:t>CFP</a:t>
            </a:r>
            <a:r>
              <a:rPr lang="ja-JP" altLang="en-US" dirty="0" smtClean="0"/>
              <a:t>のおさらい     </a:t>
            </a:r>
            <a:r>
              <a:rPr lang="en-US" altLang="ja-JP" dirty="0" smtClean="0"/>
              <a:t>10</a:t>
            </a:r>
            <a:r>
              <a:rPr lang="ja-JP" altLang="en-US" dirty="0" smtClean="0"/>
              <a:t>分くらい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 smtClean="0"/>
              <a:t>自己紹介タイム　 </a:t>
            </a:r>
            <a:r>
              <a:rPr lang="en-US" altLang="ja-JP" dirty="0" smtClean="0"/>
              <a:t>45</a:t>
            </a:r>
            <a:r>
              <a:rPr lang="ja-JP" altLang="en-US" dirty="0" smtClean="0"/>
              <a:t>分くらい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>
          <a:xfrm>
            <a:off x="1320800" y="3646691"/>
            <a:ext cx="6043705" cy="664797"/>
          </a:xfrm>
        </p:spPr>
        <p:txBody>
          <a:bodyPr/>
          <a:lstStyle/>
          <a:p>
            <a:r>
              <a:rPr lang="ja-JP" altLang="en-US" dirty="0" smtClean="0"/>
              <a:t>今後の活動方針について議論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</a:t>
            </a:r>
            <a:r>
              <a:rPr lang="en-US" altLang="ja-JP" dirty="0" smtClean="0"/>
              <a:t>45</a:t>
            </a:r>
            <a:r>
              <a:rPr lang="ja-JP" altLang="en-US" dirty="0" smtClean="0"/>
              <a:t>分くらい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20800" y="4694564"/>
            <a:ext cx="6043705" cy="664797"/>
          </a:xfrm>
        </p:spPr>
        <p:txBody>
          <a:bodyPr/>
          <a:lstStyle/>
          <a:p>
            <a:r>
              <a:rPr lang="ja-JP" altLang="en-US" dirty="0" smtClean="0"/>
              <a:t>次回</a:t>
            </a:r>
            <a:r>
              <a:rPr lang="en-US" altLang="ja-JP" dirty="0"/>
              <a:t> </a:t>
            </a:r>
            <a:r>
              <a:rPr lang="en-US" altLang="ja-JP" dirty="0" smtClean="0"/>
              <a:t>Japan WG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出し物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分くらい</a:t>
            </a:r>
            <a:endParaRPr lang="ja-JP" altLang="en-US" dirty="0"/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>
          <a:xfrm>
            <a:off x="468000" y="406143"/>
            <a:ext cx="6896192" cy="39600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b="1" dirty="0" smtClean="0"/>
              <a:t>Agenda</a:t>
            </a:r>
            <a:endParaRPr kumimoji="1" lang="ja-JP" altLang="en-US" b="1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02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03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04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41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CFP</a:t>
            </a:r>
            <a:r>
              <a:rPr kumimoji="1" lang="ja-JP" altLang="en-US" dirty="0" smtClean="0"/>
              <a:t>のおさらい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6"/>
            <a:ext cx="8190225" cy="5364431"/>
          </a:xfrm>
        </p:spPr>
        <p:txBody>
          <a:bodyPr/>
          <a:lstStyle/>
          <a:p>
            <a:r>
              <a:rPr kumimoji="1" lang="ja-JP" altLang="en-US" dirty="0" smtClean="0"/>
              <a:t>自己紹介をお願いしたいと思います</a:t>
            </a:r>
            <a:endParaRPr kumimoji="1" lang="en-US" altLang="ja-JP" dirty="0" smtClean="0"/>
          </a:p>
          <a:p>
            <a:r>
              <a:rPr lang="ja-JP" altLang="en-US" dirty="0" smtClean="0"/>
              <a:t>・お名前、所属と、ツールに関する一言をお願いします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例えば、興味があるツールとか、知りたいこととか、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活動へのご提案とか、意気込みとか、何もないとか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・考えていただく間に前回ご紹介した</a:t>
            </a:r>
            <a:r>
              <a:rPr kumimoji="1" lang="en-US" altLang="ja-JP" dirty="0" smtClean="0"/>
              <a:t>CFP</a:t>
            </a:r>
            <a:r>
              <a:rPr kumimoji="1" lang="ja-JP" altLang="en-US" dirty="0" smtClean="0"/>
              <a:t>をおさらいします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別資料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06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自己紹介タイム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6"/>
            <a:ext cx="8190225" cy="4086615"/>
          </a:xfrm>
        </p:spPr>
        <p:txBody>
          <a:bodyPr/>
          <a:lstStyle/>
          <a:p>
            <a:r>
              <a:rPr kumimoji="1" lang="ja-JP" altLang="en-US" dirty="0" smtClean="0"/>
              <a:t>自己紹介お願いします</a:t>
            </a:r>
            <a:endParaRPr kumimoji="1" lang="en-US" altLang="ja-JP" dirty="0" smtClean="0"/>
          </a:p>
          <a:p>
            <a:r>
              <a:rPr lang="ja-JP" altLang="en-US" dirty="0" smtClean="0"/>
              <a:t>・お名前と所属と、ツールに関する一言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0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7"/>
            <a:ext cx="8190225" cy="505736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オープンソースの管理、プロジェクトとＯＳＳライセンス、脆弱性との関連、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Sw360   </a:t>
            </a:r>
            <a:r>
              <a:rPr lang="ja-JP" altLang="en-US" dirty="0" smtClean="0"/>
              <a:t>知名度、使用上のプロセス、</a:t>
            </a:r>
            <a:r>
              <a:rPr lang="en-US" altLang="ja-JP" dirty="0" smtClean="0"/>
              <a:t>BoM</a:t>
            </a:r>
            <a:r>
              <a:rPr lang="ja-JP" altLang="en-US" dirty="0" smtClean="0"/>
              <a:t>管理、日本語化、疑問点の共有と解決、先進性を感じた、ツールをつなぐツール、社外情報の汎用性担保</a:t>
            </a:r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ツール</a:t>
            </a:r>
            <a:r>
              <a:rPr kumimoji="1" lang="ja-JP" altLang="en-US" dirty="0" smtClean="0"/>
              <a:t>のインストール</a:t>
            </a:r>
            <a:r>
              <a:rPr lang="ja-JP" altLang="en-US" dirty="0" smtClean="0"/>
              <a:t>作業の情報交換</a:t>
            </a:r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ツール</a:t>
            </a:r>
            <a:r>
              <a:rPr kumimoji="1" lang="ja-JP" altLang="en-US" dirty="0" smtClean="0"/>
              <a:t>の情報は非競争分野なので共有したい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SPDX</a:t>
            </a:r>
            <a:r>
              <a:rPr kumimoji="1" lang="ja-JP" altLang="en-US" dirty="0" smtClean="0"/>
              <a:t>使用　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Yocto</a:t>
            </a:r>
            <a:r>
              <a:rPr lang="en-US" altLang="ja-JP" dirty="0" smtClean="0"/>
              <a:t> -&gt; sw360 -&gt; </a:t>
            </a:r>
            <a:r>
              <a:rPr lang="en-US" altLang="ja-JP" dirty="0" err="1" smtClean="0"/>
              <a:t>Fossology</a:t>
            </a:r>
            <a:r>
              <a:rPr lang="en-US" altLang="ja-JP" dirty="0" smtClean="0"/>
              <a:t> -&gt; SPDX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CICD  upstream</a:t>
            </a:r>
            <a:r>
              <a:rPr kumimoji="1" lang="ja-JP" altLang="en-US" dirty="0" smtClean="0"/>
              <a:t>から一元管理したい　情報ツールをつなげたい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BlackDuck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FOSSology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SW</a:t>
            </a:r>
            <a:r>
              <a:rPr lang="ja-JP" altLang="en-US" dirty="0" smtClean="0"/>
              <a:t>規模が大きいとライセンスの解析時間が長い</a:t>
            </a:r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外（外注）と関係するときにツールが共通化できていると良い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JapanWG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のビジネス活動からの視点でコミュニティへアピールすると良い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プロセスとツールの関係を知りたい</a:t>
            </a:r>
            <a:endParaRPr kumimoji="1"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/>
              <a:t>脆弱性情報　社内ツール情報と商用ツール情報をつなぐのは大変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今後の活動方針について議論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6"/>
            <a:ext cx="8190225" cy="5716123"/>
          </a:xfrm>
        </p:spPr>
        <p:txBody>
          <a:bodyPr/>
          <a:lstStyle/>
          <a:p>
            <a:pPr marL="50800" lvl="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ja-JP" altLang="en-US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活動の内容：</a:t>
            </a:r>
            <a:endParaRPr lang="en-US" altLang="ja-JP" sz="28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508000" lvl="0" indent="-4572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 panose="020B0604020202020204" pitchFamily="34" charset="0"/>
              <a:buChar char="•"/>
            </a:pPr>
            <a:r>
              <a:rPr lang="ja-JP" altLang="en-US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参加</a:t>
            </a:r>
            <a:r>
              <a:rPr lang="ja-JP" altLang="en-US" sz="2800" kern="0" dirty="0">
                <a:solidFill>
                  <a:srgbClr val="000000"/>
                </a:solidFill>
                <a:latin typeface="Calibri"/>
                <a:sym typeface="Calibri"/>
              </a:rPr>
              <a:t>メンバ間でツールに関して「知りたいこと」、「疑問を持ったこと」、「わかったこと」、「インストール方法や使い方ノウハウ」、「こうなってほしいという希望」などを自由に議論</a:t>
            </a:r>
            <a:r>
              <a:rPr lang="ja-JP" altLang="en-US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する</a:t>
            </a:r>
            <a:endParaRPr lang="en-US" altLang="ja-JP" sz="28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508000" lvl="0" indent="-4572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 panose="020B0604020202020204" pitchFamily="34" charset="0"/>
              <a:buChar char="•"/>
            </a:pP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508000" lvl="0" indent="-45720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ja-JP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ACT</a:t>
            </a:r>
            <a:r>
              <a:rPr lang="ja-JP" altLang="en-US" sz="2800" kern="0" dirty="0" smtClean="0">
                <a:solidFill>
                  <a:srgbClr val="000000"/>
                </a:solidFill>
                <a:latin typeface="Calibri"/>
                <a:sym typeface="Calibri"/>
              </a:rPr>
              <a:t>の活動とのかかわり：</a:t>
            </a:r>
            <a:endParaRPr lang="en-US" altLang="ja-JP" sz="28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1022350" lvl="1" indent="-457200" defTabSz="914400"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ja-JP" altLang="en-US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ツール検討は同じ。</a:t>
            </a:r>
            <a:endParaRPr lang="en-US" altLang="ja-JP" sz="20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1022350" lvl="1" indent="-457200" defTabSz="914400"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ja-JP" altLang="en-US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ツールＳＷＧは日本語で議論する</a:t>
            </a:r>
            <a:endParaRPr lang="en-US" altLang="ja-JP" sz="20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1022350" lvl="1" indent="-457200" defTabSz="914400"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ja-JP" altLang="en-US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すこしネタが集まったら</a:t>
            </a:r>
            <a:r>
              <a:rPr lang="en-US" altLang="ja-JP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ACT</a:t>
            </a:r>
            <a:r>
              <a:rPr lang="ja-JP" altLang="en-US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の人と議論したい</a:t>
            </a:r>
            <a:endParaRPr lang="en-US" altLang="ja-JP" sz="20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1022350" lvl="1" indent="-457200" defTabSz="914400"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en-US" altLang="ja-JP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ACT</a:t>
            </a:r>
            <a:r>
              <a:rPr lang="ja-JP" altLang="en-US" sz="2000" kern="0" dirty="0">
                <a:solidFill>
                  <a:srgbClr val="000000"/>
                </a:solidFill>
                <a:latin typeface="Calibri"/>
                <a:sym typeface="Calibri"/>
              </a:rPr>
              <a:t>側</a:t>
            </a:r>
            <a:r>
              <a:rPr lang="ja-JP" altLang="en-US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の情報も必要かも。実際にはまだ動いていないかも。</a:t>
            </a:r>
            <a:endParaRPr lang="en-US" altLang="ja-JP" sz="20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1022350" lvl="1" indent="-457200" defTabSz="914400"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en-US" altLang="ja-JP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Shane </a:t>
            </a:r>
            <a:r>
              <a:rPr lang="ja-JP" altLang="en-US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経由で</a:t>
            </a:r>
            <a:r>
              <a:rPr lang="en-US" altLang="ja-JP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ACT</a:t>
            </a:r>
            <a:r>
              <a:rPr lang="ja-JP" altLang="en-US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の情報もあれば知りたい。</a:t>
            </a:r>
            <a:endParaRPr lang="en-US" altLang="ja-JP" sz="20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1022350" lvl="1" indent="-457200" defTabSz="914400">
              <a:spcBef>
                <a:spcPts val="1000"/>
              </a:spcBef>
              <a:buClr>
                <a:srgbClr val="7F7F7F"/>
              </a:buClr>
              <a:buSzPts val="2800"/>
            </a:pPr>
            <a:r>
              <a:rPr lang="en-US" altLang="ja-JP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ACT</a:t>
            </a:r>
            <a:r>
              <a:rPr lang="ja-JP" altLang="en-US" sz="2000" kern="0" dirty="0" err="1" smtClean="0">
                <a:solidFill>
                  <a:srgbClr val="000000"/>
                </a:solidFill>
                <a:latin typeface="Calibri"/>
                <a:sym typeface="Calibri"/>
              </a:rPr>
              <a:t>だけ</a:t>
            </a:r>
            <a:r>
              <a:rPr lang="ja-JP" altLang="en-US" sz="2000" kern="0" dirty="0" smtClean="0">
                <a:solidFill>
                  <a:srgbClr val="000000"/>
                </a:solidFill>
                <a:latin typeface="Calibri"/>
                <a:sym typeface="Calibri"/>
              </a:rPr>
              <a:t>ではなく、グローバルな情報交換も目指す</a:t>
            </a:r>
            <a:endParaRPr lang="en-US" altLang="ja-JP" sz="20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1022350" lvl="1" indent="-457200" defTabSz="914400">
              <a:spcBef>
                <a:spcPts val="1000"/>
              </a:spcBef>
              <a:buClr>
                <a:srgbClr val="7F7F7F"/>
              </a:buClr>
              <a:buSzPts val="2800"/>
            </a:pPr>
            <a:endParaRPr lang="en-US" altLang="ja-JP" sz="2000" kern="0" dirty="0" smtClean="0">
              <a:solidFill>
                <a:srgbClr val="000000"/>
              </a:solidFill>
              <a:latin typeface="Calibri"/>
              <a:sym typeface="Calibri"/>
            </a:endParaRPr>
          </a:p>
          <a:p>
            <a:pPr marL="50800" lvl="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</a:pP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pPr marL="50800" lvl="0" defTabSz="91440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ts val="2800"/>
            </a:pPr>
            <a:endParaRPr lang="en-US" altLang="ja-JP" sz="2800" kern="0" dirty="0">
              <a:solidFill>
                <a:srgbClr val="000000"/>
              </a:solidFill>
              <a:latin typeface="Calibri"/>
              <a:sym typeface="Calibri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61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7"/>
            <a:ext cx="8190225" cy="54408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SPDX</a:t>
            </a:r>
            <a:r>
              <a:rPr kumimoji="1" lang="ja-JP" altLang="en-US" dirty="0" smtClean="0"/>
              <a:t>とか、韓国のＷＧの活動とも協調したい</a:t>
            </a:r>
            <a:endParaRPr kumimoji="1" lang="en-US" altLang="ja-JP" dirty="0" smtClean="0"/>
          </a:p>
          <a:p>
            <a:pPr marL="971550" lvl="1" indent="-457200"/>
            <a:r>
              <a:rPr lang="ja-JP" altLang="en-US" dirty="0" smtClean="0"/>
              <a:t>ＳＬＡＣＫには パク　</a:t>
            </a:r>
            <a:r>
              <a:rPr lang="ja-JP" altLang="en-US" dirty="0" err="1" smtClean="0"/>
              <a:t>さんが</a:t>
            </a:r>
            <a:r>
              <a:rPr lang="ja-JP" altLang="en-US" dirty="0" smtClean="0"/>
              <a:t>入っている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99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今後の活動方針について議論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>
          <a:xfrm>
            <a:off x="468000" y="989476"/>
            <a:ext cx="8190225" cy="5258923"/>
          </a:xfrm>
        </p:spPr>
        <p:txBody>
          <a:bodyPr/>
          <a:lstStyle/>
          <a:p>
            <a:r>
              <a:rPr kumimoji="1" lang="ja-JP" altLang="en-US" dirty="0" smtClean="0"/>
              <a:t>・ツール情報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コンプライアンス情報取得    </a:t>
            </a:r>
            <a:endParaRPr lang="en-US" altLang="ja-JP" dirty="0" smtClean="0"/>
          </a:p>
          <a:p>
            <a:pPr marL="685800" lvl="2" indent="0">
              <a:buNone/>
            </a:pPr>
            <a:r>
              <a:rPr kumimoji="1" lang="en-US" altLang="ja-JP" dirty="0" err="1" smtClean="0"/>
              <a:t>FOSSology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BlackDuck</a:t>
            </a:r>
            <a:r>
              <a:rPr kumimoji="1" lang="en-US" altLang="ja-JP" dirty="0" smtClean="0"/>
              <a:t>, FOSSID, BAT (Binary Analysis),</a:t>
            </a:r>
            <a:r>
              <a:rPr kumimoji="1" lang="ja-JP" altLang="en-US" dirty="0" smtClean="0"/>
              <a:t>　</a:t>
            </a:r>
            <a:r>
              <a:rPr lang="en-US" altLang="ja-JP" dirty="0" err="1" smtClean="0"/>
              <a:t>Insignary</a:t>
            </a:r>
            <a:r>
              <a:rPr lang="en-US" altLang="ja-JP" dirty="0" smtClean="0"/>
              <a:t>,</a:t>
            </a:r>
          </a:p>
          <a:p>
            <a:pPr marL="685800" lvl="2" indent="0">
              <a:buNone/>
            </a:pPr>
            <a:r>
              <a:rPr lang="en-US" altLang="ja-JP" dirty="0" err="1" smtClean="0"/>
              <a:t>FOSSology</a:t>
            </a:r>
            <a:r>
              <a:rPr lang="en-US" altLang="ja-JP" dirty="0" smtClean="0"/>
              <a:t>: </a:t>
            </a:r>
            <a:r>
              <a:rPr lang="ja-JP" altLang="en-US" dirty="0" smtClean="0"/>
              <a:t>動くインストール情報、</a:t>
            </a:r>
            <a:r>
              <a:rPr lang="en-US" altLang="ja-JP" dirty="0" err="1" smtClean="0"/>
              <a:t>docker</a:t>
            </a:r>
            <a:r>
              <a:rPr lang="en-US" altLang="ja-JP" dirty="0" smtClean="0"/>
              <a:t>/vagrant </a:t>
            </a:r>
            <a:r>
              <a:rPr lang="ja-JP" altLang="en-US" dirty="0" smtClean="0"/>
              <a:t>運用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 </a:t>
            </a:r>
          </a:p>
          <a:p>
            <a:pPr marL="685800" lvl="2" indent="0">
              <a:buNone/>
            </a:pPr>
            <a:endParaRPr lang="en-US" altLang="ja-JP" dirty="0"/>
          </a:p>
          <a:p>
            <a:pPr lvl="1"/>
            <a:r>
              <a:rPr kumimoji="1" lang="ja-JP" altLang="en-US" dirty="0" smtClean="0"/>
              <a:t>ライセンス情報 と活用の仕方</a:t>
            </a:r>
            <a:endParaRPr kumimoji="1" lang="en-US" altLang="ja-JP" dirty="0" smtClean="0"/>
          </a:p>
          <a:p>
            <a:pPr marL="685800" lvl="2" indent="0">
              <a:buNone/>
            </a:pPr>
            <a:r>
              <a:rPr lang="en-US" altLang="ja-JP" dirty="0" smtClean="0"/>
              <a:t>Github.com/Hitachi/Open-license  OSS-license-open data</a:t>
            </a:r>
            <a:r>
              <a:rPr kumimoji="1" lang="en-US" altLang="ja-JP" dirty="0" smtClean="0"/>
              <a:t> </a:t>
            </a:r>
          </a:p>
          <a:p>
            <a:pPr marL="685800" lvl="2" indent="0">
              <a:buNone/>
            </a:pPr>
            <a:r>
              <a:rPr kumimoji="1" lang="en-US" altLang="ja-JP" dirty="0" smtClean="0"/>
              <a:t>OSADL compliance checklist</a:t>
            </a:r>
          </a:p>
          <a:p>
            <a:pPr marL="685800" lvl="2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ライセンス情報流通</a:t>
            </a:r>
            <a:endParaRPr lang="en-US" altLang="ja-JP" dirty="0" smtClean="0"/>
          </a:p>
          <a:p>
            <a:pPr marL="685800" lvl="2" indent="0">
              <a:buNone/>
            </a:pPr>
            <a:r>
              <a:rPr kumimoji="1" lang="en-US" altLang="ja-JP" dirty="0" smtClean="0"/>
              <a:t>SPDX Tools, SPDX Dashboard, Cleary defined (MS Azure)</a:t>
            </a:r>
          </a:p>
          <a:p>
            <a:pPr marL="685800" lvl="2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情報管理</a:t>
            </a:r>
            <a:endParaRPr lang="en-US" altLang="ja-JP" dirty="0" smtClean="0"/>
          </a:p>
          <a:p>
            <a:pPr marL="685800" lvl="2" indent="0">
              <a:buNone/>
            </a:pPr>
            <a:r>
              <a:rPr lang="en-US" altLang="ja-JP" dirty="0" smtClean="0"/>
              <a:t>Sw360, FOSSA, </a:t>
            </a:r>
          </a:p>
          <a:p>
            <a:pPr marL="685800" lvl="2" indent="0">
              <a:buNone/>
            </a:pPr>
            <a:r>
              <a:rPr lang="en-US" altLang="ja-JP" dirty="0" smtClean="0"/>
              <a:t>Sw360</a:t>
            </a:r>
            <a:r>
              <a:rPr lang="ja-JP" altLang="en-US" dirty="0" smtClean="0"/>
              <a:t>詳細検討：バグ情報、</a:t>
            </a:r>
            <a:r>
              <a:rPr lang="ja-JP" altLang="en-US" dirty="0"/>
              <a:t>動</a:t>
            </a:r>
            <a:r>
              <a:rPr lang="ja-JP" altLang="en-US" dirty="0" smtClean="0"/>
              <a:t>くインストール情報、改変分担、</a:t>
            </a:r>
            <a:r>
              <a:rPr lang="en-US" altLang="ja-JP" dirty="0" smtClean="0"/>
              <a:t>…</a:t>
            </a:r>
          </a:p>
          <a:p>
            <a:pPr marL="685800" lvl="2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 smtClean="0"/>
              <a:t>ソースコード管理との連携 （カテゴリ分けが変かも</a:t>
            </a:r>
            <a:r>
              <a:rPr lang="en-US" altLang="ja-JP" dirty="0" smtClean="0"/>
              <a:t>)</a:t>
            </a:r>
          </a:p>
          <a:p>
            <a:pPr marL="685800" lvl="2" indent="0">
              <a:buNone/>
            </a:pPr>
            <a:r>
              <a:rPr kumimoji="1" lang="en-US" altLang="ja-JP" dirty="0" err="1" smtClean="0"/>
              <a:t>GitLab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Yocto</a:t>
            </a:r>
            <a:r>
              <a:rPr kumimoji="1" lang="en-US" altLang="ja-JP" dirty="0" smtClean="0"/>
              <a:t>, </a:t>
            </a:r>
          </a:p>
          <a:p>
            <a:pPr marL="685800" lvl="2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使用状況、ユースケース</a:t>
            </a:r>
            <a:endParaRPr lang="en-US" altLang="ja-JP" dirty="0" smtClean="0"/>
          </a:p>
          <a:p>
            <a:pPr marL="685800" lvl="2" indent="0">
              <a:buNone/>
            </a:pPr>
            <a:r>
              <a:rPr kumimoji="1" lang="en-US" altLang="ja-JP" dirty="0" err="1" smtClean="0"/>
              <a:t>doubleOpen</a:t>
            </a:r>
            <a:r>
              <a:rPr lang="en-US" altLang="ja-JP" dirty="0" smtClean="0"/>
              <a:t>(?), </a:t>
            </a:r>
            <a:r>
              <a:rPr lang="en-US" altLang="ja-JP" dirty="0" err="1" smtClean="0"/>
              <a:t>BlackDuck</a:t>
            </a:r>
            <a:r>
              <a:rPr lang="en-US" altLang="ja-JP" dirty="0"/>
              <a:t> </a:t>
            </a:r>
            <a:r>
              <a:rPr lang="en-US" altLang="ja-JP" dirty="0" smtClean="0"/>
              <a:t>Hub, 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22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東芝ブランドPPT β版.pptx" id="{ECCE417B-8802-484E-B0A7-4AA9B5B7C807}" vid="{94525B7E-C7B5-4E19-B659-8118D6B70E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180924_PPT_Template_4x3_J_β版</Template>
  <TotalTime>0</TotalTime>
  <Words>795</Words>
  <Application>Microsoft Office PowerPoint</Application>
  <PresentationFormat>画面に合わせる (4:3)</PresentationFormat>
  <Paragraphs>141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Meiryo UI</vt:lpstr>
      <vt:lpstr>ＭＳ Ｐゴシック</vt:lpstr>
      <vt:lpstr>東芝 Pゴシック Light</vt:lpstr>
      <vt:lpstr>東芝 Pゴシック Medium</vt:lpstr>
      <vt:lpstr>Arial</vt:lpstr>
      <vt:lpstr>Calibri</vt:lpstr>
      <vt:lpstr>Segoe UI</vt:lpstr>
      <vt:lpstr>Wingdings</vt:lpstr>
      <vt:lpstr>テーマ1</vt:lpstr>
      <vt:lpstr>ツール SWG 第1回 </vt:lpstr>
      <vt:lpstr>PowerPoint プレゼンテーション</vt:lpstr>
      <vt:lpstr>Agenda</vt:lpstr>
      <vt:lpstr>CFPのおさらい</vt:lpstr>
      <vt:lpstr>自己紹介タイム</vt:lpstr>
      <vt:lpstr>自己紹介</vt:lpstr>
      <vt:lpstr>今後の活動方針について議論</vt:lpstr>
      <vt:lpstr>PowerPoint プレゼンテーション</vt:lpstr>
      <vt:lpstr>今後の活動方針について議論</vt:lpstr>
      <vt:lpstr>今後の活動方針について議論</vt:lpstr>
      <vt:lpstr>今後の活動方針について議論</vt:lpstr>
      <vt:lpstr>今後の活動方針について議論</vt:lpstr>
      <vt:lpstr>今後の活動方針について議論</vt:lpstr>
      <vt:lpstr>次回 Japan WG への出し物</vt:lpstr>
      <vt:lpstr>次回　ツール SWG の予定</vt:lpstr>
      <vt:lpstr>ご清聴ありがとうございました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2018-08-24T12:44:32Z</dcterms:created>
  <dcterms:modified xsi:type="dcterms:W3CDTF">2019-03-15T02:51:29Z</dcterms:modified>
</cp:coreProperties>
</file>