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2"/>
  </p:notesMasterIdLst>
  <p:sldIdLst>
    <p:sldId id="269" r:id="rId2"/>
    <p:sldId id="298" r:id="rId3"/>
    <p:sldId id="302" r:id="rId4"/>
    <p:sldId id="271" r:id="rId5"/>
    <p:sldId id="297" r:id="rId6"/>
    <p:sldId id="272" r:id="rId7"/>
    <p:sldId id="301" r:id="rId8"/>
    <p:sldId id="304" r:id="rId9"/>
    <p:sldId id="293" r:id="rId10"/>
    <p:sldId id="303" r:id="rId11"/>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9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FEBB4-7148-4F1E-9626-8CCF50D799FC}">
  <a:tblStyle styleId="{117FEBB4-7148-4F1E-9626-8CCF50D799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FF138BC-4FD1-494D-9BEB-9231F79C62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153" autoAdjust="0"/>
    <p:restoredTop sz="94633" autoAdjust="0"/>
  </p:normalViewPr>
  <p:slideViewPr>
    <p:cSldViewPr snapToGrid="0" snapToObjects="1">
      <p:cViewPr varScale="1">
        <p:scale>
          <a:sx n="110" d="100"/>
          <a:sy n="110" d="100"/>
        </p:scale>
        <p:origin x="96" y="197"/>
      </p:cViewPr>
      <p:guideLst>
        <p:guide orient="horz" pos="2160"/>
        <p:guide pos="3840"/>
      </p:guideLst>
    </p:cSldViewPr>
  </p:slideViewPr>
  <p:outlineViewPr>
    <p:cViewPr>
      <p:scale>
        <a:sx n="33" d="100"/>
        <a:sy n="33" d="100"/>
      </p:scale>
      <p:origin x="0" y="12296"/>
    </p:cViewPr>
  </p:outlineViewPr>
  <p:notesTextViewPr>
    <p:cViewPr>
      <p:scale>
        <a:sx n="100" d="100"/>
        <a:sy n="100" d="100"/>
      </p:scale>
      <p:origin x="0" y="0"/>
    </p:cViewPr>
  </p:notesTextViewPr>
  <p:sorterViewPr>
    <p:cViewPr>
      <p:scale>
        <a:sx n="184" d="100"/>
        <a:sy n="18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4881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7" name="Shape 17"/>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rgbClr val="7F7F7F"/>
              </a:buClr>
              <a:buSzPts val="1400"/>
              <a:buFont typeface="Arial"/>
              <a:buNone/>
              <a:defRPr sz="4400" b="0" i="0" u="none" strike="noStrike" cap="none">
                <a:solidFill>
                  <a:srgbClr val="7F7F7F"/>
                </a:solidFill>
                <a:latin typeface="Arial"/>
                <a:ea typeface="Arial"/>
                <a:cs typeface="Arial"/>
                <a:sym typeface="Arial"/>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rgbClr val="00B4C2"/>
              </a:buClr>
              <a:buSzPts val="2800"/>
              <a:buFont typeface="Arial"/>
              <a:buNone/>
              <a:defRPr sz="2400" b="0" i="0" u="none" strike="noStrike" cap="none">
                <a:solidFill>
                  <a:srgbClr val="00B4C2"/>
                </a:solidFill>
                <a:latin typeface="Calibri"/>
                <a:ea typeface="Calibri"/>
                <a:cs typeface="Calibri"/>
                <a:sym typeface="Calibri"/>
              </a:defRPr>
            </a:lvl1pPr>
            <a:lvl2pPr marL="457200" marR="0" lvl="1" indent="0" algn="ctr" rtl="0">
              <a:lnSpc>
                <a:spcPct val="90000"/>
              </a:lnSpc>
              <a:spcBef>
                <a:spcPts val="500"/>
              </a:spcBef>
              <a:spcAft>
                <a:spcPts val="0"/>
              </a:spcAft>
              <a:buClr>
                <a:srgbClr val="7F7F7F"/>
              </a:buClr>
              <a:buSzPts val="2400"/>
              <a:buFont typeface="Arial"/>
              <a:buNone/>
              <a:defRPr sz="2000" b="0" i="0" u="none" strike="noStrike" cap="none">
                <a:solidFill>
                  <a:srgbClr val="7F7F7F"/>
                </a:solidFill>
                <a:latin typeface="Calibri"/>
                <a:ea typeface="Calibri"/>
                <a:cs typeface="Calibri"/>
                <a:sym typeface="Calibri"/>
              </a:defRPr>
            </a:lvl2pPr>
            <a:lvl3pPr marL="914400" marR="0" lvl="2" indent="0" algn="ctr" rtl="0">
              <a:lnSpc>
                <a:spcPct val="90000"/>
              </a:lnSpc>
              <a:spcBef>
                <a:spcPts val="500"/>
              </a:spcBef>
              <a:spcAft>
                <a:spcPts val="0"/>
              </a:spcAft>
              <a:buClr>
                <a:srgbClr val="7F7F7F"/>
              </a:buClr>
              <a:buSzPts val="2000"/>
              <a:buFont typeface="Arial"/>
              <a:buNone/>
              <a:defRPr sz="1800" b="0" i="0" u="none" strike="noStrike" cap="none">
                <a:solidFill>
                  <a:srgbClr val="7F7F7F"/>
                </a:solidFill>
                <a:latin typeface="Calibri"/>
                <a:ea typeface="Calibri"/>
                <a:cs typeface="Calibri"/>
                <a:sym typeface="Calibri"/>
              </a:defRPr>
            </a:lvl3pPr>
            <a:lvl4pPr marL="1371600" marR="0" lvl="3"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4pPr>
            <a:lvl5pPr marL="1828800" marR="0" lvl="4"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1"/>
        <p:cNvGrpSpPr/>
        <p:nvPr/>
      </p:nvGrpSpPr>
      <p:grpSpPr>
        <a:xfrm>
          <a:off x="0" y="0"/>
          <a:ext cx="0" cy="0"/>
          <a:chOff x="0" y="0"/>
          <a:chExt cx="0" cy="0"/>
        </a:xfrm>
      </p:grpSpPr>
      <p:sp>
        <p:nvSpPr>
          <p:cNvPr id="42" name="Shape 42"/>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a:stretch/>
        </p:blipFill>
        <p:spPr>
          <a:xfrm>
            <a:off x="838200" y="5800725"/>
            <a:ext cx="1422093" cy="789850"/>
          </a:xfrm>
          <a:prstGeom prst="rect">
            <a:avLst/>
          </a:prstGeom>
          <a:noFill/>
          <a:ln>
            <a:noFill/>
          </a:ln>
        </p:spPr>
      </p:pic>
      <p:pic>
        <p:nvPicPr>
          <p:cNvPr id="44" name="Shape 44"/>
          <p:cNvPicPr preferRelativeResize="0"/>
          <p:nvPr/>
        </p:nvPicPr>
        <p:blipFill rotWithShape="1">
          <a:blip r:embed="rId3">
            <a:alphaModFix/>
          </a:blip>
          <a:srcRect/>
          <a:stretch/>
        </p:blipFill>
        <p:spPr>
          <a:xfrm>
            <a:off x="838200" y="1914525"/>
            <a:ext cx="4051287" cy="1802512"/>
          </a:xfrm>
          <a:prstGeom prst="rect">
            <a:avLst/>
          </a:prstGeom>
          <a:noFill/>
          <a:ln>
            <a:noFill/>
          </a:ln>
        </p:spPr>
      </p:pic>
      <p:sp>
        <p:nvSpPr>
          <p:cNvPr id="45" name="Shape 4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Calibri"/>
              <a:buNone/>
              <a:defRPr sz="4400" b="0" i="0" u="none" strike="noStrike" cap="none">
                <a:solidFill>
                  <a:schemeClr val="lt1"/>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51" name="Shape 51"/>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2" name="Shape 5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3" name="Shape 53"/>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4" name="Shape 5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92075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11" name="Shape 11"/>
          <p:cNvSpPr txBox="1">
            <a:spLocks noGrp="1"/>
          </p:cNvSpPr>
          <p:nvPr>
            <p:ph type="body" idx="1"/>
          </p:nvPr>
        </p:nvSpPr>
        <p:spPr>
          <a:xfrm>
            <a:off x="838200" y="1351128"/>
            <a:ext cx="10515599" cy="430354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14" name="Shape 14"/>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qiita.com/K-Hama/items/90a6105a16400ce3e71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oubleopen-project/doubleopen-publications/blob/master/publication.md#double-open-landscape-surve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5317" y="1727151"/>
            <a:ext cx="9144000" cy="2210227"/>
          </a:xfrm>
        </p:spPr>
        <p:txBody>
          <a:bodyPr anchor="ctr"/>
          <a:lstStyle/>
          <a:p>
            <a:pPr algn="l"/>
            <a: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OpenChain Japan WG</a:t>
            </a:r>
            <a:b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br>
            <a: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Tooling Sub Working Group</a:t>
            </a:r>
            <a:b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第２回ミーティング</a:t>
            </a:r>
            <a:endParaRPr kumimoji="1" lang="ja-JP" altLang="en-US" sz="3200" dirty="0">
              <a:solidFill>
                <a:srgbClr val="00849D"/>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a:xfrm>
            <a:off x="2003612" y="4408227"/>
            <a:ext cx="9144000" cy="1535372"/>
          </a:xfrm>
        </p:spPr>
        <p:txBody>
          <a:bodyPr/>
          <a:lstStyle/>
          <a:p>
            <a:pPr algn="r"/>
            <a:r>
              <a:rPr kumimoji="1" lang="en-US" altLang="ja-JP" dirty="0" smtClean="0"/>
              <a:t>Yoshitake Kobayashi</a:t>
            </a:r>
            <a:r>
              <a:rPr kumimoji="1" lang="ja-JP" altLang="en-US" dirty="0" smtClean="0"/>
              <a:t> </a:t>
            </a:r>
            <a:r>
              <a:rPr kumimoji="1" lang="en-US" altLang="ja-JP" dirty="0" smtClean="0"/>
              <a:t>(Toshiba Corporation)</a:t>
            </a:r>
            <a:r>
              <a:rPr kumimoji="1" lang="ja-JP" altLang="en-US" dirty="0" smtClean="0"/>
              <a:t>　　</a:t>
            </a:r>
            <a:endParaRPr kumimoji="1" lang="en-US" altLang="ja-JP" dirty="0" smtClean="0"/>
          </a:p>
          <a:p>
            <a:pPr algn="r"/>
            <a:r>
              <a:rPr kumimoji="1" lang="en-US" altLang="ja-JP" dirty="0"/>
              <a:t>OpenChain Japan </a:t>
            </a:r>
            <a:r>
              <a:rPr kumimoji="1" lang="en-US" altLang="ja-JP" dirty="0" smtClean="0"/>
              <a:t>WG / Tooling SWG</a:t>
            </a:r>
            <a:endParaRPr kumimoji="1" lang="ja-JP" altLang="en-US" dirty="0"/>
          </a:p>
          <a:p>
            <a:pPr algn="r"/>
            <a:r>
              <a:rPr kumimoji="1" lang="en-US" altLang="ja-JP" dirty="0" smtClean="0"/>
              <a:t>2019/04/25</a:t>
            </a:r>
            <a:endParaRPr kumimoji="1" lang="en-US" altLang="ja-JP" dirty="0" smtClean="0"/>
          </a:p>
        </p:txBody>
      </p:sp>
      <p:sp>
        <p:nvSpPr>
          <p:cNvPr id="5" name="テキスト ボックス 4"/>
          <p:cNvSpPr txBox="1"/>
          <p:nvPr/>
        </p:nvSpPr>
        <p:spPr>
          <a:xfrm>
            <a:off x="5965470" y="6275948"/>
            <a:ext cx="5251759" cy="276999"/>
          </a:xfrm>
          <a:prstGeom prst="rect">
            <a:avLst/>
          </a:prstGeom>
          <a:noFill/>
        </p:spPr>
        <p:txBody>
          <a:bodyPr wrap="none" rtlCol="0">
            <a:spAutoFit/>
          </a:bodyPr>
          <a:lstStyle/>
          <a:p>
            <a:r>
              <a:rPr kumimoji="1" lang="en-US" altLang="ja-JP" sz="1200" dirty="0" smtClean="0">
                <a:solidFill>
                  <a:schemeClr val="bg1">
                    <a:lumMod val="65000"/>
                  </a:schemeClr>
                </a:solidFill>
              </a:rPr>
              <a:t>Copyright by Toshiba Corporation and OpenChain project /  CC BY-SA 4.0</a:t>
            </a:r>
            <a:endParaRPr kumimoji="1" lang="ja-JP" altLang="en-US" sz="1200" dirty="0">
              <a:solidFill>
                <a:schemeClr val="bg1">
                  <a:lumMod val="65000"/>
                </a:schemeClr>
              </a:solidFill>
            </a:endParaRPr>
          </a:p>
        </p:txBody>
      </p:sp>
    </p:spTree>
    <p:extLst>
      <p:ext uri="{BB962C8B-B14F-4D97-AF65-F5344CB8AC3E}">
        <p14:creationId xmlns:p14="http://schemas.microsoft.com/office/powerpoint/2010/main" val="213207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OpenChain WG</a:t>
            </a:r>
            <a:r>
              <a:rPr kumimoji="1" lang="ja-JP" altLang="en-US" dirty="0" smtClean="0"/>
              <a:t>の動き</a:t>
            </a:r>
            <a:endParaRPr kumimoji="1" lang="ja-JP" altLang="en-US" dirty="0"/>
          </a:p>
        </p:txBody>
      </p:sp>
      <p:sp>
        <p:nvSpPr>
          <p:cNvPr id="3" name="テキスト プレースホルダー 2"/>
          <p:cNvSpPr>
            <a:spLocks noGrp="1"/>
          </p:cNvSpPr>
          <p:nvPr>
            <p:ph type="body" idx="1"/>
          </p:nvPr>
        </p:nvSpPr>
        <p:spPr/>
        <p:txBody>
          <a:bodyPr>
            <a:normAutofit lnSpcReduction="10000"/>
          </a:bodyPr>
          <a:lstStyle/>
          <a:p>
            <a:r>
              <a:rPr kumimoji="1" lang="ja-JP" altLang="en-US" dirty="0"/>
              <a:t>定例会議</a:t>
            </a:r>
            <a:r>
              <a:rPr kumimoji="1" lang="ja-JP" altLang="en-US" dirty="0" smtClean="0"/>
              <a:t>にて各種ツールの紹介を実施</a:t>
            </a:r>
            <a:endParaRPr kumimoji="1" lang="en-US" altLang="ja-JP" dirty="0" smtClean="0"/>
          </a:p>
          <a:p>
            <a:pPr lvl="1"/>
            <a:r>
              <a:rPr kumimoji="1" lang="en-US" altLang="ja-JP" dirty="0" smtClean="0"/>
              <a:t>In-Toto</a:t>
            </a:r>
          </a:p>
          <a:p>
            <a:pPr lvl="1"/>
            <a:r>
              <a:rPr kumimoji="1" lang="en-US" altLang="ja-JP" dirty="0" err="1" smtClean="0"/>
              <a:t>ScanCode</a:t>
            </a:r>
            <a:endParaRPr kumimoji="1" lang="en-US" altLang="ja-JP" dirty="0" smtClean="0"/>
          </a:p>
          <a:p>
            <a:r>
              <a:rPr kumimoji="1" lang="ja-JP" altLang="en-US" dirty="0" smtClean="0"/>
              <a:t>メーリングリスト</a:t>
            </a:r>
            <a:endParaRPr kumimoji="1" lang="en-US" altLang="ja-JP" dirty="0"/>
          </a:p>
          <a:p>
            <a:pPr lvl="1"/>
            <a:r>
              <a:rPr kumimoji="1" lang="en-US" altLang="ja-JP" dirty="0" smtClean="0"/>
              <a:t>Cavil (</a:t>
            </a:r>
            <a:r>
              <a:rPr kumimoji="1" lang="en-US" altLang="ja-JP" dirty="0" err="1" smtClean="0"/>
              <a:t>openSUSE</a:t>
            </a:r>
            <a:r>
              <a:rPr kumimoji="1" lang="en-US" altLang="ja-JP" dirty="0" smtClean="0"/>
              <a:t>)</a:t>
            </a:r>
          </a:p>
          <a:p>
            <a:pPr lvl="1"/>
            <a:endParaRPr kumimoji="1" lang="en-US" altLang="ja-JP" dirty="0"/>
          </a:p>
          <a:p>
            <a:r>
              <a:rPr kumimoji="1" lang="en-US" altLang="ja-JP" dirty="0" smtClean="0"/>
              <a:t>OpenChain Meeting (6</a:t>
            </a:r>
            <a:r>
              <a:rPr kumimoji="1" lang="en-US" altLang="ja-JP" baseline="30000" dirty="0" smtClean="0"/>
              <a:t>th</a:t>
            </a:r>
            <a:r>
              <a:rPr kumimoji="1" lang="en-US" altLang="ja-JP" dirty="0" smtClean="0"/>
              <a:t> May)</a:t>
            </a:r>
          </a:p>
          <a:p>
            <a:pPr lvl="1"/>
            <a:r>
              <a:rPr kumimoji="1" lang="en-US" altLang="ja-JP" dirty="0" smtClean="0"/>
              <a:t>“OSS </a:t>
            </a:r>
            <a:r>
              <a:rPr kumimoji="1" lang="en-US" altLang="ja-JP" dirty="0"/>
              <a:t>tooling </a:t>
            </a:r>
            <a:r>
              <a:rPr kumimoji="1" lang="en-US" altLang="ja-JP" dirty="0" smtClean="0"/>
              <a:t>group”</a:t>
            </a:r>
            <a:r>
              <a:rPr kumimoji="1" lang="ja-JP" altLang="en-US" dirty="0" smtClean="0"/>
              <a:t>の活動を紹介</a:t>
            </a:r>
            <a:endParaRPr kumimoji="1" lang="en-US" altLang="ja-JP" dirty="0" smtClean="0"/>
          </a:p>
          <a:p>
            <a:pPr lvl="1"/>
            <a:r>
              <a:rPr kumimoji="1" lang="en-US" altLang="ja-JP" dirty="0" smtClean="0"/>
              <a:t>https</a:t>
            </a:r>
            <a:r>
              <a:rPr kumimoji="1" lang="en-US" altLang="ja-JP" dirty="0"/>
              <a:t>://github.com/Open-Source-Compliance/Sharing-creates-value/ </a:t>
            </a:r>
            <a:endParaRPr kumimoji="1" lang="en-US" altLang="ja-JP" dirty="0" smtClean="0"/>
          </a:p>
          <a:p>
            <a:pPr lvl="2"/>
            <a:r>
              <a:rPr kumimoji="1" lang="en-US" altLang="ja-JP" dirty="0" smtClean="0"/>
              <a:t>in </a:t>
            </a:r>
            <a:r>
              <a:rPr kumimoji="1" lang="en-US" altLang="ja-JP" dirty="0"/>
              <a:t>the subfolder Tool-Landscape we have started with the effort of defining an OSS end tool </a:t>
            </a:r>
            <a:r>
              <a:rPr kumimoji="1" lang="en-US" altLang="ja-JP" dirty="0" smtClean="0"/>
              <a:t>chain</a:t>
            </a:r>
          </a:p>
          <a:p>
            <a:pPr lvl="2"/>
            <a:endParaRPr kumimoji="1" lang="en-US" altLang="ja-JP" dirty="0"/>
          </a:p>
          <a:p>
            <a:pPr lvl="1"/>
            <a:endParaRPr kumimoji="1" lang="en-US" altLang="ja-JP" dirty="0" smtClean="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10</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562917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latin typeface="Calibri"/>
                <a:ea typeface="Calibri"/>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lnSpcReduction="10000"/>
          </a:bodyPr>
          <a:lstStyle/>
          <a:p>
            <a:pPr marL="228600" lvl="0" indent="-50800">
              <a:spcBef>
                <a:spcPts val="0"/>
              </a:spcBef>
              <a:buSzPts val="2200"/>
            </a:pPr>
            <a:r>
              <a:rPr lang="en-US" altLang="ja-JP" sz="2200" dirty="0">
                <a:solidFill>
                  <a:srgbClr val="000000"/>
                </a:solidFill>
                <a:latin typeface="Segoe UI Light" panose="020B0502040204020203" pitchFamily="34" charset="0"/>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latin typeface="Segoe UI Light" panose="020B0502040204020203" pitchFamily="34" charset="0"/>
              <a:ea typeface="Calibri"/>
              <a:cs typeface="Calibri"/>
            </a:endParaRPr>
          </a:p>
          <a:p>
            <a:pPr marL="228600" lvl="0" indent="-50800">
              <a:buSzPts val="2200"/>
            </a:pPr>
            <a:r>
              <a:rPr lang="en-US" altLang="ja-JP" sz="2200" dirty="0">
                <a:solidFill>
                  <a:srgbClr val="000000"/>
                </a:solidFill>
                <a:latin typeface="Segoe UI Light" panose="020B0502040204020203" pitchFamily="34" charset="0"/>
                <a:ea typeface="Calibri"/>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latin typeface="Segoe UI Light" panose="020B0502040204020203" pitchFamily="34" charset="0"/>
                <a:ea typeface="Calibri"/>
                <a:cs typeface="Calibri"/>
              </a:rPr>
              <a:t>Updegrove</a:t>
            </a:r>
            <a:r>
              <a:rPr lang="en-US" altLang="ja-JP" sz="2200" dirty="0">
                <a:solidFill>
                  <a:srgbClr val="000000"/>
                </a:solidFill>
                <a:latin typeface="Segoe UI Light" panose="020B0502040204020203" pitchFamily="34" charset="0"/>
                <a:ea typeface="Calibri"/>
                <a:cs typeface="Calibri"/>
              </a:rPr>
              <a:t> of the firm of </a:t>
            </a:r>
            <a:r>
              <a:rPr lang="en-US" altLang="ja-JP" sz="2200" dirty="0" err="1">
                <a:solidFill>
                  <a:srgbClr val="000000"/>
                </a:solidFill>
                <a:latin typeface="Segoe UI Light" panose="020B0502040204020203" pitchFamily="34" charset="0"/>
                <a:ea typeface="Calibri"/>
                <a:cs typeface="Calibri"/>
              </a:rPr>
              <a:t>Gesmer</a:t>
            </a:r>
            <a:r>
              <a:rPr lang="en-US" altLang="ja-JP" sz="2200" dirty="0">
                <a:solidFill>
                  <a:srgbClr val="000000"/>
                </a:solidFill>
                <a:latin typeface="Segoe UI Light" panose="020B0502040204020203" pitchFamily="34" charset="0"/>
                <a:ea typeface="Calibri"/>
                <a:cs typeface="Calibri"/>
              </a:rPr>
              <a:t> </a:t>
            </a:r>
            <a:r>
              <a:rPr lang="en-US" altLang="ja-JP" sz="2200" dirty="0" err="1">
                <a:solidFill>
                  <a:srgbClr val="000000"/>
                </a:solidFill>
                <a:latin typeface="Segoe UI Light" panose="020B0502040204020203" pitchFamily="34" charset="0"/>
                <a:ea typeface="Calibri"/>
                <a:cs typeface="Calibri"/>
              </a:rPr>
              <a:t>Updegrove</a:t>
            </a:r>
            <a:r>
              <a:rPr lang="en-US" altLang="ja-JP" sz="2200" dirty="0">
                <a:solidFill>
                  <a:srgbClr val="000000"/>
                </a:solidFill>
                <a:latin typeface="Segoe UI Light" panose="020B0502040204020203" pitchFamily="34" charset="0"/>
              </a:rPr>
              <a:t> LLP, which provides legal counsel to the Linux Foundation.</a:t>
            </a:r>
          </a:p>
          <a:p>
            <a:endParaRPr kumimoji="1" lang="ja-JP" altLang="en-US"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2</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400593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テキスト プレースホルダー 2"/>
          <p:cNvSpPr>
            <a:spLocks noGrp="1"/>
          </p:cNvSpPr>
          <p:nvPr>
            <p:ph type="body" idx="1"/>
          </p:nvPr>
        </p:nvSpPr>
        <p:spPr/>
        <p:txBody>
          <a:bodyPr>
            <a:normAutofit/>
          </a:bodyPr>
          <a:lstStyle/>
          <a:p>
            <a:r>
              <a:rPr kumimoji="1" lang="ja-JP" altLang="en-US" dirty="0" smtClean="0"/>
              <a:t>自己紹介</a:t>
            </a:r>
            <a:endParaRPr kumimoji="1" lang="en-US" altLang="ja-JP" dirty="0" smtClean="0"/>
          </a:p>
          <a:p>
            <a:pPr lvl="1"/>
            <a:r>
              <a:rPr kumimoji="1" lang="ja-JP" altLang="en-US" dirty="0" smtClean="0"/>
              <a:t>１人３０秒</a:t>
            </a:r>
            <a:endParaRPr kumimoji="1" lang="en-US" altLang="ja-JP" dirty="0" smtClean="0"/>
          </a:p>
          <a:p>
            <a:endParaRPr kumimoji="1" lang="en-US" altLang="ja-JP" dirty="0" smtClean="0"/>
          </a:p>
          <a:p>
            <a:r>
              <a:rPr kumimoji="1" lang="ja-JP" altLang="en-US" dirty="0" smtClean="0"/>
              <a:t>この活動のおさらい</a:t>
            </a:r>
            <a:endParaRPr kumimoji="1" lang="en-US" altLang="ja-JP" dirty="0"/>
          </a:p>
          <a:p>
            <a:r>
              <a:rPr kumimoji="1" lang="en-US" altLang="ja-JP" dirty="0" smtClean="0"/>
              <a:t>sw360</a:t>
            </a:r>
            <a:r>
              <a:rPr kumimoji="1" lang="ja-JP" altLang="en-US" dirty="0"/>
              <a:t>の紹介と</a:t>
            </a:r>
            <a:r>
              <a:rPr kumimoji="1" lang="ja-JP" altLang="en-US" dirty="0" smtClean="0"/>
              <a:t>デモ</a:t>
            </a:r>
            <a:endParaRPr kumimoji="1" lang="en-US" altLang="ja-JP" dirty="0" smtClean="0"/>
          </a:p>
          <a:p>
            <a:pPr lvl="1"/>
            <a:r>
              <a:rPr kumimoji="1" lang="ja-JP" altLang="en-US" dirty="0" smtClean="0">
                <a:hlinkClick r:id="rId2"/>
              </a:rPr>
              <a:t>参考： </a:t>
            </a:r>
            <a:r>
              <a:rPr kumimoji="1" lang="en-US" altLang="ja-JP" dirty="0" smtClean="0">
                <a:hlinkClick r:id="rId2"/>
              </a:rPr>
              <a:t>https</a:t>
            </a:r>
            <a:r>
              <a:rPr kumimoji="1" lang="en-US" altLang="ja-JP" dirty="0">
                <a:hlinkClick r:id="rId2"/>
              </a:rPr>
              <a:t>://</a:t>
            </a:r>
            <a:r>
              <a:rPr kumimoji="1" lang="en-US" altLang="ja-JP" dirty="0" smtClean="0">
                <a:hlinkClick r:id="rId2"/>
              </a:rPr>
              <a:t>qiita.com/K-Hama/items/90a6105a16400ce3e718</a:t>
            </a:r>
            <a:endParaRPr kumimoji="1" lang="ja-JP" altLang="en-US" dirty="0"/>
          </a:p>
          <a:p>
            <a:r>
              <a:rPr kumimoji="1" lang="en-US" altLang="ja-JP" dirty="0" smtClean="0"/>
              <a:t>SPDX </a:t>
            </a:r>
            <a:r>
              <a:rPr kumimoji="1" lang="en-US" altLang="ja-JP" dirty="0"/>
              <a:t>Tools</a:t>
            </a:r>
            <a:r>
              <a:rPr kumimoji="1" lang="ja-JP" altLang="en-US" dirty="0"/>
              <a:t>の紹介 </a:t>
            </a:r>
            <a:endParaRPr kumimoji="1" lang="en-US" altLang="ja-JP" dirty="0" smtClean="0"/>
          </a:p>
          <a:p>
            <a:pPr lvl="1"/>
            <a:endParaRPr kumimoji="1" lang="en-US" altLang="ja-JP"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3</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54220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599" cy="563789"/>
          </a:xfrm>
        </p:spPr>
        <p:txBody>
          <a:bodyPr/>
          <a:lstStyle/>
          <a:p>
            <a:r>
              <a:rPr kumimoji="1" lang="ja-JP" altLang="en-US" sz="3600" dirty="0" smtClean="0"/>
              <a:t>活動内容 </a:t>
            </a:r>
            <a:r>
              <a:rPr kumimoji="1" lang="en-US" altLang="ja-JP" sz="3600" dirty="0" smtClean="0"/>
              <a:t>(CFP</a:t>
            </a:r>
            <a:r>
              <a:rPr kumimoji="1" lang="ja-JP" altLang="en-US" sz="3600" dirty="0" smtClean="0"/>
              <a:t>の時点で述べたこと</a:t>
            </a:r>
            <a:r>
              <a:rPr kumimoji="1" lang="en-US" altLang="ja-JP" sz="3600" dirty="0" smtClean="0"/>
              <a:t>)</a:t>
            </a:r>
            <a:endParaRPr kumimoji="1" lang="ja-JP" altLang="en-US" dirty="0"/>
          </a:p>
        </p:txBody>
      </p:sp>
      <p:sp>
        <p:nvSpPr>
          <p:cNvPr id="3" name="テキスト プレースホルダー 2"/>
          <p:cNvSpPr>
            <a:spLocks noGrp="1"/>
          </p:cNvSpPr>
          <p:nvPr>
            <p:ph type="body" idx="1"/>
          </p:nvPr>
        </p:nvSpPr>
        <p:spPr>
          <a:xfrm>
            <a:off x="838200" y="928914"/>
            <a:ext cx="10515599" cy="4934857"/>
          </a:xfrm>
        </p:spPr>
        <p:txBody>
          <a:bodyPr/>
          <a:lstStyle/>
          <a:p>
            <a:r>
              <a:rPr kumimoji="1" lang="ja-JP" altLang="en-US" b="1" dirty="0" smtClean="0">
                <a:solidFill>
                  <a:schemeClr val="bg1">
                    <a:lumMod val="50000"/>
                  </a:schemeClr>
                </a:solidFill>
              </a:rPr>
              <a:t>参加メンバ間でツールに関して議論</a:t>
            </a:r>
            <a:endParaRPr kumimoji="1" lang="en-US" altLang="ja-JP" b="1" dirty="0" smtClean="0">
              <a:solidFill>
                <a:schemeClr val="bg1">
                  <a:lumMod val="50000"/>
                </a:schemeClr>
              </a:solidFill>
            </a:endParaRPr>
          </a:p>
          <a:p>
            <a:pPr lvl="1"/>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「知りたいこと」</a:t>
            </a:r>
            <a:endPar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「疑問を持ったこと」</a:t>
            </a:r>
            <a:endPar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「わかったこと」</a:t>
            </a:r>
            <a:endPar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「インストール方法や使い方ノウハウ」</a:t>
            </a:r>
            <a:endPar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「こうなってほしいという希望」</a:t>
            </a:r>
            <a:endPar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1" dirty="0" smtClean="0">
                <a:solidFill>
                  <a:schemeClr val="bg1">
                    <a:lumMod val="50000"/>
                  </a:schemeClr>
                </a:solidFill>
              </a:rPr>
              <a:t>F2F </a:t>
            </a:r>
            <a:r>
              <a:rPr kumimoji="1" lang="ja-JP" altLang="en-US" b="1" dirty="0" smtClean="0">
                <a:solidFill>
                  <a:schemeClr val="bg1">
                    <a:lumMod val="50000"/>
                  </a:schemeClr>
                </a:solidFill>
              </a:rPr>
              <a:t>を月</a:t>
            </a:r>
            <a:r>
              <a:rPr kumimoji="1" lang="en-US" altLang="ja-JP" b="1" dirty="0" smtClean="0">
                <a:solidFill>
                  <a:schemeClr val="bg1">
                    <a:lumMod val="50000"/>
                  </a:schemeClr>
                </a:solidFill>
              </a:rPr>
              <a:t>1</a:t>
            </a:r>
            <a:r>
              <a:rPr kumimoji="1" lang="ja-JP" altLang="en-US" b="1" dirty="0" smtClean="0">
                <a:solidFill>
                  <a:schemeClr val="bg1">
                    <a:lumMod val="50000"/>
                  </a:schemeClr>
                </a:solidFill>
              </a:rPr>
              <a:t>回程度、情報共有ツールでは随時、ゆるく議論する</a:t>
            </a:r>
            <a:endParaRPr kumimoji="1" lang="en-US" altLang="ja-JP" b="1" dirty="0" smtClean="0">
              <a:solidFill>
                <a:schemeClr val="bg1">
                  <a:lumMod val="50000"/>
                </a:schemeClr>
              </a:solidFill>
            </a:endParaRPr>
          </a:p>
          <a:p>
            <a:pPr lvl="1"/>
            <a:r>
              <a:rPr kumimoji="1" lang="ja-JP" altLang="en-US"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運営</a:t>
            </a:r>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kumimoji="1" lang="ja-JP" altLang="en-US"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詳細</a:t>
            </a:r>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は参加メンバで協議</a:t>
            </a:r>
            <a:endPar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F2F</a:t>
            </a:r>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開催は単独もしくは他の</a:t>
            </a:r>
            <a:r>
              <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SWG</a:t>
            </a:r>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と共催</a:t>
            </a:r>
            <a:endPar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情報共有ツールは </a:t>
            </a:r>
            <a:r>
              <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Slack</a:t>
            </a:r>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を想定  （メールで適宜補足）</a:t>
            </a:r>
            <a:endPar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1" dirty="0" smtClean="0">
                <a:solidFill>
                  <a:schemeClr val="bg1">
                    <a:lumMod val="50000"/>
                  </a:schemeClr>
                </a:solidFill>
              </a:rPr>
              <a:t>成果は、整理してリーダもしくは代行者が</a:t>
            </a:r>
            <a:r>
              <a:rPr kumimoji="1" lang="en-US" altLang="ja-JP" b="1" dirty="0">
                <a:solidFill>
                  <a:schemeClr val="bg1">
                    <a:lumMod val="50000"/>
                  </a:schemeClr>
                </a:solidFill>
              </a:rPr>
              <a:t> </a:t>
            </a:r>
            <a:r>
              <a:rPr kumimoji="1" lang="en-US" altLang="ja-JP" b="1" dirty="0" smtClean="0">
                <a:solidFill>
                  <a:schemeClr val="bg1">
                    <a:lumMod val="50000"/>
                  </a:schemeClr>
                </a:solidFill>
              </a:rPr>
              <a:t>Japan WG</a:t>
            </a:r>
            <a:r>
              <a:rPr kumimoji="1" lang="ja-JP" altLang="en-US" b="1" dirty="0" smtClean="0">
                <a:solidFill>
                  <a:schemeClr val="bg1">
                    <a:lumMod val="50000"/>
                  </a:schemeClr>
                </a:solidFill>
              </a:rPr>
              <a:t> で報告</a:t>
            </a:r>
            <a:endParaRPr kumimoji="1" lang="en-US" altLang="ja-JP" b="1" dirty="0" smtClean="0">
              <a:solidFill>
                <a:schemeClr val="bg1">
                  <a:lumMod val="50000"/>
                </a:schemeClr>
              </a:solidFill>
            </a:endParaRPr>
          </a:p>
          <a:p>
            <a:endParaRPr kumimoji="1" lang="ja-JP" altLang="en-US" dirty="0">
              <a:solidFill>
                <a:schemeClr val="bg1">
                  <a:lumMod val="50000"/>
                </a:schemeClr>
              </a:solidFill>
            </a:endParaRPr>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4</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4291360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Japan </a:t>
            </a:r>
            <a:r>
              <a:rPr kumimoji="1" lang="en-US" altLang="ja-JP" dirty="0" smtClean="0"/>
              <a:t>WG Tooling SWG</a:t>
            </a:r>
            <a:r>
              <a:rPr kumimoji="1" lang="ja-JP" altLang="en-US" dirty="0" smtClean="0"/>
              <a:t>で「やること」</a:t>
            </a:r>
            <a:endParaRPr kumimoji="1" lang="ja-JP" altLang="en-US" dirty="0"/>
          </a:p>
        </p:txBody>
      </p:sp>
      <p:sp>
        <p:nvSpPr>
          <p:cNvPr id="3" name="テキスト プレースホルダー 2"/>
          <p:cNvSpPr>
            <a:spLocks noGrp="1"/>
          </p:cNvSpPr>
          <p:nvPr>
            <p:ph type="body" idx="1"/>
          </p:nvPr>
        </p:nvSpPr>
        <p:spPr/>
        <p:txBody>
          <a:bodyPr>
            <a:normAutofit fontScale="92500" lnSpcReduction="20000"/>
          </a:bodyPr>
          <a:lstStyle/>
          <a:p>
            <a:pPr marL="50800" indent="0">
              <a:buNone/>
            </a:pPr>
            <a:r>
              <a:rPr kumimoji="1" lang="ja-JP" altLang="en-US" b="1" dirty="0" smtClean="0"/>
              <a:t>日本語</a:t>
            </a:r>
            <a:r>
              <a:rPr kumimoji="1" lang="ja-JP" altLang="en-US" b="1" dirty="0" smtClean="0"/>
              <a:t>中心</a:t>
            </a:r>
            <a:r>
              <a:rPr kumimoji="1" lang="ja-JP" altLang="en-US" b="1" dirty="0" smtClean="0"/>
              <a:t>で</a:t>
            </a:r>
            <a:r>
              <a:rPr kumimoji="1" lang="en-US" altLang="ja-JP" b="1" dirty="0"/>
              <a:t>OK</a:t>
            </a:r>
            <a:endParaRPr kumimoji="1" lang="en-US" altLang="ja-JP" b="1" dirty="0" smtClean="0"/>
          </a:p>
          <a:p>
            <a:endParaRPr kumimoji="1" lang="en-US" altLang="ja-JP" b="1" dirty="0" smtClean="0"/>
          </a:p>
          <a:p>
            <a:pPr marL="565150" indent="-514350">
              <a:buFont typeface="+mj-lt"/>
              <a:buAutoNum type="arabicPeriod"/>
            </a:pPr>
            <a:r>
              <a:rPr kumimoji="1" lang="ja-JP" altLang="en-US" b="1" dirty="0" smtClean="0"/>
              <a:t>ツール情報をまとめる</a:t>
            </a:r>
            <a:endParaRPr kumimoji="1" lang="ja-JP" altLang="en-US" b="1" dirty="0"/>
          </a:p>
          <a:p>
            <a:pPr marL="565150" indent="-514350">
              <a:buFont typeface="+mj-lt"/>
              <a:buAutoNum type="arabicPeriod"/>
            </a:pPr>
            <a:r>
              <a:rPr kumimoji="1" lang="ja-JP" altLang="en-US" b="1" dirty="0" smtClean="0"/>
              <a:t>実際</a:t>
            </a:r>
            <a:r>
              <a:rPr kumimoji="1" lang="ja-JP" altLang="en-US" b="1" dirty="0"/>
              <a:t>に使いながら勉強や議論をしていく</a:t>
            </a:r>
            <a:r>
              <a:rPr kumimoji="1" lang="ja-JP" altLang="en-US" b="1" dirty="0" smtClean="0"/>
              <a:t>場の提供</a:t>
            </a:r>
            <a:endParaRPr kumimoji="1" lang="ja-JP" altLang="en-US" b="1" dirty="0"/>
          </a:p>
          <a:p>
            <a:pPr lvl="1"/>
            <a:r>
              <a:rPr kumimoji="1" lang="en-US" altLang="ja-JP" dirty="0"/>
              <a:t>Hands on</a:t>
            </a:r>
            <a:r>
              <a:rPr kumimoji="1" lang="ja-JP" altLang="en-US" dirty="0"/>
              <a:t>開催</a:t>
            </a:r>
          </a:p>
          <a:p>
            <a:pPr lvl="1"/>
            <a:r>
              <a:rPr kumimoji="1" lang="ja-JP" altLang="en-US" dirty="0"/>
              <a:t>ツール紹介</a:t>
            </a:r>
            <a:r>
              <a:rPr kumimoji="1" lang="ja-JP" altLang="en-US" dirty="0" smtClean="0"/>
              <a:t>開催</a:t>
            </a:r>
            <a:endParaRPr kumimoji="1" lang="en-US" altLang="ja-JP" dirty="0" smtClean="0"/>
          </a:p>
          <a:p>
            <a:pPr lvl="1"/>
            <a:r>
              <a:rPr kumimoji="1" lang="ja-JP" altLang="en-US" dirty="0" smtClean="0"/>
              <a:t>ツール</a:t>
            </a:r>
            <a:r>
              <a:rPr kumimoji="1" lang="ja-JP" altLang="en-US" dirty="0"/>
              <a:t>関連のセミナー</a:t>
            </a:r>
            <a:r>
              <a:rPr kumimoji="1" lang="ja-JP" altLang="en-US" dirty="0" smtClean="0"/>
              <a:t>開催</a:t>
            </a:r>
            <a:endParaRPr kumimoji="1" lang="en-US" altLang="ja-JP" dirty="0" smtClean="0"/>
          </a:p>
          <a:p>
            <a:pPr lvl="2"/>
            <a:r>
              <a:rPr kumimoji="1" lang="en-US" altLang="ja-JP" dirty="0"/>
              <a:t>Compass</a:t>
            </a:r>
            <a:r>
              <a:rPr kumimoji="1" lang="ja-JP" altLang="en-US" dirty="0" smtClean="0"/>
              <a:t>等で案内</a:t>
            </a:r>
            <a:endParaRPr kumimoji="1" lang="ja-JP" altLang="en-US" dirty="0"/>
          </a:p>
          <a:p>
            <a:pPr marL="565150" indent="-514350">
              <a:buFont typeface="+mj-lt"/>
              <a:buAutoNum type="arabicPeriod"/>
            </a:pPr>
            <a:r>
              <a:rPr kumimoji="1" lang="ja-JP" altLang="en-US" b="1" dirty="0" smtClean="0"/>
              <a:t>情報流通とツールマッピング</a:t>
            </a:r>
            <a:endParaRPr kumimoji="1" lang="en-US" altLang="ja-JP" b="1" dirty="0" smtClean="0"/>
          </a:p>
          <a:p>
            <a:pPr marL="565150" indent="-514350">
              <a:buFont typeface="+mj-lt"/>
              <a:buAutoNum type="arabicPeriod"/>
            </a:pPr>
            <a:endParaRPr kumimoji="1" lang="en-US" altLang="ja-JP" b="1" dirty="0" smtClean="0"/>
          </a:p>
          <a:p>
            <a:pPr marL="565150" indent="-514350">
              <a:buFont typeface="+mj-lt"/>
              <a:buAutoNum type="arabicPeriod"/>
            </a:pPr>
            <a:r>
              <a:rPr kumimoji="1" lang="ja-JP" altLang="en-US" b="1" dirty="0" smtClean="0"/>
              <a:t>活動</a:t>
            </a:r>
            <a:r>
              <a:rPr kumimoji="1" lang="ja-JP" altLang="en-US" b="1" dirty="0"/>
              <a:t>に賛同するメンバ拡大のためのプロモーション</a:t>
            </a:r>
          </a:p>
          <a:p>
            <a:endParaRPr kumimoji="1" lang="ja-JP" altLang="en-US" dirty="0"/>
          </a:p>
          <a:p>
            <a:endParaRPr kumimoji="1" lang="ja-JP" altLang="en-US"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5</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4142839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599" cy="563789"/>
          </a:xfrm>
        </p:spPr>
        <p:txBody>
          <a:bodyPr/>
          <a:lstStyle/>
          <a:p>
            <a:r>
              <a:rPr kumimoji="1" lang="ja-JP" altLang="en-US" sz="3600" dirty="0" smtClean="0"/>
              <a:t>成果</a:t>
            </a:r>
            <a:r>
              <a:rPr kumimoji="1" lang="ja-JP" altLang="en-US" sz="3600" dirty="0"/>
              <a:t>目標の</a:t>
            </a:r>
            <a:r>
              <a:rPr kumimoji="1" lang="ja-JP" altLang="en-US" sz="3600" dirty="0" smtClean="0"/>
              <a:t>例</a:t>
            </a:r>
            <a:endParaRPr kumimoji="1" lang="ja-JP" altLang="en-US" dirty="0"/>
          </a:p>
        </p:txBody>
      </p:sp>
      <p:sp>
        <p:nvSpPr>
          <p:cNvPr id="3" name="テキスト プレースホルダー 2"/>
          <p:cNvSpPr>
            <a:spLocks noGrp="1"/>
          </p:cNvSpPr>
          <p:nvPr>
            <p:ph type="body" idx="1"/>
          </p:nvPr>
        </p:nvSpPr>
        <p:spPr>
          <a:xfrm>
            <a:off x="838200" y="1146629"/>
            <a:ext cx="10515599" cy="4508046"/>
          </a:xfrm>
        </p:spPr>
        <p:txBody>
          <a:bodyPr/>
          <a:lstStyle/>
          <a:p>
            <a:r>
              <a:rPr kumimoji="1" lang="ja-JP" altLang="en-US" dirty="0" smtClean="0">
                <a:solidFill>
                  <a:schemeClr val="bg1">
                    <a:lumMod val="50000"/>
                  </a:schemeClr>
                </a:solidFill>
              </a:rPr>
              <a:t>それぞれのツールに関する入手可能な情報をまとめる</a:t>
            </a:r>
            <a:endParaRPr kumimoji="1" lang="en-US" altLang="ja-JP" dirty="0" smtClean="0">
              <a:solidFill>
                <a:schemeClr val="bg1">
                  <a:lumMod val="50000"/>
                </a:schemeClr>
              </a:solidFill>
            </a:endParaRPr>
          </a:p>
          <a:p>
            <a:r>
              <a:rPr kumimoji="1" lang="ja-JP" altLang="en-US" dirty="0">
                <a:solidFill>
                  <a:schemeClr val="bg1">
                    <a:lumMod val="50000"/>
                  </a:schemeClr>
                </a:solidFill>
              </a:rPr>
              <a:t>情報</a:t>
            </a:r>
            <a:r>
              <a:rPr kumimoji="1" lang="ja-JP" altLang="en-US" dirty="0" smtClean="0">
                <a:solidFill>
                  <a:schemeClr val="bg1">
                    <a:lumMod val="50000"/>
                  </a:schemeClr>
                </a:solidFill>
              </a:rPr>
              <a:t>の流通</a:t>
            </a:r>
            <a:r>
              <a:rPr kumimoji="1" lang="ja-JP" altLang="en-US" dirty="0">
                <a:solidFill>
                  <a:schemeClr val="bg1">
                    <a:lumMod val="50000"/>
                  </a:schemeClr>
                </a:solidFill>
              </a:rPr>
              <a:t>過程</a:t>
            </a:r>
            <a:r>
              <a:rPr kumimoji="1" lang="ja-JP" altLang="en-US" dirty="0" smtClean="0">
                <a:solidFill>
                  <a:schemeClr val="bg1">
                    <a:lumMod val="50000"/>
                  </a:schemeClr>
                </a:solidFill>
              </a:rPr>
              <a:t>とツールのマッピングを行い不足を洗い出す</a:t>
            </a:r>
            <a:endParaRPr kumimoji="1" lang="en-US" altLang="ja-JP" dirty="0" smtClean="0">
              <a:solidFill>
                <a:schemeClr val="bg1">
                  <a:lumMod val="50000"/>
                </a:schemeClr>
              </a:solidFill>
            </a:endParaRPr>
          </a:p>
          <a:p>
            <a:pPr lvl="1"/>
            <a:r>
              <a:rPr kumimoji="1" lang="ja-JP" altLang="en-US" dirty="0">
                <a:solidFill>
                  <a:schemeClr val="bg1">
                    <a:lumMod val="50000"/>
                  </a:schemeClr>
                </a:solidFill>
              </a:rPr>
              <a:t>可能</a:t>
            </a:r>
            <a:r>
              <a:rPr kumimoji="1" lang="ja-JP" altLang="en-US" dirty="0" smtClean="0">
                <a:solidFill>
                  <a:schemeClr val="bg1">
                    <a:lumMod val="50000"/>
                  </a:schemeClr>
                </a:solidFill>
              </a:rPr>
              <a:t>ならば得られた</a:t>
            </a:r>
            <a:r>
              <a:rPr kumimoji="1" lang="ja-JP" altLang="en-US" dirty="0">
                <a:solidFill>
                  <a:schemeClr val="bg1">
                    <a:lumMod val="50000"/>
                  </a:schemeClr>
                </a:solidFill>
              </a:rPr>
              <a:t>結果</a:t>
            </a:r>
            <a:r>
              <a:rPr kumimoji="1" lang="ja-JP" altLang="en-US" dirty="0" smtClean="0">
                <a:solidFill>
                  <a:schemeClr val="bg1">
                    <a:lumMod val="50000"/>
                  </a:schemeClr>
                </a:solidFill>
              </a:rPr>
              <a:t>を</a:t>
            </a:r>
            <a:r>
              <a:rPr kumimoji="1" lang="ja-JP" altLang="en-US" dirty="0">
                <a:solidFill>
                  <a:schemeClr val="bg1">
                    <a:lumMod val="50000"/>
                  </a:schemeClr>
                </a:solidFill>
              </a:rPr>
              <a:t>関連</a:t>
            </a:r>
            <a:r>
              <a:rPr kumimoji="1" lang="ja-JP" altLang="en-US" dirty="0" smtClean="0">
                <a:solidFill>
                  <a:schemeClr val="bg1">
                    <a:lumMod val="50000"/>
                  </a:schemeClr>
                </a:solidFill>
              </a:rPr>
              <a:t>するコミュニティへ提案する</a:t>
            </a:r>
            <a:endParaRPr kumimoji="1" lang="en-US" altLang="ja-JP" dirty="0" smtClean="0">
              <a:solidFill>
                <a:schemeClr val="bg1">
                  <a:lumMod val="50000"/>
                </a:schemeClr>
              </a:solidFill>
            </a:endParaRPr>
          </a:p>
          <a:p>
            <a:r>
              <a:rPr kumimoji="1" lang="ja-JP" altLang="en-US" dirty="0" smtClean="0">
                <a:solidFill>
                  <a:schemeClr val="bg1">
                    <a:lumMod val="50000"/>
                  </a:schemeClr>
                </a:solidFill>
              </a:rPr>
              <a:t>ツールが管理する「データ」そのものの流通手段を検討する</a:t>
            </a:r>
            <a:endParaRPr kumimoji="1" lang="en-US" altLang="ja-JP" dirty="0" smtClean="0">
              <a:solidFill>
                <a:schemeClr val="bg1">
                  <a:lumMod val="50000"/>
                </a:schemeClr>
              </a:solidFill>
            </a:endParaRPr>
          </a:p>
          <a:p>
            <a:pPr lvl="1"/>
            <a:r>
              <a:rPr kumimoji="1" lang="en-US" altLang="ja-JP" dirty="0" smtClean="0">
                <a:solidFill>
                  <a:schemeClr val="bg1">
                    <a:lumMod val="50000"/>
                  </a:schemeClr>
                </a:solidFill>
              </a:rPr>
              <a:t>SPDX</a:t>
            </a:r>
            <a:r>
              <a:rPr kumimoji="1" lang="ja-JP" altLang="en-US" dirty="0" smtClean="0">
                <a:solidFill>
                  <a:schemeClr val="bg1">
                    <a:lumMod val="50000"/>
                  </a:schemeClr>
                </a:solidFill>
              </a:rPr>
              <a:t>ツールや</a:t>
            </a:r>
            <a:r>
              <a:rPr kumimoji="1" lang="en-US" altLang="ja-JP" dirty="0" smtClean="0">
                <a:solidFill>
                  <a:schemeClr val="bg1">
                    <a:lumMod val="50000"/>
                  </a:schemeClr>
                </a:solidFill>
              </a:rPr>
              <a:t>OSS</a:t>
            </a:r>
            <a:r>
              <a:rPr kumimoji="1" lang="ja-JP" altLang="en-US" dirty="0" smtClean="0">
                <a:solidFill>
                  <a:schemeClr val="bg1">
                    <a:lumMod val="50000"/>
                  </a:schemeClr>
                </a:solidFill>
              </a:rPr>
              <a:t>開発コミュニティとの連携方法も含める</a:t>
            </a:r>
            <a:endParaRPr kumimoji="1" lang="en-US" altLang="ja-JP" dirty="0">
              <a:solidFill>
                <a:schemeClr val="bg1">
                  <a:lumMod val="50000"/>
                </a:schemeClr>
              </a:solidFill>
            </a:endParaRPr>
          </a:p>
          <a:p>
            <a:pPr marL="50800" indent="0">
              <a:buNone/>
            </a:pPr>
            <a:endParaRPr kumimoji="1" lang="en-US" altLang="ja-JP" dirty="0" smtClean="0">
              <a:solidFill>
                <a:schemeClr val="bg1">
                  <a:lumMod val="50000"/>
                </a:schemeClr>
              </a:solidFill>
            </a:endParaRPr>
          </a:p>
          <a:p>
            <a:r>
              <a:rPr kumimoji="1" lang="ja-JP" altLang="en-US" dirty="0">
                <a:solidFill>
                  <a:schemeClr val="bg1">
                    <a:lumMod val="50000"/>
                  </a:schemeClr>
                </a:solidFill>
              </a:rPr>
              <a:t>活動</a:t>
            </a:r>
            <a:r>
              <a:rPr kumimoji="1" lang="ja-JP" altLang="en-US" dirty="0" smtClean="0">
                <a:solidFill>
                  <a:schemeClr val="bg1">
                    <a:lumMod val="50000"/>
                  </a:schemeClr>
                </a:solidFill>
              </a:rPr>
              <a:t>が進んだ時点で、ツール関連のセミナー開催を検討する</a:t>
            </a:r>
            <a:endParaRPr kumimoji="1" lang="en-US" altLang="ja-JP" dirty="0" smtClean="0">
              <a:solidFill>
                <a:schemeClr val="bg1">
                  <a:lumMod val="50000"/>
                </a:schemeClr>
              </a:solidFill>
            </a:endParaRPr>
          </a:p>
          <a:p>
            <a:pPr lvl="1"/>
            <a:r>
              <a:rPr kumimoji="1" lang="en-US" altLang="ja-JP" dirty="0" smtClean="0">
                <a:solidFill>
                  <a:schemeClr val="bg1">
                    <a:lumMod val="50000"/>
                  </a:schemeClr>
                </a:solidFill>
              </a:rPr>
              <a:t>Open Chain </a:t>
            </a:r>
            <a:r>
              <a:rPr kumimoji="1" lang="ja-JP" altLang="en-US" dirty="0" smtClean="0">
                <a:solidFill>
                  <a:schemeClr val="bg1">
                    <a:lumMod val="50000"/>
                  </a:schemeClr>
                </a:solidFill>
              </a:rPr>
              <a:t>活動に賛同するメンバ拡大のためのプロモーション</a:t>
            </a:r>
            <a:endParaRPr kumimoji="1" lang="ja-JP" altLang="en-US" dirty="0">
              <a:solidFill>
                <a:schemeClr val="bg1">
                  <a:lumMod val="50000"/>
                </a:schemeClr>
              </a:solidFill>
            </a:endParaRPr>
          </a:p>
        </p:txBody>
      </p:sp>
      <p:sp>
        <p:nvSpPr>
          <p:cNvPr id="4" name="スライド番号プレースホルダー 3"/>
          <p:cNvSpPr>
            <a:spLocks noGrp="1"/>
          </p:cNvSpPr>
          <p:nvPr>
            <p:ph type="sldNum" idx="12"/>
          </p:nvPr>
        </p:nvSpPr>
        <p:spPr/>
        <p:txBody>
          <a:bodyPr/>
          <a:lstStyle/>
          <a:p>
            <a:pPr algn="r">
              <a:buClr>
                <a:srgbClr val="898989"/>
              </a:buClr>
              <a:buFont typeface="Calibri"/>
              <a:buNone/>
            </a:pPr>
            <a:fld id="{00000000-1234-1234-1234-123412341234}" type="slidenum">
              <a:rPr lang="en-CA" sz="1200" smtClean="0">
                <a:solidFill>
                  <a:srgbClr val="898989"/>
                </a:solidFill>
                <a:latin typeface="Calibri"/>
                <a:ea typeface="Calibri"/>
                <a:cs typeface="Calibri"/>
                <a:sym typeface="Calibri"/>
              </a:rPr>
              <a:pPr algn="r">
                <a:buClr>
                  <a:srgbClr val="898989"/>
                </a:buClr>
                <a:buFont typeface="Calibri"/>
                <a:buNone/>
              </a:pPr>
              <a:t>6</a:t>
            </a:fld>
            <a:endParaRPr lang="en-CA" sz="1200">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9865198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599" cy="563789"/>
          </a:xfrm>
        </p:spPr>
        <p:txBody>
          <a:bodyPr/>
          <a:lstStyle/>
          <a:p>
            <a:r>
              <a:rPr kumimoji="1" lang="ja-JP" altLang="en-US" dirty="0" smtClean="0"/>
              <a:t>商用ツールの扱いについて</a:t>
            </a:r>
            <a:endParaRPr kumimoji="1" lang="ja-JP" altLang="en-US" dirty="0"/>
          </a:p>
        </p:txBody>
      </p:sp>
      <p:sp>
        <p:nvSpPr>
          <p:cNvPr id="3" name="テキスト プレースホルダー 2"/>
          <p:cNvSpPr>
            <a:spLocks noGrp="1"/>
          </p:cNvSpPr>
          <p:nvPr>
            <p:ph type="body" idx="1"/>
          </p:nvPr>
        </p:nvSpPr>
        <p:spPr>
          <a:xfrm>
            <a:off x="838200" y="1146629"/>
            <a:ext cx="10515599" cy="4508046"/>
          </a:xfrm>
        </p:spPr>
        <p:txBody>
          <a:bodyPr/>
          <a:lstStyle/>
          <a:p>
            <a:r>
              <a:rPr kumimoji="1" lang="en-US" altLang="ja-JP" dirty="0">
                <a:solidFill>
                  <a:schemeClr val="bg1">
                    <a:lumMod val="50000"/>
                  </a:schemeClr>
                </a:solidFill>
              </a:rPr>
              <a:t>Antitrust </a:t>
            </a:r>
            <a:r>
              <a:rPr kumimoji="1" lang="en-US" altLang="ja-JP" dirty="0" smtClean="0">
                <a:solidFill>
                  <a:schemeClr val="bg1">
                    <a:lumMod val="50000"/>
                  </a:schemeClr>
                </a:solidFill>
              </a:rPr>
              <a:t>Policy</a:t>
            </a:r>
            <a:r>
              <a:rPr kumimoji="1" lang="ja-JP" altLang="en-US" dirty="0" smtClean="0">
                <a:solidFill>
                  <a:schemeClr val="bg1">
                    <a:lumMod val="50000"/>
                  </a:schemeClr>
                </a:solidFill>
              </a:rPr>
              <a:t>を遵守</a:t>
            </a:r>
            <a:endParaRPr kumimoji="1" lang="en-US" altLang="ja-JP" dirty="0" smtClean="0">
              <a:solidFill>
                <a:schemeClr val="bg1">
                  <a:lumMod val="50000"/>
                </a:schemeClr>
              </a:solidFill>
            </a:endParaRPr>
          </a:p>
          <a:p>
            <a:pPr lvl="1"/>
            <a:r>
              <a:rPr kumimoji="1" lang="ja-JP" altLang="en-US"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特定の商用</a:t>
            </a:r>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ツールに対して独占</a:t>
            </a:r>
            <a:r>
              <a:rPr kumimoji="1" lang="ja-JP" altLang="en-US"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禁止法に抵触する活動は</a:t>
            </a:r>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一切しな</a:t>
            </a:r>
            <a:endPar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推奨や排除など</a:t>
            </a:r>
            <a:endParaRPr kumimoji="1"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smtClean="0">
              <a:solidFill>
                <a:schemeClr val="bg1">
                  <a:lumMod val="50000"/>
                </a:schemeClr>
              </a:solidFill>
            </a:endParaRPr>
          </a:p>
          <a:p>
            <a:r>
              <a:rPr kumimoji="1" lang="ja-JP" altLang="en-US" dirty="0" smtClean="0">
                <a:solidFill>
                  <a:schemeClr val="bg1">
                    <a:lumMod val="50000"/>
                  </a:schemeClr>
                </a:solidFill>
              </a:rPr>
              <a:t>商用ツールに関しての活動範囲</a:t>
            </a:r>
            <a:endParaRPr kumimoji="1" lang="en-US" altLang="ja-JP" dirty="0" smtClean="0">
              <a:solidFill>
                <a:schemeClr val="bg1">
                  <a:lumMod val="50000"/>
                </a:schemeClr>
              </a:solidFill>
            </a:endParaRPr>
          </a:p>
          <a:p>
            <a:pPr lvl="1"/>
            <a:r>
              <a:rPr kumimoji="1"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特長についての一般的な情報収集</a:t>
            </a:r>
            <a:endParaRPr kumimoji="1" lang="en-US" altLang="ja-JP"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「共通データ」に</a:t>
            </a:r>
            <a:r>
              <a:rPr lang="ja-JP" altLang="en-US"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よる</a:t>
            </a:r>
            <a:r>
              <a:rPr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ベンチマーク結果の取得と比較</a:t>
            </a:r>
            <a:endParaRPr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異なる</a:t>
            </a:r>
            <a:r>
              <a:rPr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データセットでのベンチマークは行わない</a:t>
            </a:r>
            <a:endParaRPr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「共通データ」準備については現時点でマイルストーンなし</a:t>
            </a:r>
            <a:endParaRPr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商用</a:t>
            </a:r>
            <a:r>
              <a:rPr lang="ja-JP" altLang="en-US"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ツール</a:t>
            </a:r>
            <a:r>
              <a:rPr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一般的</a:t>
            </a:r>
            <a:r>
              <a:rPr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な情報の範囲として、アウトプットは外した方が良い</a:t>
            </a:r>
            <a:r>
              <a:rPr lang="ja-JP" altLang="en-US"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と</a:t>
            </a:r>
            <a:r>
              <a:rPr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いうコメントもあり </a:t>
            </a:r>
            <a:r>
              <a:rPr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要検討</a:t>
            </a:r>
            <a:r>
              <a:rPr lang="en-US" altLang="ja-JP"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スライド番号プレースホルダー 3"/>
          <p:cNvSpPr>
            <a:spLocks noGrp="1"/>
          </p:cNvSpPr>
          <p:nvPr>
            <p:ph type="sldNum" idx="12"/>
          </p:nvPr>
        </p:nvSpPr>
        <p:spPr/>
        <p:txBody>
          <a:bodyPr/>
          <a:lstStyle/>
          <a:p>
            <a:pPr algn="r">
              <a:buClr>
                <a:srgbClr val="898989"/>
              </a:buClr>
              <a:buFont typeface="Calibri"/>
              <a:buNone/>
            </a:pPr>
            <a:fld id="{00000000-1234-1234-1234-123412341234}" type="slidenum">
              <a:rPr lang="en-CA" sz="1200" smtClean="0">
                <a:solidFill>
                  <a:srgbClr val="898989"/>
                </a:solidFill>
                <a:latin typeface="Calibri"/>
                <a:ea typeface="Calibri"/>
                <a:cs typeface="Calibri"/>
                <a:sym typeface="Calibri"/>
              </a:rPr>
              <a:pPr algn="r">
                <a:buClr>
                  <a:srgbClr val="898989"/>
                </a:buClr>
                <a:buFont typeface="Calibri"/>
                <a:buNone/>
              </a:pPr>
              <a:t>7</a:t>
            </a:fld>
            <a:endParaRPr lang="en-CA" sz="1200">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4094127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SWG</a:t>
            </a:r>
            <a:r>
              <a:rPr kumimoji="1" lang="ja-JP" altLang="en-US" dirty="0" smtClean="0"/>
              <a:t>間の連携について</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課題</a:t>
            </a:r>
            <a:endParaRPr kumimoji="1" lang="en-US" altLang="ja-JP" dirty="0" smtClean="0"/>
          </a:p>
          <a:p>
            <a:pPr lvl="1"/>
            <a:r>
              <a:rPr kumimoji="1" lang="ja-JP" altLang="en-US" dirty="0" smtClean="0"/>
              <a:t>他</a:t>
            </a:r>
            <a:r>
              <a:rPr kumimoji="1" lang="ja-JP" altLang="en-US" dirty="0"/>
              <a:t>の</a:t>
            </a:r>
            <a:r>
              <a:rPr kumimoji="1" lang="en-US" altLang="ja-JP" dirty="0"/>
              <a:t>SWG</a:t>
            </a:r>
            <a:r>
              <a:rPr kumimoji="1" lang="ja-JP" altLang="en-US" dirty="0"/>
              <a:t>と重複する活動、重複するメンバが</a:t>
            </a:r>
            <a:r>
              <a:rPr kumimoji="1" lang="ja-JP" altLang="en-US" dirty="0" smtClean="0"/>
              <a:t>ありうる</a:t>
            </a:r>
            <a:endParaRPr kumimoji="1" lang="en-US" altLang="ja-JP" dirty="0" smtClean="0"/>
          </a:p>
          <a:p>
            <a:pPr lvl="1"/>
            <a:endParaRPr kumimoji="1" lang="en-US" altLang="ja-JP" dirty="0"/>
          </a:p>
          <a:p>
            <a:r>
              <a:rPr kumimoji="1" lang="ja-JP" altLang="en-US" dirty="0" smtClean="0"/>
              <a:t>方針</a:t>
            </a:r>
            <a:endParaRPr kumimoji="1" lang="en-US" altLang="ja-JP" dirty="0" smtClean="0"/>
          </a:p>
          <a:p>
            <a:pPr lvl="1"/>
            <a:r>
              <a:rPr kumimoji="1" lang="ja-JP" altLang="en-US" dirty="0" smtClean="0"/>
              <a:t>相互</a:t>
            </a:r>
            <a:r>
              <a:rPr kumimoji="1" lang="ja-JP" altLang="en-US" dirty="0"/>
              <a:t>に情報交換と</a:t>
            </a:r>
            <a:r>
              <a:rPr kumimoji="1" lang="ja-JP" altLang="en-US" dirty="0" smtClean="0"/>
              <a:t>共有</a:t>
            </a:r>
            <a:endParaRPr kumimoji="1" lang="en-US" altLang="ja-JP" dirty="0" smtClean="0"/>
          </a:p>
          <a:p>
            <a:pPr lvl="1"/>
            <a:r>
              <a:rPr kumimoji="1" lang="en-US" altLang="ja-JP" dirty="0" smtClean="0"/>
              <a:t>Japan </a:t>
            </a:r>
            <a:r>
              <a:rPr kumimoji="1" lang="en-US" altLang="ja-JP" dirty="0"/>
              <a:t>WG </a:t>
            </a:r>
            <a:r>
              <a:rPr kumimoji="1" lang="ja-JP" altLang="en-US" dirty="0"/>
              <a:t>と</a:t>
            </a:r>
            <a:r>
              <a:rPr kumimoji="1" lang="ja-JP" altLang="en-US" dirty="0" smtClean="0"/>
              <a:t>しては一体</a:t>
            </a:r>
            <a:r>
              <a:rPr kumimoji="1" lang="ja-JP" altLang="en-US" dirty="0"/>
              <a:t>の</a:t>
            </a:r>
            <a:r>
              <a:rPr kumimoji="1" lang="ja-JP" altLang="en-US" dirty="0" smtClean="0"/>
              <a:t>活動とする</a:t>
            </a:r>
            <a:endParaRPr kumimoji="1" lang="en-US" altLang="ja-JP" dirty="0" smtClean="0"/>
          </a:p>
          <a:p>
            <a:pPr lvl="1"/>
            <a:r>
              <a:rPr kumimoji="1" lang="en-US" altLang="ja-JP" dirty="0" smtClean="0"/>
              <a:t>ACL/</a:t>
            </a:r>
            <a:r>
              <a:rPr kumimoji="1" lang="ja-JP" altLang="en-US" dirty="0" smtClean="0"/>
              <a:t>本家</a:t>
            </a:r>
            <a:r>
              <a:rPr kumimoji="1" lang="en-US" altLang="ja-JP" dirty="0" smtClean="0"/>
              <a:t>Tooling WG</a:t>
            </a:r>
            <a:r>
              <a:rPr kumimoji="1" lang="ja-JP" altLang="en-US" dirty="0" smtClean="0"/>
              <a:t>など</a:t>
            </a:r>
            <a:r>
              <a:rPr kumimoji="1" lang="ja-JP" altLang="en-US" dirty="0"/>
              <a:t>他の関連活動とも積極的な交流</a:t>
            </a:r>
            <a:r>
              <a:rPr kumimoji="1" lang="ja-JP" altLang="en-US" dirty="0" smtClean="0"/>
              <a:t>を行う</a:t>
            </a:r>
            <a:endParaRPr kumimoji="1" lang="en-US" altLang="ja-JP" dirty="0" smtClean="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8</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355601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情報収集するツール等の候補（確定ではない）</a:t>
            </a:r>
            <a:endParaRPr kumimoji="1" lang="ja-JP" altLang="en-US" dirty="0"/>
          </a:p>
        </p:txBody>
      </p:sp>
      <p:sp>
        <p:nvSpPr>
          <p:cNvPr id="3" name="テキスト プレースホルダー 2"/>
          <p:cNvSpPr>
            <a:spLocks noGrp="1"/>
          </p:cNvSpPr>
          <p:nvPr>
            <p:ph type="body" idx="1"/>
          </p:nvPr>
        </p:nvSpPr>
        <p:spPr>
          <a:xfrm>
            <a:off x="838200" y="1255594"/>
            <a:ext cx="10515599" cy="4592471"/>
          </a:xfrm>
        </p:spPr>
        <p:txBody>
          <a:bodyPr>
            <a:normAutofit fontScale="55000" lnSpcReduction="20000"/>
          </a:bodyPr>
          <a:lstStyle/>
          <a:p>
            <a:r>
              <a:rPr kumimoji="1" lang="ja-JP" altLang="en-US" dirty="0"/>
              <a:t>コンプライアンス情報取得    </a:t>
            </a:r>
          </a:p>
          <a:p>
            <a:pPr lvl="1"/>
            <a:r>
              <a:rPr kumimoji="1" lang="en-US" altLang="ja-JP" dirty="0" err="1"/>
              <a:t>FOSSology</a:t>
            </a:r>
            <a:r>
              <a:rPr kumimoji="1" lang="en-US" altLang="ja-JP" dirty="0"/>
              <a:t>, </a:t>
            </a:r>
            <a:r>
              <a:rPr kumimoji="1" lang="en-US" altLang="ja-JP" dirty="0" err="1"/>
              <a:t>BlackDuck</a:t>
            </a:r>
            <a:r>
              <a:rPr kumimoji="1" lang="en-US" altLang="ja-JP" dirty="0"/>
              <a:t>, FOSSID, BAT (Binary Analysis),</a:t>
            </a:r>
            <a:r>
              <a:rPr kumimoji="1" lang="ja-JP" altLang="en-US" dirty="0"/>
              <a:t>　</a:t>
            </a:r>
            <a:r>
              <a:rPr kumimoji="1" lang="en-US" altLang="ja-JP" dirty="0" err="1"/>
              <a:t>Insignary</a:t>
            </a:r>
            <a:r>
              <a:rPr kumimoji="1" lang="en-US" altLang="ja-JP" dirty="0"/>
              <a:t>,</a:t>
            </a:r>
          </a:p>
          <a:p>
            <a:pPr lvl="1"/>
            <a:r>
              <a:rPr kumimoji="1" lang="en-US" altLang="ja-JP" dirty="0" err="1"/>
              <a:t>FOSSology</a:t>
            </a:r>
            <a:r>
              <a:rPr kumimoji="1" lang="en-US" altLang="ja-JP" dirty="0"/>
              <a:t>: </a:t>
            </a:r>
            <a:r>
              <a:rPr kumimoji="1" lang="ja-JP" altLang="en-US" dirty="0"/>
              <a:t>動くインストール情報、</a:t>
            </a:r>
            <a:r>
              <a:rPr kumimoji="1" lang="en-US" altLang="ja-JP" dirty="0" err="1"/>
              <a:t>docker</a:t>
            </a:r>
            <a:r>
              <a:rPr kumimoji="1" lang="en-US" altLang="ja-JP" dirty="0"/>
              <a:t>/vagrant </a:t>
            </a:r>
            <a:r>
              <a:rPr kumimoji="1" lang="ja-JP" altLang="en-US" dirty="0"/>
              <a:t>運用  </a:t>
            </a:r>
          </a:p>
          <a:p>
            <a:r>
              <a:rPr kumimoji="1" lang="ja-JP" altLang="en-US" dirty="0"/>
              <a:t>ライセンス情報 と活用の仕方</a:t>
            </a:r>
          </a:p>
          <a:p>
            <a:pPr lvl="1"/>
            <a:r>
              <a:rPr kumimoji="1" lang="en-US" altLang="ja-JP" dirty="0"/>
              <a:t>Github.com/Hitachi/Open-license  OSS-license-open data </a:t>
            </a:r>
          </a:p>
          <a:p>
            <a:pPr lvl="1"/>
            <a:r>
              <a:rPr kumimoji="1" lang="en-US" altLang="ja-JP" dirty="0"/>
              <a:t>OSADL compliance </a:t>
            </a:r>
            <a:r>
              <a:rPr kumimoji="1" lang="en-US" altLang="ja-JP" dirty="0" smtClean="0"/>
              <a:t>checklist</a:t>
            </a:r>
            <a:endParaRPr kumimoji="1" lang="en-US" altLang="ja-JP" dirty="0"/>
          </a:p>
          <a:p>
            <a:r>
              <a:rPr kumimoji="1" lang="ja-JP" altLang="en-US" dirty="0"/>
              <a:t>ライセンス情報流通</a:t>
            </a:r>
          </a:p>
          <a:p>
            <a:pPr lvl="1"/>
            <a:r>
              <a:rPr kumimoji="1" lang="en-US" altLang="ja-JP" dirty="0"/>
              <a:t>SPDX Tools, SPDX Dashboard, Cleary defined (MS Azure</a:t>
            </a:r>
            <a:r>
              <a:rPr kumimoji="1" lang="en-US" altLang="ja-JP" dirty="0" smtClean="0"/>
              <a:t>)</a:t>
            </a:r>
            <a:endParaRPr kumimoji="1" lang="en-US" altLang="ja-JP" dirty="0"/>
          </a:p>
          <a:p>
            <a:r>
              <a:rPr kumimoji="1" lang="ja-JP" altLang="en-US" dirty="0"/>
              <a:t>情報管理</a:t>
            </a:r>
          </a:p>
          <a:p>
            <a:pPr lvl="1"/>
            <a:r>
              <a:rPr kumimoji="1" lang="en-US" altLang="ja-JP" dirty="0"/>
              <a:t>Sw360, FOSSA, </a:t>
            </a:r>
          </a:p>
          <a:p>
            <a:pPr lvl="1"/>
            <a:r>
              <a:rPr kumimoji="1" lang="en-US" altLang="ja-JP" dirty="0"/>
              <a:t>Sw360</a:t>
            </a:r>
            <a:r>
              <a:rPr kumimoji="1" lang="ja-JP" altLang="en-US" dirty="0"/>
              <a:t>詳細検討：バグ情報、動くインストール情報、改変分担、</a:t>
            </a:r>
            <a:r>
              <a:rPr kumimoji="1" lang="en-US" altLang="ja-JP" dirty="0" smtClean="0"/>
              <a:t>…</a:t>
            </a:r>
            <a:endParaRPr kumimoji="1" lang="en-US" altLang="ja-JP" dirty="0"/>
          </a:p>
          <a:p>
            <a:r>
              <a:rPr kumimoji="1" lang="ja-JP" altLang="en-US" dirty="0"/>
              <a:t>ソースコード管理との連携 （カテゴリ分けが変かも</a:t>
            </a:r>
            <a:r>
              <a:rPr kumimoji="1" lang="en-US" altLang="ja-JP" dirty="0"/>
              <a:t>)</a:t>
            </a:r>
          </a:p>
          <a:p>
            <a:pPr lvl="1"/>
            <a:r>
              <a:rPr kumimoji="1" lang="en-US" altLang="ja-JP" dirty="0" err="1"/>
              <a:t>GitLab</a:t>
            </a:r>
            <a:r>
              <a:rPr kumimoji="1" lang="en-US" altLang="ja-JP" dirty="0"/>
              <a:t>, Yocto, </a:t>
            </a:r>
          </a:p>
          <a:p>
            <a:r>
              <a:rPr kumimoji="1" lang="ja-JP" altLang="en-US" dirty="0"/>
              <a:t>使用状況、</a:t>
            </a:r>
            <a:r>
              <a:rPr kumimoji="1" lang="ja-JP" altLang="en-US" dirty="0" smtClean="0"/>
              <a:t>ユースケース、リスト化</a:t>
            </a:r>
            <a:endParaRPr kumimoji="1" lang="ja-JP" altLang="en-US" dirty="0"/>
          </a:p>
          <a:p>
            <a:pPr lvl="1"/>
            <a:r>
              <a:rPr kumimoji="1" lang="en-US" altLang="ja-JP" dirty="0" err="1"/>
              <a:t>doubleOpen</a:t>
            </a:r>
            <a:r>
              <a:rPr kumimoji="1" lang="en-US" altLang="ja-JP" dirty="0"/>
              <a:t>(?), </a:t>
            </a:r>
            <a:r>
              <a:rPr kumimoji="1" lang="en-US" altLang="ja-JP" dirty="0" err="1"/>
              <a:t>BlackDuck</a:t>
            </a:r>
            <a:r>
              <a:rPr kumimoji="1" lang="en-US" altLang="ja-JP" dirty="0"/>
              <a:t> </a:t>
            </a:r>
            <a:r>
              <a:rPr kumimoji="1" lang="en-US" altLang="ja-JP" dirty="0" smtClean="0"/>
              <a:t>Hub</a:t>
            </a:r>
          </a:p>
          <a:p>
            <a:r>
              <a:rPr lang="en-US" altLang="ja-JP" b="1" dirty="0"/>
              <a:t>Double Open Landscape Survey</a:t>
            </a:r>
          </a:p>
          <a:p>
            <a:pPr lvl="1"/>
            <a:r>
              <a:rPr kumimoji="1" lang="en-US" altLang="ja-JP" dirty="0">
                <a:hlinkClick r:id="rId2"/>
              </a:rPr>
              <a:t>https://</a:t>
            </a:r>
            <a:r>
              <a:rPr kumimoji="1" lang="en-US" altLang="ja-JP" dirty="0" smtClean="0">
                <a:hlinkClick r:id="rId2"/>
              </a:rPr>
              <a:t>github.com/doubleopen-project/doubleopen-publications/blob/master/publication.md#double-open-landscape-survey</a:t>
            </a:r>
            <a:endParaRPr kumimoji="1" lang="en-US" altLang="ja-JP" dirty="0" smtClean="0"/>
          </a:p>
          <a:p>
            <a:pPr lvl="1"/>
            <a:endParaRPr kumimoji="1" lang="ja-JP" altLang="en-US" dirty="0"/>
          </a:p>
          <a:p>
            <a:pPr lvl="1"/>
            <a:endParaRPr kumimoji="1" lang="en-US" altLang="ja-JP" dirty="0" smtClean="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9</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645598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10401</TotalTime>
  <Words>707</Words>
  <Application>Microsoft Office PowerPoint</Application>
  <PresentationFormat>ワイド画面</PresentationFormat>
  <Paragraphs>107</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Meiryo UI</vt:lpstr>
      <vt:lpstr>Arial</vt:lpstr>
      <vt:lpstr>Calibri</vt:lpstr>
      <vt:lpstr>Segoe UI Light</vt:lpstr>
      <vt:lpstr>Office Theme</vt:lpstr>
      <vt:lpstr>OpenChain Japan WG Tooling Sub Working Group 第２回ミーティング</vt:lpstr>
      <vt:lpstr>Antitrust Policy Notice</vt:lpstr>
      <vt:lpstr>今回の内容</vt:lpstr>
      <vt:lpstr>活動内容 (CFPの時点で述べたこと)</vt:lpstr>
      <vt:lpstr>Japan WG Tooling SWGで「やること」</vt:lpstr>
      <vt:lpstr>成果目標の例</vt:lpstr>
      <vt:lpstr>商用ツールの扱いについて</vt:lpstr>
      <vt:lpstr>SWG間の連携について</vt:lpstr>
      <vt:lpstr>情報収集するツール等の候補（確定ではない）</vt:lpstr>
      <vt:lpstr>OpenChain WGの動き</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f8309610</dc:creator>
  <cp:lastModifiedBy>kobayashi yoshitake(小林 良岳 ○ＳＷＣ□ＯＳＴ)</cp:lastModifiedBy>
  <cp:revision>196</cp:revision>
  <dcterms:modified xsi:type="dcterms:W3CDTF">2019-04-25T07:02:41Z</dcterms:modified>
</cp:coreProperties>
</file>