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6"/>
  </p:notesMasterIdLst>
  <p:sldIdLst>
    <p:sldId id="269" r:id="rId2"/>
    <p:sldId id="298" r:id="rId3"/>
    <p:sldId id="302" r:id="rId4"/>
    <p:sldId id="303" r:id="rId5"/>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49D"/>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FEBB4-7148-4F1E-9626-8CCF50D799FC}">
  <a:tblStyle styleId="{117FEBB4-7148-4F1E-9626-8CCF50D799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4FF138BC-4FD1-494D-9BEB-9231F79C624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153" autoAdjust="0"/>
    <p:restoredTop sz="94633" autoAdjust="0"/>
  </p:normalViewPr>
  <p:slideViewPr>
    <p:cSldViewPr snapToGrid="0" snapToObjects="1">
      <p:cViewPr varScale="1">
        <p:scale>
          <a:sx n="62" d="100"/>
          <a:sy n="62" d="100"/>
        </p:scale>
        <p:origin x="56" y="136"/>
      </p:cViewPr>
      <p:guideLst>
        <p:guide orient="horz" pos="2160"/>
        <p:guide pos="3840"/>
      </p:guideLst>
    </p:cSldViewPr>
  </p:slideViewPr>
  <p:outlineViewPr>
    <p:cViewPr>
      <p:scale>
        <a:sx n="33" d="100"/>
        <a:sy n="33" d="100"/>
      </p:scale>
      <p:origin x="0" y="12296"/>
    </p:cViewPr>
  </p:outlineViewPr>
  <p:notesTextViewPr>
    <p:cViewPr>
      <p:scale>
        <a:sx n="100" d="100"/>
        <a:sy n="100" d="100"/>
      </p:scale>
      <p:origin x="0" y="0"/>
    </p:cViewPr>
  </p:notesTextViewPr>
  <p:sorterViewPr>
    <p:cViewPr>
      <p:scale>
        <a:sx n="184" d="100"/>
        <a:sy n="18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5488130"/>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7" name="Shape 17"/>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8" name="Shape 18"/>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19" name="Shape 19"/>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20" name="Shape 20"/>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rgbClr val="7F7F7F"/>
              </a:buClr>
              <a:buSzPts val="1400"/>
              <a:buFont typeface="Arial"/>
              <a:buNone/>
              <a:defRPr sz="4400" b="0" i="0" u="none" strike="noStrike" cap="none">
                <a:solidFill>
                  <a:srgbClr val="7F7F7F"/>
                </a:solidFill>
                <a:latin typeface="Arial"/>
                <a:ea typeface="Arial"/>
                <a:cs typeface="Arial"/>
                <a:sym typeface="Arial"/>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Shape 21"/>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rgbClr val="00B4C2"/>
              </a:buClr>
              <a:buSzPts val="2800"/>
              <a:buFont typeface="Arial"/>
              <a:buNone/>
              <a:defRPr sz="2400" b="0" i="0" u="none" strike="noStrike" cap="none">
                <a:solidFill>
                  <a:srgbClr val="00B4C2"/>
                </a:solidFill>
                <a:latin typeface="Calibri"/>
                <a:ea typeface="Calibri"/>
                <a:cs typeface="Calibri"/>
                <a:sym typeface="Calibri"/>
              </a:defRPr>
            </a:lvl1pPr>
            <a:lvl2pPr marL="457200" marR="0" lvl="1" indent="0" algn="ctr" rtl="0">
              <a:lnSpc>
                <a:spcPct val="90000"/>
              </a:lnSpc>
              <a:spcBef>
                <a:spcPts val="500"/>
              </a:spcBef>
              <a:spcAft>
                <a:spcPts val="0"/>
              </a:spcAft>
              <a:buClr>
                <a:srgbClr val="7F7F7F"/>
              </a:buClr>
              <a:buSzPts val="2400"/>
              <a:buFont typeface="Arial"/>
              <a:buNone/>
              <a:defRPr sz="2000" b="0" i="0" u="none" strike="noStrike" cap="none">
                <a:solidFill>
                  <a:srgbClr val="7F7F7F"/>
                </a:solidFill>
                <a:latin typeface="Calibri"/>
                <a:ea typeface="Calibri"/>
                <a:cs typeface="Calibri"/>
                <a:sym typeface="Calibri"/>
              </a:defRPr>
            </a:lvl2pPr>
            <a:lvl3pPr marL="914400" marR="0" lvl="2" indent="0" algn="ctr" rtl="0">
              <a:lnSpc>
                <a:spcPct val="90000"/>
              </a:lnSpc>
              <a:spcBef>
                <a:spcPts val="500"/>
              </a:spcBef>
              <a:spcAft>
                <a:spcPts val="0"/>
              </a:spcAft>
              <a:buClr>
                <a:srgbClr val="7F7F7F"/>
              </a:buClr>
              <a:buSzPts val="2000"/>
              <a:buFont typeface="Arial"/>
              <a:buNone/>
              <a:defRPr sz="1800" b="0" i="0" u="none" strike="noStrike" cap="none">
                <a:solidFill>
                  <a:srgbClr val="7F7F7F"/>
                </a:solidFill>
                <a:latin typeface="Calibri"/>
                <a:ea typeface="Calibri"/>
                <a:cs typeface="Calibri"/>
                <a:sym typeface="Calibri"/>
              </a:defRPr>
            </a:lvl3pPr>
            <a:lvl4pPr marL="1371600" marR="0" lvl="3"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4pPr>
            <a:lvl5pPr marL="1828800" marR="0" lvl="4" indent="0" algn="ctr" rtl="0">
              <a:lnSpc>
                <a:spcPct val="90000"/>
              </a:lnSpc>
              <a:spcBef>
                <a:spcPts val="500"/>
              </a:spcBef>
              <a:spcAft>
                <a:spcPts val="0"/>
              </a:spcAft>
              <a:buClr>
                <a:srgbClr val="7F7F7F"/>
              </a:buClr>
              <a:buSzPts val="1800"/>
              <a:buFont typeface="Arial"/>
              <a:buNone/>
              <a:defRPr sz="1600" b="0" i="0" u="none" strike="noStrike" cap="none">
                <a:solidFill>
                  <a:srgbClr val="7F7F7F"/>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41"/>
        <p:cNvGrpSpPr/>
        <p:nvPr/>
      </p:nvGrpSpPr>
      <p:grpSpPr>
        <a:xfrm>
          <a:off x="0" y="0"/>
          <a:ext cx="0" cy="0"/>
          <a:chOff x="0" y="0"/>
          <a:chExt cx="0" cy="0"/>
        </a:xfrm>
      </p:grpSpPr>
      <p:sp>
        <p:nvSpPr>
          <p:cNvPr id="42" name="Shape 42"/>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pic>
        <p:nvPicPr>
          <p:cNvPr id="43" name="Shape 43"/>
          <p:cNvPicPr preferRelativeResize="0"/>
          <p:nvPr/>
        </p:nvPicPr>
        <p:blipFill rotWithShape="1">
          <a:blip r:embed="rId2">
            <a:alphaModFix/>
          </a:blip>
          <a:srcRect/>
          <a:stretch/>
        </p:blipFill>
        <p:spPr>
          <a:xfrm>
            <a:off x="838200" y="5800725"/>
            <a:ext cx="1422093" cy="789850"/>
          </a:xfrm>
          <a:prstGeom prst="rect">
            <a:avLst/>
          </a:prstGeom>
          <a:noFill/>
          <a:ln>
            <a:noFill/>
          </a:ln>
        </p:spPr>
      </p:pic>
      <p:pic>
        <p:nvPicPr>
          <p:cNvPr id="44" name="Shape 44"/>
          <p:cNvPicPr preferRelativeResize="0"/>
          <p:nvPr/>
        </p:nvPicPr>
        <p:blipFill rotWithShape="1">
          <a:blip r:embed="rId3">
            <a:alphaModFix/>
          </a:blip>
          <a:srcRect/>
          <a:stretch/>
        </p:blipFill>
        <p:spPr>
          <a:xfrm>
            <a:off x="838200" y="1914525"/>
            <a:ext cx="4051287" cy="1802512"/>
          </a:xfrm>
          <a:prstGeom prst="rect">
            <a:avLst/>
          </a:prstGeom>
          <a:noFill/>
          <a:ln>
            <a:noFill/>
          </a:ln>
        </p:spPr>
      </p:pic>
      <p:sp>
        <p:nvSpPr>
          <p:cNvPr id="45" name="Shape 4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lt1"/>
              </a:buClr>
              <a:buSzPts val="1400"/>
              <a:buFont typeface="Calibri"/>
              <a:buNone/>
              <a:defRPr sz="4400" b="0" i="0" u="none" strike="noStrike" cap="none">
                <a:solidFill>
                  <a:schemeClr val="lt1"/>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49"/>
        <p:cNvGrpSpPr/>
        <p:nvPr/>
      </p:nvGrpSpPr>
      <p:grpSpPr>
        <a:xfrm>
          <a:off x="0" y="0"/>
          <a:ext cx="0" cy="0"/>
          <a:chOff x="0" y="0"/>
          <a:chExt cx="0" cy="0"/>
        </a:xfrm>
      </p:grpSpPr>
      <p:pic>
        <p:nvPicPr>
          <p:cNvPr id="50" name="Shape 50"/>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51" name="Shape 51"/>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2" name="Shape 5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3" name="Shape 53"/>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54" name="Shape 5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Shape 55"/>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92075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11" name="Shape 11"/>
          <p:cNvSpPr txBox="1">
            <a:spLocks noGrp="1"/>
          </p:cNvSpPr>
          <p:nvPr>
            <p:ph type="body" idx="1"/>
          </p:nvPr>
        </p:nvSpPr>
        <p:spPr>
          <a:xfrm>
            <a:off x="838200" y="1351128"/>
            <a:ext cx="10515599" cy="4303547"/>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dirty="0"/>
          </a:p>
        </p:txBody>
      </p:sp>
      <p:sp>
        <p:nvSpPr>
          <p:cNvPr id="14" name="Shape 14"/>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eiryo UI" panose="020B0604030504040204" pitchFamily="50" charset="-128"/>
          <a:ea typeface="Meiryo UI" panose="020B0604030504040204" pitchFamily="50" charset="-128"/>
          <a:cs typeface="Meiryo UI" panose="020B0604030504040204" pitchFamily="50" charset="-128"/>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95317" y="1727151"/>
            <a:ext cx="9144000" cy="2210227"/>
          </a:xfrm>
        </p:spPr>
        <p:txBody>
          <a:bodyPr anchor="ctr"/>
          <a:lstStyle/>
          <a:p>
            <a:pPr algn="l"/>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OpenChain Japan WG</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Tooling Sub Working Group</a:t>
            </a:r>
            <a:br>
              <a:rPr kumimoji="1" lang="en-US" altLang="ja-JP" sz="4000" b="1"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br>
            <a:r>
              <a:rPr kumimoji="1" lang="ja-JP" altLang="en-US"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第</a:t>
            </a:r>
            <a:r>
              <a:rPr kumimoji="1" lang="en-US" altLang="ja-JP"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3200" dirty="0" smtClean="0">
                <a:solidFill>
                  <a:srgbClr val="00849D"/>
                </a:solidFill>
                <a:latin typeface="Meiryo UI" panose="020B0604030504040204" pitchFamily="50" charset="-128"/>
                <a:ea typeface="Meiryo UI" panose="020B0604030504040204" pitchFamily="50" charset="-128"/>
                <a:cs typeface="Meiryo UI" panose="020B0604030504040204" pitchFamily="50" charset="-128"/>
              </a:rPr>
              <a:t>回ミーティング</a:t>
            </a:r>
            <a:endParaRPr kumimoji="1" lang="ja-JP" altLang="en-US" sz="3200" dirty="0">
              <a:solidFill>
                <a:srgbClr val="00849D"/>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サブタイトル 2"/>
          <p:cNvSpPr>
            <a:spLocks noGrp="1"/>
          </p:cNvSpPr>
          <p:nvPr>
            <p:ph type="subTitle" idx="1"/>
          </p:nvPr>
        </p:nvSpPr>
        <p:spPr>
          <a:xfrm>
            <a:off x="2003612" y="4408227"/>
            <a:ext cx="9144000" cy="1535372"/>
          </a:xfrm>
        </p:spPr>
        <p:txBody>
          <a:bodyPr/>
          <a:lstStyle/>
          <a:p>
            <a:pPr algn="r"/>
            <a:r>
              <a:rPr kumimoji="1" lang="en-US" altLang="ja-JP" dirty="0" smtClean="0"/>
              <a:t>Yoshitake Kobayashi</a:t>
            </a:r>
            <a:r>
              <a:rPr kumimoji="1" lang="ja-JP" altLang="en-US" dirty="0" smtClean="0"/>
              <a:t>　　</a:t>
            </a:r>
            <a:endParaRPr kumimoji="1" lang="en-US" altLang="ja-JP" dirty="0" smtClean="0"/>
          </a:p>
          <a:p>
            <a:pPr algn="r"/>
            <a:r>
              <a:rPr kumimoji="1" lang="en-US" altLang="ja-JP" dirty="0"/>
              <a:t>OpenChain Japan </a:t>
            </a:r>
            <a:r>
              <a:rPr kumimoji="1" lang="en-US" altLang="ja-JP" dirty="0" smtClean="0"/>
              <a:t>WG / Tooling SWG</a:t>
            </a:r>
            <a:endParaRPr kumimoji="1" lang="ja-JP" altLang="en-US" dirty="0"/>
          </a:p>
          <a:p>
            <a:pPr algn="r"/>
            <a:r>
              <a:rPr kumimoji="1" lang="en-US" altLang="ja-JP" dirty="0" smtClean="0"/>
              <a:t>2019/06/20</a:t>
            </a:r>
          </a:p>
        </p:txBody>
      </p:sp>
      <p:sp>
        <p:nvSpPr>
          <p:cNvPr id="5" name="テキスト ボックス 4"/>
          <p:cNvSpPr txBox="1"/>
          <p:nvPr/>
        </p:nvSpPr>
        <p:spPr>
          <a:xfrm>
            <a:off x="5965470" y="6275948"/>
            <a:ext cx="5251759" cy="276999"/>
          </a:xfrm>
          <a:prstGeom prst="rect">
            <a:avLst/>
          </a:prstGeom>
          <a:noFill/>
        </p:spPr>
        <p:txBody>
          <a:bodyPr wrap="none" rtlCol="0">
            <a:spAutoFit/>
          </a:bodyPr>
          <a:lstStyle/>
          <a:p>
            <a:r>
              <a:rPr kumimoji="1" lang="en-US" altLang="ja-JP" sz="1200" dirty="0" smtClean="0">
                <a:solidFill>
                  <a:schemeClr val="bg1">
                    <a:lumMod val="65000"/>
                  </a:schemeClr>
                </a:solidFill>
              </a:rPr>
              <a:t>Copyright by Toshiba Corporation and OpenChain project /  CC BY-SA 4.0</a:t>
            </a:r>
            <a:endParaRPr kumimoji="1" lang="ja-JP" altLang="en-US" sz="1200" dirty="0">
              <a:solidFill>
                <a:schemeClr val="bg1">
                  <a:lumMod val="65000"/>
                </a:schemeClr>
              </a:solidFill>
            </a:endParaRPr>
          </a:p>
        </p:txBody>
      </p:sp>
    </p:spTree>
    <p:extLst>
      <p:ext uri="{BB962C8B-B14F-4D97-AF65-F5344CB8AC3E}">
        <p14:creationId xmlns:p14="http://schemas.microsoft.com/office/powerpoint/2010/main" val="213207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latin typeface="Calibri"/>
                <a:ea typeface="Calibri"/>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lnSpcReduction="10000"/>
          </a:bodyPr>
          <a:lstStyle/>
          <a:p>
            <a:pPr marL="228600" lvl="0" indent="-50800">
              <a:spcBef>
                <a:spcPts val="0"/>
              </a:spcBef>
              <a:buSzPts val="2200"/>
            </a:pPr>
            <a:r>
              <a:rPr lang="en-US" altLang="ja-JP" sz="2200" dirty="0">
                <a:solidFill>
                  <a:srgbClr val="000000"/>
                </a:solidFill>
                <a:latin typeface="Segoe UI Light" panose="020B0502040204020203" pitchFamily="34" charset="0"/>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latin typeface="Segoe UI Light" panose="020B0502040204020203" pitchFamily="34" charset="0"/>
              <a:ea typeface="Calibri"/>
              <a:cs typeface="Calibri"/>
            </a:endParaRPr>
          </a:p>
          <a:p>
            <a:pPr marL="228600" lvl="0" indent="-50800">
              <a:buSzPts val="2200"/>
            </a:pPr>
            <a:r>
              <a:rPr lang="en-US" altLang="ja-JP" sz="2200" dirty="0">
                <a:solidFill>
                  <a:srgbClr val="000000"/>
                </a:solidFill>
                <a:latin typeface="Segoe UI Light" panose="020B0502040204020203" pitchFamily="34" charset="0"/>
                <a:ea typeface="Calibri"/>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ea typeface="Calibri"/>
                <a:cs typeface="Calibri"/>
              </a:rPr>
              <a:t> of the firm of </a:t>
            </a:r>
            <a:r>
              <a:rPr lang="en-US" altLang="ja-JP" sz="2200" dirty="0" err="1">
                <a:solidFill>
                  <a:srgbClr val="000000"/>
                </a:solidFill>
                <a:latin typeface="Segoe UI Light" panose="020B0502040204020203" pitchFamily="34" charset="0"/>
                <a:ea typeface="Calibri"/>
                <a:cs typeface="Calibri"/>
              </a:rPr>
              <a:t>Gesmer</a:t>
            </a:r>
            <a:r>
              <a:rPr lang="en-US" altLang="ja-JP" sz="2200" dirty="0">
                <a:solidFill>
                  <a:srgbClr val="000000"/>
                </a:solidFill>
                <a:latin typeface="Segoe UI Light" panose="020B0502040204020203" pitchFamily="34" charset="0"/>
                <a:ea typeface="Calibri"/>
                <a:cs typeface="Calibri"/>
              </a:rPr>
              <a:t> </a:t>
            </a:r>
            <a:r>
              <a:rPr lang="en-US" altLang="ja-JP" sz="2200" dirty="0" err="1">
                <a:solidFill>
                  <a:srgbClr val="000000"/>
                </a:solidFill>
                <a:latin typeface="Segoe UI Light" panose="020B0502040204020203" pitchFamily="34" charset="0"/>
                <a:ea typeface="Calibri"/>
                <a:cs typeface="Calibri"/>
              </a:rPr>
              <a:t>Updegrove</a:t>
            </a:r>
            <a:r>
              <a:rPr lang="en-US" altLang="ja-JP" sz="2200" dirty="0">
                <a:solidFill>
                  <a:srgbClr val="000000"/>
                </a:solidFill>
                <a:latin typeface="Segoe UI Light" panose="020B0502040204020203" pitchFamily="34" charset="0"/>
              </a:rPr>
              <a:t> LLP, which provides legal counsel to the Linux Foundation.</a:t>
            </a:r>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2</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4005936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a:t>
            </a:r>
            <a:r>
              <a:rPr kumimoji="1" lang="ja-JP" altLang="en-US" dirty="0"/>
              <a:t>アジェンダ</a:t>
            </a:r>
          </a:p>
        </p:txBody>
      </p:sp>
      <p:sp>
        <p:nvSpPr>
          <p:cNvPr id="3" name="テキスト プレースホルダー 2"/>
          <p:cNvSpPr>
            <a:spLocks noGrp="1"/>
          </p:cNvSpPr>
          <p:nvPr>
            <p:ph type="body" idx="1"/>
          </p:nvPr>
        </p:nvSpPr>
        <p:spPr/>
        <p:txBody>
          <a:bodyPr>
            <a:normAutofit fontScale="77500" lnSpcReduction="20000"/>
          </a:bodyPr>
          <a:lstStyle/>
          <a:p>
            <a:r>
              <a:rPr kumimoji="1" lang="ja-JP" altLang="en-US" dirty="0" smtClean="0"/>
              <a:t>自己紹介（はじめての人がいると思いますので）</a:t>
            </a:r>
            <a:endParaRPr kumimoji="1" lang="en-US" altLang="ja-JP" dirty="0" smtClean="0"/>
          </a:p>
          <a:p>
            <a:pPr lvl="1"/>
            <a:r>
              <a:rPr kumimoji="1" lang="ja-JP" altLang="en-US" dirty="0" smtClean="0"/>
              <a:t>１人３０秒</a:t>
            </a:r>
            <a:endParaRPr kumimoji="1" lang="en-US" altLang="ja-JP" dirty="0" smtClean="0"/>
          </a:p>
          <a:p>
            <a:pPr lvl="1"/>
            <a:r>
              <a:rPr kumimoji="1" lang="ja-JP" altLang="en-US" dirty="0" smtClean="0"/>
              <a:t>出席社（会社名の公開可能ですか？） → 社名は</a:t>
            </a:r>
            <a:r>
              <a:rPr kumimoji="1" lang="en-US" altLang="ja-JP" dirty="0" smtClean="0"/>
              <a:t>OK</a:t>
            </a:r>
          </a:p>
          <a:p>
            <a:pPr lvl="1"/>
            <a:endParaRPr kumimoji="1" lang="en-US" altLang="ja-JP" dirty="0" smtClean="0"/>
          </a:p>
          <a:p>
            <a:r>
              <a:rPr kumimoji="1" lang="en-US" altLang="ja-JP" sz="2400" dirty="0" err="1"/>
              <a:t>ClearlyDefined</a:t>
            </a:r>
            <a:r>
              <a:rPr kumimoji="1" lang="en-US" altLang="ja-JP" sz="2400" dirty="0"/>
              <a:t> (SONY </a:t>
            </a:r>
            <a:r>
              <a:rPr kumimoji="1" lang="ja-JP" altLang="en-US" sz="2400" dirty="0"/>
              <a:t>福地さん</a:t>
            </a:r>
            <a:r>
              <a:rPr kumimoji="1" lang="en-US" altLang="ja-JP" sz="2400" dirty="0"/>
              <a:t>)</a:t>
            </a:r>
          </a:p>
          <a:p>
            <a:r>
              <a:rPr kumimoji="1" lang="en-US" altLang="ja-JP" sz="2400" dirty="0" err="1" smtClean="0"/>
              <a:t>FOSSology</a:t>
            </a:r>
            <a:r>
              <a:rPr kumimoji="1" lang="en-US" altLang="ja-JP" sz="2400" dirty="0" smtClean="0"/>
              <a:t> </a:t>
            </a:r>
            <a:r>
              <a:rPr kumimoji="1" lang="en-US" altLang="ja-JP" sz="2400" dirty="0"/>
              <a:t>REST API </a:t>
            </a:r>
            <a:r>
              <a:rPr kumimoji="1" lang="ja-JP" altLang="en-US" sz="2400" dirty="0"/>
              <a:t>の紹介 </a:t>
            </a:r>
            <a:r>
              <a:rPr kumimoji="1" lang="en-US" altLang="ja-JP" sz="2400" dirty="0"/>
              <a:t>(NEC</a:t>
            </a:r>
            <a:r>
              <a:rPr kumimoji="1" lang="ja-JP" altLang="en-US" sz="2400" dirty="0"/>
              <a:t>ソリューションイノベータ 島さん</a:t>
            </a:r>
            <a:r>
              <a:rPr kumimoji="1" lang="en-US" altLang="ja-JP" sz="2400" dirty="0"/>
              <a:t>)</a:t>
            </a:r>
          </a:p>
          <a:p>
            <a:r>
              <a:rPr kumimoji="1" lang="en-US" altLang="ja-JP" sz="2400" dirty="0" smtClean="0"/>
              <a:t>OpenChain</a:t>
            </a:r>
            <a:r>
              <a:rPr kumimoji="1" lang="ja-JP" altLang="en-US" sz="2400" dirty="0"/>
              <a:t>仕様を考慮した</a:t>
            </a:r>
            <a:r>
              <a:rPr kumimoji="1" lang="en-US" altLang="ja-JP" sz="2400" dirty="0"/>
              <a:t>SW360</a:t>
            </a:r>
            <a:r>
              <a:rPr kumimoji="1" lang="ja-JP" altLang="en-US" sz="2400" dirty="0"/>
              <a:t>の運用について </a:t>
            </a:r>
            <a:r>
              <a:rPr kumimoji="1" lang="en-US" altLang="ja-JP" sz="2400" dirty="0"/>
              <a:t>(</a:t>
            </a:r>
            <a:r>
              <a:rPr kumimoji="1" lang="ja-JP" altLang="en-US" sz="2400" dirty="0"/>
              <a:t>東芝 浜さん</a:t>
            </a:r>
            <a:r>
              <a:rPr kumimoji="1" lang="en-US" altLang="ja-JP" sz="2400" dirty="0"/>
              <a:t>)</a:t>
            </a:r>
          </a:p>
          <a:p>
            <a:r>
              <a:rPr kumimoji="1" lang="ja-JP" altLang="en-US" sz="2400" dirty="0" smtClean="0"/>
              <a:t>最近</a:t>
            </a:r>
            <a:r>
              <a:rPr kumimoji="1" lang="ja-JP" altLang="en-US" sz="2400" dirty="0"/>
              <a:t>の</a:t>
            </a:r>
            <a:r>
              <a:rPr kumimoji="1" lang="en-US" altLang="ja-JP" sz="2400" dirty="0" smtClean="0"/>
              <a:t>OpenChain</a:t>
            </a:r>
            <a:r>
              <a:rPr kumimoji="1" lang="ja-JP" altLang="en-US" sz="2400" dirty="0" smtClean="0"/>
              <a:t>本体の</a:t>
            </a:r>
            <a:r>
              <a:rPr kumimoji="1" lang="ja-JP" altLang="en-US" sz="2400" dirty="0"/>
              <a:t>ツール関係活動状況</a:t>
            </a:r>
            <a:r>
              <a:rPr kumimoji="1" lang="ja-JP" altLang="en-US" sz="2400" dirty="0" smtClean="0"/>
              <a:t>ご紹介</a:t>
            </a:r>
            <a:endParaRPr kumimoji="1" lang="en-US" altLang="ja-JP" sz="2400" dirty="0" smtClean="0"/>
          </a:p>
          <a:p>
            <a:r>
              <a:rPr kumimoji="1" lang="ja-JP" altLang="en-US" sz="2400" dirty="0" smtClean="0"/>
              <a:t>７月</a:t>
            </a:r>
            <a:r>
              <a:rPr kumimoji="1" lang="en-US" altLang="ja-JP" sz="2400" dirty="0" smtClean="0"/>
              <a:t>OpenChain</a:t>
            </a:r>
            <a:r>
              <a:rPr kumimoji="1" lang="ja-JP" altLang="en-US" sz="2400" dirty="0" smtClean="0"/>
              <a:t>全体会議について（発表社募集）</a:t>
            </a:r>
            <a:endParaRPr kumimoji="1" lang="en-US" altLang="ja-JP" sz="2400" dirty="0" smtClean="0"/>
          </a:p>
          <a:p>
            <a:pPr lvl="1"/>
            <a:endParaRPr kumimoji="1" lang="en-US" altLang="ja-JP" dirty="0"/>
          </a:p>
          <a:p>
            <a:r>
              <a:rPr kumimoji="1" lang="ja-JP" altLang="en-US" sz="2400" dirty="0" smtClean="0"/>
              <a:t>次回の日程決めましょう</a:t>
            </a:r>
            <a:endParaRPr kumimoji="1" lang="en-US" altLang="ja-JP" sz="2400" dirty="0" smtClean="0"/>
          </a:p>
          <a:p>
            <a:pPr lvl="1"/>
            <a:r>
              <a:rPr kumimoji="1" lang="en-US" altLang="ja-JP" sz="2000" dirty="0" smtClean="0"/>
              <a:t>OSSJ</a:t>
            </a:r>
            <a:r>
              <a:rPr kumimoji="1" lang="ja-JP" altLang="en-US" sz="2000" dirty="0" smtClean="0"/>
              <a:t>のあと</a:t>
            </a:r>
            <a:r>
              <a:rPr kumimoji="1" lang="en-US" altLang="ja-JP" sz="2000" dirty="0" smtClean="0"/>
              <a:t>8</a:t>
            </a:r>
            <a:r>
              <a:rPr kumimoji="1" lang="ja-JP" altLang="en-US" sz="2000" dirty="0" smtClean="0"/>
              <a:t>月くらい → </a:t>
            </a:r>
            <a:r>
              <a:rPr kumimoji="1" lang="en-US" altLang="ja-JP" sz="2000" b="1" u="sng" dirty="0" smtClean="0"/>
              <a:t>8</a:t>
            </a:r>
            <a:r>
              <a:rPr kumimoji="1" lang="ja-JP" altLang="en-US" sz="2000" b="1" u="sng" dirty="0" smtClean="0"/>
              <a:t>月</a:t>
            </a:r>
            <a:r>
              <a:rPr kumimoji="1" lang="en-US" altLang="ja-JP" sz="2000" b="1" u="sng" dirty="0" smtClean="0"/>
              <a:t>29</a:t>
            </a:r>
            <a:r>
              <a:rPr kumimoji="1" lang="ja-JP" altLang="en-US" sz="2000" b="1" u="sng" dirty="0" smtClean="0"/>
              <a:t>日または</a:t>
            </a:r>
            <a:r>
              <a:rPr kumimoji="1" lang="en-US" altLang="ja-JP" sz="2000" b="1" u="sng" dirty="0" smtClean="0"/>
              <a:t>8</a:t>
            </a:r>
            <a:r>
              <a:rPr kumimoji="1" lang="ja-JP" altLang="en-US" sz="2000" b="1" u="sng" dirty="0" smtClean="0"/>
              <a:t>月</a:t>
            </a:r>
            <a:r>
              <a:rPr kumimoji="1" lang="en-US" altLang="ja-JP" sz="2000" b="1" u="sng" dirty="0" smtClean="0"/>
              <a:t>30</a:t>
            </a:r>
            <a:r>
              <a:rPr kumimoji="1" lang="ja-JP" altLang="en-US" sz="2000" b="1" u="sng" dirty="0" smtClean="0"/>
              <a:t>日で調整することに決定</a:t>
            </a:r>
            <a:endParaRPr kumimoji="1" lang="en-US" altLang="ja-JP" sz="2000" b="1" u="sng" dirty="0" smtClean="0"/>
          </a:p>
          <a:p>
            <a:pPr lvl="1"/>
            <a:r>
              <a:rPr kumimoji="1" lang="en-US" altLang="ja-JP" sz="2100" dirty="0"/>
              <a:t>OSS </a:t>
            </a:r>
            <a:r>
              <a:rPr kumimoji="1" lang="en-US" altLang="ja-JP" sz="2100" dirty="0" smtClean="0"/>
              <a:t>NA/ELC-NA</a:t>
            </a:r>
            <a:r>
              <a:rPr kumimoji="1" lang="ja-JP" altLang="en-US" sz="2100" dirty="0" smtClean="0"/>
              <a:t>の後で、おそらく</a:t>
            </a:r>
            <a:r>
              <a:rPr kumimoji="1" lang="en-US" altLang="ja-JP" sz="2100" dirty="0" smtClean="0"/>
              <a:t>OpenChain</a:t>
            </a:r>
            <a:r>
              <a:rPr kumimoji="1" lang="ja-JP" altLang="en-US" sz="2100" dirty="0" smtClean="0"/>
              <a:t>ミーティングの後にもなるので、そのあたりの情報も共有</a:t>
            </a:r>
            <a:endParaRPr kumimoji="1" lang="en-US" altLang="ja-JP" dirty="0"/>
          </a:p>
          <a:p>
            <a:endParaRPr kumimoji="1" lang="en-US" altLang="ja-JP"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3</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542208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2019</a:t>
            </a:r>
            <a:r>
              <a:rPr kumimoji="1" lang="ja-JP" altLang="en-US" dirty="0" smtClean="0"/>
              <a:t>年</a:t>
            </a:r>
            <a:r>
              <a:rPr kumimoji="1" lang="en-US" altLang="ja-JP" dirty="0" smtClean="0"/>
              <a:t>6</a:t>
            </a:r>
            <a:r>
              <a:rPr kumimoji="1" lang="ja-JP" altLang="en-US" dirty="0" smtClean="0"/>
              <a:t>月</a:t>
            </a:r>
            <a:r>
              <a:rPr kumimoji="1" lang="en-US" altLang="ja-JP" dirty="0" smtClean="0"/>
              <a:t>20</a:t>
            </a:r>
            <a:r>
              <a:rPr kumimoji="1" lang="ja-JP" altLang="en-US" dirty="0" smtClean="0"/>
              <a:t>日　参加企業</a:t>
            </a:r>
            <a:endParaRPr kumimoji="1" lang="ja-JP" altLang="en-US" dirty="0"/>
          </a:p>
        </p:txBody>
      </p:sp>
      <p:sp>
        <p:nvSpPr>
          <p:cNvPr id="3" name="テキスト プレースホルダー 2"/>
          <p:cNvSpPr>
            <a:spLocks noGrp="1"/>
          </p:cNvSpPr>
          <p:nvPr>
            <p:ph type="body" idx="1"/>
          </p:nvPr>
        </p:nvSpPr>
        <p:spPr/>
        <p:txBody>
          <a:bodyPr/>
          <a:lstStyle/>
          <a:p>
            <a:r>
              <a:rPr kumimoji="1" lang="ja-JP" altLang="en-US" sz="1400" dirty="0" smtClean="0"/>
              <a:t>東芝</a:t>
            </a:r>
            <a:endParaRPr kumimoji="1" lang="ja-JP" altLang="en-US" sz="1400" dirty="0"/>
          </a:p>
          <a:p>
            <a:r>
              <a:rPr kumimoji="1" lang="ja-JP" altLang="en-US" sz="1400" dirty="0" smtClean="0"/>
              <a:t>東芝デジタルソリューションズ株式会社</a:t>
            </a:r>
            <a:endParaRPr kumimoji="1" lang="en-US" altLang="ja-JP" sz="1400" dirty="0"/>
          </a:p>
          <a:p>
            <a:r>
              <a:rPr kumimoji="1" lang="ja-JP" altLang="en-US" sz="1400" dirty="0"/>
              <a:t>サイオステクノロジー株式会社</a:t>
            </a:r>
          </a:p>
          <a:p>
            <a:r>
              <a:rPr kumimoji="1" lang="en-US" altLang="ja-JP" sz="1400" dirty="0"/>
              <a:t>NEC</a:t>
            </a:r>
            <a:r>
              <a:rPr kumimoji="1" lang="ja-JP" altLang="en-US" sz="1400" dirty="0"/>
              <a:t>ソリューションイノベータ株式会社</a:t>
            </a:r>
          </a:p>
          <a:p>
            <a:r>
              <a:rPr kumimoji="1" lang="ja-JP" altLang="en-US" sz="1400" dirty="0" smtClean="0"/>
              <a:t>株式</a:t>
            </a:r>
            <a:r>
              <a:rPr kumimoji="1" lang="ja-JP" altLang="en-US" sz="1400" dirty="0"/>
              <a:t>会社ディー・エヌ・エー</a:t>
            </a:r>
          </a:p>
          <a:p>
            <a:r>
              <a:rPr kumimoji="1" lang="ja-JP" altLang="en-US" sz="1400" dirty="0"/>
              <a:t>株式会社ベリサーブ </a:t>
            </a:r>
          </a:p>
          <a:p>
            <a:r>
              <a:rPr kumimoji="1" lang="ja-JP" altLang="en-US" sz="1400" dirty="0"/>
              <a:t>株式会社豊田自動織機</a:t>
            </a:r>
          </a:p>
          <a:p>
            <a:r>
              <a:rPr kumimoji="1" lang="ja-JP" altLang="en-US" sz="1400" dirty="0"/>
              <a:t>株式会社日立ソリューションズ</a:t>
            </a:r>
          </a:p>
          <a:p>
            <a:r>
              <a:rPr kumimoji="1" lang="ja-JP" altLang="en-US" sz="1400" dirty="0"/>
              <a:t>ソニー株式会社</a:t>
            </a:r>
          </a:p>
          <a:p>
            <a:r>
              <a:rPr kumimoji="1" lang="ja-JP" altLang="en-US" sz="1400" dirty="0"/>
              <a:t>株式会社日立製作所</a:t>
            </a:r>
          </a:p>
          <a:p>
            <a:r>
              <a:rPr kumimoji="1" lang="ja-JP" altLang="en-US" sz="1400" dirty="0"/>
              <a:t>パナソニック株式会社</a:t>
            </a:r>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smtClean="0">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7766474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10933</TotalTime>
  <Words>355</Words>
  <Application>Microsoft Office PowerPoint</Application>
  <PresentationFormat>ワイド画面</PresentationFormat>
  <Paragraphs>48</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Arial</vt:lpstr>
      <vt:lpstr>Calibri</vt:lpstr>
      <vt:lpstr>Segoe UI Light</vt:lpstr>
      <vt:lpstr>Office Theme</vt:lpstr>
      <vt:lpstr>OpenChain Japan WG Tooling Sub Working Group 第3回ミーティング</vt:lpstr>
      <vt:lpstr>Antitrust Policy Notice</vt:lpstr>
      <vt:lpstr>今回のアジェンダ</vt:lpstr>
      <vt:lpstr>2019年6月20日　参加企業</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f8309610</dc:creator>
  <cp:lastModifiedBy>hama kouki(浜 功樹 ○ＩｏＴＴ□ＳＷ開)</cp:lastModifiedBy>
  <cp:revision>206</cp:revision>
  <dcterms:modified xsi:type="dcterms:W3CDTF">2019-07-04T01:13:59Z</dcterms:modified>
</cp:coreProperties>
</file>