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1" r:id="rId3"/>
    <p:sldMasterId id="2147483686" r:id="rId4"/>
    <p:sldMasterId id="2147483692" r:id="rId5"/>
    <p:sldMasterId id="2147483697" r:id="rId6"/>
    <p:sldMasterId id="2147483717" r:id="rId7"/>
    <p:sldMasterId id="2147483733" r:id="rId8"/>
    <p:sldMasterId id="2147483752" r:id="rId9"/>
  </p:sldMasterIdLst>
  <p:notesMasterIdLst>
    <p:notesMasterId r:id="rId23"/>
  </p:notesMasterIdLst>
  <p:sldIdLst>
    <p:sldId id="338" r:id="rId10"/>
    <p:sldId id="348" r:id="rId11"/>
    <p:sldId id="346" r:id="rId12"/>
    <p:sldId id="339" r:id="rId13"/>
    <p:sldId id="340" r:id="rId14"/>
    <p:sldId id="341" r:id="rId15"/>
    <p:sldId id="343" r:id="rId16"/>
    <p:sldId id="342" r:id="rId17"/>
    <p:sldId id="349" r:id="rId18"/>
    <p:sldId id="350" r:id="rId19"/>
    <p:sldId id="351" r:id="rId20"/>
    <p:sldId id="352" r:id="rId21"/>
    <p:sldId id="353" r:id="rId22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0066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84869" autoAdjust="0"/>
  </p:normalViewPr>
  <p:slideViewPr>
    <p:cSldViewPr>
      <p:cViewPr varScale="1">
        <p:scale>
          <a:sx n="90" d="100"/>
          <a:sy n="90" d="100"/>
        </p:scale>
        <p:origin x="902" y="58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0" dirty="0">
                <a:solidFill>
                  <a:srgbClr val="7FD13B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bg1">
                  <a:lumMod val="65000"/>
                </a:schemeClr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91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9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8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194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463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7134874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04784" indent="-104784">
              <a:spcBef>
                <a:spcPts val="0"/>
              </a:spcBef>
              <a:buFont typeface="Arial" pitchFamily="34" charset="0"/>
              <a:buChar char="•"/>
              <a:defRPr sz="1950">
                <a:solidFill>
                  <a:schemeClr val="tx1"/>
                </a:solidFill>
              </a:defRPr>
            </a:lvl1pPr>
            <a:lvl2pPr marL="265678" indent="-108522">
              <a:spcBef>
                <a:spcPts val="0"/>
              </a:spcBef>
              <a:buFont typeface="Arial" pitchFamily="34" charset="0"/>
              <a:buChar char="•"/>
              <a:defRPr sz="1625">
                <a:solidFill>
                  <a:schemeClr val="tx1"/>
                </a:solidFill>
              </a:defRPr>
            </a:lvl2pPr>
            <a:lvl3pPr marL="420073" indent="-101081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</a:defRPr>
            </a:lvl3pPr>
            <a:lvl4pPr marL="580995" indent="-104784">
              <a:spcBef>
                <a:spcPts val="0"/>
              </a:spcBef>
              <a:buFont typeface="Arial" pitchFamily="34" charset="0"/>
              <a:buChar char="•"/>
              <a:defRPr sz="1138">
                <a:solidFill>
                  <a:schemeClr val="tx1"/>
                </a:solidFill>
              </a:defRPr>
            </a:lvl4pPr>
            <a:lvl5pPr marL="741917" indent="-108522">
              <a:spcBef>
                <a:spcPts val="0"/>
              </a:spcBef>
              <a:buFont typeface="Arial" pitchFamily="34" charset="0"/>
              <a:buChar char="•"/>
              <a:defRPr sz="113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4226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1410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3467417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3481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8807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9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20" y="1802719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377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20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584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50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5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583790" eaLnBrk="0" hangingPunct="0">
              <a:defRPr/>
            </a:pPr>
            <a:r>
              <a:rPr lang="en-US" altLang="ja-JP" sz="792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219692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3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13514" indent="-113514">
              <a:spcBef>
                <a:spcPts val="0"/>
              </a:spcBef>
              <a:buFont typeface="Arial" pitchFamily="34" charset="0"/>
              <a:buChar char="•"/>
              <a:defRPr sz="2113">
                <a:solidFill>
                  <a:schemeClr val="tx1"/>
                </a:solidFill>
              </a:defRPr>
            </a:lvl1pPr>
            <a:lvl2pPr marL="287810" indent="-117562">
              <a:spcBef>
                <a:spcPts val="0"/>
              </a:spcBef>
              <a:buFont typeface="Arial" pitchFamily="34" charset="0"/>
              <a:buChar char="•"/>
              <a:defRPr sz="1761">
                <a:solidFill>
                  <a:schemeClr val="tx1"/>
                </a:solidFill>
              </a:defRPr>
            </a:lvl2pPr>
            <a:lvl3pPr marL="455067" indent="-109501">
              <a:spcBef>
                <a:spcPts val="0"/>
              </a:spcBef>
              <a:buFont typeface="Arial" pitchFamily="34" charset="0"/>
              <a:buChar char="•"/>
              <a:defRPr sz="1408">
                <a:solidFill>
                  <a:schemeClr val="tx1"/>
                </a:solidFill>
              </a:defRPr>
            </a:lvl3pPr>
            <a:lvl4pPr marL="629396" indent="-113514">
              <a:spcBef>
                <a:spcPts val="0"/>
              </a:spcBef>
              <a:buFont typeface="Arial" pitchFamily="34" charset="0"/>
              <a:buChar char="•"/>
              <a:defRPr sz="1233">
                <a:solidFill>
                  <a:schemeClr val="tx1"/>
                </a:solidFill>
              </a:defRPr>
            </a:lvl4pPr>
            <a:lvl5pPr marL="803723" indent="-117562">
              <a:spcBef>
                <a:spcPts val="0"/>
              </a:spcBef>
              <a:buFont typeface="Arial" pitchFamily="34" charset="0"/>
              <a:buChar char="•"/>
              <a:defRPr sz="1233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50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75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50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5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583790" eaLnBrk="0" hangingPunct="0">
              <a:defRPr/>
            </a:pPr>
            <a:r>
              <a:rPr lang="en-US" altLang="ja-JP" sz="792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6818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7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1653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3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  <a:latin typeface="+mn-ea"/>
                <a:ea typeface="+mn-ea"/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  <a:latin typeface="+mn-ea"/>
                <a:ea typeface="+mn-ea"/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  <a:latin typeface="+mn-ea"/>
                <a:ea typeface="+mn-ea"/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  <a:latin typeface="+mn-ea"/>
                <a:ea typeface="+mn-ea"/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431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86424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8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26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1706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336205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4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22943" indent="-122943">
              <a:spcBef>
                <a:spcPts val="0"/>
              </a:spcBef>
              <a:buFont typeface="Arial" pitchFamily="34" charset="0"/>
              <a:buChar char="•"/>
              <a:defRPr sz="2275">
                <a:solidFill>
                  <a:schemeClr val="tx1"/>
                </a:solidFill>
                <a:latin typeface="+mn-ea"/>
                <a:ea typeface="+mn-ea"/>
              </a:defRPr>
            </a:lvl1pPr>
            <a:lvl2pPr marL="311720" indent="-127329">
              <a:spcBef>
                <a:spcPts val="0"/>
              </a:spcBef>
              <a:buFont typeface="Arial" pitchFamily="34" charset="0"/>
              <a:buChar char="•"/>
              <a:defRPr sz="1869">
                <a:solidFill>
                  <a:schemeClr val="tx1"/>
                </a:solidFill>
                <a:latin typeface="+mn-ea"/>
                <a:ea typeface="+mn-ea"/>
              </a:defRPr>
            </a:lvl2pPr>
            <a:lvl3pPr marL="492871" indent="-118598">
              <a:spcBef>
                <a:spcPts val="0"/>
              </a:spcBef>
              <a:buFont typeface="Arial" pitchFamily="34" charset="0"/>
              <a:buChar char="•"/>
              <a:defRPr sz="1544">
                <a:solidFill>
                  <a:schemeClr val="tx1"/>
                </a:solidFill>
                <a:latin typeface="+mn-ea"/>
                <a:ea typeface="+mn-ea"/>
              </a:defRPr>
            </a:lvl3pPr>
            <a:lvl4pPr marL="681682" indent="-122943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870491" indent="-127329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23251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6719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5738007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>
            <a:normAutofit/>
          </a:bodyPr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8803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7010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38106"/>
            <a:ext cx="8942700" cy="40011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4885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5B1EF7F8-653B-4FFF-92D2-EEC3FEA0F9C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F7DF1EAD-B850-417A-BBD4-2418A8E60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59753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9146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76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704068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tx1"/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04591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tx1"/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02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3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269497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538964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808434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077917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02109" indent="-202109" algn="l" rtl="0" eaLnBrk="1" fontAlgn="base" hangingPunct="1">
        <a:spcBef>
          <a:spcPct val="20000"/>
        </a:spcBef>
        <a:spcAft>
          <a:spcPct val="0"/>
        </a:spcAft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437902" indent="-168378" algn="l" rtl="0" eaLnBrk="1" fontAlgn="base" hangingPunct="1">
        <a:spcBef>
          <a:spcPct val="20000"/>
        </a:spcBef>
        <a:spcAft>
          <a:spcPct val="0"/>
        </a:spcAft>
        <a:buChar char="–"/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673696" indent="-134760" algn="l" rtl="0" eaLnBrk="1" fontAlgn="base" hangingPunct="1">
        <a:spcBef>
          <a:spcPct val="20000"/>
        </a:spcBef>
        <a:spcAft>
          <a:spcPct val="0"/>
        </a:spcAft>
        <a:buChar char="•"/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943174" indent="-134760" algn="l" rtl="0" eaLnBrk="1" fontAlgn="base" hangingPunct="1">
        <a:spcBef>
          <a:spcPct val="20000"/>
        </a:spcBef>
        <a:spcAft>
          <a:spcPct val="0"/>
        </a:spcAft>
        <a:defRPr kumimoji="1" sz="1219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212655" indent="-134760" algn="l" rtl="0" eaLnBrk="1" fontAlgn="base" hangingPunct="1">
        <a:spcBef>
          <a:spcPct val="20000"/>
        </a:spcBef>
        <a:spcAft>
          <a:spcPct val="0"/>
        </a:spcAft>
        <a:defRPr kumimoji="1" sz="1219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482138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6pPr>
      <a:lvl7pPr marL="1751620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7pPr>
      <a:lvl8pPr marL="2021095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8pPr>
      <a:lvl9pPr marL="2290576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9497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8964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8434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7917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7396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16878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86356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55839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291948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583863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875782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167714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18945" indent="-218945" algn="l" rtl="0" eaLnBrk="1" fontAlgn="base" hangingPunct="1">
        <a:spcBef>
          <a:spcPct val="20000"/>
        </a:spcBef>
        <a:spcAft>
          <a:spcPct val="0"/>
        </a:spcAft>
        <a:defRPr kumimoji="1" sz="184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474381" indent="-182405" algn="l" rtl="0" eaLnBrk="1" fontAlgn="base" hangingPunct="1">
        <a:spcBef>
          <a:spcPct val="20000"/>
        </a:spcBef>
        <a:spcAft>
          <a:spcPct val="0"/>
        </a:spcAft>
        <a:buChar char="–"/>
        <a:defRPr kumimoji="1" sz="1584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729818" indent="-145986" algn="l" rtl="0" eaLnBrk="1" fontAlgn="base" hangingPunct="1">
        <a:spcBef>
          <a:spcPct val="20000"/>
        </a:spcBef>
        <a:spcAft>
          <a:spcPct val="0"/>
        </a:spcAft>
        <a:buChar char="•"/>
        <a:defRPr kumimoji="1" sz="1584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021746" indent="-145986" algn="l" rtl="0" eaLnBrk="1" fontAlgn="base" hangingPunct="1">
        <a:spcBef>
          <a:spcPct val="20000"/>
        </a:spcBef>
        <a:spcAft>
          <a:spcPct val="0"/>
        </a:spcAft>
        <a:defRPr kumimoji="1" sz="132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313677" indent="-145986" algn="l" rtl="0" eaLnBrk="1" fontAlgn="base" hangingPunct="1">
        <a:spcBef>
          <a:spcPct val="20000"/>
        </a:spcBef>
        <a:spcAft>
          <a:spcPct val="0"/>
        </a:spcAft>
        <a:defRPr kumimoji="1" sz="132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605610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6pPr>
      <a:lvl7pPr marL="1897541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7pPr>
      <a:lvl8pPr marL="2189465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8pPr>
      <a:lvl9pPr marL="2481396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1pPr>
      <a:lvl2pPr marL="291948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2pPr>
      <a:lvl3pPr marL="583863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3pPr>
      <a:lvl4pPr marL="875782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4pPr>
      <a:lvl5pPr marL="1167714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5pPr>
      <a:lvl6pPr marL="1459643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6pPr>
      <a:lvl7pPr marL="1751575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7pPr>
      <a:lvl8pPr marL="2043501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8pPr>
      <a:lvl9pPr marL="2335434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16201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32366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48536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264720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37134" indent="-237134" algn="l" rtl="0" eaLnBrk="1" fontAlgn="base" hangingPunct="1">
        <a:spcBef>
          <a:spcPct val="20000"/>
        </a:spcBef>
        <a:spcAft>
          <a:spcPct val="0"/>
        </a:spcAft>
        <a:defRPr kumimoji="1" sz="2031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13790" indent="-197559" algn="l" rtl="0" eaLnBrk="1" fontAlgn="base" hangingPunct="1">
        <a:spcBef>
          <a:spcPct val="20000"/>
        </a:spcBef>
        <a:spcAft>
          <a:spcPct val="0"/>
        </a:spcAft>
        <a:buChar char="–"/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790447" indent="-158113" algn="l" rtl="0" eaLnBrk="1" fontAlgn="base" hangingPunct="1">
        <a:spcBef>
          <a:spcPct val="20000"/>
        </a:spcBef>
        <a:spcAft>
          <a:spcPct val="0"/>
        </a:spcAft>
        <a:buChar char="•"/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06626" indent="-158113" algn="l" rtl="0" eaLnBrk="1" fontAlgn="base" hangingPunct="1">
        <a:spcBef>
          <a:spcPct val="20000"/>
        </a:spcBef>
        <a:spcAft>
          <a:spcPct val="0"/>
        </a:spcAft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22808" indent="-158113" algn="l" rtl="0" eaLnBrk="1" fontAlgn="base" hangingPunct="1">
        <a:spcBef>
          <a:spcPct val="20000"/>
        </a:spcBef>
        <a:spcAft>
          <a:spcPct val="0"/>
        </a:spcAft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738993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6pPr>
      <a:lvl7pPr marL="2055176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7pPr>
      <a:lvl8pPr marL="2371351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8pPr>
      <a:lvl9pPr marL="2687533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201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236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853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472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090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7084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3261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2944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4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oss.community/metric-elephant-factor/" TargetMode="External"/><Relationship Id="rId2" Type="http://schemas.openxmlformats.org/officeDocument/2006/relationships/hyperlink" Target="https://chaoss.community/metric-committers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oss.community/metric-test-coverage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oss.community/metric-license-declared/" TargetMode="External"/><Relationship Id="rId2" Type="http://schemas.openxmlformats.org/officeDocument/2006/relationships/hyperlink" Target="https://chaoss.community/metric-license-coverage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oss.community/metric-osi-approved-licens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oss.community/metric-cii-best-practices-badge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oss.community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B8E5647-A47E-4AA9-AE8F-038CB3343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An Introduction to CHAOSS</a:t>
            </a:r>
            <a:r>
              <a:rPr kumimoji="1" lang="ja-JP" altLang="en-US" dirty="0"/>
              <a:t> </a:t>
            </a:r>
            <a:r>
              <a:rPr kumimoji="1" lang="en-US" altLang="ja-JP" dirty="0"/>
              <a:t>project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A9C868F-A1AD-4DBC-8B02-EF8A4670B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Hiroyuki</a:t>
            </a:r>
            <a:r>
              <a:rPr lang="ja-JP" altLang="en-US" dirty="0"/>
              <a:t> </a:t>
            </a:r>
            <a:r>
              <a:rPr lang="en-US" altLang="ja-JP" dirty="0"/>
              <a:t>Fukuchi</a:t>
            </a:r>
          </a:p>
          <a:p>
            <a:r>
              <a:rPr lang="en-US" altLang="ja-JP" dirty="0"/>
              <a:t>Sony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32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8D35-3E91-47F8-8289-B2EC3633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Business</a:t>
            </a:r>
            <a:r>
              <a:rPr kumimoji="1" lang="ja-JP" altLang="en-US" dirty="0"/>
              <a:t> </a:t>
            </a:r>
            <a:r>
              <a:rPr kumimoji="1" lang="en-US" altLang="ja-JP" dirty="0"/>
              <a:t>Risk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A010E95-4798-4BEA-A4CF-9017EB31770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8998581"/>
              </p:ext>
            </p:extLst>
          </p:nvPr>
        </p:nvGraphicFramePr>
        <p:xfrm>
          <a:off x="496824" y="2708920"/>
          <a:ext cx="8912352" cy="1981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63888">
                  <a:extLst>
                    <a:ext uri="{9D8B030D-6E8A-4147-A177-3AD203B41FA5}">
                      <a16:colId xmlns:a16="http://schemas.microsoft.com/office/drawing/2014/main" val="3275312772"/>
                    </a:ext>
                  </a:extLst>
                </a:gridCol>
                <a:gridCol w="7048464">
                  <a:extLst>
                    <a:ext uri="{9D8B030D-6E8A-4147-A177-3AD203B41FA5}">
                      <a16:colId xmlns:a16="http://schemas.microsoft.com/office/drawing/2014/main" val="2191588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Metric/Details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Question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500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hlinkClick r:id="rId2"/>
                        </a:rPr>
                        <a:t>Committers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How robust and diverse are the contributors to a community?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816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hlinkClick r:id="rId3"/>
                        </a:rPr>
                        <a:t>Elephant Factor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What is the distribution of work in the community?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8886499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0CF7D5-B1D5-4A7D-B07E-0E21276B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4" y="1181412"/>
            <a:ext cx="8941176" cy="92333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Goal:</a:t>
            </a:r>
            <a:b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</a:b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Understand how active a community exists around/to support a given software package.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8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7FB68-4F2D-40A9-A776-029E437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Code</a:t>
            </a:r>
            <a:r>
              <a:rPr kumimoji="1" lang="ja-JP" altLang="en-US" dirty="0"/>
              <a:t> </a:t>
            </a:r>
            <a:r>
              <a:rPr kumimoji="1" lang="en-US" altLang="ja-JP" dirty="0"/>
              <a:t>Quality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9113DC0-5162-4C22-8370-6EEE9C80EE8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21455970"/>
              </p:ext>
            </p:extLst>
          </p:nvPr>
        </p:nvGraphicFramePr>
        <p:xfrm>
          <a:off x="493700" y="2708920"/>
          <a:ext cx="8912352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63888">
                  <a:extLst>
                    <a:ext uri="{9D8B030D-6E8A-4147-A177-3AD203B41FA5}">
                      <a16:colId xmlns:a16="http://schemas.microsoft.com/office/drawing/2014/main" val="3351808399"/>
                    </a:ext>
                  </a:extLst>
                </a:gridCol>
                <a:gridCol w="7048464">
                  <a:extLst>
                    <a:ext uri="{9D8B030D-6E8A-4147-A177-3AD203B41FA5}">
                      <a16:colId xmlns:a16="http://schemas.microsoft.com/office/drawing/2014/main" val="371496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Metric/Details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Question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181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hlinkClick r:id="rId2"/>
                        </a:rPr>
                        <a:t>Test Coverage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How well is the code tested?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715754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F5F712-535F-45D7-987C-223DFFA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80" y="1158014"/>
            <a:ext cx="8906572" cy="61555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Goal:</a:t>
            </a:r>
            <a:b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</a:b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Understand the quality of a given software package.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2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B4267-956A-4B67-9C7C-EECDCE39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Licensing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31A6FF3-94DA-4D5B-9F43-8CFAE3C9F45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86284037"/>
              </p:ext>
            </p:extLst>
          </p:nvPr>
        </p:nvGraphicFramePr>
        <p:xfrm>
          <a:off x="496824" y="2705755"/>
          <a:ext cx="8912352" cy="2743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63888">
                  <a:extLst>
                    <a:ext uri="{9D8B030D-6E8A-4147-A177-3AD203B41FA5}">
                      <a16:colId xmlns:a16="http://schemas.microsoft.com/office/drawing/2014/main" val="456877446"/>
                    </a:ext>
                  </a:extLst>
                </a:gridCol>
                <a:gridCol w="7048464">
                  <a:extLst>
                    <a:ext uri="{9D8B030D-6E8A-4147-A177-3AD203B41FA5}">
                      <a16:colId xmlns:a16="http://schemas.microsoft.com/office/drawing/2014/main" val="2631752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Metric/Details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Question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86298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hlinkClick r:id="rId2"/>
                        </a:rPr>
                        <a:t>License Coverage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How much of the code base has declared licenses?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7878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hlinkClick r:id="rId3"/>
                        </a:rPr>
                        <a:t>License Declared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What are the declared software package licenses?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06658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hlinkClick r:id="rId4"/>
                        </a:rPr>
                        <a:t>OSI Approved Licenses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What percentage of a project’s licenses are OSI approved open source licenses?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299695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F47152-A049-4B5F-8CEB-F13156B6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00" y="1196752"/>
            <a:ext cx="8970000" cy="92333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+mn-ea"/>
                <a:cs typeface="Arial" panose="020B0604020202020204" pitchFamily="34" charset="0"/>
              </a:rPr>
              <a:t>Goal:</a:t>
            </a:r>
            <a:b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+mn-ea"/>
                <a:cs typeface="Arial" panose="020B0604020202020204" pitchFamily="34" charset="0"/>
              </a:rPr>
            </a:b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+mn-ea"/>
                <a:cs typeface="Arial" panose="020B0604020202020204" pitchFamily="34" charset="0"/>
              </a:rPr>
              <a:t>Understand the potential intellectual property(IP) issues associated with a given software package’s use.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F9155-1E88-4EBF-A5BA-972CD4EF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89E4052-8A4A-4829-B205-B70A7C96793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98262287"/>
              </p:ext>
            </p:extLst>
          </p:nvPr>
        </p:nvGraphicFramePr>
        <p:xfrm>
          <a:off x="496824" y="2682493"/>
          <a:ext cx="8912352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67535">
                  <a:extLst>
                    <a:ext uri="{9D8B030D-6E8A-4147-A177-3AD203B41FA5}">
                      <a16:colId xmlns:a16="http://schemas.microsoft.com/office/drawing/2014/main" val="2101156548"/>
                    </a:ext>
                  </a:extLst>
                </a:gridCol>
                <a:gridCol w="7044817">
                  <a:extLst>
                    <a:ext uri="{9D8B030D-6E8A-4147-A177-3AD203B41FA5}">
                      <a16:colId xmlns:a16="http://schemas.microsoft.com/office/drawing/2014/main" val="3582963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Metric/Details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Question</a:t>
                      </a:r>
                      <a:endParaRPr lang="en-US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9858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hlinkClick r:id="rId2"/>
                        </a:rPr>
                        <a:t>CII Best Practices badge</a:t>
                      </a:r>
                      <a:endParaRPr lang="en-US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What is the current CII Best Practices status for the project?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717459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5841E23-1EBE-4993-BC77-C3156424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4" y="1124744"/>
            <a:ext cx="8970000" cy="92333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Goal:</a:t>
            </a:r>
            <a:b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</a:b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76767"/>
                </a:solidFill>
                <a:effectLst/>
                <a:ea typeface="Roboto"/>
                <a:cs typeface="Arial" panose="020B0604020202020204" pitchFamily="34" charset="0"/>
              </a:rPr>
              <a:t>Understand how transparent a given software package is with respect to dependencies, licensing (?), security processes, etc.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7B110-551B-4B43-9D63-6B102112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CHAOSS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EB8D6-D367-48AD-9F4D-9051D052E5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 Linux Foundation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CHAOSS –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ommunity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ealth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nalytics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pen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ource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oftware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https://chaoss.community/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pPr lvl="1"/>
            <a:r>
              <a:rPr lang="en-US" altLang="ja-JP" sz="1600" dirty="0"/>
              <a:t>Andrea Gallo, </a:t>
            </a:r>
            <a:r>
              <a:rPr lang="en-US" altLang="ja-JP" sz="1600" dirty="0" err="1">
                <a:solidFill>
                  <a:srgbClr val="00B050"/>
                </a:solidFill>
              </a:rPr>
              <a:t>Linaro</a:t>
            </a:r>
            <a:endParaRPr lang="en-US" altLang="ja-JP" sz="1600" dirty="0">
              <a:solidFill>
                <a:srgbClr val="00B050"/>
              </a:solidFill>
            </a:endParaRPr>
          </a:p>
          <a:p>
            <a:pPr lvl="1"/>
            <a:r>
              <a:rPr lang="en-US" altLang="ja-JP" sz="1600" dirty="0"/>
              <a:t>Ben Lloyd Pearson, </a:t>
            </a:r>
            <a:r>
              <a:rPr lang="en-US" altLang="ja-JP" sz="1600" dirty="0" err="1">
                <a:solidFill>
                  <a:srgbClr val="00B050"/>
                </a:solidFill>
              </a:rPr>
              <a:t>Nylas</a:t>
            </a:r>
            <a:endParaRPr lang="en-US" altLang="ja-JP" sz="1600" dirty="0">
              <a:solidFill>
                <a:srgbClr val="00B050"/>
              </a:solidFill>
            </a:endParaRPr>
          </a:p>
          <a:p>
            <a:pPr lvl="1"/>
            <a:r>
              <a:rPr lang="en-US" altLang="ja-JP" sz="1600" dirty="0"/>
              <a:t>Brian Proffitt, </a:t>
            </a:r>
            <a:r>
              <a:rPr lang="en-US" altLang="ja-JP" sz="1600" dirty="0">
                <a:solidFill>
                  <a:srgbClr val="00B050"/>
                </a:solidFill>
              </a:rPr>
              <a:t>Red Hat</a:t>
            </a:r>
          </a:p>
          <a:p>
            <a:pPr lvl="1"/>
            <a:r>
              <a:rPr lang="en-US" altLang="ja-JP" sz="1600" dirty="0"/>
              <a:t>Daniel </a:t>
            </a:r>
            <a:r>
              <a:rPr lang="en-US" altLang="ja-JP" sz="1600" dirty="0" err="1"/>
              <a:t>Izquierdo</a:t>
            </a:r>
            <a:r>
              <a:rPr lang="en-US" altLang="ja-JP" sz="1600" dirty="0"/>
              <a:t>, </a:t>
            </a:r>
            <a:r>
              <a:rPr lang="en-US" altLang="ja-JP" sz="1600" dirty="0" err="1">
                <a:solidFill>
                  <a:srgbClr val="00B050"/>
                </a:solidFill>
              </a:rPr>
              <a:t>Bitergia</a:t>
            </a:r>
            <a:endParaRPr lang="en-US" altLang="ja-JP" sz="1600" dirty="0">
              <a:solidFill>
                <a:srgbClr val="00B050"/>
              </a:solidFill>
            </a:endParaRPr>
          </a:p>
          <a:p>
            <a:pPr lvl="1"/>
            <a:r>
              <a:rPr lang="en-US" altLang="ja-JP" sz="1600" dirty="0"/>
              <a:t>Daniel M. German, </a:t>
            </a:r>
            <a:r>
              <a:rPr lang="en-US" altLang="ja-JP" sz="1600" dirty="0">
                <a:solidFill>
                  <a:srgbClr val="00B050"/>
                </a:solidFill>
              </a:rPr>
              <a:t>University of Victoria</a:t>
            </a:r>
          </a:p>
          <a:p>
            <a:pPr lvl="1"/>
            <a:r>
              <a:rPr lang="en-US" altLang="ja-JP" sz="1600" dirty="0"/>
              <a:t>Dawn Foster, </a:t>
            </a:r>
            <a:r>
              <a:rPr lang="en-US" altLang="ja-JP" sz="1600" dirty="0">
                <a:solidFill>
                  <a:srgbClr val="00B050"/>
                </a:solidFill>
              </a:rPr>
              <a:t>Pivotal</a:t>
            </a:r>
          </a:p>
          <a:p>
            <a:pPr lvl="1"/>
            <a:r>
              <a:rPr lang="en-US" altLang="ja-JP" sz="1600" dirty="0"/>
              <a:t>Don Marti, </a:t>
            </a:r>
            <a:r>
              <a:rPr lang="en-US" altLang="ja-JP" sz="1600" dirty="0">
                <a:solidFill>
                  <a:srgbClr val="00B050"/>
                </a:solidFill>
              </a:rPr>
              <a:t>Mozilla</a:t>
            </a:r>
          </a:p>
          <a:p>
            <a:pPr lvl="1"/>
            <a:r>
              <a:rPr lang="en-US" altLang="ja-JP" sz="1600" dirty="0"/>
              <a:t>Georg Link, </a:t>
            </a:r>
            <a:r>
              <a:rPr lang="en-US" altLang="ja-JP" sz="1600" dirty="0" err="1">
                <a:solidFill>
                  <a:srgbClr val="00B050"/>
                </a:solidFill>
              </a:rPr>
              <a:t>Bitergia</a:t>
            </a:r>
            <a:endParaRPr lang="en-US" altLang="ja-JP" sz="1600" dirty="0">
              <a:solidFill>
                <a:srgbClr val="00B050"/>
              </a:solidFill>
            </a:endParaRPr>
          </a:p>
          <a:p>
            <a:pPr lvl="1"/>
            <a:r>
              <a:rPr lang="en-US" altLang="ja-JP" sz="1600" dirty="0" err="1"/>
              <a:t>Ildikó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Vancsa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OpenStack</a:t>
            </a:r>
          </a:p>
          <a:p>
            <a:pPr lvl="1"/>
            <a:r>
              <a:rPr lang="en-US" altLang="ja-JP" sz="1600" dirty="0"/>
              <a:t>Kate Stewart, </a:t>
            </a:r>
            <a:r>
              <a:rPr lang="en-US" altLang="ja-JP" sz="1600" dirty="0">
                <a:solidFill>
                  <a:srgbClr val="00B050"/>
                </a:solidFill>
              </a:rPr>
              <a:t>Linux Foundation</a:t>
            </a:r>
          </a:p>
          <a:p>
            <a:pPr lvl="1"/>
            <a:r>
              <a:rPr lang="en-US" altLang="ja-JP" sz="1600" dirty="0"/>
              <a:t>Matt </a:t>
            </a:r>
            <a:r>
              <a:rPr lang="en-US" altLang="ja-JP" sz="1600" dirty="0" err="1"/>
              <a:t>Germonprez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University of Nebraska at Omaha</a:t>
            </a:r>
          </a:p>
          <a:p>
            <a:pPr lvl="1"/>
            <a:r>
              <a:rPr lang="en-US" altLang="ja-JP" sz="1600" dirty="0"/>
              <a:t>Nicole </a:t>
            </a:r>
            <a:r>
              <a:rPr lang="en-US" altLang="ja-JP" sz="1600" dirty="0" err="1"/>
              <a:t>Huesman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Intel</a:t>
            </a:r>
          </a:p>
          <a:p>
            <a:pPr lvl="1"/>
            <a:r>
              <a:rPr lang="en-US" altLang="ja-JP" sz="1600" dirty="0"/>
              <a:t>Ray Paik, </a:t>
            </a:r>
            <a:r>
              <a:rPr lang="en-US" altLang="ja-JP" sz="1600" dirty="0">
                <a:solidFill>
                  <a:srgbClr val="00B050"/>
                </a:solidFill>
              </a:rPr>
              <a:t>GitLab</a:t>
            </a:r>
          </a:p>
          <a:p>
            <a:pPr lvl="1"/>
            <a:r>
              <a:rPr lang="en-US" altLang="ja-JP" sz="1600" dirty="0"/>
              <a:t>Sean </a:t>
            </a:r>
            <a:r>
              <a:rPr lang="en-US" altLang="ja-JP" sz="1600" dirty="0" err="1"/>
              <a:t>Goggins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University of Missouri</a:t>
            </a:r>
          </a:p>
          <a:p>
            <a:pPr lvl="1"/>
            <a:r>
              <a:rPr lang="en-US" altLang="ja-JP" sz="1600" dirty="0"/>
              <a:t>Wayne Beaton, </a:t>
            </a:r>
            <a:r>
              <a:rPr lang="en-US" altLang="ja-JP" sz="1600" dirty="0">
                <a:solidFill>
                  <a:srgbClr val="00B050"/>
                </a:solidFill>
              </a:rPr>
              <a:t>Eclipse Foundation</a:t>
            </a:r>
          </a:p>
        </p:txBody>
      </p:sp>
    </p:spTree>
    <p:extLst>
      <p:ext uri="{BB962C8B-B14F-4D97-AF65-F5344CB8AC3E}">
        <p14:creationId xmlns:p14="http://schemas.microsoft.com/office/powerpoint/2010/main" val="27478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AC469-7085-4208-B77C-F9B63D3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595CB-70D5-4996-9A6C-81C75570DA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Establish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implementation-agnostic metrics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community activity, contributions, and health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Produce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open source software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ja-JP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software community development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 project health reports/containers</a:t>
            </a:r>
          </a:p>
          <a:p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DC3D60C-6A06-4927-9CC5-FB97EA4A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803741"/>
            <a:ext cx="7541096" cy="3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695690-FD90-4D81-9CD7-374668E1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Some Reasons to Assess Community Health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5B9F14-561D-4870-9489-CD873D5DB9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Risk Mitigation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Track Corporate Engagement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Identify Sustainable Projects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Identify Single Points of Failure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Avoid In-take of an Inactive Project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Identify Open Source Projects that Need Support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Assess Value Generated through Community and Engagement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Show that Active Community Management Bears Desired Results</a:t>
            </a:r>
          </a:p>
          <a:p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6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F9BB9-B705-4D8B-9FE5-8F90F11D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Some Issues To Look At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B3F40-9E16-4C8F-8261-7100E78842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Project Maturity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Project Viability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Growth of Community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Momentum of Community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Diversity of Community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Timeliness of Maintainers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Attentiveness of Maintainers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Activity Level - Responsiveness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Distribution of Code Contributions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Vanity metrics (might have use in other cases, e.g. stars)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Ecosystem Health (upstream, downstream, and related projects)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Aggregate Project-tree Health (combined health metrics of all linked dependencies)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CFC06-F7CA-454E-97D5-D752DCDB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Some Contexts to Consider When Evaluating Health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A8113-4531-4E1B-81F7-C3C45E14BE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</p:spPr>
        <p:txBody>
          <a:bodyPr/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Value Derivation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Style of Project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Project Comparison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Maturity of Project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Quality of Ecosystem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Community Composition</a:t>
            </a:r>
          </a:p>
          <a:p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72A35-45A4-4EE8-BB3D-EE40DD20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CDCB4-2345-4BC5-A9F4-EF66783A5C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Common Metrics Working Group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Diversity &amp; Inclusion Working Group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Evolution Working Group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Value Working Group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Risk Working Group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A5DC5-561D-47DC-B994-72EBA06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Metrics Focus Areas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F2529-8106-48E1-86DE-390E962F4B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1. Business Risk	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Understand how active a community exists around/to support a given software package.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 Code Quality	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Understand the quality of a given software package.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3. Licensing	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Understand the potential IP issues associated with a given software package’s use.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4. Security	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Understand security processes and procedures associated with the software’s development.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5. Transparency	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Understand how transparent a given software package is with respect to dependencies, licensing (?), security processes,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1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F115C-784E-4009-BE15-2DF8764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Risk WG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6F423-2E65-46C6-AF25-264DE7D778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Business Risk</a:t>
            </a:r>
          </a:p>
          <a:p>
            <a:r>
              <a:rPr lang="en-US" altLang="ja-JP" dirty="0"/>
              <a:t>Code Quality</a:t>
            </a:r>
          </a:p>
          <a:p>
            <a:r>
              <a:rPr lang="en-US" altLang="ja-JP" dirty="0"/>
              <a:t>Licensing</a:t>
            </a:r>
          </a:p>
          <a:p>
            <a:r>
              <a:rPr lang="en-US" altLang="ja-JP" dirty="0"/>
              <a:t>Security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92080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rgbClr val="00B050"/>
            </a:solidFill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19549</TotalTime>
  <Words>430</Words>
  <Application>Microsoft Office PowerPoint</Application>
  <PresentationFormat>A4 210 x 297 mm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9</vt:i4>
      </vt:variant>
      <vt:variant>
        <vt:lpstr>スライド タイトル</vt:lpstr>
      </vt:variant>
      <vt:variant>
        <vt:i4>13</vt:i4>
      </vt:variant>
    </vt:vector>
  </HeadingPairs>
  <TitlesOfParts>
    <vt:vector size="30" baseType="lpstr">
      <vt:lpstr>HGP創英角ｺﾞｼｯｸUB</vt:lpstr>
      <vt:lpstr>Myriad Pro</vt:lpstr>
      <vt:lpstr>メイリオ</vt:lpstr>
      <vt:lpstr>Arial</vt:lpstr>
      <vt:lpstr>Arial Black</vt:lpstr>
      <vt:lpstr>Segoe UI</vt:lpstr>
      <vt:lpstr>Segoe UI Symbol</vt:lpstr>
      <vt:lpstr>Tahoma</vt:lpstr>
      <vt:lpstr>1_Template_wide_D</vt:lpstr>
      <vt:lpstr>OSSL資料_20160418_c</vt:lpstr>
      <vt:lpstr>1_OSSL資料_20160418_c</vt:lpstr>
      <vt:lpstr>2_OSSL資料_20160418_c</vt:lpstr>
      <vt:lpstr>3_OSSL資料_20160418_c</vt:lpstr>
      <vt:lpstr>4_OSSL資料_20160418_c</vt:lpstr>
      <vt:lpstr>2_Template_wide_D</vt:lpstr>
      <vt:lpstr>3_Template_wide_D</vt:lpstr>
      <vt:lpstr>4_Template_wide_D</vt:lpstr>
      <vt:lpstr>An Introduction to CHAOSS project</vt:lpstr>
      <vt:lpstr>CHAOSS project</vt:lpstr>
      <vt:lpstr>Mission</vt:lpstr>
      <vt:lpstr>Some Reasons to Assess Community Health</vt:lpstr>
      <vt:lpstr>Some Issues To Look At</vt:lpstr>
      <vt:lpstr>Some Contexts to Consider When Evaluating Health</vt:lpstr>
      <vt:lpstr>Working Group</vt:lpstr>
      <vt:lpstr>Metrics Focus Areas</vt:lpstr>
      <vt:lpstr>Risk WG</vt:lpstr>
      <vt:lpstr>Business Risk</vt:lpstr>
      <vt:lpstr>Code Quality</vt:lpstr>
      <vt:lpstr>Licensing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Fukuchi, Hiroyuki (Sony)</cp:lastModifiedBy>
  <cp:revision>974</cp:revision>
  <dcterms:created xsi:type="dcterms:W3CDTF">2006-04-18T03:56:29Z</dcterms:created>
  <dcterms:modified xsi:type="dcterms:W3CDTF">2020-02-05T04:28:46Z</dcterms:modified>
</cp:coreProperties>
</file>