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8"/>
  </p:notesMasterIdLst>
  <p:sldIdLst>
    <p:sldId id="257" r:id="rId2"/>
    <p:sldId id="258" r:id="rId3"/>
    <p:sldId id="273" r:id="rId4"/>
    <p:sldId id="283" r:id="rId5"/>
    <p:sldId id="284" r:id="rId6"/>
    <p:sldId id="288" r:id="rId7"/>
    <p:sldId id="275" r:id="rId8"/>
    <p:sldId id="282" r:id="rId9"/>
    <p:sldId id="285" r:id="rId10"/>
    <p:sldId id="276" r:id="rId11"/>
    <p:sldId id="286" r:id="rId12"/>
    <p:sldId id="300" r:id="rId13"/>
    <p:sldId id="301" r:id="rId14"/>
    <p:sldId id="289" r:id="rId15"/>
    <p:sldId id="302" r:id="rId16"/>
    <p:sldId id="291" r:id="rId17"/>
    <p:sldId id="303" r:id="rId18"/>
    <p:sldId id="294" r:id="rId19"/>
    <p:sldId id="304" r:id="rId20"/>
    <p:sldId id="296" r:id="rId21"/>
    <p:sldId id="305" r:id="rId22"/>
    <p:sldId id="298" r:id="rId23"/>
    <p:sldId id="277" r:id="rId24"/>
    <p:sldId id="274" r:id="rId25"/>
    <p:sldId id="290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DA523F-6AC0-47B3-A6E2-934730BBB72C}">
          <p14:sldIdLst>
            <p14:sldId id="257"/>
            <p14:sldId id="258"/>
            <p14:sldId id="273"/>
            <p14:sldId id="283"/>
            <p14:sldId id="284"/>
            <p14:sldId id="288"/>
            <p14:sldId id="275"/>
            <p14:sldId id="282"/>
            <p14:sldId id="285"/>
            <p14:sldId id="276"/>
            <p14:sldId id="286"/>
            <p14:sldId id="300"/>
            <p14:sldId id="301"/>
            <p14:sldId id="289"/>
            <p14:sldId id="302"/>
            <p14:sldId id="291"/>
            <p14:sldId id="303"/>
            <p14:sldId id="294"/>
            <p14:sldId id="304"/>
            <p14:sldId id="296"/>
            <p14:sldId id="305"/>
            <p14:sldId id="298"/>
            <p14:sldId id="277"/>
            <p14:sldId id="274"/>
            <p14:sldId id="29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110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B2E2-E84C-47F6-B300-C6699754614D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2484D-5FDC-4B37-91BC-863913EF9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0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9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484D-5FDC-4B37-91BC-863913EF906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25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08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51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280" y="-177360"/>
            <a:ext cx="4064520" cy="6858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21341"/>
            <a:ext cx="5377399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ea"/>
                <a:ea typeface="+mn-ea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12" name="テキスト プレースホルダー 24"/>
          <p:cNvSpPr>
            <a:spLocks noGrp="1"/>
          </p:cNvSpPr>
          <p:nvPr>
            <p:ph type="body" sz="quarter" idx="17"/>
          </p:nvPr>
        </p:nvSpPr>
        <p:spPr bwMode="auto">
          <a:xfrm>
            <a:off x="468001" y="2615165"/>
            <a:ext cx="7075800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ja-JP" altLang="en-US" sz="2000" smtClean="0">
                <a:latin typeface="+mn-ea"/>
                <a:ea typeface="+mn-ea"/>
                <a:cs typeface="Meiryo UI" panose="020B060403050404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3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162920"/>
            <a:ext cx="7075800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1" smtClean="0"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マスターテキストの書式設定</a:t>
            </a: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10524767" y="6680640"/>
            <a:ext cx="121187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algn="r" defTabSz="914228">
              <a:defRPr kumimoji="0" sz="800">
                <a:solidFill>
                  <a:srgbClr val="000000"/>
                </a:solidFill>
                <a:effectLst/>
                <a:cs typeface="Segoe UI" pitchFamily="34" charset="0"/>
              </a:defRPr>
            </a:lvl1pPr>
            <a:lvl2pPr marL="457114" defTabSz="914228"/>
            <a:lvl3pPr marL="914228" defTabSz="914228"/>
            <a:lvl4pPr marL="1371342" defTabSz="914228"/>
            <a:lvl5pPr marL="1828456" defTabSz="914228"/>
            <a:lvl6pPr marL="2285570" defTabSz="914228"/>
            <a:lvl7pPr marL="2742684" defTabSz="914228"/>
            <a:lvl8pPr marL="3199798" defTabSz="914228"/>
            <a:lvl9pPr marL="3656913" defTabSz="914228"/>
          </a:lstStyle>
          <a:p>
            <a:pPr lvl="0"/>
            <a:r>
              <a:rPr lang="en-US" altLang="ja-JP" dirty="0" smtClean="0"/>
              <a:t>© 2020 Toshiba Corporation </a:t>
            </a:r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28497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576"/>
          <a:stretch/>
        </p:blipFill>
        <p:spPr>
          <a:xfrm>
            <a:off x="10154456" y="-11214"/>
            <a:ext cx="2036716" cy="6869214"/>
          </a:xfrm>
          <a:prstGeom prst="rect">
            <a:avLst/>
          </a:prstGeom>
        </p:spPr>
      </p:pic>
      <p:sp>
        <p:nvSpPr>
          <p:cNvPr id="1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468000" y="438486"/>
            <a:ext cx="9223983" cy="39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 smtClean="0"/>
              <a:t>Format for master text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 bwMode="gray">
          <a:xfrm>
            <a:off x="1320800" y="1350438"/>
            <a:ext cx="8367110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610933" algn="l"/>
              </a:tabLst>
              <a:defRPr lang="ja-JP" altLang="en-US" sz="3200" dirty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0" name="テキスト プレースホルダー 15"/>
          <p:cNvSpPr>
            <a:spLocks noGrp="1"/>
          </p:cNvSpPr>
          <p:nvPr>
            <p:ph type="body" sz="quarter" idx="16"/>
          </p:nvPr>
        </p:nvSpPr>
        <p:spPr bwMode="gray">
          <a:xfrm>
            <a:off x="1320800" y="2347283"/>
            <a:ext cx="8367110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610933" algn="l"/>
              </a:tabLst>
              <a:defRPr lang="ja-JP" altLang="en-US" sz="3200" dirty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1" name="テキスト プレースホルダー 15"/>
          <p:cNvSpPr>
            <a:spLocks noGrp="1"/>
          </p:cNvSpPr>
          <p:nvPr>
            <p:ph type="body" sz="quarter" idx="18"/>
          </p:nvPr>
        </p:nvSpPr>
        <p:spPr bwMode="gray">
          <a:xfrm>
            <a:off x="1320800" y="3388785"/>
            <a:ext cx="8367110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610933" algn="l"/>
              </a:tabLst>
              <a:defRPr lang="ja-JP" altLang="en-US" sz="3200" dirty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2" name="テキスト プレースホルダー 15"/>
          <p:cNvSpPr>
            <a:spLocks noGrp="1"/>
          </p:cNvSpPr>
          <p:nvPr>
            <p:ph type="body" sz="quarter" idx="20"/>
          </p:nvPr>
        </p:nvSpPr>
        <p:spPr bwMode="gray">
          <a:xfrm>
            <a:off x="1320800" y="4436658"/>
            <a:ext cx="8367110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610933" algn="l"/>
              </a:tabLst>
              <a:defRPr lang="ja-JP" altLang="en-US" sz="3200" dirty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3" name="テキスト プレースホルダー 15"/>
          <p:cNvSpPr>
            <a:spLocks noGrp="1"/>
          </p:cNvSpPr>
          <p:nvPr>
            <p:ph type="body" sz="quarter" idx="22"/>
          </p:nvPr>
        </p:nvSpPr>
        <p:spPr bwMode="gray">
          <a:xfrm>
            <a:off x="1320800" y="5455504"/>
            <a:ext cx="8367110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610933" algn="l"/>
              </a:tabLst>
              <a:defRPr lang="ja-JP" altLang="en-US" sz="3200" dirty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8313" y="1277168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buFontTx/>
              <a:buNone/>
              <a:defRPr lang="ja-JP" altLang="en-US" sz="4000" dirty="0" smtClean="0">
                <a:solidFill>
                  <a:schemeClr val="accent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25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231052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buFontTx/>
              <a:buNone/>
              <a:defRPr lang="ja-JP" altLang="en-US" sz="4000" dirty="0" smtClean="0">
                <a:solidFill>
                  <a:schemeClr val="accent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26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313" y="33438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buFontTx/>
              <a:buNone/>
              <a:defRPr lang="ja-JP" altLang="en-US" sz="4000" dirty="0" smtClean="0">
                <a:solidFill>
                  <a:schemeClr val="accent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27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313" y="437724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buFontTx/>
              <a:buNone/>
              <a:defRPr lang="ja-JP" altLang="en-US" sz="4000" dirty="0" smtClean="0">
                <a:solidFill>
                  <a:schemeClr val="accent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28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68313" y="5410605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10658" indent="0" algn="l" defTabSz="914228">
              <a:lnSpc>
                <a:spcPct val="100000"/>
              </a:lnSpc>
              <a:spcBef>
                <a:spcPts val="0"/>
              </a:spcBef>
              <a:buFontTx/>
              <a:buNone/>
              <a:defRPr lang="ja-JP" altLang="en-US" sz="4000" dirty="0" smtClean="0">
                <a:solidFill>
                  <a:schemeClr val="accent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17" name="フッター プレースホルダー 3"/>
          <p:cNvSpPr txBox="1">
            <a:spLocks/>
          </p:cNvSpPr>
          <p:nvPr userDrawn="1"/>
        </p:nvSpPr>
        <p:spPr bwMode="auto">
          <a:xfrm>
            <a:off x="10500704" y="6557529"/>
            <a:ext cx="121187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algn="r" defTabSz="914228">
              <a:defRPr kumimoji="0" sz="800">
                <a:solidFill>
                  <a:srgbClr val="000000"/>
                </a:solidFill>
                <a:effectLst/>
                <a:cs typeface="Segoe UI" pitchFamily="34" charset="0"/>
              </a:defRPr>
            </a:lvl1pPr>
            <a:lvl2pPr marL="457114" defTabSz="914228"/>
            <a:lvl3pPr marL="914228" defTabSz="914228"/>
            <a:lvl4pPr marL="1371342" defTabSz="914228"/>
            <a:lvl5pPr marL="1828456" defTabSz="914228"/>
            <a:lvl6pPr marL="2285570" defTabSz="914228"/>
            <a:lvl7pPr marL="2742684" defTabSz="914228"/>
            <a:lvl8pPr marL="3199798" defTabSz="914228"/>
            <a:lvl9pPr marL="3656913" defTabSz="914228"/>
          </a:lstStyle>
          <a:p>
            <a:pPr lvl="0"/>
            <a:r>
              <a:rPr lang="en-US" altLang="ja-JP" dirty="0" smtClean="0"/>
              <a:t>© 2020 Toshiba Corporation </a:t>
            </a:r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937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3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 marL="0" indent="0">
              <a:buFontTx/>
              <a:buNone/>
              <a:defRPr lang="ja-JP" altLang="en-US" sz="12252" dirty="0" smtClean="0">
                <a:solidFill>
                  <a:schemeClr val="accent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10658" lvl="0" defTabSz="914228"/>
            <a:r>
              <a:rPr kumimoji="1" lang="en-US" altLang="ja-JP" dirty="0" smtClean="0"/>
              <a:t>00</a:t>
            </a:r>
            <a:endParaRPr kumimoji="1" lang="ja-JP" altLang="en-US" dirty="0" smtClean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7999" y="3044920"/>
            <a:ext cx="7075801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マスターテキストの書式設定</a:t>
            </a:r>
          </a:p>
        </p:txBody>
      </p:sp>
      <p:sp>
        <p:nvSpPr>
          <p:cNvPr id="6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467998" y="3795932"/>
            <a:ext cx="7075801" cy="390525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buFontTx/>
              <a:buNone/>
              <a:defRPr sz="2000">
                <a:latin typeface="+mn-lt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10500704" y="6557529"/>
            <a:ext cx="121187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algn="r" defTabSz="914228">
              <a:defRPr kumimoji="0" sz="800">
                <a:solidFill>
                  <a:srgbClr val="000000"/>
                </a:solidFill>
                <a:effectLst/>
                <a:cs typeface="Segoe UI" pitchFamily="34" charset="0"/>
              </a:defRPr>
            </a:lvl1pPr>
            <a:lvl2pPr marL="457114" defTabSz="914228"/>
            <a:lvl3pPr marL="914228" defTabSz="914228"/>
            <a:lvl4pPr marL="1371342" defTabSz="914228"/>
            <a:lvl5pPr marL="1828456" defTabSz="914228"/>
            <a:lvl6pPr marL="2285570" defTabSz="914228"/>
            <a:lvl7pPr marL="2742684" defTabSz="914228"/>
            <a:lvl8pPr marL="3199798" defTabSz="914228"/>
            <a:lvl9pPr marL="3656913" defTabSz="914228"/>
          </a:lstStyle>
          <a:p>
            <a:pPr lvl="0"/>
            <a:r>
              <a:rPr lang="en-US" altLang="ja-JP" dirty="0" smtClean="0"/>
              <a:t>© 2020 Toshiba Corporation </a:t>
            </a:r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86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8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468000" y="1802111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1445765" cy="749165"/>
          </a:xfrm>
          <a:prstGeom prst="rect">
            <a:avLst/>
          </a:prstGeom>
          <a:noFill/>
          <a:extLst/>
        </p:spPr>
        <p:txBody>
          <a:bodyPr wrap="square" lIns="468000" tIns="107980" rIns="431919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/>
          </p:nvPr>
        </p:nvSpPr>
        <p:spPr>
          <a:xfrm>
            <a:off x="-5713" y="763772"/>
            <a:ext cx="12197713" cy="76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  <a:latin typeface="+mn-lt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10500704" y="6557529"/>
            <a:ext cx="121187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algn="r" defTabSz="914228">
              <a:defRPr kumimoji="0" sz="800">
                <a:solidFill>
                  <a:srgbClr val="000000"/>
                </a:solidFill>
                <a:effectLst/>
                <a:cs typeface="Segoe UI" pitchFamily="34" charset="0"/>
              </a:defRPr>
            </a:lvl1pPr>
            <a:lvl2pPr marL="457114" defTabSz="914228"/>
            <a:lvl3pPr marL="914228" defTabSz="914228"/>
            <a:lvl4pPr marL="1371342" defTabSz="914228"/>
            <a:lvl5pPr marL="1828456" defTabSz="914228"/>
            <a:lvl6pPr marL="2285570" defTabSz="914228"/>
            <a:lvl7pPr marL="2742684" defTabSz="914228"/>
            <a:lvl8pPr marL="3199798" defTabSz="914228"/>
            <a:lvl9pPr marL="3656913" defTabSz="914228"/>
          </a:lstStyle>
          <a:p>
            <a:pPr lvl="0"/>
            <a:r>
              <a:rPr lang="en-US" altLang="ja-JP" dirty="0" smtClean="0"/>
              <a:t>© 2020 Toshiba Corporation </a:t>
            </a:r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830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06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1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7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9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9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CC-BY 4.0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95AC-707D-44B6-980A-6E4A98131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1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-review-toolkit/ort#analy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oss-review-toolkit/ort#downloader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ss-review-toolkit/ort#scanner" TargetMode="External"/><Relationship Id="rId3" Type="http://schemas.openxmlformats.org/officeDocument/2006/relationships/hyperlink" Target="https://scancode-toolkit.readthedocs.io/en/latest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nexB/scancode-toolki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benbalter/licensee" TargetMode="External"/><Relationship Id="rId5" Type="http://schemas.openxmlformats.org/officeDocument/2006/relationships/hyperlink" Target="https://github.com/boyter/lc" TargetMode="External"/><Relationship Id="rId4" Type="http://schemas.openxmlformats.org/officeDocument/2006/relationships/hyperlink" Target="https://github.com/amzn/askalon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google/gs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-review-toolkit/ort/blob/master/docs/examples/rules.kts" TargetMode="External"/><Relationship Id="rId2" Type="http://schemas.openxmlformats.org/officeDocument/2006/relationships/hyperlink" Target="https://github.com/oss-review-toolkit/ort/blob/master/docs/file-rules-kts.md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son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lydefined.io/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sched.com/hosted_files/ocs19/c7/OSS-Review-Toolkit-Using-FOSS-tools-for-FOSS-reviews-in-CI-CD-world.pdf" TargetMode="External"/><Relationship Id="rId2" Type="http://schemas.openxmlformats.org/officeDocument/2006/relationships/hyperlink" Target="https://github.com/oss-review-toolkit/or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qiita.com/K-Hama/items/5c1d4759fd5cbcf397b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6"/>
          </p:nvPr>
        </p:nvSpPr>
        <p:spPr>
          <a:xfrm>
            <a:off x="-1" y="5717068"/>
            <a:ext cx="5377399" cy="144182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latin typeface="TT Toshiba Sans" panose="020B0503030403020204" pitchFamily="34" charset="0"/>
              </a:rPr>
              <a:t>株式会社　東芝　ソフトウェア技術センター</a:t>
            </a:r>
            <a:endParaRPr lang="ja-JP" altLang="en-US" dirty="0">
              <a:latin typeface="TT Toshiba Sans" panose="020B0503030403020204" pitchFamily="34" charset="0"/>
            </a:endParaRPr>
          </a:p>
          <a:p>
            <a:r>
              <a:rPr lang="en-US" altLang="ja-JP" dirty="0" smtClean="0">
                <a:latin typeface="TT Toshiba Sans" panose="020B0503030403020204" pitchFamily="34" charset="0"/>
                <a:ea typeface="TT Toshiba Sans" panose="020B0503030403020204" pitchFamily="34" charset="0"/>
              </a:rPr>
              <a:t>2020.05.20 </a:t>
            </a:r>
            <a:r>
              <a:rPr lang="ja-JP" altLang="en-US" dirty="0" smtClean="0">
                <a:latin typeface="TT Toshiba Sans" panose="020B0503030403020204" pitchFamily="34" charset="0"/>
                <a:ea typeface="TT Toshiba Sans" panose="020B0503030403020204" pitchFamily="34" charset="0"/>
              </a:rPr>
              <a:t>　</a:t>
            </a:r>
            <a:r>
              <a:rPr lang="en-US" altLang="ja-JP" dirty="0" smtClean="0">
                <a:latin typeface="TT Toshiba Sans" panose="020B0503030403020204" pitchFamily="34" charset="0"/>
                <a:ea typeface="TT Toshiba Sans" panose="020B0503030403020204" pitchFamily="34" charset="0"/>
              </a:rPr>
              <a:t>Kouki Hama</a:t>
            </a:r>
            <a:r>
              <a:rPr lang="ja-JP" altLang="en-US" dirty="0" smtClean="0">
                <a:latin typeface="TT Toshiba Sans" panose="020B0503030403020204" pitchFamily="34" charset="0"/>
                <a:ea typeface="TT Toshiba Sans" panose="020B0503030403020204" pitchFamily="34" charset="0"/>
              </a:rPr>
              <a:t>　</a:t>
            </a:r>
            <a:r>
              <a:rPr lang="ja-JP" altLang="en-US" dirty="0" smtClean="0">
                <a:latin typeface="TT Toshiba Sans" panose="020B0503030403020204" pitchFamily="34" charset="0"/>
              </a:rPr>
              <a:t>濵　功樹</a:t>
            </a:r>
            <a:endParaRPr lang="en-US" altLang="ja-JP" dirty="0">
              <a:latin typeface="TT Toshiba Sans" panose="020B0503030403020204" pitchFamily="34" charset="0"/>
              <a:ea typeface="TT Toshiba Sans" panose="020B0503030403020204" pitchFamily="34" charset="0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68000" y="3162919"/>
            <a:ext cx="7075800" cy="1090425"/>
          </a:xfrm>
        </p:spPr>
        <p:txBody>
          <a:bodyPr/>
          <a:lstStyle/>
          <a:p>
            <a:r>
              <a:rPr kumimoji="1" lang="en-US" altLang="ja-JP" b="0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OSS Review Toolkit </a:t>
            </a:r>
            <a:r>
              <a:rPr kumimoji="1" lang="ja-JP" altLang="en-US" b="0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機能調査</a:t>
            </a:r>
            <a:r>
              <a:rPr kumimoji="1" lang="en-US" altLang="ja-JP" b="0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/>
            </a:r>
            <a:br>
              <a:rPr kumimoji="1" lang="en-US" altLang="ja-JP" b="0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</a:br>
            <a:r>
              <a:rPr lang="en-US" altLang="ja-JP" b="0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OpenChain Japan Tooling SWG</a:t>
            </a:r>
            <a:endParaRPr kumimoji="1" lang="ja-JP" altLang="en-US" b="0" dirty="0">
              <a:latin typeface="東芝 Pゴシック" panose="020B0500000000000000" pitchFamily="50" charset="-128"/>
              <a:ea typeface="東芝 Pゴシック" panose="020B05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ja-JP" altLang="en-US" dirty="0" smtClean="0"/>
              <a:t>基本操作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3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398727" y="887711"/>
            <a:ext cx="11244575" cy="508359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$ cd </a:t>
            </a:r>
            <a:r>
              <a:rPr lang="en-US" altLang="ja-JP" dirty="0"/>
              <a:t>/</a:t>
            </a:r>
            <a:r>
              <a:rPr lang="en-US" altLang="ja-JP" dirty="0" smtClean="0"/>
              <a:t>PATH/TO/ort/cli/build/install/ort/bin</a:t>
            </a:r>
            <a:endParaRPr kumimoji="1" lang="en-US" altLang="ja-JP" dirty="0" smtClean="0"/>
          </a:p>
          <a:p>
            <a:r>
              <a:rPr lang="en-US" altLang="ja-JP" dirty="0" smtClean="0"/>
              <a:t>$ ./ort</a:t>
            </a:r>
          </a:p>
          <a:p>
            <a:r>
              <a:rPr lang="en-US" altLang="ja-JP" dirty="0"/>
              <a:t>$ ________ </a:t>
            </a:r>
            <a:r>
              <a:rPr lang="en-US" altLang="ja-JP" dirty="0" smtClean="0"/>
              <a:t>_____________________</a:t>
            </a:r>
            <a:endParaRPr lang="en-US" altLang="ja-JP" dirty="0"/>
          </a:p>
          <a:p>
            <a:r>
              <a:rPr lang="en-US" altLang="ja-JP" dirty="0"/>
              <a:t>\_____  \\______   \__    ___/ the OSS Review Toolkit, version 0.1.0-SNAPSHOT.</a:t>
            </a:r>
          </a:p>
          <a:p>
            <a:r>
              <a:rPr lang="en-US" altLang="ja-JP" dirty="0"/>
              <a:t> /   |   \|       _/ |    |    Running under Java 1.8.0_252 on Linux with</a:t>
            </a:r>
          </a:p>
          <a:p>
            <a:r>
              <a:rPr lang="en-US" altLang="ja-JP" dirty="0"/>
              <a:t>/    |    \    |   \ |    |    ORT_DATA_DIR = /home/beach/.ort</a:t>
            </a:r>
          </a:p>
          <a:p>
            <a:r>
              <a:rPr lang="en-US" altLang="ja-JP" dirty="0"/>
              <a:t>\_______  /____|_  / |____|    SHELL = /bin/bash</a:t>
            </a:r>
          </a:p>
          <a:p>
            <a:r>
              <a:rPr lang="en-US" altLang="ja-JP" dirty="0"/>
              <a:t>        \/       \/</a:t>
            </a:r>
          </a:p>
          <a:p>
            <a:r>
              <a:rPr lang="en-US" altLang="ja-JP" dirty="0"/>
              <a:t>More environment variables:</a:t>
            </a:r>
          </a:p>
          <a:p>
            <a:r>
              <a:rPr lang="en-US" altLang="ja-JP" dirty="0"/>
              <a:t>TERM = xterm-256color</a:t>
            </a:r>
          </a:p>
          <a:p>
            <a:r>
              <a:rPr lang="en-US" altLang="ja-JP" dirty="0" err="1"/>
              <a:t>http_proxy</a:t>
            </a:r>
            <a:r>
              <a:rPr lang="en-US" altLang="ja-JP" dirty="0"/>
              <a:t> = http://</a:t>
            </a:r>
            <a:r>
              <a:rPr lang="en-US" altLang="ja-JP" dirty="0" smtClean="0"/>
              <a:t>proxy.example.co.jp:8080</a:t>
            </a:r>
            <a:r>
              <a:rPr lang="en-US" altLang="ja-JP" dirty="0"/>
              <a:t>/</a:t>
            </a:r>
          </a:p>
          <a:p>
            <a:r>
              <a:rPr lang="en-US" altLang="ja-JP" dirty="0" err="1"/>
              <a:t>https_proxy</a:t>
            </a:r>
            <a:r>
              <a:rPr lang="en-US" altLang="ja-JP" dirty="0"/>
              <a:t> = http://</a:t>
            </a:r>
            <a:r>
              <a:rPr lang="en-US" altLang="ja-JP" dirty="0" smtClean="0"/>
              <a:t>proxy.example.co.jp:8080</a:t>
            </a:r>
            <a:r>
              <a:rPr lang="en-US" altLang="ja-JP" dirty="0"/>
              <a:t>/</a:t>
            </a:r>
          </a:p>
          <a:p>
            <a:endParaRPr lang="en-US" altLang="ja-JP" dirty="0"/>
          </a:p>
          <a:p>
            <a:r>
              <a:rPr lang="en-US" altLang="ja-JP" dirty="0"/>
              <a:t>Usage: ort [OPTIONS] COMMAND [ARGS]...</a:t>
            </a:r>
          </a:p>
          <a:p>
            <a:endParaRPr lang="en-US" altLang="ja-JP" dirty="0" smtClean="0"/>
          </a:p>
          <a:p>
            <a:r>
              <a:rPr lang="ja-JP" altLang="en-US" dirty="0"/>
              <a:t>略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インストール＆バージョン確認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99693" y="5126183"/>
            <a:ext cx="43641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移動して</a:t>
            </a:r>
            <a:r>
              <a:rPr kumimoji="1" lang="en-US" altLang="ja-JP" dirty="0" smtClean="0"/>
              <a:t>ort  </a:t>
            </a:r>
            <a:r>
              <a:rPr kumimoji="1" lang="ja-JP" altLang="en-US" dirty="0" smtClean="0"/>
              <a:t>を実行すると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バージョン，環境，使い方が出てくる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5419" y="6262255"/>
            <a:ext cx="832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次スライドからは　</a:t>
            </a:r>
            <a:r>
              <a:rPr kumimoji="1" lang="en-US" altLang="ja-JP" sz="1200" dirty="0" smtClean="0"/>
              <a:t>[$ ort]  </a:t>
            </a:r>
            <a:r>
              <a:rPr kumimoji="1" lang="ja-JP" altLang="en-US" sz="1200" dirty="0" smtClean="0"/>
              <a:t>で上記を実行したものとする．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7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インストール＆バージョン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確認 （実物）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"/>
          <a:stretch/>
        </p:blipFill>
        <p:spPr>
          <a:xfrm>
            <a:off x="2892025" y="1092847"/>
            <a:ext cx="5767066" cy="517122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77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440292" y="943131"/>
            <a:ext cx="4475838" cy="433545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指定したフォルダの中のコードとその依存関係を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分析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パッケージマネージャを調査し，依存する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を分析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約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20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種のパッケージマネージャに対応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M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aven (Java) , NPM (Node.js) 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など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kumimoji="1"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Json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か</a:t>
            </a:r>
            <a:r>
              <a:rPr kumimoji="1"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yaml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で結果を出力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lvl="1" indent="0">
              <a:buNone/>
            </a:pPr>
            <a:endParaRPr kumimoji="1" lang="en-US" altLang="ja-JP" dirty="0" smtClean="0"/>
          </a:p>
          <a:p>
            <a:pPr marL="457200" indent="-457200"/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Analyzer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利用方法　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OSS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依存関係を分析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0292" y="5657214"/>
            <a:ext cx="4641069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$ ort </a:t>
            </a:r>
            <a:r>
              <a:rPr kumimoji="1" lang="en-US" altLang="ja-JP" dirty="0">
                <a:solidFill>
                  <a:srgbClr val="FF0000"/>
                </a:solidFill>
              </a:rPr>
              <a:t>analyze -</a:t>
            </a:r>
            <a:r>
              <a:rPr kumimoji="1" lang="en-US" altLang="ja-JP" dirty="0" err="1">
                <a:solidFill>
                  <a:srgbClr val="FF0000"/>
                </a:solidFill>
              </a:rPr>
              <a:t>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 分析対象フォルダ 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-o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出力先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0292" y="5287882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22883" y="6001311"/>
            <a:ext cx="58914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OSS Review Toolkit, Analyzer, Retrieved from: </a:t>
            </a:r>
            <a:r>
              <a:rPr lang="en-US" altLang="ja-JP" sz="1050" dirty="0">
                <a:hlinkClick r:id="rId3"/>
              </a:rPr>
              <a:t>https://github.com/oss-review-toolkit/ort#analyzer</a:t>
            </a:r>
            <a:endParaRPr lang="ja-JP" altLang="en-US" sz="105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8480"/>
          <a:stretch/>
        </p:blipFill>
        <p:spPr>
          <a:xfrm>
            <a:off x="5388764" y="943131"/>
            <a:ext cx="6209918" cy="492292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7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Analyzer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の出力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結果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1" y="1297586"/>
            <a:ext cx="5970010" cy="545711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03081" y="775691"/>
            <a:ext cx="63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Gson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lang="en-US" altLang="ja-JP" dirty="0">
                <a:hlinkClick r:id="rId3"/>
              </a:rPr>
              <a:t>https://github.com/google/gson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を分析した結果の一部</a:t>
            </a:r>
            <a:endParaRPr kumimoji="1" lang="ja-JP" altLang="en-US" dirty="0"/>
          </a:p>
        </p:txBody>
      </p:sp>
      <p:sp>
        <p:nvSpPr>
          <p:cNvPr id="11" name="線吹き出し 2 (枠付き) 10"/>
          <p:cNvSpPr/>
          <p:nvPr/>
        </p:nvSpPr>
        <p:spPr>
          <a:xfrm>
            <a:off x="7543282" y="907125"/>
            <a:ext cx="4011409" cy="750495"/>
          </a:xfrm>
          <a:prstGeom prst="borderCallout2">
            <a:avLst>
              <a:gd name="adj1" fmla="val 15765"/>
              <a:gd name="adj2" fmla="val -693"/>
              <a:gd name="adj3" fmla="val 15764"/>
              <a:gd name="adj4" fmla="val -8625"/>
              <a:gd name="adj5" fmla="val 104113"/>
              <a:gd name="adj6" fmla="val -10586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gson</a:t>
            </a:r>
            <a:r>
              <a:rPr kumimoji="1" lang="ja-JP" altLang="en-US" dirty="0" smtClean="0"/>
              <a:t>利用している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パッケージ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の一つ　</a:t>
            </a:r>
            <a:r>
              <a:rPr kumimoji="1" lang="en-US" altLang="ja-JP" dirty="0" smtClean="0"/>
              <a:t>Truth@0.27</a:t>
            </a:r>
            <a:r>
              <a:rPr kumimoji="1" lang="ja-JP" altLang="en-US" dirty="0" smtClean="0"/>
              <a:t>について表示</a:t>
            </a:r>
            <a:endParaRPr kumimoji="1" lang="ja-JP" altLang="en-US" dirty="0"/>
          </a:p>
        </p:txBody>
      </p:sp>
      <p:sp>
        <p:nvSpPr>
          <p:cNvPr id="12" name="線吹き出し 2 (枠付き) 11"/>
          <p:cNvSpPr/>
          <p:nvPr/>
        </p:nvSpPr>
        <p:spPr>
          <a:xfrm>
            <a:off x="7543282" y="1719618"/>
            <a:ext cx="3394364" cy="463936"/>
          </a:xfrm>
          <a:prstGeom prst="borderCallout2">
            <a:avLst>
              <a:gd name="adj1" fmla="val 6159"/>
              <a:gd name="adj2" fmla="val 111"/>
              <a:gd name="adj3" fmla="val 6159"/>
              <a:gd name="adj4" fmla="val -11841"/>
              <a:gd name="adj5" fmla="val 128942"/>
              <a:gd name="adj6" fmla="val -10696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ライセンス情報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3388086" y="1951586"/>
            <a:ext cx="173181" cy="6687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>
            <a:off x="3908976" y="3045683"/>
            <a:ext cx="226296" cy="19357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7543282" y="2888734"/>
            <a:ext cx="3502768" cy="313898"/>
          </a:xfrm>
          <a:prstGeom prst="borderCallout2">
            <a:avLst>
              <a:gd name="adj1" fmla="val 39856"/>
              <a:gd name="adj2" fmla="val -1404"/>
              <a:gd name="adj3" fmla="val 43459"/>
              <a:gd name="adj4" fmla="val -29595"/>
              <a:gd name="adj5" fmla="val 346215"/>
              <a:gd name="adj6" fmla="val -9031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入手</a:t>
            </a:r>
            <a:r>
              <a:rPr kumimoji="1" lang="ja-JP" altLang="en-US" dirty="0"/>
              <a:t>先</a:t>
            </a:r>
          </a:p>
        </p:txBody>
      </p:sp>
      <p:sp>
        <p:nvSpPr>
          <p:cNvPr id="17" name="右中かっこ 16"/>
          <p:cNvSpPr/>
          <p:nvPr/>
        </p:nvSpPr>
        <p:spPr>
          <a:xfrm>
            <a:off x="3956743" y="5105447"/>
            <a:ext cx="130761" cy="162408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線吹き出し 2 (枠付き) 17"/>
          <p:cNvSpPr/>
          <p:nvPr/>
        </p:nvSpPr>
        <p:spPr>
          <a:xfrm>
            <a:off x="7543282" y="4462818"/>
            <a:ext cx="3502768" cy="1160060"/>
          </a:xfrm>
          <a:prstGeom prst="borderCallout2">
            <a:avLst>
              <a:gd name="adj1" fmla="val 39856"/>
              <a:gd name="adj2" fmla="val -1404"/>
              <a:gd name="adj3" fmla="val 43459"/>
              <a:gd name="adj4" fmla="val -29595"/>
              <a:gd name="adj5" fmla="val 126310"/>
              <a:gd name="adj6" fmla="val -9187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コントロールシステム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+</a:t>
            </a:r>
          </a:p>
          <a:p>
            <a:pPr algn="ctr"/>
            <a:r>
              <a:rPr kumimoji="1" lang="ja-JP" altLang="en-US" dirty="0" smtClean="0"/>
              <a:t>暗号化の種類</a:t>
            </a:r>
            <a:endParaRPr kumimoji="1" lang="ja-JP" altLang="en-US" dirty="0"/>
          </a:p>
        </p:txBody>
      </p:sp>
      <p:sp>
        <p:nvSpPr>
          <p:cNvPr id="19" name="右中かっこ 18"/>
          <p:cNvSpPr/>
          <p:nvPr/>
        </p:nvSpPr>
        <p:spPr>
          <a:xfrm>
            <a:off x="4744768" y="1666918"/>
            <a:ext cx="1201003" cy="4852015"/>
          </a:xfrm>
          <a:prstGeom prst="rightBrace">
            <a:avLst>
              <a:gd name="adj1" fmla="val 44566"/>
              <a:gd name="adj2" fmla="val 8916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処理 19"/>
          <p:cNvSpPr/>
          <p:nvPr/>
        </p:nvSpPr>
        <p:spPr>
          <a:xfrm>
            <a:off x="6555267" y="5854436"/>
            <a:ext cx="1796749" cy="415073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70C0"/>
                </a:solidFill>
              </a:rPr>
              <a:t>maven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682387" y="1526186"/>
            <a:ext cx="2878879" cy="31626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860184" y="652550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3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440291" y="1424915"/>
            <a:ext cx="4630473" cy="32552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Analyzer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分析結果をもとにコードを取得</a:t>
            </a: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適切なバージョンのコードを取得</a:t>
            </a:r>
            <a:endParaRPr kumimoji="1" lang="en-US" altLang="ja-JP" dirty="0" smtClean="0"/>
          </a:p>
          <a:p>
            <a:pPr marL="1143000" lvl="1" indent="-457200"/>
            <a:r>
              <a:rPr kumimoji="1" lang="ja-JP" altLang="en-US" dirty="0" smtClean="0"/>
              <a:t>バージョンコントロールシステム情報参照</a:t>
            </a:r>
            <a:endParaRPr kumimoji="1" lang="en-US" altLang="ja-JP" dirty="0" smtClean="0"/>
          </a:p>
          <a:p>
            <a:pPr marL="1600200" lvl="2" indent="-457200"/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, Subversion 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種</a:t>
            </a:r>
            <a:endParaRPr kumimoji="1" lang="en-US" altLang="ja-JP" dirty="0" smtClean="0"/>
          </a:p>
          <a:p>
            <a:pPr marL="457200" indent="-457200"/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</a:t>
            </a:r>
            <a:r>
              <a:rPr lang="en-US" altLang="ja-JP" dirty="0"/>
              <a:t> Downloader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利用方法　 依存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のコードを取得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0291" y="5613503"/>
            <a:ext cx="5043054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$ ort download  </a:t>
            </a:r>
            <a:r>
              <a:rPr kumimoji="1" lang="en-US" altLang="ja-JP" dirty="0">
                <a:solidFill>
                  <a:srgbClr val="FF0000"/>
                </a:solidFill>
              </a:rPr>
              <a:t>-</a:t>
            </a:r>
            <a:r>
              <a:rPr kumimoji="1" lang="en-US" altLang="ja-JP" dirty="0" err="1">
                <a:solidFill>
                  <a:srgbClr val="FF0000"/>
                </a:solidFill>
              </a:rPr>
              <a:t>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 分析結果 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-o </a:t>
            </a:r>
            <a:r>
              <a:rPr kumimoji="1" lang="ja-JP" altLang="en-US" dirty="0">
                <a:solidFill>
                  <a:srgbClr val="FF0000"/>
                </a:solidFill>
              </a:rPr>
              <a:t>ダウンロード</a:t>
            </a:r>
            <a:r>
              <a:rPr kumimoji="1" lang="ja-JP" altLang="en-US" dirty="0" smtClean="0">
                <a:solidFill>
                  <a:srgbClr val="FF0000"/>
                </a:solidFill>
              </a:rPr>
              <a:t>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0291" y="5028309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857417" y="4797477"/>
            <a:ext cx="51153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OSS Review Toolkit, Downloader, </a:t>
            </a:r>
          </a:p>
          <a:p>
            <a:r>
              <a:rPr lang="en-US" altLang="ja-JP" sz="1050" dirty="0" smtClean="0"/>
              <a:t>Retrieved from: </a:t>
            </a:r>
            <a:r>
              <a:rPr lang="en-US" altLang="ja-JP" sz="1050" dirty="0">
                <a:hlinkClick r:id="rId2"/>
              </a:rPr>
              <a:t>https://github.com/oss-review-toolkit/ort#downloader</a:t>
            </a:r>
            <a:endParaRPr lang="ja-JP" altLang="en-US" sz="10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935" t="15333" r="7174" b="-882"/>
          <a:stretch/>
        </p:blipFill>
        <p:spPr>
          <a:xfrm>
            <a:off x="5223030" y="1222080"/>
            <a:ext cx="6636461" cy="333331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93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4" y="1476675"/>
            <a:ext cx="6289719" cy="4931625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</a:t>
            </a:r>
            <a:r>
              <a:rPr lang="en-US" altLang="ja-JP" dirty="0"/>
              <a:t> </a:t>
            </a:r>
            <a:r>
              <a:rPr lang="en-US" altLang="ja-JP" dirty="0" smtClean="0"/>
              <a:t>Downloader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取得ファイル名（一部）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3081" y="923230"/>
            <a:ext cx="704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Gson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lang="en-US" altLang="ja-JP" dirty="0">
                <a:hlinkClick r:id="rId3"/>
              </a:rPr>
              <a:t>https://github.com/google/gson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依存パッケージのコード一部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750627" y="1608072"/>
            <a:ext cx="1910686" cy="468354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2 (枠付き) 8"/>
          <p:cNvSpPr/>
          <p:nvPr/>
        </p:nvSpPr>
        <p:spPr>
          <a:xfrm>
            <a:off x="7451678" y="3493827"/>
            <a:ext cx="3394364" cy="622669"/>
          </a:xfrm>
          <a:prstGeom prst="borderCallout2">
            <a:avLst>
              <a:gd name="adj1" fmla="val 15765"/>
              <a:gd name="adj2" fmla="val -693"/>
              <a:gd name="adj3" fmla="val 20148"/>
              <a:gd name="adj4" fmla="val -109545"/>
              <a:gd name="adj5" fmla="val 160063"/>
              <a:gd name="adj6" fmla="val -14113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利用している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パッケージ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ソースコードが取得されている</a:t>
            </a:r>
            <a:endParaRPr kumimoji="1" lang="ja-JP" altLang="en-US" dirty="0"/>
          </a:p>
        </p:txBody>
      </p:sp>
      <p:sp>
        <p:nvSpPr>
          <p:cNvPr id="7" name="線吹き出し 2 (枠付き) 6"/>
          <p:cNvSpPr/>
          <p:nvPr/>
        </p:nvSpPr>
        <p:spPr>
          <a:xfrm>
            <a:off x="7029423" y="1232824"/>
            <a:ext cx="4011409" cy="750495"/>
          </a:xfrm>
          <a:prstGeom prst="borderCallout2">
            <a:avLst>
              <a:gd name="adj1" fmla="val 15765"/>
              <a:gd name="adj2" fmla="val -693"/>
              <a:gd name="adj3" fmla="val 15764"/>
              <a:gd name="adj4" fmla="val -8625"/>
              <a:gd name="adj5" fmla="val 104113"/>
              <a:gd name="adj6" fmla="val -10586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Gson</a:t>
            </a:r>
            <a:r>
              <a:rPr kumimoji="1" lang="ja-JP" altLang="en-US" dirty="0" smtClean="0"/>
              <a:t>が利用している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パッケージ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の一つ　</a:t>
            </a:r>
            <a:r>
              <a:rPr kumimoji="1" lang="en-US" altLang="ja-JP" dirty="0" smtClean="0"/>
              <a:t>Truth@0.27</a:t>
            </a:r>
            <a:r>
              <a:rPr kumimoji="1" lang="ja-JP" altLang="en-US" dirty="0" smtClean="0"/>
              <a:t>のコード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88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211015" y="1355466"/>
            <a:ext cx="5446950" cy="43742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ダウンロードしたソースコードのライセンス，コピーライト調査</a:t>
            </a:r>
            <a:endParaRPr kumimoji="1"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独自のものではなく，既存のツールを利用する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kumimoji="1" lang="en-US" altLang="ja-JP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4</a:t>
            </a:r>
            <a:r>
              <a:rPr kumimoji="1"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種類の分析ツールを選択し利用</a:t>
            </a:r>
            <a:endParaRPr kumimoji="1"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600200" lvl="2" indent="-457200"/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デフォルトでは</a:t>
            </a:r>
            <a:r>
              <a:rPr lang="en-US" altLang="ja-JP" sz="1800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ScanCode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が選択される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2057400" lvl="3" indent="-457200"/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https://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github.com/nexB/scancode-toolkit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2057400" lvl="3" indent="-457200"/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3"/>
              </a:rPr>
              <a:t>https://scancode-toolkit.readthedocs.io/en/latest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3"/>
              </a:rPr>
              <a:t>/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600200" lvl="2" indent="-457200"/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他に選択可能なスキャナー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2057400" lvl="3" indent="-457200"/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4"/>
              </a:rPr>
              <a:t>Askalono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, </a:t>
            </a:r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5"/>
              </a:rPr>
              <a:t>lc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, 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6"/>
              </a:rPr>
              <a:t>Licensee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600200" lvl="2" indent="-457200"/>
            <a:r>
              <a:rPr kumimoji="1" lang="en-US" altLang="ja-JP" sz="1800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FOSSology</a:t>
            </a:r>
            <a:r>
              <a:rPr lang="ja-JP" altLang="en-US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との連携は未提供</a:t>
            </a:r>
            <a:endParaRPr kumimoji="1" lang="en-US" altLang="ja-JP" sz="1800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</a:t>
            </a:r>
            <a:r>
              <a:rPr lang="en-US" altLang="ja-JP" dirty="0"/>
              <a:t> </a:t>
            </a:r>
            <a:r>
              <a:rPr lang="en-US" altLang="ja-JP" dirty="0" smtClean="0"/>
              <a:t>Scanner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利用方法　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ダウンロードしたコードのライセンスなど分析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86698" y="5649536"/>
            <a:ext cx="7542534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$ ort scan 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-</a:t>
            </a:r>
            <a:r>
              <a:rPr kumimoji="1" lang="en-US" altLang="ja-JP" dirty="0" err="1">
                <a:solidFill>
                  <a:srgbClr val="FF0000"/>
                </a:solidFill>
              </a:rPr>
              <a:t>i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 分析対象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-o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結果出力先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-s 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利用分析ツール　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9381" y="5671102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7"/>
          <a:srcRect l="4051" t="14470" r="4652"/>
          <a:stretch/>
        </p:blipFill>
        <p:spPr>
          <a:xfrm>
            <a:off x="5785337" y="1412109"/>
            <a:ext cx="6015785" cy="307406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657965" y="4789319"/>
            <a:ext cx="59713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OSS Review Toolkit, Scanner, Retrieved from: </a:t>
            </a:r>
            <a:r>
              <a:rPr lang="en-US" altLang="ja-JP" sz="1050" dirty="0">
                <a:hlinkClick r:id="rId8"/>
              </a:rPr>
              <a:t>https://</a:t>
            </a:r>
            <a:r>
              <a:rPr lang="en-US" altLang="ja-JP" sz="1050" dirty="0" smtClean="0">
                <a:hlinkClick r:id="rId8"/>
              </a:rPr>
              <a:t>github.com/oss-review-toolkit/ort#scanner</a:t>
            </a: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ORT  </a:t>
            </a:r>
            <a:r>
              <a:rPr lang="en-US" altLang="ja-JP" dirty="0" smtClean="0"/>
              <a:t>Scan</a:t>
            </a:r>
            <a:r>
              <a:rPr lang="ja-JP" altLang="en-US" dirty="0" smtClean="0"/>
              <a:t>　結果（一部）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1" y="944983"/>
            <a:ext cx="5782675" cy="5261459"/>
          </a:xfrm>
          <a:prstGeom prst="rect">
            <a:avLst/>
          </a:prstGeom>
        </p:spPr>
      </p:pic>
      <p:sp>
        <p:nvSpPr>
          <p:cNvPr id="7" name="線吹き出し 2 (枠付き) 6"/>
          <p:cNvSpPr/>
          <p:nvPr/>
        </p:nvSpPr>
        <p:spPr>
          <a:xfrm>
            <a:off x="7287906" y="1675475"/>
            <a:ext cx="2507258" cy="887105"/>
          </a:xfrm>
          <a:prstGeom prst="borderCallout2">
            <a:avLst>
              <a:gd name="adj1" fmla="val 79068"/>
              <a:gd name="adj2" fmla="val -315"/>
              <a:gd name="adj3" fmla="val 80148"/>
              <a:gd name="adj4" fmla="val -60555"/>
              <a:gd name="adj5" fmla="val 155448"/>
              <a:gd name="adj6" fmla="val -7037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利用したライセンス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分析ツール情報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32261" y="2686245"/>
            <a:ext cx="4940491" cy="88946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62" y="4747898"/>
            <a:ext cx="6146770" cy="1849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0" name="フローチャート: 処理 9"/>
          <p:cNvSpPr/>
          <p:nvPr/>
        </p:nvSpPr>
        <p:spPr>
          <a:xfrm>
            <a:off x="554231" y="3607755"/>
            <a:ext cx="4056431" cy="1810405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線吹き出し 2 (枠付き) 10"/>
          <p:cNvSpPr/>
          <p:nvPr/>
        </p:nvSpPr>
        <p:spPr>
          <a:xfrm>
            <a:off x="6553202" y="2935503"/>
            <a:ext cx="2507258" cy="616373"/>
          </a:xfrm>
          <a:prstGeom prst="borderCallout2">
            <a:avLst>
              <a:gd name="adj1" fmla="val 73102"/>
              <a:gd name="adj2" fmla="val -315"/>
              <a:gd name="adj3" fmla="val 172456"/>
              <a:gd name="adj4" fmla="val -33338"/>
              <a:gd name="adj5" fmla="val 176986"/>
              <a:gd name="adj6" fmla="val -7744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分析した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ライセンス情報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5142153" y="4747898"/>
            <a:ext cx="4762193" cy="92957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線吹き出し 2 (枠付き) 12"/>
          <p:cNvSpPr/>
          <p:nvPr/>
        </p:nvSpPr>
        <p:spPr>
          <a:xfrm>
            <a:off x="8250174" y="3916146"/>
            <a:ext cx="2507258" cy="616373"/>
          </a:xfrm>
          <a:prstGeom prst="borderCallout2">
            <a:avLst>
              <a:gd name="adj1" fmla="val 73102"/>
              <a:gd name="adj2" fmla="val -315"/>
              <a:gd name="adj3" fmla="val 72817"/>
              <a:gd name="adj4" fmla="val -40414"/>
              <a:gd name="adj5" fmla="val 134916"/>
              <a:gd name="adj6" fmla="val -4587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コピーライト表記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9606" y="747351"/>
            <a:ext cx="5635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Gson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lang="en-US" altLang="ja-JP" dirty="0">
                <a:hlinkClick r:id="rId4"/>
              </a:rPr>
              <a:t>https://github.com/google/gson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依存パッケージ</a:t>
            </a:r>
            <a:r>
              <a:rPr kumimoji="1" lang="ja-JP" altLang="en-US" dirty="0"/>
              <a:t>分析　の一つ　</a:t>
            </a:r>
            <a:r>
              <a:rPr kumimoji="1" lang="en-US" altLang="ja-JP" dirty="0"/>
              <a:t>Truth@0.27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の結果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7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1724169" y="5816339"/>
            <a:ext cx="8917926" cy="5882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$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ort </a:t>
            </a:r>
            <a:r>
              <a:rPr lang="en-US" altLang="ja-JP" dirty="0">
                <a:solidFill>
                  <a:srgbClr val="FF0000"/>
                </a:solidFill>
              </a:rPr>
              <a:t>evaluate -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 スキャン結果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-r </a:t>
            </a:r>
            <a:r>
              <a:rPr lang="ja-JP" altLang="en-US" dirty="0" smtClean="0">
                <a:solidFill>
                  <a:srgbClr val="FF0000"/>
                </a:solidFill>
              </a:rPr>
              <a:t>ルールファイル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-o 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出力先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--license-configuration-file </a:t>
            </a:r>
            <a:r>
              <a:rPr lang="ja-JP" altLang="en-US" dirty="0">
                <a:solidFill>
                  <a:srgbClr val="FF0000"/>
                </a:solidFill>
              </a:rPr>
              <a:t>ライセンス</a:t>
            </a:r>
            <a:r>
              <a:rPr lang="ja-JP" altLang="en-US" dirty="0" smtClean="0">
                <a:solidFill>
                  <a:srgbClr val="FF0000"/>
                </a:solidFill>
              </a:rPr>
              <a:t>情報ファイル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--</a:t>
            </a:r>
            <a:r>
              <a:rPr lang="en-US" altLang="ja-JP" dirty="0" smtClean="0">
                <a:solidFill>
                  <a:srgbClr val="FF0000"/>
                </a:solidFill>
              </a:rPr>
              <a:t>package-curations-file</a:t>
            </a:r>
            <a:r>
              <a:rPr lang="ja-JP" altLang="en-US" dirty="0" smtClean="0">
                <a:solidFill>
                  <a:srgbClr val="FF0000"/>
                </a:solidFill>
              </a:rPr>
              <a:t>　キュレーション設定ファイル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ORT  </a:t>
            </a:r>
            <a:r>
              <a:rPr lang="en-US" altLang="ja-JP" b="0" dirty="0"/>
              <a:t>  Evaluator </a:t>
            </a:r>
            <a:r>
              <a:rPr lang="ja-JP" altLang="en-US" dirty="0"/>
              <a:t>　利用方法　</a:t>
            </a:r>
            <a:r>
              <a:rPr lang="ja-JP" altLang="en-US" dirty="0" smtClean="0"/>
              <a:t>スキャン結果を評価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843" y="1120676"/>
            <a:ext cx="10135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予め</a:t>
            </a:r>
            <a:r>
              <a:rPr kumimoji="1"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作成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したルールファイルをもとにスキャン結果を分析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https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://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github.com/oss-review-toolkit/ort/blob/master/docs/file-rules-kts.md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サンプル</a:t>
            </a:r>
            <a:endParaRPr kumimoji="1"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3"/>
              </a:rPr>
              <a:t>https://github.com/oss-review-toolkit/ort/blob/master/docs/examples/rules.kts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471763" y="2398939"/>
            <a:ext cx="658085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</a:rPr>
              <a:t>/*******************************************************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* Example OSS Review Toolkit (ORT) </a:t>
            </a:r>
            <a:r>
              <a:rPr lang="en-US" altLang="ja-JP" sz="1600" dirty="0" err="1">
                <a:latin typeface="Consolas" panose="020B0609020204030204" pitchFamily="49" charset="0"/>
              </a:rPr>
              <a:t>rules.kts</a:t>
            </a:r>
            <a:r>
              <a:rPr lang="en-US" altLang="ja-JP" sz="1600" dirty="0"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latin typeface="Consolas" panose="020B0609020204030204" pitchFamily="49" charset="0"/>
              </a:rPr>
              <a:t>file     *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 *                                                     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* Note this file only contains example how to </a:t>
            </a:r>
            <a:r>
              <a:rPr lang="en-US" altLang="ja-JP" sz="1600" dirty="0" smtClean="0">
                <a:latin typeface="Consolas" panose="020B0609020204030204" pitchFamily="49" charset="0"/>
              </a:rPr>
              <a:t>write   *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</a:rPr>
              <a:t> * rules. </a:t>
            </a:r>
            <a:r>
              <a:rPr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It's recommended you consult your own </a:t>
            </a:r>
            <a:r>
              <a:rPr lang="en-US" altLang="ja-JP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legal  *</a:t>
            </a:r>
            <a:endParaRPr lang="en-US" altLang="ja-JP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* when writing your own rules.                        </a:t>
            </a:r>
            <a:r>
              <a:rPr lang="en-US" altLang="ja-JP" sz="16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1600" dirty="0">
                <a:latin typeface="Consolas" panose="020B0609020204030204" pitchFamily="49" charset="0"/>
              </a:rPr>
              <a:t> *******************************************************/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0578" y="4505490"/>
            <a:ext cx="899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本日はサンプルファイルの実行結果を紹介するが，</a:t>
            </a:r>
            <a:r>
              <a:rPr kumimoji="1"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今後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掘り下げたい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（参考）ルールファイルに含まれるキーワード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“permissive”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“</a:t>
            </a:r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copyleft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”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“</a:t>
            </a:r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copyleft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-limited”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"public-domain"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8981" y="5850483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52619" y="3856981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(※</a:t>
            </a:r>
            <a:r>
              <a:rPr kumimoji="1" lang="ja-JP" altLang="en-US" sz="1200" dirty="0" smtClean="0"/>
              <a:t>赤太字</a:t>
            </a:r>
            <a:r>
              <a:rPr kumimoji="1" lang="ja-JP" altLang="en-US" sz="1200" dirty="0"/>
              <a:t>化</a:t>
            </a:r>
            <a:r>
              <a:rPr kumimoji="1" lang="ja-JP" altLang="en-US" sz="1200" dirty="0" smtClean="0"/>
              <a:t>は発表者による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1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</a:rPr>
              <a:t>Contents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/>
            <a:r>
              <a:rPr lang="en-US" altLang="ja-JP" dirty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OSS Review </a:t>
            </a:r>
            <a:r>
              <a:rPr lang="en-US" altLang="ja-JP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Toolkit </a:t>
            </a:r>
            <a:r>
              <a:rPr lang="ja-JP" altLang="en-US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概要</a:t>
            </a:r>
            <a:endParaRPr lang="ja-JP" altLang="en-US" dirty="0">
              <a:latin typeface="東芝 Pゴシック" panose="020B0500000000000000" pitchFamily="50" charset="-128"/>
              <a:ea typeface="東芝 Pゴシック" panose="020B0500000000000000" pitchFamily="50" charset="-128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/>
            <a:r>
              <a:rPr lang="ja-JP" altLang="en-US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インストール</a:t>
            </a:r>
            <a:endParaRPr lang="ja-JP" altLang="en-US" dirty="0">
              <a:latin typeface="東芝 Pゴシック" panose="020B0500000000000000" pitchFamily="50" charset="-128"/>
              <a:ea typeface="東芝 Pゴシック" panose="020B0500000000000000" pitchFamily="50" charset="-128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>
          <a:xfrm>
            <a:off x="1320800" y="4451112"/>
            <a:ext cx="8367110" cy="664797"/>
          </a:xfrm>
        </p:spPr>
        <p:txBody>
          <a:bodyPr/>
          <a:lstStyle/>
          <a:p>
            <a:r>
              <a:rPr lang="ja-JP" altLang="en-US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その他</a:t>
            </a:r>
            <a:r>
              <a:rPr lang="en-US" altLang="ja-JP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/</a:t>
            </a:r>
            <a:r>
              <a:rPr lang="ja-JP" altLang="en-US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さいごに</a:t>
            </a:r>
            <a:endParaRPr lang="ja-JP" altLang="en-US" dirty="0">
              <a:latin typeface="東芝 Pゴシック" panose="020B0500000000000000" pitchFamily="50" charset="-128"/>
              <a:ea typeface="東芝 Pゴシック" panose="020B0500000000000000" pitchFamily="50" charset="-128"/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>
          <a:xfrm>
            <a:off x="1320800" y="3465096"/>
            <a:ext cx="8367110" cy="664797"/>
          </a:xfrm>
        </p:spPr>
        <p:txBody>
          <a:bodyPr/>
          <a:lstStyle/>
          <a:p>
            <a:r>
              <a:rPr lang="ja-JP" altLang="en-US" dirty="0" smtClean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基本</a:t>
            </a:r>
            <a:r>
              <a:rPr lang="ja-JP" altLang="en-US" dirty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操作</a:t>
            </a:r>
            <a:endParaRPr lang="en-US" altLang="ja-JP" dirty="0">
              <a:latin typeface="東芝 Pゴシック" panose="020B0500000000000000" pitchFamily="50" charset="-128"/>
              <a:ea typeface="東芝 Pゴシック" panose="020B0500000000000000" pitchFamily="50" charset="-128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01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02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03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04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14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86115" y="1570100"/>
            <a:ext cx="7202042" cy="22376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ja-JP" dirty="0"/>
              <a:t>Found 5 errors, 0 warnings, 0 hints.</a:t>
            </a:r>
          </a:p>
          <a:p>
            <a:r>
              <a:rPr lang="en-US" altLang="ja-JP" dirty="0"/>
              <a:t>Writing evaluation result to </a:t>
            </a:r>
            <a:r>
              <a:rPr lang="en-US" altLang="ja-JP" dirty="0" smtClean="0"/>
              <a:t>'/evaluation-</a:t>
            </a:r>
            <a:r>
              <a:rPr lang="en-US" altLang="ja-JP" dirty="0" err="1" smtClean="0"/>
              <a:t>result.yml</a:t>
            </a:r>
            <a:r>
              <a:rPr lang="en-US" altLang="ja-JP" dirty="0"/>
              <a:t>'.</a:t>
            </a:r>
          </a:p>
          <a:p>
            <a:r>
              <a:rPr lang="en-US" altLang="ja-JP" dirty="0"/>
              <a:t>Usage: ort evaluate [OPTIONS]</a:t>
            </a:r>
          </a:p>
          <a:p>
            <a:endParaRPr lang="ja-JP" altLang="en-US" dirty="0"/>
          </a:p>
          <a:p>
            <a:r>
              <a:rPr lang="en-US" altLang="ja-JP" dirty="0"/>
              <a:t>Error: Rule violations found.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7980"/>
            <a:ext cx="11445765" cy="749165"/>
          </a:xfrm>
        </p:spPr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 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 Evaluator 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実行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結果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6115" y="918353"/>
            <a:ext cx="72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Gson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lang="en-US" altLang="ja-JP" dirty="0">
                <a:hlinkClick r:id="rId2"/>
              </a:rPr>
              <a:t>https://github.com/google/gson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ライセンス分析結果評価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400802" y="3867046"/>
            <a:ext cx="3439234" cy="500238"/>
          </a:xfrm>
          <a:prstGeom prst="borderCallout2">
            <a:avLst>
              <a:gd name="adj1" fmla="val 79068"/>
              <a:gd name="adj2" fmla="val -315"/>
              <a:gd name="adj3" fmla="val 80148"/>
              <a:gd name="adj4" fmla="val -60555"/>
              <a:gd name="adj5" fmla="val -63013"/>
              <a:gd name="adj6" fmla="val -9269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サンプルルールファイルだと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/>
            </a:r>
            <a:b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</a:b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5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つ違反が発見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019" y="4569947"/>
            <a:ext cx="949201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/>
              <a:t> - rule: "UNHANDLED_LICENSE"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pkg</a:t>
            </a:r>
            <a:r>
              <a:rPr kumimoji="1" lang="en-US" altLang="ja-JP" sz="1400" dirty="0"/>
              <a:t>: "Maven:junit:junit:3.8.2"</a:t>
            </a:r>
          </a:p>
          <a:p>
            <a:r>
              <a:rPr kumimoji="1" lang="en-US" altLang="ja-JP" sz="1400" dirty="0"/>
              <a:t>    license: "CPL-1.0"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license_source</a:t>
            </a:r>
            <a:r>
              <a:rPr kumimoji="1" lang="en-US" altLang="ja-JP" sz="1400" dirty="0"/>
              <a:t>: "DECLARED"</a:t>
            </a:r>
          </a:p>
          <a:p>
            <a:r>
              <a:rPr kumimoji="1" lang="en-US" altLang="ja-JP" sz="1400" dirty="0"/>
              <a:t>    severity: "ERROR"</a:t>
            </a:r>
          </a:p>
          <a:p>
            <a:r>
              <a:rPr kumimoji="1" lang="en-US" altLang="ja-JP" sz="1400" dirty="0"/>
              <a:t>    message: "The license CPL-1.0 is currently not covered by policy rules. The license\</a:t>
            </a:r>
          </a:p>
          <a:p>
            <a:r>
              <a:rPr kumimoji="1" lang="en-US" altLang="ja-JP" sz="1400" dirty="0"/>
              <a:t>      \ was declared in package Maven:junit:junit:3.8.2"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how_to_fix</a:t>
            </a:r>
            <a:r>
              <a:rPr kumimoji="1" lang="en-US" altLang="ja-JP" sz="1400" dirty="0"/>
              <a:t>: "A text written in </a:t>
            </a:r>
            <a:r>
              <a:rPr kumimoji="1" lang="en-US" altLang="ja-JP" sz="1400" dirty="0" err="1"/>
              <a:t>MarkDown</a:t>
            </a:r>
            <a:r>
              <a:rPr kumimoji="1" lang="en-US" altLang="ja-JP" sz="1400" dirty="0"/>
              <a:t> to help users resolve policy violations\n\</a:t>
            </a:r>
          </a:p>
          <a:p>
            <a:r>
              <a:rPr kumimoji="1" lang="en-US" altLang="ja-JP" sz="1400" dirty="0"/>
              <a:t>      which may link to additional resources."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8019" y="4117165"/>
            <a:ext cx="351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evaluation-</a:t>
            </a:r>
            <a:r>
              <a:rPr lang="en-US" altLang="ja-JP" dirty="0" err="1" smtClean="0"/>
              <a:t>result.yml</a:t>
            </a:r>
            <a:r>
              <a:rPr lang="ja-JP" altLang="en-US" dirty="0" smtClean="0"/>
              <a:t>　の一部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0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522590" y="1201610"/>
            <a:ext cx="4666461" cy="454409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ここまで出てきた</a:t>
            </a:r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ymal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や</a:t>
            </a:r>
            <a:r>
              <a:rPr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json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の結果を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Web APP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形式や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Excel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シート形式で出力</a:t>
            </a: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Excel sheet (-f Excel)</a:t>
            </a:r>
          </a:p>
          <a:p>
            <a:pPr marL="1143000" lvl="1" indent="-457200"/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Static 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HTML (-f </a:t>
            </a:r>
            <a:r>
              <a:rPr lang="en-US" altLang="ja-JP" dirty="0" err="1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StaticHtml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)</a:t>
            </a:r>
          </a:p>
          <a:p>
            <a:pPr marL="1143000" lvl="1" indent="-457200"/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Web App (-f </a:t>
            </a:r>
            <a:r>
              <a:rPr lang="en-US" altLang="ja-JP" dirty="0" err="1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WebApp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)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kumimoji="1"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etc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色分けなどがされており，見やすい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143000" lvl="1" indent="-457200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  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en-US" altLang="ja-JP" b="0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Reportar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利用方法　結果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をわかりやすい形式で出力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8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522591" y="5773148"/>
            <a:ext cx="8646951" cy="5882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$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ort report </a:t>
            </a:r>
            <a:r>
              <a:rPr lang="en-US" altLang="ja-JP" dirty="0">
                <a:solidFill>
                  <a:srgbClr val="FF0000"/>
                </a:solidFill>
              </a:rPr>
              <a:t>-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 スキャン結果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</a:t>
            </a:r>
            <a:r>
              <a:rPr lang="en-US" altLang="ja-JP" dirty="0">
                <a:solidFill>
                  <a:srgbClr val="FF0000"/>
                </a:solidFill>
              </a:rPr>
              <a:t>-o 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出力先 </a:t>
            </a:r>
            <a:r>
              <a:rPr lang="en-US" altLang="ja-JP" dirty="0" smtClean="0">
                <a:solidFill>
                  <a:srgbClr val="FF0000"/>
                </a:solidFill>
              </a:rPr>
              <a:t>–f </a:t>
            </a:r>
            <a:r>
              <a:rPr lang="ja-JP" altLang="en-US" dirty="0" smtClean="0">
                <a:solidFill>
                  <a:srgbClr val="FF0000"/>
                </a:solidFill>
              </a:rPr>
              <a:t>フォーマット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6125" y="5296517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15440"/>
          <a:stretch/>
        </p:blipFill>
        <p:spPr>
          <a:xfrm>
            <a:off x="5549270" y="2133599"/>
            <a:ext cx="6256714" cy="273496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ORT  </a:t>
            </a:r>
            <a:r>
              <a:rPr lang="en-US" altLang="ja-JP" b="0" dirty="0"/>
              <a:t>  </a:t>
            </a:r>
            <a:r>
              <a:rPr lang="en-US" altLang="ja-JP" b="0" dirty="0" smtClean="0"/>
              <a:t>Reporter </a:t>
            </a:r>
            <a:r>
              <a:rPr lang="ja-JP" altLang="en-US" b="0" dirty="0" smtClean="0"/>
              <a:t>で作成されるファイル</a:t>
            </a:r>
            <a:endParaRPr kumimoji="1" lang="ja-JP" altLang="en-US" dirty="0"/>
          </a:p>
        </p:txBody>
      </p:sp>
      <p:pic>
        <p:nvPicPr>
          <p:cNvPr id="10242" name="Picture 2" descr="https://qiita-user-contents.imgix.net/https%3A%2F%2Fqiita-image-store.s3.ap-northeast-1.amazonaws.com%2F0%2F373931%2Fc095793e-64fc-b1fe-1717-3169317a3a59.png?ixlib=rb-1.2.2&amp;auto=format&amp;gif-q=60&amp;q=75&amp;s=c4e140ccaa52b442b1748b276daf70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3" y="1145583"/>
            <a:ext cx="9589786" cy="525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6619164" y="1419367"/>
            <a:ext cx="3903260" cy="1255594"/>
          </a:xfrm>
          <a:prstGeom prst="wedgeRoundRectCallout">
            <a:avLst>
              <a:gd name="adj1" fmla="val -71882"/>
              <a:gd name="adj2" fmla="val 1114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ここまでで紹介した結果と比べ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新しい情報は含まれていないが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人間が見やすい形になっている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53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ja-JP" altLang="en-US" dirty="0" smtClean="0"/>
              <a:t>その他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さいごに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5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実装予定</a:t>
            </a:r>
            <a:endParaRPr lang="ja-JP" altLang="en-US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 bwMode="auto">
          <a:xfrm>
            <a:off x="713186" y="1157229"/>
            <a:ext cx="11102305" cy="523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573088" indent="-28416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857250" indent="-282575" algn="l" rtl="0" eaLnBrk="0" fontAlgn="base" hangingPunct="0">
              <a:spcBef>
                <a:spcPct val="0"/>
              </a:spcBef>
              <a:spcAft>
                <a:spcPct val="25000"/>
              </a:spcAft>
              <a:buFont typeface="Helvetica" pitchFamily="34" charset="0"/>
              <a:buChar char="•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138238" indent="-279400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1425575" indent="-284163" algn="l" rtl="0" eaLnBrk="0" fontAlgn="base" hangingPunct="0">
              <a:spcBef>
                <a:spcPct val="0"/>
              </a:spcBef>
              <a:spcAft>
                <a:spcPct val="25000"/>
              </a:spcAft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1882775" indent="-284163" algn="l" rtl="0" fontAlgn="base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39975" indent="-284163" algn="l" rtl="0" fontAlgn="base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97175" indent="-284163" algn="l" rtl="0" fontAlgn="base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54375" indent="-284163" algn="l" rtl="0" fontAlgn="base">
              <a:spcBef>
                <a:spcPct val="0"/>
              </a:spcBef>
              <a:spcAft>
                <a:spcPct val="2500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we 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will soon integrate the </a:t>
            </a:r>
            <a:r>
              <a:rPr lang="en-US" altLang="ja-JP" b="0" dirty="0" err="1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ClearlyDefined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 </a:t>
            </a:r>
            <a:r>
              <a:rPr lang="en-US" altLang="ja-JP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scanner</a:t>
            </a:r>
          </a:p>
          <a:p>
            <a:pPr>
              <a:lnSpc>
                <a:spcPct val="150000"/>
              </a:lnSpc>
            </a:pPr>
            <a:r>
              <a:rPr lang="en-US" altLang="ja-JP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SPDX</a:t>
            </a:r>
            <a:r>
              <a:rPr lang="ja-JP" altLang="en-US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2.2</a:t>
            </a:r>
            <a:r>
              <a:rPr lang="ja-JP" altLang="en-US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対応 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(</a:t>
            </a:r>
            <a:r>
              <a:rPr lang="ja-JP" altLang="en-US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含む　</a:t>
            </a:r>
            <a:r>
              <a:rPr lang="en-US" altLang="ja-JP" b="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Appendix VII: SPDX Lite)</a:t>
            </a:r>
          </a:p>
          <a:p>
            <a:pPr>
              <a:lnSpc>
                <a:spcPct val="150000"/>
              </a:lnSpc>
            </a:pPr>
            <a:r>
              <a:rPr lang="ja-JP" altLang="en-US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脆弱性関係情報取得機能</a:t>
            </a:r>
            <a:endParaRPr lang="en-US" altLang="ja-JP" b="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レビュープロセスの報告書作成機能</a:t>
            </a:r>
            <a:endParaRPr lang="en-US" altLang="ja-JP" b="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SW360</a:t>
            </a:r>
            <a:r>
              <a:rPr lang="ja-JP" altLang="en-US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や</a:t>
            </a:r>
            <a:r>
              <a:rPr lang="en-US" altLang="ja-JP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SW360antenna </a:t>
            </a:r>
            <a:r>
              <a:rPr lang="ja-JP" altLang="en-US" b="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との連動？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endParaRPr lang="en-US" altLang="ja-JP" b="0" dirty="0" smtClean="0"/>
          </a:p>
          <a:p>
            <a:pPr>
              <a:lnSpc>
                <a:spcPct val="150000"/>
              </a:lnSpc>
            </a:pPr>
            <a:endParaRPr lang="en-US" altLang="ja-JP" sz="1800" kern="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90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43309" y="1220220"/>
            <a:ext cx="11244575" cy="27785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分析精度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正しく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DL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できてるか？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各ライセンス分析スキャンの精度比較</a:t>
            </a: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のルールファイル調査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どのようなルールファイルができるのか？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どのような結果が出てくるのか？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 algn="ctr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調査してくれる人募集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endParaRPr lang="en-US" altLang="ja-JP" dirty="0" smtClean="0"/>
          </a:p>
          <a:p>
            <a:pPr marL="457200" indent="-457200"/>
            <a:endParaRPr lang="en-US" altLang="ja-JP" dirty="0" smtClean="0"/>
          </a:p>
          <a:p>
            <a:pPr marL="457200" indent="-457200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今後の調査（一緒に調査してくれる人募集）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0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456597" y="3207224"/>
            <a:ext cx="6619165" cy="15285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Q</a:t>
            </a:r>
            <a:r>
              <a:rPr kumimoji="1" lang="ja-JP" altLang="en-US" sz="6600" dirty="0" smtClean="0"/>
              <a:t> 　＆　</a:t>
            </a:r>
            <a:r>
              <a:rPr kumimoji="1" lang="en-US" altLang="ja-JP" sz="6600" dirty="0" smtClean="0"/>
              <a:t>A</a:t>
            </a:r>
            <a:endParaRPr kumimoji="1" lang="ja-JP" altLang="en-US" sz="6600" dirty="0"/>
          </a:p>
        </p:txBody>
      </p:sp>
      <p:sp>
        <p:nvSpPr>
          <p:cNvPr id="3" name="正方形/長方形 2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32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altLang="ja-JP" dirty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OSS Review Toolkit </a:t>
            </a:r>
            <a:r>
              <a:rPr lang="ja-JP" altLang="en-US" dirty="0">
                <a:latin typeface="東芝 Pゴシック" panose="020B0500000000000000" pitchFamily="50" charset="-128"/>
                <a:ea typeface="東芝 Pゴシック" panose="020B0500000000000000" pitchFamily="50" charset="-128"/>
              </a:rPr>
              <a:t>概要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25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8584" y="997126"/>
            <a:ext cx="11244575" cy="54740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公式で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は以下と説明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[</a:t>
            </a:r>
            <a:r>
              <a:rPr lang="en-US" altLang="ja-JP" sz="1800" b="1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 suite of tools to assist with reviewing Open Source Software dependencies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.]</a:t>
            </a:r>
          </a:p>
          <a:p>
            <a:pPr marL="1143000" lvl="1" indent="-457200"/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ORT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と略す．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いくつかの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管理ツールの集合体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オープンソース化されているツール＋独自実装ツールで構成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CUI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で操作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特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に依存関係部分のレビューが得意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2020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年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5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月では未完成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現在は　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Linux Foundation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の傘下プロジェクトとして開発</a:t>
            </a:r>
            <a:endParaRPr lang="en-US" altLang="ja-JP" sz="1800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GitHub</a:t>
            </a:r>
          </a:p>
          <a:p>
            <a:pPr marL="1143000" lvl="1" indent="-457200"/>
            <a:r>
              <a:rPr lang="en-US" altLang="ja-JP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https://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2"/>
              </a:rPr>
              <a:t>github.com/oss-review-toolkit/ort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Apache License 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2019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年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12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月 </a:t>
            </a:r>
            <a:r>
              <a:rPr lang="en-US" altLang="ja-JP" sz="1800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OpenChainJapan@NEC</a:t>
            </a: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で紹介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その他 公式資料</a:t>
            </a:r>
            <a:endParaRPr lang="en-US" altLang="ja-JP" sz="1800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sz="18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3"/>
              </a:rPr>
              <a:t>https://</a:t>
            </a:r>
            <a:r>
              <a:rPr lang="en-US" altLang="ja-JP" sz="18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  <a:hlinkClick r:id="rId3"/>
              </a:rPr>
              <a:t>static.sched.com/hosted_files/ocs19/c7/OSS-Review-Toolkit-Using-FOSS-tools-for-FOSS-reviews-in-CI-CD-world.pdf</a:t>
            </a:r>
            <a:endParaRPr lang="en-US" altLang="ja-JP" sz="18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/>
            <a:endParaRPr lang="en-US" altLang="ja-JP" sz="2000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本日</a:t>
            </a:r>
            <a:r>
              <a:rPr lang="ja-JP" altLang="en-US" sz="20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の発表は以下で公開している</a:t>
            </a:r>
            <a:r>
              <a:rPr lang="en-US" altLang="ja-JP" sz="20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Qiita</a:t>
            </a:r>
            <a:r>
              <a:rPr lang="ja-JP" altLang="en-US" sz="2000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の記事とほぼ同内容</a:t>
            </a:r>
            <a:endParaRPr lang="en-US" altLang="ja-JP" sz="2000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sz="1800" dirty="0">
                <a:hlinkClick r:id="rId4"/>
              </a:rPr>
              <a:t>https://qiita.com/K-Hama/items/5c1d4759fd5cbcf397b2</a:t>
            </a:r>
            <a:endParaRPr lang="en-US" altLang="ja-JP" sz="1800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 smtClean="0">
              <a:latin typeface="TT Toshiba Sans" panose="020B0503030403020204" pitchFamily="34" charset="0"/>
              <a:ea typeface="TT Toshiba Sans" panose="020B0503030403020204" pitchFamily="34" charset="0"/>
            </a:endParaRPr>
          </a:p>
          <a:p>
            <a:pPr marL="457200" indent="-457200"/>
            <a:endParaRPr lang="en-US" altLang="ja-JP" dirty="0" smtClean="0"/>
          </a:p>
          <a:p>
            <a:pPr marL="457200" indent="-457200"/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T Toshiba Sans" panose="020B0503030403020204" pitchFamily="34" charset="0"/>
                <a:ea typeface="TT Toshiba Sans" panose="020B0503030403020204" pitchFamily="34" charset="0"/>
              </a:rPr>
              <a:t>OSS Review Toolkit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58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8584" y="997126"/>
            <a:ext cx="11244575" cy="4833658"/>
          </a:xfrm>
        </p:spPr>
        <p:txBody>
          <a:bodyPr>
            <a:normAutofit/>
          </a:bodyPr>
          <a:lstStyle/>
          <a:p>
            <a:pPr marL="1143000" lvl="1" indent="-457200"/>
            <a:endParaRPr lang="en-US" altLang="ja-JP" dirty="0" smtClean="0"/>
          </a:p>
          <a:p>
            <a:pPr marL="457200" indent="-457200"/>
            <a:endParaRPr lang="en-US" altLang="ja-JP" dirty="0" smtClean="0"/>
          </a:p>
          <a:p>
            <a:pPr marL="457200" indent="-457200"/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T Toshiba Sans" panose="020B0503030403020204" pitchFamily="34" charset="0"/>
                <a:ea typeface="TT Toshiba Sans" panose="020B0503030403020204" pitchFamily="34" charset="0"/>
              </a:rPr>
              <a:t>OSS Review Toolkit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4832" y="1363683"/>
            <a:ext cx="11208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現在は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5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機能が実装されている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指定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したプロジェクトファイル内のパッケージなど依存関係を調査するツール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．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多様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なパッケージマネージャに対応．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Downloader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Analyzer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が出力した結果を参照し，分析するコードをダウンロードするツール．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Scanner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ローカル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に保存されているソースコードのライセンスとコピーライトを調査するツール．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Evaluator</a:t>
            </a: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ユーザ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がカスタマイズできる</a:t>
            </a: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利用ポリシー規則に従いライセンスの評価を行うツール．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Reporter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様々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な書式で結果をわかりやすく表示するツール．</a:t>
            </a:r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6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ORT</a:t>
            </a:r>
            <a:r>
              <a:rPr kumimoji="1" lang="ja-JP" altLang="en-US" dirty="0" smtClean="0"/>
              <a:t>　実装済の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機能関係性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1055" y="1239979"/>
            <a:ext cx="1537855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Analyzer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05892" y="2355780"/>
            <a:ext cx="1537855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Downloader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512383" y="4440380"/>
            <a:ext cx="1537855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Evaluator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03921" y="5534378"/>
            <a:ext cx="1537855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Reporter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74528" y="3394871"/>
            <a:ext cx="1537855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Scanner</a:t>
            </a:r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5400000">
            <a:off x="1970808" y="1672935"/>
            <a:ext cx="692727" cy="61652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4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曲折矢印 10"/>
          <p:cNvSpPr/>
          <p:nvPr/>
        </p:nvSpPr>
        <p:spPr>
          <a:xfrm rot="5400000">
            <a:off x="3605645" y="2740246"/>
            <a:ext cx="692727" cy="616524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曲折矢印 11"/>
          <p:cNvSpPr/>
          <p:nvPr/>
        </p:nvSpPr>
        <p:spPr>
          <a:xfrm rot="5400000">
            <a:off x="5474282" y="3785755"/>
            <a:ext cx="692727" cy="616524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5400000">
            <a:off x="6986416" y="4942359"/>
            <a:ext cx="650652" cy="533388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線吹き出し 1 14"/>
          <p:cNvSpPr/>
          <p:nvPr/>
        </p:nvSpPr>
        <p:spPr>
          <a:xfrm>
            <a:off x="2874819" y="760056"/>
            <a:ext cx="2270411" cy="535846"/>
          </a:xfrm>
          <a:prstGeom prst="callout1">
            <a:avLst>
              <a:gd name="adj1" fmla="val 47191"/>
              <a:gd name="adj2" fmla="val 3261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依存する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を分析</a:t>
            </a:r>
            <a:endParaRPr kumimoji="1" lang="ja-JP" altLang="en-US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16" name="線吹き出し 1 15"/>
          <p:cNvSpPr/>
          <p:nvPr/>
        </p:nvSpPr>
        <p:spPr>
          <a:xfrm>
            <a:off x="4865555" y="1536172"/>
            <a:ext cx="3270526" cy="535846"/>
          </a:xfrm>
          <a:prstGeom prst="callout1">
            <a:avLst>
              <a:gd name="adj1" fmla="val 42020"/>
              <a:gd name="adj2" fmla="val 1566"/>
              <a:gd name="adj3" fmla="val 179724"/>
              <a:gd name="adj4" fmla="val -366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分析した結果より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/>
            </a:r>
            <a:b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</a:b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依存する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をダウンロード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7" name="線吹き出し 1 16"/>
          <p:cNvSpPr/>
          <p:nvPr/>
        </p:nvSpPr>
        <p:spPr>
          <a:xfrm>
            <a:off x="6121986" y="2663714"/>
            <a:ext cx="3079173" cy="549319"/>
          </a:xfrm>
          <a:prstGeom prst="callout1">
            <a:avLst>
              <a:gd name="adj1" fmla="val 44225"/>
              <a:gd name="adj2" fmla="val 9873"/>
              <a:gd name="adj3" fmla="val 139369"/>
              <a:gd name="adj4" fmla="val -19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ダウンロードした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OSS</a:t>
            </a:r>
          </a:p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のライセンススキャン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18" name="線吹き出し 1 17"/>
          <p:cNvSpPr/>
          <p:nvPr/>
        </p:nvSpPr>
        <p:spPr>
          <a:xfrm>
            <a:off x="7872848" y="3814414"/>
            <a:ext cx="2892134" cy="549319"/>
          </a:xfrm>
          <a:prstGeom prst="callout1">
            <a:avLst>
              <a:gd name="adj1" fmla="val 49270"/>
              <a:gd name="adj2" fmla="val -3683"/>
              <a:gd name="adj3" fmla="val 121714"/>
              <a:gd name="adj4" fmla="val -28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ライセンススキャン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/>
            </a:r>
            <a:b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</a:b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結果よりコンプライアンスなどの問題を調査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19" name="線吹き出し 1 18"/>
          <p:cNvSpPr/>
          <p:nvPr/>
        </p:nvSpPr>
        <p:spPr>
          <a:xfrm>
            <a:off x="8913847" y="5230089"/>
            <a:ext cx="3001062" cy="549319"/>
          </a:xfrm>
          <a:prstGeom prst="callout1">
            <a:avLst>
              <a:gd name="adj1" fmla="val 39181"/>
              <a:gd name="adj2" fmla="val 4461"/>
              <a:gd name="adj3" fmla="val 73794"/>
              <a:gd name="adj4" fmla="val -11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分析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/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調査結果を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人間が見やすい形式で出力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2625434" y="1502278"/>
            <a:ext cx="1141348" cy="341680"/>
          </a:xfrm>
          <a:prstGeom prst="wedgeRoundRectCallout">
            <a:avLst>
              <a:gd name="adj1" fmla="val -64117"/>
              <a:gd name="adj2" fmla="val 379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Json,yaml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4279333" y="2605163"/>
            <a:ext cx="1598736" cy="312308"/>
          </a:xfrm>
          <a:prstGeom prst="wedgeRoundRectCallout">
            <a:avLst>
              <a:gd name="adj1" fmla="val -64117"/>
              <a:gd name="adj2" fmla="val 379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6040214" y="3599649"/>
            <a:ext cx="1141348" cy="341680"/>
          </a:xfrm>
          <a:prstGeom prst="wedgeRoundRectCallout">
            <a:avLst>
              <a:gd name="adj1" fmla="val -64117"/>
              <a:gd name="adj2" fmla="val 379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Json,yaml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7500428" y="4745320"/>
            <a:ext cx="1141348" cy="341680"/>
          </a:xfrm>
          <a:prstGeom prst="wedgeRoundRectCallout">
            <a:avLst>
              <a:gd name="adj1" fmla="val -64117"/>
              <a:gd name="adj2" fmla="val 379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Json,yaml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8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インストールと基本的な操作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6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58584" y="997126"/>
            <a:ext cx="11244575" cy="351332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Gradle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を利用して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Native</a:t>
            </a: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インストール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　</a:t>
            </a:r>
            <a:endParaRPr kumimoji="1"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他に</a:t>
            </a:r>
            <a:r>
              <a:rPr kumimoji="1"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Docker</a:t>
            </a:r>
            <a:r>
              <a:rPr lang="ja-JP" altLang="en-US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上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に構築，バイナリも配布されている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どれもすごく簡単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10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分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程度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（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Docker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利用の場合は環境によって</a:t>
            </a:r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1</a:t>
            </a: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時間程度かかることも）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事前準備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marL="1143000" lvl="1" indent="-457200"/>
            <a:r>
              <a:rPr lang="en-US" altLang="ja-JP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Java </a:t>
            </a:r>
            <a:r>
              <a:rPr lang="en-US" altLang="ja-JP" b="1" dirty="0" err="1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OpenJDK</a:t>
            </a:r>
            <a:r>
              <a:rPr lang="en-US" altLang="ja-JP" b="1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en-US" altLang="ja-JP" b="1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8 or </a:t>
            </a:r>
            <a:r>
              <a:rPr lang="en-US" altLang="ja-JP" b="1" dirty="0" err="1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OpenJDK</a:t>
            </a:r>
            <a:r>
              <a:rPr lang="en-US" altLang="ja-JP" b="1" dirty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  <a:r>
              <a:rPr lang="en-US" altLang="ja-JP" b="1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11</a:t>
            </a:r>
          </a:p>
          <a:p>
            <a:pPr marL="1143000" lvl="1" indent="-457200"/>
            <a:r>
              <a:rPr lang="en-US" altLang="ja-JP" b="1" dirty="0" err="1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Gradle</a:t>
            </a:r>
            <a:r>
              <a:rPr lang="en-US" altLang="ja-JP" b="1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 </a:t>
            </a:r>
          </a:p>
          <a:p>
            <a:pPr marL="1143000" lvl="1" indent="-457200"/>
            <a:r>
              <a:rPr lang="en-US" altLang="ja-JP" b="1" dirty="0" smtClean="0">
                <a:latin typeface="東芝 Pゴシック Light" panose="020B0300000000000000" pitchFamily="50" charset="-128"/>
                <a:ea typeface="東芝 Pゴシック Light" panose="020B0300000000000000" pitchFamily="50" charset="-128"/>
              </a:rPr>
              <a:t>Docker</a:t>
            </a:r>
            <a:endParaRPr lang="en-US" altLang="ja-JP" dirty="0" smtClean="0">
              <a:latin typeface="東芝 Pゴシック Light" panose="020B0300000000000000" pitchFamily="50" charset="-128"/>
              <a:ea typeface="東芝 Pゴシック Light" panose="020B0300000000000000" pitchFamily="50" charset="-128"/>
            </a:endParaRPr>
          </a:p>
          <a:p>
            <a:pPr lvl="1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2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468000" y="1133895"/>
            <a:ext cx="11244575" cy="391288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u="sng" dirty="0" smtClean="0"/>
              <a:t>ネイティブインストール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 https://github.com/oss-review-toolkit/ort.git</a:t>
            </a:r>
          </a:p>
          <a:p>
            <a:r>
              <a:rPr lang="en-US" altLang="ja-JP" dirty="0"/>
              <a:t>$ ./</a:t>
            </a:r>
            <a:r>
              <a:rPr lang="en-US" altLang="ja-JP" dirty="0" err="1"/>
              <a:t>gradlew</a:t>
            </a:r>
            <a:r>
              <a:rPr lang="en-US" altLang="ja-JP" dirty="0"/>
              <a:t> </a:t>
            </a:r>
            <a:r>
              <a:rPr lang="en-US" altLang="ja-JP" dirty="0" err="1" smtClean="0"/>
              <a:t>installDist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以上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u="sng" dirty="0" smtClean="0"/>
              <a:t>Docker</a:t>
            </a:r>
            <a:r>
              <a:rPr lang="ja-JP" altLang="en-US" u="sng" dirty="0" smtClean="0"/>
              <a:t>利用　インストール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 https://</a:t>
            </a:r>
            <a:r>
              <a:rPr lang="en-US" altLang="ja-JP" dirty="0" smtClean="0"/>
              <a:t>github.com/oss-review-toolkit/ort.git</a:t>
            </a:r>
          </a:p>
          <a:p>
            <a:r>
              <a:rPr lang="en-US" altLang="ja-JP" dirty="0" smtClean="0"/>
              <a:t>$ </a:t>
            </a:r>
            <a:r>
              <a:rPr lang="en-US" altLang="ja-JP" dirty="0" err="1" smtClean="0"/>
              <a:t>docker</a:t>
            </a:r>
            <a:r>
              <a:rPr lang="en-US" altLang="ja-JP" dirty="0" smtClean="0"/>
              <a:t> </a:t>
            </a:r>
            <a:r>
              <a:rPr lang="en-US" altLang="ja-JP" dirty="0"/>
              <a:t>build -t ort </a:t>
            </a:r>
            <a:r>
              <a:rPr lang="en-US" altLang="ja-JP" dirty="0" smtClean="0"/>
              <a:t>..</a:t>
            </a:r>
          </a:p>
          <a:p>
            <a:endParaRPr lang="en-US" altLang="ja-JP" dirty="0"/>
          </a:p>
          <a:p>
            <a:r>
              <a:rPr lang="ja-JP" altLang="en-US" dirty="0" smtClean="0"/>
              <a:t>以上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インストール方法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3284" y="6559033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j-ea"/>
                <a:ea typeface="+mj-ea"/>
              </a:rPr>
              <a:t>CC-BY 4.0</a:t>
            </a:r>
            <a:endParaRPr lang="ja-JP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4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</TotalTime>
  <Words>1059</Words>
  <Application>Microsoft Office PowerPoint</Application>
  <PresentationFormat>ワイド画面</PresentationFormat>
  <Paragraphs>273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9" baseType="lpstr">
      <vt:lpstr>Meiryo UI</vt:lpstr>
      <vt:lpstr>ＭＳ Ｐゴシック</vt:lpstr>
      <vt:lpstr>東芝 Pゴシック</vt:lpstr>
      <vt:lpstr>東芝 Pゴシック Light</vt:lpstr>
      <vt:lpstr>游ゴシック</vt:lpstr>
      <vt:lpstr>游ゴシック Light</vt:lpstr>
      <vt:lpstr>Arial</vt:lpstr>
      <vt:lpstr>Calibri</vt:lpstr>
      <vt:lpstr>Calibri Light</vt:lpstr>
      <vt:lpstr>Consolas</vt:lpstr>
      <vt:lpstr>Segoe UI</vt:lpstr>
      <vt:lpstr>TT Toshiba Sans</vt:lpstr>
      <vt:lpstr>Office テーマ</vt:lpstr>
      <vt:lpstr>OSS Review Toolkit 機能調査 OpenChain Japan Tooling SWG</vt:lpstr>
      <vt:lpstr>Contents</vt:lpstr>
      <vt:lpstr>OSS Review Toolkit 概要</vt:lpstr>
      <vt:lpstr>OSS Review Toolkitとは？</vt:lpstr>
      <vt:lpstr>OSS Review Toolkitとは？</vt:lpstr>
      <vt:lpstr>ORT　実装済の5機能関係性</vt:lpstr>
      <vt:lpstr>インストールと基本的な操作</vt:lpstr>
      <vt:lpstr>インストール</vt:lpstr>
      <vt:lpstr>インストール方法</vt:lpstr>
      <vt:lpstr>基本操作</vt:lpstr>
      <vt:lpstr>インストール＆バージョン確認</vt:lpstr>
      <vt:lpstr>インストール＆バージョン確認 （実物）</vt:lpstr>
      <vt:lpstr>ORT Analyzer　利用方法　 OSS依存関係を分析</vt:lpstr>
      <vt:lpstr>ORT Analyzer の出力結果</vt:lpstr>
      <vt:lpstr>ORT  Downloader　利用方法　 依存OSSのコードを取得</vt:lpstr>
      <vt:lpstr>ORT  Downloader　取得ファイル名（一部）</vt:lpstr>
      <vt:lpstr>ORT  Scanner　利用方法　ダウンロードしたコードのライセンスなど分析　</vt:lpstr>
      <vt:lpstr>ORT  Scan　結果（一部） </vt:lpstr>
      <vt:lpstr>ORT    Evaluator 　利用方法　スキャン結果を評価</vt:lpstr>
      <vt:lpstr>ORT    Evaluator 　実行結果</vt:lpstr>
      <vt:lpstr>ORT   Reportar　利用方法　結果をわかりやすい形式で出力</vt:lpstr>
      <vt:lpstr>ORT    Reporter で作成されるファイル</vt:lpstr>
      <vt:lpstr>その他</vt:lpstr>
      <vt:lpstr>実装予定</vt:lpstr>
      <vt:lpstr>今後の調査（一緒に調査してくれる人募集）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TossPedia ご紹介</dc:title>
  <dc:creator>hama kouki(浜 功樹 ○ＳＷＣ□ＯＳＴ)</dc:creator>
  <cp:lastModifiedBy>hama kouki(浜 功樹 ○ＳＷＣ□ＯＳＴ)</cp:lastModifiedBy>
  <cp:revision>81</cp:revision>
  <dcterms:created xsi:type="dcterms:W3CDTF">2020-01-27T01:00:52Z</dcterms:created>
  <dcterms:modified xsi:type="dcterms:W3CDTF">2020-05-24T21:22:49Z</dcterms:modified>
</cp:coreProperties>
</file>