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5"/>
  </p:notesMasterIdLst>
  <p:sldIdLst>
    <p:sldId id="269" r:id="rId2"/>
    <p:sldId id="298" r:id="rId3"/>
    <p:sldId id="316" r:id="rId4"/>
    <p:sldId id="306" r:id="rId5"/>
    <p:sldId id="303" r:id="rId6"/>
    <p:sldId id="307" r:id="rId7"/>
    <p:sldId id="313" r:id="rId8"/>
    <p:sldId id="314" r:id="rId9"/>
    <p:sldId id="315" r:id="rId10"/>
    <p:sldId id="310" r:id="rId11"/>
    <p:sldId id="309" r:id="rId12"/>
    <p:sldId id="305" r:id="rId13"/>
    <p:sldId id="312" r:id="rId14"/>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4" autoAdjust="0"/>
    <p:restoredTop sz="94633" autoAdjust="0"/>
  </p:normalViewPr>
  <p:slideViewPr>
    <p:cSldViewPr snapToGrid="0" snapToObjects="1">
      <p:cViewPr varScale="1">
        <p:scale>
          <a:sx n="93" d="100"/>
          <a:sy n="93" d="100"/>
        </p:scale>
        <p:origin x="90" y="348"/>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notesViewPr>
    <p:cSldViewPr snapToGrid="0" snapToObjects="1">
      <p:cViewPr varScale="1">
        <p:scale>
          <a:sx n="83" d="100"/>
          <a:sy n="83"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449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556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078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25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8963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11</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9536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12</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959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13</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1901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pic>
        <p:nvPicPr>
          <p:cNvPr id="9" name="Shape 32"/>
          <p:cNvPicPr preferRelativeResize="0"/>
          <p:nvPr userDrawn="1"/>
        </p:nvPicPr>
        <p:blipFill rotWithShape="1">
          <a:blip r:embed="rId2">
            <a:alphaModFix/>
          </a:blip>
          <a:srcRect/>
          <a:stretch/>
        </p:blipFill>
        <p:spPr>
          <a:xfrm>
            <a:off x="838200" y="5800725"/>
            <a:ext cx="1422093" cy="789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
        <p:nvSpPr>
          <p:cNvPr id="6" name="Shape 22"/>
          <p:cNvSpPr txBox="1">
            <a:spLocks/>
          </p:cNvSpPr>
          <p:nvPr userDrawn="1"/>
        </p:nvSpPr>
        <p:spPr>
          <a:xfrm>
            <a:off x="2034314" y="6196734"/>
            <a:ext cx="1916545" cy="365125"/>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Japan Work Group</a:t>
            </a:r>
          </a:p>
          <a:p>
            <a:r>
              <a:rPr kumimoji="1" lang="en-US" altLang="ja-JP" b="1" u="sng" dirty="0" smtClean="0">
                <a:solidFill>
                  <a:schemeClr val="bg1">
                    <a:lumMod val="65000"/>
                  </a:schemeClr>
                </a:solidFill>
              </a:rPr>
              <a:t>Tooling</a:t>
            </a:r>
            <a:r>
              <a:rPr kumimoji="1" lang="en-US" altLang="ja-JP" dirty="0" smtClean="0">
                <a:solidFill>
                  <a:schemeClr val="bg1">
                    <a:lumMod val="65000"/>
                  </a:schemeClr>
                </a:solidFill>
              </a:rPr>
              <a:t> Sub-Group</a:t>
            </a:r>
          </a:p>
        </p:txBody>
      </p:sp>
      <p:pic>
        <p:nvPicPr>
          <p:cNvPr id="7" name="Shape 32"/>
          <p:cNvPicPr preferRelativeResize="0"/>
          <p:nvPr userDrawn="1"/>
        </p:nvPicPr>
        <p:blipFill rotWithShape="1">
          <a:blip r:embed="rId6">
            <a:alphaModFix/>
          </a:blip>
          <a:srcRect/>
          <a:stretch/>
        </p:blipFill>
        <p:spPr>
          <a:xfrm>
            <a:off x="838200" y="5800725"/>
            <a:ext cx="1422093" cy="7898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Source-Compliance/Sharing-creates-value/tree/master/Tooling-Landscape/Meeting-Material/Meeting-20200603" TargetMode="External"/><Relationship Id="rId7" Type="http://schemas.openxmlformats.org/officeDocument/2006/relationships/hyperlink" Target="https://sbom.democert.org/sb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CERTCC/SBOM" TargetMode="External"/><Relationship Id="rId5" Type="http://schemas.openxmlformats.org/officeDocument/2006/relationships/hyperlink" Target="https://github.com/Open-Source-Compliance/Sharing-creates-value/tree/master/Tooling-Landscape/Meeting-Material/Meeting-20200617" TargetMode="External"/><Relationship Id="rId4" Type="http://schemas.openxmlformats.org/officeDocument/2006/relationships/hyperlink" Target="https://github.com/Optum/barist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lang="en-US" altLang="ja-JP" sz="4000" b="1" dirty="0" err="1">
                <a:solidFill>
                  <a:srgbClr val="EA5B2B"/>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t> Japan Work Group</a:t>
            </a:r>
            <a:b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 Sub</a:t>
            </a:r>
            <a:r>
              <a:rPr lang="en-US" altLang="ja-JP" sz="4000" b="1"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Group</a:t>
            </a:r>
            <a: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回ミーティング</a:t>
            </a:r>
            <a:endParaRPr kumimoji="1" lang="ja-JP" altLang="en-US" sz="3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en-US" altLang="ja-JP" dirty="0" smtClean="0">
                <a:solidFill>
                  <a:schemeClr val="tx1"/>
                </a:solidFill>
                <a:latin typeface="Meiryo UI" panose="020B0604030504040204" pitchFamily="50" charset="-128"/>
                <a:ea typeface="Meiryo UI" panose="020B0604030504040204" pitchFamily="50" charset="-128"/>
              </a:rPr>
              <a:t>Takashi Ninjouji</a:t>
            </a:r>
            <a:r>
              <a:rPr kumimoji="1" lang="ja-JP" altLang="en-US" dirty="0" smtClean="0">
                <a:solidFill>
                  <a:schemeClr val="tx1"/>
                </a:solidFill>
                <a:latin typeface="Meiryo UI" panose="020B0604030504040204" pitchFamily="50" charset="-128"/>
                <a:ea typeface="Meiryo UI" panose="020B0604030504040204" pitchFamily="50" charset="-128"/>
              </a:rPr>
              <a:t>　　</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r"/>
            <a:r>
              <a:rPr kumimoji="1" lang="en-US" altLang="ja-JP" dirty="0">
                <a:solidFill>
                  <a:schemeClr val="tx1"/>
                </a:solidFill>
                <a:latin typeface="Meiryo UI" panose="020B0604030504040204" pitchFamily="50" charset="-128"/>
                <a:ea typeface="Meiryo UI" panose="020B0604030504040204" pitchFamily="50" charset="-128"/>
              </a:rPr>
              <a:t>OpenChain Japan </a:t>
            </a:r>
            <a:r>
              <a:rPr kumimoji="1" lang="en-US" altLang="ja-JP" dirty="0" smtClean="0">
                <a:solidFill>
                  <a:schemeClr val="tx1"/>
                </a:solidFill>
                <a:latin typeface="Meiryo UI" panose="020B0604030504040204" pitchFamily="50" charset="-128"/>
                <a:ea typeface="Meiryo UI" panose="020B0604030504040204" pitchFamily="50" charset="-128"/>
              </a:rPr>
              <a:t>WG / Tooling SG</a:t>
            </a:r>
            <a:endParaRPr kumimoji="1" lang="ja-JP" altLang="en-US" dirty="0">
              <a:solidFill>
                <a:schemeClr val="tx1"/>
              </a:solidFill>
              <a:latin typeface="Meiryo UI" panose="020B0604030504040204" pitchFamily="50" charset="-128"/>
              <a:ea typeface="Meiryo UI" panose="020B0604030504040204" pitchFamily="50" charset="-128"/>
            </a:endParaRPr>
          </a:p>
          <a:p>
            <a:pPr algn="r"/>
            <a:r>
              <a:rPr kumimoji="1" lang="en-US" altLang="ja-JP" dirty="0" smtClean="0">
                <a:solidFill>
                  <a:schemeClr val="tx1"/>
                </a:solidFill>
                <a:latin typeface="Meiryo UI" panose="020B0604030504040204" pitchFamily="50" charset="-128"/>
                <a:ea typeface="Meiryo UI" panose="020B0604030504040204" pitchFamily="50" charset="-128"/>
              </a:rPr>
              <a:t>2020/6/23</a:t>
            </a:r>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発表・その他 </a:t>
            </a:r>
            <a:r>
              <a:rPr kumimoji="1" lang="en-US" altLang="ja-JP" dirty="0" smtClean="0"/>
              <a:t>(</a:t>
            </a:r>
            <a:r>
              <a:rPr kumimoji="1" lang="ja-JP" altLang="en-US" dirty="0" smtClean="0"/>
              <a:t>情報共有等</a:t>
            </a:r>
            <a:r>
              <a:rPr kumimoji="1" lang="en-US" altLang="ja-JP" dirty="0" smtClean="0"/>
              <a:t>)</a:t>
            </a:r>
            <a:endParaRPr kumimoji="1" lang="ja-JP" altLang="en-US" dirty="0"/>
          </a:p>
        </p:txBody>
      </p:sp>
      <p:sp>
        <p:nvSpPr>
          <p:cNvPr id="3" name="テキスト プレースホルダー 2"/>
          <p:cNvSpPr>
            <a:spLocks noGrp="1"/>
          </p:cNvSpPr>
          <p:nvPr>
            <p:ph type="body" idx="1"/>
          </p:nvPr>
        </p:nvSpPr>
        <p:spPr>
          <a:xfrm>
            <a:off x="838200" y="1255595"/>
            <a:ext cx="10515599" cy="4537880"/>
          </a:xfrm>
        </p:spPr>
        <p:txBody>
          <a:bodyPr>
            <a:noAutofit/>
          </a:bodyPr>
          <a:lstStyle/>
          <a:p>
            <a:pPr marL="565150" indent="-514350">
              <a:lnSpc>
                <a:spcPct val="150000"/>
              </a:lnSpc>
              <a:buSzPct val="150000"/>
              <a:buFont typeface="+mj-lt"/>
              <a:buAutoNum type="arabicPeriod"/>
            </a:pPr>
            <a:r>
              <a:rPr kumimoji="1" lang="en-US" altLang="ja-JP" sz="1400" b="1" dirty="0" err="1">
                <a:solidFill>
                  <a:schemeClr val="tx1"/>
                </a:solidFill>
                <a:latin typeface="メイリオ" panose="020B0604030504040204" pitchFamily="50" charset="-128"/>
                <a:ea typeface="メイリオ" panose="020B0604030504040204" pitchFamily="50" charset="-128"/>
              </a:rPr>
              <a:t>OpenChain</a:t>
            </a:r>
            <a:r>
              <a:rPr kumimoji="1" lang="en-US" altLang="ja-JP" sz="1400" b="1" dirty="0">
                <a:solidFill>
                  <a:schemeClr val="tx1"/>
                </a:solidFill>
                <a:latin typeface="メイリオ" panose="020B0604030504040204" pitchFamily="50" charset="-128"/>
                <a:ea typeface="メイリオ" panose="020B0604030504040204" pitchFamily="50" charset="-128"/>
              </a:rPr>
              <a:t> Reference Tooling Work Group – Meeting </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SzPct val="100000"/>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#16</a:t>
            </a:r>
            <a:r>
              <a:rPr kumimoji="1" lang="ja-JP" altLang="en-US" sz="1200" b="1" dirty="0">
                <a:solidFill>
                  <a:schemeClr val="tx1"/>
                </a:solidFill>
                <a:latin typeface="メイリオ" panose="020B0604030504040204" pitchFamily="50" charset="-128"/>
                <a:ea typeface="メイリオ" panose="020B0604030504040204" pitchFamily="50" charset="-128"/>
              </a:rPr>
              <a:t> </a:t>
            </a:r>
            <a:r>
              <a:rPr kumimoji="1" lang="en-US" altLang="ja-JP" sz="1200" b="1" dirty="0" smtClean="0">
                <a:solidFill>
                  <a:schemeClr val="tx1"/>
                </a:solidFill>
                <a:latin typeface="メイリオ" panose="020B0604030504040204" pitchFamily="50" charset="-128"/>
                <a:ea typeface="メイリオ" panose="020B0604030504040204" pitchFamily="50" charset="-128"/>
              </a:rPr>
              <a:t>(2020/06/03,04). Thomas </a:t>
            </a:r>
            <a:r>
              <a:rPr kumimoji="1" lang="en-US" altLang="ja-JP" sz="1200" b="1" dirty="0" err="1" smtClean="0">
                <a:solidFill>
                  <a:schemeClr val="tx1"/>
                </a:solidFill>
                <a:latin typeface="メイリオ" panose="020B0604030504040204" pitchFamily="50" charset="-128"/>
                <a:ea typeface="メイリオ" panose="020B0604030504040204" pitchFamily="50" charset="-128"/>
              </a:rPr>
              <a:t>Steenbergen</a:t>
            </a:r>
            <a:r>
              <a:rPr kumimoji="1" lang="en-US" altLang="ja-JP" sz="1200" b="1" dirty="0" smtClean="0">
                <a:solidFill>
                  <a:schemeClr val="tx1"/>
                </a:solidFill>
                <a:latin typeface="メイリオ" panose="020B0604030504040204" pitchFamily="50" charset="-128"/>
                <a:ea typeface="メイリオ" panose="020B0604030504040204" pitchFamily="50" charset="-128"/>
              </a:rPr>
              <a:t>. “Security Profile for SPDX 3.0” </a:t>
            </a:r>
            <a:r>
              <a:rPr kumimoji="1" lang="en-US" altLang="ja-JP" sz="1200" b="1" dirty="0">
                <a:solidFill>
                  <a:schemeClr val="tx1"/>
                </a:solidFill>
                <a:latin typeface="メイリオ" panose="020B0604030504040204" pitchFamily="50" charset="-128"/>
                <a:ea typeface="メイリオ" panose="020B0604030504040204" pitchFamily="50" charset="-128"/>
              </a:rPr>
              <a:t>(</a:t>
            </a:r>
            <a:r>
              <a:rPr kumimoji="1" lang="en-US" altLang="ja-JP" sz="1200" b="1" dirty="0" smtClean="0">
                <a:solidFill>
                  <a:schemeClr val="tx1"/>
                </a:solidFill>
                <a:latin typeface="メイリオ" panose="020B0604030504040204" pitchFamily="50" charset="-128"/>
                <a:ea typeface="メイリオ" panose="020B0604030504040204" pitchFamily="50" charset="-128"/>
                <a:hlinkClick r:id="rId3"/>
              </a:rPr>
              <a:t>URL</a:t>
            </a:r>
            <a:r>
              <a:rPr kumimoji="1" lang="en-US" altLang="ja-JP" sz="1200" b="1" dirty="0" smtClean="0">
                <a:solidFill>
                  <a:schemeClr val="tx1"/>
                </a:solidFill>
                <a:latin typeface="メイリオ" panose="020B0604030504040204" pitchFamily="50" charset="-128"/>
                <a:ea typeface="メイリオ" panose="020B0604030504040204" pitchFamily="50" charset="-128"/>
              </a:rPr>
              <a:t>)</a:t>
            </a:r>
          </a:p>
          <a:p>
            <a:pPr marL="1022350" lvl="1" indent="-514350">
              <a:lnSpc>
                <a:spcPct val="150000"/>
              </a:lnSpc>
              <a:buSzPct val="100000"/>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#17 (2020/06/18), “</a:t>
            </a:r>
            <a:r>
              <a:rPr kumimoji="1" lang="en-US" altLang="ja-JP" sz="1200" b="1" dirty="0" err="1" smtClean="0">
                <a:solidFill>
                  <a:schemeClr val="tx1"/>
                </a:solidFill>
                <a:latin typeface="メイリオ" panose="020B0604030504040204" pitchFamily="50" charset="-128"/>
                <a:ea typeface="メイリオ" panose="020B0604030504040204" pitchFamily="50" charset="-128"/>
              </a:rPr>
              <a:t>Optum</a:t>
            </a:r>
            <a:r>
              <a:rPr kumimoji="1" lang="en-US" altLang="ja-JP" sz="1200" b="1" dirty="0" smtClean="0">
                <a:solidFill>
                  <a:schemeClr val="tx1"/>
                </a:solidFill>
                <a:latin typeface="メイリオ" panose="020B0604030504040204" pitchFamily="50" charset="-128"/>
                <a:ea typeface="メイリオ" panose="020B0604030504040204" pitchFamily="50" charset="-128"/>
              </a:rPr>
              <a:t>/barista” </a:t>
            </a:r>
            <a:r>
              <a:rPr kumimoji="1" lang="en-US" altLang="ja-JP" sz="1200" b="1" dirty="0">
                <a:solidFill>
                  <a:schemeClr val="tx1"/>
                </a:solidFill>
                <a:latin typeface="メイリオ" panose="020B0604030504040204" pitchFamily="50" charset="-128"/>
                <a:ea typeface="メイリオ" panose="020B0604030504040204" pitchFamily="50" charset="-128"/>
              </a:rPr>
              <a:t>(</a:t>
            </a:r>
            <a:r>
              <a:rPr kumimoji="1" lang="en-US" altLang="ja-JP" sz="1200" b="1" dirty="0">
                <a:solidFill>
                  <a:schemeClr val="tx1"/>
                </a:solidFill>
                <a:latin typeface="メイリオ" panose="020B0604030504040204" pitchFamily="50" charset="-128"/>
                <a:ea typeface="メイリオ" panose="020B0604030504040204" pitchFamily="50" charset="-128"/>
                <a:hlinkClick r:id="rId4"/>
              </a:rPr>
              <a:t>https://github.com/Optum/barista</a:t>
            </a:r>
            <a:r>
              <a:rPr kumimoji="1" lang="en-US" altLang="ja-JP" sz="1200" b="1" dirty="0" smtClean="0">
                <a:solidFill>
                  <a:schemeClr val="tx1"/>
                </a:solidFill>
                <a:latin typeface="メイリオ" panose="020B0604030504040204" pitchFamily="50" charset="-128"/>
                <a:ea typeface="メイリオ" panose="020B0604030504040204" pitchFamily="50" charset="-128"/>
              </a:rPr>
              <a:t>)</a:t>
            </a:r>
            <a:r>
              <a:rPr kumimoji="1" lang="ja-JP" altLang="en-US" sz="1200" b="1" dirty="0">
                <a:solidFill>
                  <a:schemeClr val="tx1"/>
                </a:solidFill>
                <a:latin typeface="メイリオ" panose="020B0604030504040204" pitchFamily="50" charset="-128"/>
                <a:ea typeface="メイリオ" panose="020B0604030504040204" pitchFamily="50" charset="-128"/>
              </a:rPr>
              <a:t> </a:t>
            </a:r>
            <a:r>
              <a:rPr kumimoji="1" lang="en-US" altLang="ja-JP" sz="1200" b="1" dirty="0" smtClean="0">
                <a:solidFill>
                  <a:schemeClr val="tx1"/>
                </a:solidFill>
                <a:latin typeface="メイリオ" panose="020B0604030504040204" pitchFamily="50" charset="-128"/>
                <a:ea typeface="メイリオ" panose="020B0604030504040204" pitchFamily="50" charset="-128"/>
              </a:rPr>
              <a:t>(</a:t>
            </a:r>
            <a:r>
              <a:rPr kumimoji="1" lang="en-US" altLang="ja-JP" sz="1200" b="1" dirty="0" smtClean="0">
                <a:solidFill>
                  <a:schemeClr val="tx1"/>
                </a:solidFill>
                <a:latin typeface="メイリオ" panose="020B0604030504040204" pitchFamily="50" charset="-128"/>
                <a:ea typeface="メイリオ" panose="020B0604030504040204" pitchFamily="50" charset="-128"/>
                <a:hlinkClick r:id="rId5"/>
              </a:rPr>
              <a:t>URL</a:t>
            </a:r>
            <a:r>
              <a:rPr kumimoji="1" lang="en-US" altLang="ja-JP" sz="1200" b="1" dirty="0" smtClean="0">
                <a:solidFill>
                  <a:schemeClr val="tx1"/>
                </a:solidFill>
                <a:latin typeface="メイリオ" panose="020B0604030504040204" pitchFamily="50" charset="-128"/>
                <a:ea typeface="メイリオ" panose="020B0604030504040204" pitchFamily="50" charset="-128"/>
              </a:rPr>
              <a:t>)</a:t>
            </a:r>
          </a:p>
          <a:p>
            <a:pPr marL="1479550" lvl="2" indent="-514350">
              <a:lnSpc>
                <a:spcPct val="150000"/>
              </a:lnSpc>
              <a:buSzPct val="100000"/>
              <a:buFont typeface="+mj-lt"/>
              <a:buAutoNum type="alpha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OSS</a:t>
            </a:r>
            <a:r>
              <a:rPr kumimoji="1" lang="ja-JP" altLang="en-US" sz="1200" b="1" dirty="0" smtClean="0">
                <a:solidFill>
                  <a:schemeClr val="tx1"/>
                </a:solidFill>
                <a:latin typeface="メイリオ" panose="020B0604030504040204" pitchFamily="50" charset="-128"/>
                <a:ea typeface="メイリオ" panose="020B0604030504040204" pitchFamily="50" charset="-128"/>
              </a:rPr>
              <a:t>のライセンスと脆弱性に関する情報管理ツール</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1479550" lvl="2" indent="-514350">
              <a:lnSpc>
                <a:spcPct val="150000"/>
              </a:lnSpc>
              <a:buSzPct val="100000"/>
              <a:buFont typeface="+mj-lt"/>
              <a:buAutoNum type="alphaLcPeriod"/>
            </a:pPr>
            <a:r>
              <a:rPr kumimoji="1" lang="ja-JP" altLang="en-US" sz="1200" b="1" dirty="0" smtClean="0">
                <a:solidFill>
                  <a:schemeClr val="tx1"/>
                </a:solidFill>
                <a:latin typeface="メイリオ" panose="020B0604030504040204" pitchFamily="50" charset="-128"/>
                <a:ea typeface="メイリオ" panose="020B0604030504040204" pitchFamily="50" charset="-128"/>
              </a:rPr>
              <a:t>プレゼンテーションの様子はリンク先の </a:t>
            </a:r>
            <a:r>
              <a:rPr kumimoji="1" lang="ja-JP" altLang="en-US" sz="1000" b="1" dirty="0" smtClean="0">
                <a:solidFill>
                  <a:schemeClr val="tx1"/>
                </a:solidFill>
                <a:latin typeface="メイリオ" panose="020B0604030504040204" pitchFamily="50" charset="-128"/>
                <a:ea typeface="メイリオ" panose="020B0604030504040204" pitchFamily="50" charset="-128"/>
              </a:rPr>
              <a:t>“</a:t>
            </a:r>
            <a:r>
              <a:rPr kumimoji="1" lang="en-US" altLang="ja-JP" sz="1000" b="1" dirty="0" err="1">
                <a:solidFill>
                  <a:schemeClr val="tx1"/>
                </a:solidFill>
                <a:latin typeface="メイリオ" panose="020B0604030504040204" pitchFamily="50" charset="-128"/>
                <a:ea typeface="メイリオ" panose="020B0604030504040204" pitchFamily="50" charset="-128"/>
              </a:rPr>
              <a:t>OpenChain</a:t>
            </a:r>
            <a:r>
              <a:rPr kumimoji="1" lang="en-US" altLang="ja-JP" sz="1000" b="1" dirty="0">
                <a:solidFill>
                  <a:schemeClr val="tx1"/>
                </a:solidFill>
                <a:latin typeface="メイリオ" panose="020B0604030504040204" pitchFamily="50" charset="-128"/>
                <a:ea typeface="メイリオ" panose="020B0604030504040204" pitchFamily="50" charset="-128"/>
              </a:rPr>
              <a:t> Reference Tooling Work Group Meeting -- 20200617-Afternoon.mp4</a:t>
            </a:r>
            <a:r>
              <a:rPr kumimoji="1" lang="ja-JP" altLang="en-US" sz="1000" b="1" dirty="0" smtClean="0">
                <a:solidFill>
                  <a:schemeClr val="tx1"/>
                </a:solidFill>
                <a:latin typeface="メイリオ" panose="020B0604030504040204" pitchFamily="50" charset="-128"/>
                <a:ea typeface="メイリオ" panose="020B0604030504040204" pitchFamily="50" charset="-128"/>
              </a:rPr>
              <a:t>”</a:t>
            </a:r>
            <a:endParaRPr kumimoji="1" lang="en-US" altLang="ja-JP" sz="1000" b="1" dirty="0" smtClean="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SzPct val="150000"/>
              <a:buFont typeface="+mj-lt"/>
              <a:buAutoNum type="arabicPeriod"/>
            </a:pPr>
            <a:r>
              <a:rPr kumimoji="1" lang="en-US" altLang="ja-JP" sz="1400" b="1" dirty="0" smtClean="0">
                <a:solidFill>
                  <a:schemeClr val="tx1"/>
                </a:solidFill>
                <a:latin typeface="メイリオ" panose="020B0604030504040204" pitchFamily="50" charset="-128"/>
                <a:ea typeface="メイリオ" panose="020B0604030504040204" pitchFamily="50" charset="-128"/>
              </a:rPr>
              <a:t>BOM</a:t>
            </a:r>
            <a:r>
              <a:rPr kumimoji="1" lang="ja-JP" altLang="en-US" sz="1400" b="1" dirty="0">
                <a:solidFill>
                  <a:schemeClr val="tx1"/>
                </a:solidFill>
                <a:latin typeface="メイリオ" panose="020B0604030504040204" pitchFamily="50" charset="-128"/>
                <a:ea typeface="メイリオ" panose="020B0604030504040204" pitchFamily="50" charset="-128"/>
              </a:rPr>
              <a:t>関連</a:t>
            </a:r>
            <a:endParaRPr kumimoji="1" lang="en-US" altLang="ja-JP" sz="1400" b="1" dirty="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SzPct val="100000"/>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CERT Coordination Center (</a:t>
            </a:r>
            <a:r>
              <a:rPr kumimoji="1" lang="en-US" altLang="ja-JP" sz="1200" b="1" dirty="0">
                <a:solidFill>
                  <a:schemeClr val="tx1"/>
                </a:solidFill>
                <a:latin typeface="メイリオ" panose="020B0604030504040204" pitchFamily="50" charset="-128"/>
                <a:ea typeface="メイリオ" panose="020B0604030504040204" pitchFamily="50" charset="-128"/>
              </a:rPr>
              <a:t>CERT/CC). </a:t>
            </a:r>
            <a:r>
              <a:rPr kumimoji="1" lang="en-US" altLang="ja-JP" sz="1200" b="1" dirty="0" smtClean="0">
                <a:solidFill>
                  <a:schemeClr val="tx1"/>
                </a:solidFill>
                <a:latin typeface="メイリオ" panose="020B0604030504040204" pitchFamily="50" charset="-128"/>
                <a:ea typeface="メイリオ" panose="020B0604030504040204" pitchFamily="50" charset="-128"/>
              </a:rPr>
              <a:t>SBOM-examples</a:t>
            </a:r>
            <a:r>
              <a:rPr kumimoji="1" lang="en-US" altLang="ja-JP" sz="1200" b="1" dirty="0">
                <a:solidFill>
                  <a:schemeClr val="tx1"/>
                </a:solidFill>
                <a:latin typeface="メイリオ" panose="020B0604030504040204" pitchFamily="50" charset="-128"/>
                <a:ea typeface="メイリオ" panose="020B0604030504040204" pitchFamily="50" charset="-128"/>
              </a:rPr>
              <a:t>. (</a:t>
            </a:r>
            <a:r>
              <a:rPr kumimoji="1" lang="en-US" altLang="ja-JP" sz="1200" b="1" dirty="0">
                <a:solidFill>
                  <a:schemeClr val="tx1"/>
                </a:solidFill>
                <a:latin typeface="メイリオ" panose="020B0604030504040204" pitchFamily="50" charset="-128"/>
                <a:ea typeface="メイリオ" panose="020B0604030504040204" pitchFamily="50" charset="-128"/>
                <a:hlinkClick r:id="rId6"/>
              </a:rPr>
              <a:t>https://github.com/CERTCC/SBOM</a:t>
            </a:r>
            <a:r>
              <a:rPr kumimoji="1" lang="en-US" altLang="ja-JP" sz="1200" b="1" dirty="0" smtClean="0">
                <a:solidFill>
                  <a:schemeClr val="tx1"/>
                </a:solidFill>
                <a:latin typeface="メイリオ" panose="020B0604030504040204" pitchFamily="50" charset="-128"/>
                <a:ea typeface="メイリオ" panose="020B0604030504040204" pitchFamily="50" charset="-128"/>
              </a:rPr>
              <a:t>)</a:t>
            </a:r>
          </a:p>
          <a:p>
            <a:pPr marL="1479550" lvl="2" indent="-514350">
              <a:lnSpc>
                <a:spcPct val="150000"/>
              </a:lnSpc>
              <a:buSzPct val="100000"/>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SBOM Demo</a:t>
            </a:r>
            <a:r>
              <a:rPr kumimoji="1" lang="ja-JP" altLang="en-US" sz="1200" b="1" dirty="0" smtClean="0">
                <a:solidFill>
                  <a:schemeClr val="tx1"/>
                </a:solidFill>
                <a:latin typeface="メイリオ" panose="020B0604030504040204" pitchFamily="50" charset="-128"/>
                <a:ea typeface="メイリオ" panose="020B0604030504040204" pitchFamily="50" charset="-128"/>
              </a:rPr>
              <a:t> </a:t>
            </a:r>
            <a:r>
              <a:rPr kumimoji="1" lang="en-US" altLang="ja-JP" sz="1200" b="1" dirty="0">
                <a:solidFill>
                  <a:schemeClr val="tx1"/>
                </a:solidFill>
                <a:latin typeface="メイリオ" panose="020B0604030504040204" pitchFamily="50" charset="-128"/>
                <a:ea typeface="メイリオ" panose="020B0604030504040204" pitchFamily="50" charset="-128"/>
              </a:rPr>
              <a:t>(</a:t>
            </a:r>
            <a:r>
              <a:rPr kumimoji="1" lang="en-US" altLang="ja-JP" sz="1200" b="1" dirty="0">
                <a:solidFill>
                  <a:schemeClr val="tx1"/>
                </a:solidFill>
                <a:latin typeface="メイリオ" panose="020B0604030504040204" pitchFamily="50" charset="-128"/>
                <a:ea typeface="メイリオ" panose="020B0604030504040204" pitchFamily="50" charset="-128"/>
                <a:hlinkClick r:id="rId7"/>
              </a:rPr>
              <a:t>https://sbom.democert.org/sbom</a:t>
            </a:r>
            <a:r>
              <a:rPr kumimoji="1" lang="en-US" altLang="ja-JP" sz="1200" b="1" dirty="0" smtClean="0">
                <a:solidFill>
                  <a:schemeClr val="tx1"/>
                </a:solidFill>
                <a:latin typeface="メイリオ" panose="020B0604030504040204" pitchFamily="50" charset="-128"/>
                <a:ea typeface="メイリオ" panose="020B0604030504040204" pitchFamily="50" charset="-128"/>
                <a:hlinkClick r:id="rId7"/>
              </a:rPr>
              <a:t>/</a:t>
            </a:r>
            <a:r>
              <a:rPr kumimoji="1" lang="en-US" altLang="ja-JP" sz="1200" b="1" dirty="0" smtClean="0">
                <a:solidFill>
                  <a:schemeClr val="tx1"/>
                </a:solidFill>
                <a:latin typeface="メイリオ" panose="020B0604030504040204" pitchFamily="50" charset="-128"/>
                <a:ea typeface="メイリオ" panose="020B0604030504040204" pitchFamily="50" charset="-128"/>
              </a:rPr>
              <a:t>)</a:t>
            </a:r>
          </a:p>
          <a:p>
            <a:pPr marL="1479550" lvl="2" indent="-514350">
              <a:lnSpc>
                <a:spcPct val="150000"/>
              </a:lnSpc>
              <a:buSzPct val="100000"/>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SPDX, SWID, </a:t>
            </a:r>
            <a:r>
              <a:rPr kumimoji="1" lang="en-US" altLang="ja-JP" sz="1200" b="1" dirty="0" err="1" smtClean="0">
                <a:solidFill>
                  <a:schemeClr val="tx1"/>
                </a:solidFill>
                <a:latin typeface="メイリオ" panose="020B0604030504040204" pitchFamily="50" charset="-128"/>
                <a:ea typeface="メイリオ" panose="020B0604030504040204" pitchFamily="50" charset="-128"/>
              </a:rPr>
              <a:t>CycloneDX</a:t>
            </a:r>
            <a:r>
              <a:rPr kumimoji="1" lang="ja-JP" altLang="en-US" sz="1200" b="1" dirty="0">
                <a:solidFill>
                  <a:schemeClr val="tx1"/>
                </a:solidFill>
                <a:latin typeface="メイリオ" panose="020B0604030504040204" pitchFamily="50" charset="-128"/>
                <a:ea typeface="メイリオ" panose="020B0604030504040204" pitchFamily="50" charset="-128"/>
              </a:rPr>
              <a:t> </a:t>
            </a:r>
            <a:r>
              <a:rPr kumimoji="1" lang="ja-JP" altLang="en-US" sz="1200" b="1" dirty="0" smtClean="0">
                <a:solidFill>
                  <a:schemeClr val="tx1"/>
                </a:solidFill>
                <a:latin typeface="メイリオ" panose="020B0604030504040204" pitchFamily="50" charset="-128"/>
                <a:ea typeface="メイリオ" panose="020B0604030504040204" pitchFamily="50" charset="-128"/>
              </a:rPr>
              <a:t>での記載例が見られる。コンポーネントの依存関係の可視化もある。</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SzPct val="150000"/>
              <a:buFont typeface="+mj-lt"/>
              <a:buAutoNum type="arabicPeriod"/>
            </a:pPr>
            <a:r>
              <a:rPr kumimoji="1" lang="ja-JP" altLang="en-US" sz="1400" b="1" dirty="0" smtClean="0">
                <a:solidFill>
                  <a:schemeClr val="tx1"/>
                </a:solidFill>
                <a:latin typeface="メイリオ" panose="020B0604030504040204" pitchFamily="50" charset="-128"/>
                <a:ea typeface="メイリオ" panose="020B0604030504040204" pitchFamily="50" charset="-128"/>
              </a:rPr>
              <a:t>その他 </a:t>
            </a:r>
            <a:r>
              <a:rPr kumimoji="1" lang="en-US" altLang="ja-JP" sz="1400" b="1" dirty="0" smtClean="0">
                <a:solidFill>
                  <a:schemeClr val="tx1"/>
                </a:solidFill>
                <a:latin typeface="メイリオ" panose="020B0604030504040204" pitchFamily="50" charset="-128"/>
                <a:ea typeface="メイリオ" panose="020B0604030504040204" pitchFamily="50" charset="-128"/>
              </a:rPr>
              <a:t>(</a:t>
            </a:r>
            <a:r>
              <a:rPr kumimoji="1" lang="ja-JP" altLang="en-US" sz="1400" b="1" dirty="0" smtClean="0">
                <a:solidFill>
                  <a:schemeClr val="tx1"/>
                </a:solidFill>
                <a:latin typeface="メイリオ" panose="020B0604030504040204" pitchFamily="50" charset="-128"/>
                <a:ea typeface="メイリオ" panose="020B0604030504040204" pitchFamily="50" charset="-128"/>
              </a:rPr>
              <a:t>何かあればその場で追加していきます</a:t>
            </a:r>
            <a:r>
              <a:rPr kumimoji="1" lang="en-US" altLang="ja-JP" sz="1400" b="1" dirty="0" smtClean="0">
                <a:solidFill>
                  <a:schemeClr val="tx1"/>
                </a:solidFill>
                <a:latin typeface="メイリオ" panose="020B0604030504040204" pitchFamily="50" charset="-128"/>
                <a:ea typeface="メイリオ" panose="020B0604030504040204" pitchFamily="50" charset="-128"/>
              </a:rPr>
              <a:t>)</a:t>
            </a:r>
          </a:p>
          <a:p>
            <a:pPr marL="1022350" lvl="1" indent="-514350">
              <a:lnSpc>
                <a:spcPct val="150000"/>
              </a:lnSpc>
              <a:buSzPct val="100000"/>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SW360</a:t>
            </a:r>
            <a:r>
              <a:rPr kumimoji="1" lang="ja-JP" altLang="en-US" sz="1200" b="1" dirty="0" smtClean="0">
                <a:solidFill>
                  <a:schemeClr val="tx1"/>
                </a:solidFill>
                <a:latin typeface="メイリオ" panose="020B0604030504040204" pitchFamily="50" charset="-128"/>
                <a:ea typeface="メイリオ" panose="020B0604030504040204" pitchFamily="50" charset="-128"/>
              </a:rPr>
              <a:t>日本語化のデータを整理中。</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Font typeface="+mj-lt"/>
              <a:buAutoNum type="arabicPeriod"/>
            </a:pPr>
            <a:endParaRPr kumimoji="1" lang="en-US" altLang="ja-JP" sz="1400" b="1" dirty="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Font typeface="+mj-lt"/>
              <a:buAutoNum type="arabicPeriod"/>
            </a:pPr>
            <a:endParaRPr kumimoji="1" lang="en-US" altLang="ja-JP" sz="1400" b="1" dirty="0" smtClean="0">
              <a:solidFill>
                <a:schemeClr val="tx1"/>
              </a:solidFill>
              <a:latin typeface="メイリオ" panose="020B0604030504040204" pitchFamily="50" charset="-128"/>
              <a:ea typeface="メイリオ" panose="020B0604030504040204" pitchFamily="50" charset="-128"/>
            </a:endParaRPr>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906602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kumimoji="1" lang="en-US" altLang="ja-JP" dirty="0" smtClean="0"/>
              <a:t>Tooling SG</a:t>
            </a:r>
            <a:r>
              <a:rPr kumimoji="1" lang="ja-JP" altLang="en-US" dirty="0" smtClean="0"/>
              <a:t>の運営について</a:t>
            </a:r>
            <a:endParaRPr kumimoji="1" lang="ja-JP" altLang="en-US" dirty="0"/>
          </a:p>
        </p:txBody>
      </p:sp>
      <p:sp>
        <p:nvSpPr>
          <p:cNvPr id="3" name="テキスト プレースホルダー 2"/>
          <p:cNvSpPr>
            <a:spLocks noGrp="1"/>
          </p:cNvSpPr>
          <p:nvPr>
            <p:ph type="body" idx="1"/>
          </p:nvPr>
        </p:nvSpPr>
        <p:spPr>
          <a:xfrm>
            <a:off x="838201" y="1255595"/>
            <a:ext cx="4530634" cy="4845660"/>
          </a:xfrm>
        </p:spPr>
        <p:txBody>
          <a:bodyPr>
            <a:noAutofit/>
          </a:bodyPr>
          <a:lstStyle/>
          <a:p>
            <a:pPr marL="50800" indent="0">
              <a:lnSpc>
                <a:spcPct val="100000"/>
              </a:lnSpc>
              <a:buNone/>
            </a:pPr>
            <a:r>
              <a:rPr kumimoji="1" lang="ja-JP" altLang="en-US" sz="1200" b="1" dirty="0" smtClean="0">
                <a:solidFill>
                  <a:schemeClr val="tx1"/>
                </a:solidFill>
              </a:rPr>
              <a:t>開催時間について</a:t>
            </a:r>
            <a:endParaRPr kumimoji="1" lang="en-US" altLang="ja-JP" sz="1200" b="1" dirty="0" smtClean="0">
              <a:solidFill>
                <a:schemeClr val="tx1"/>
              </a:solidFill>
            </a:endParaRPr>
          </a:p>
          <a:p>
            <a:pPr marL="508000" lvl="1" indent="0">
              <a:lnSpc>
                <a:spcPct val="100000"/>
              </a:lnSpc>
              <a:buNone/>
            </a:pPr>
            <a:r>
              <a:rPr kumimoji="1" lang="ja-JP" altLang="en-US" sz="1100" b="1" dirty="0">
                <a:solidFill>
                  <a:srgbClr val="FF0000"/>
                </a:solidFill>
                <a:latin typeface="Meiryo UI" panose="020B0604030504040204" pitchFamily="50" charset="-128"/>
                <a:ea typeface="Meiryo UI" panose="020B0604030504040204" pitchFamily="50" charset="-128"/>
              </a:rPr>
              <a:t>隔週で</a:t>
            </a:r>
            <a:r>
              <a:rPr kumimoji="1" lang="ja-JP" altLang="en-US" sz="1100" b="1" dirty="0" smtClean="0">
                <a:solidFill>
                  <a:srgbClr val="FF0000"/>
                </a:solidFill>
                <a:latin typeface="Meiryo UI" panose="020B0604030504040204" pitchFamily="50" charset="-128"/>
                <a:ea typeface="Meiryo UI" panose="020B0604030504040204" pitchFamily="50" charset="-128"/>
              </a:rPr>
              <a:t>第</a:t>
            </a:r>
            <a:r>
              <a:rPr kumimoji="1" lang="en-US" altLang="ja-JP" sz="1100" b="1" dirty="0" smtClean="0">
                <a:solidFill>
                  <a:srgbClr val="FF0000"/>
                </a:solidFill>
                <a:latin typeface="Meiryo UI" panose="020B0604030504040204" pitchFamily="50" charset="-128"/>
                <a:ea typeface="Meiryo UI" panose="020B0604030504040204" pitchFamily="50" charset="-128"/>
              </a:rPr>
              <a:t>1, 3</a:t>
            </a:r>
            <a:r>
              <a:rPr kumimoji="1" lang="ja-JP" altLang="en-US" sz="1100" b="1" dirty="0" smtClean="0">
                <a:solidFill>
                  <a:srgbClr val="FF0000"/>
                </a:solidFill>
                <a:latin typeface="Meiryo UI" panose="020B0604030504040204" pitchFamily="50" charset="-128"/>
                <a:ea typeface="Meiryo UI" panose="020B0604030504040204" pitchFamily="50" charset="-128"/>
              </a:rPr>
              <a:t>火曜日に</a:t>
            </a:r>
            <a:r>
              <a:rPr kumimoji="1" lang="en-US" altLang="ja-JP" sz="1100" b="1" dirty="0" smtClean="0">
                <a:solidFill>
                  <a:srgbClr val="FF0000"/>
                </a:solidFill>
                <a:latin typeface="Meiryo UI" panose="020B0604030504040204" pitchFamily="50" charset="-128"/>
                <a:ea typeface="Meiryo UI" panose="020B0604030504040204" pitchFamily="50" charset="-128"/>
              </a:rPr>
              <a:t>1</a:t>
            </a:r>
            <a:r>
              <a:rPr kumimoji="1" lang="ja-JP" altLang="en-US" sz="1100" b="1" dirty="0" smtClean="0">
                <a:solidFill>
                  <a:srgbClr val="FF0000"/>
                </a:solidFill>
                <a:latin typeface="Meiryo UI" panose="020B0604030504040204" pitchFamily="50" charset="-128"/>
                <a:ea typeface="Meiryo UI" panose="020B0604030504040204" pitchFamily="50" charset="-128"/>
              </a:rPr>
              <a:t>時間はどうでしょうか？　</a:t>
            </a:r>
            <a:endParaRPr kumimoji="1" lang="en-US" altLang="ja-JP" sz="1100" b="1" dirty="0" smtClean="0">
              <a:solidFill>
                <a:srgbClr val="FF0000"/>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rgbClr val="FF0000"/>
                </a:solidFill>
                <a:latin typeface="Meiryo UI" panose="020B0604030504040204" pitchFamily="50" charset="-128"/>
                <a:ea typeface="Meiryo UI" panose="020B0604030504040204" pitchFamily="50" charset="-128"/>
              </a:rPr>
              <a:t>情報共有を促しつつ、状況が許せば隔月又は四半期で</a:t>
            </a:r>
            <a:r>
              <a:rPr kumimoji="1" lang="en-US" altLang="ja-JP" sz="1100" b="1" dirty="0" smtClean="0">
                <a:solidFill>
                  <a:srgbClr val="FF0000"/>
                </a:solidFill>
                <a:latin typeface="Meiryo UI" panose="020B0604030504040204" pitchFamily="50" charset="-128"/>
                <a:ea typeface="Meiryo UI" panose="020B0604030504040204" pitchFamily="50" charset="-128"/>
              </a:rPr>
              <a:t>F2F</a:t>
            </a:r>
            <a:r>
              <a:rPr kumimoji="1" lang="ja-JP" altLang="en-US" sz="1100" b="1" dirty="0" smtClean="0">
                <a:solidFill>
                  <a:srgbClr val="FF0000"/>
                </a:solidFill>
                <a:latin typeface="Meiryo UI" panose="020B0604030504040204" pitchFamily="50" charset="-128"/>
                <a:ea typeface="Meiryo UI" panose="020B0604030504040204" pitchFamily="50" charset="-128"/>
              </a:rPr>
              <a:t>など。</a:t>
            </a:r>
            <a:endParaRPr kumimoji="1" lang="en-US" altLang="ja-JP" sz="1100" b="1" dirty="0" smtClean="0">
              <a:solidFill>
                <a:srgbClr val="FF0000"/>
              </a:solidFill>
              <a:latin typeface="Meiryo UI" panose="020B0604030504040204" pitchFamily="50" charset="-128"/>
              <a:ea typeface="Meiryo UI" panose="020B0604030504040204" pitchFamily="50" charset="-128"/>
            </a:endParaRPr>
          </a:p>
          <a:p>
            <a:pPr marL="508000" lvl="1" indent="0">
              <a:lnSpc>
                <a:spcPct val="100000"/>
              </a:lnSpc>
              <a:buNone/>
            </a:pPr>
            <a:r>
              <a:rPr kumimoji="1" lang="en-US" altLang="ja-JP" sz="1100" b="1" dirty="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Pros. </a:t>
            </a:r>
            <a:r>
              <a:rPr kumimoji="1" lang="ja-JP" altLang="en-US" sz="1100" b="1" dirty="0" smtClean="0">
                <a:solidFill>
                  <a:schemeClr val="tx1"/>
                </a:solidFill>
                <a:latin typeface="Meiryo UI" panose="020B0604030504040204" pitchFamily="50" charset="-128"/>
                <a:ea typeface="Meiryo UI" panose="020B0604030504040204" pitchFamily="50" charset="-128"/>
              </a:rPr>
              <a:t>話題を今よりはタイムリーに話せます。</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en-US" altLang="ja-JP" sz="1100" b="1" dirty="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Cons. </a:t>
            </a:r>
            <a:r>
              <a:rPr kumimoji="1" lang="ja-JP" altLang="en-US" sz="1100" b="1" dirty="0" smtClean="0">
                <a:solidFill>
                  <a:schemeClr val="tx1"/>
                </a:solidFill>
                <a:latin typeface="Meiryo UI" panose="020B0604030504040204" pitchFamily="50" charset="-128"/>
                <a:ea typeface="Meiryo UI" panose="020B0604030504040204" pitchFamily="50" charset="-128"/>
              </a:rPr>
              <a:t>発表枠に制約が必要そう。</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　　　　　　　　　質疑応答込で</a:t>
            </a:r>
            <a:r>
              <a:rPr kumimoji="1" lang="en-US" altLang="ja-JP" sz="1100" b="1" dirty="0" smtClean="0">
                <a:solidFill>
                  <a:schemeClr val="tx1"/>
                </a:solidFill>
                <a:latin typeface="Meiryo UI" panose="020B0604030504040204" pitchFamily="50" charset="-128"/>
                <a:ea typeface="Meiryo UI" panose="020B0604030504040204" pitchFamily="50" charset="-128"/>
              </a:rPr>
              <a:t>20-25</a:t>
            </a:r>
            <a:r>
              <a:rPr kumimoji="1" lang="ja-JP" altLang="en-US" sz="1100" b="1" dirty="0" smtClean="0">
                <a:solidFill>
                  <a:schemeClr val="tx1"/>
                </a:solidFill>
                <a:latin typeface="Meiryo UI" panose="020B0604030504040204" pitchFamily="50" charset="-128"/>
                <a:ea typeface="Meiryo UI" panose="020B0604030504040204" pitchFamily="50" charset="-128"/>
              </a:rPr>
              <a:t>分</a:t>
            </a:r>
            <a:r>
              <a:rPr kumimoji="1" lang="en-US" altLang="ja-JP" sz="1100" b="1" dirty="0" smtClean="0">
                <a:solidFill>
                  <a:schemeClr val="tx1"/>
                </a:solidFill>
                <a:latin typeface="Meiryo UI" panose="020B0604030504040204" pitchFamily="50" charset="-128"/>
                <a:ea typeface="Meiryo UI" panose="020B0604030504040204" pitchFamily="50" charset="-128"/>
              </a:rPr>
              <a:t>/</a:t>
            </a:r>
            <a:r>
              <a:rPr kumimoji="1" lang="ja-JP" altLang="en-US" sz="1100" b="1" dirty="0" smtClean="0">
                <a:solidFill>
                  <a:schemeClr val="tx1"/>
                </a:solidFill>
                <a:latin typeface="Meiryo UI" panose="020B0604030504040204" pitchFamily="50" charset="-128"/>
                <a:ea typeface="Meiryo UI" panose="020B0604030504040204" pitchFamily="50" charset="-128"/>
              </a:rPr>
              <a:t>件 で，</a:t>
            </a:r>
            <a:r>
              <a:rPr kumimoji="1" lang="en-US" altLang="ja-JP" sz="1100" b="1" dirty="0" smtClean="0">
                <a:solidFill>
                  <a:schemeClr val="tx1"/>
                </a:solidFill>
                <a:latin typeface="Meiryo UI" panose="020B0604030504040204" pitchFamily="50" charset="-128"/>
                <a:ea typeface="Meiryo UI" panose="020B0604030504040204" pitchFamily="50" charset="-128"/>
              </a:rPr>
              <a:t>1-2</a:t>
            </a:r>
            <a:r>
              <a:rPr kumimoji="1" lang="ja-JP" altLang="en-US" sz="1100" b="1" dirty="0" smtClean="0">
                <a:solidFill>
                  <a:schemeClr val="tx1"/>
                </a:solidFill>
                <a:latin typeface="Meiryo UI" panose="020B0604030504040204" pitchFamily="50" charset="-128"/>
                <a:ea typeface="Meiryo UI" panose="020B0604030504040204" pitchFamily="50" charset="-128"/>
              </a:rPr>
              <a:t>件</a:t>
            </a:r>
            <a:r>
              <a:rPr kumimoji="1" lang="en-US" altLang="ja-JP" sz="1100" b="1" dirty="0" smtClean="0">
                <a:solidFill>
                  <a:schemeClr val="tx1"/>
                </a:solidFill>
                <a:latin typeface="Meiryo UI" panose="020B0604030504040204" pitchFamily="50" charset="-128"/>
                <a:ea typeface="Meiryo UI" panose="020B0604030504040204" pitchFamily="50" charset="-128"/>
              </a:rPr>
              <a:t>/</a:t>
            </a:r>
            <a:r>
              <a:rPr kumimoji="1" lang="ja-JP" altLang="en-US" sz="1100" b="1" dirty="0" smtClean="0">
                <a:solidFill>
                  <a:schemeClr val="tx1"/>
                </a:solidFill>
                <a:latin typeface="Meiryo UI" panose="020B0604030504040204" pitchFamily="50" charset="-128"/>
                <a:ea typeface="Meiryo UI" panose="020B0604030504040204" pitchFamily="50" charset="-128"/>
              </a:rPr>
              <a:t>回など。</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en-US" altLang="ja-JP" sz="1100" b="1" dirty="0">
                <a:solidFill>
                  <a:schemeClr val="tx1"/>
                </a:solidFill>
                <a:latin typeface="Meiryo UI" panose="020B0604030504040204" pitchFamily="50" charset="-128"/>
                <a:ea typeface="Meiryo UI" panose="020B0604030504040204" pitchFamily="50" charset="-128"/>
              </a:rPr>
              <a:t>	</a:t>
            </a:r>
            <a:r>
              <a:rPr kumimoji="1" lang="ja-JP" altLang="en-US" sz="1100" b="1" dirty="0" smtClean="0">
                <a:solidFill>
                  <a:schemeClr val="tx1"/>
                </a:solidFill>
                <a:latin typeface="Meiryo UI" panose="020B0604030504040204" pitchFamily="50" charset="-128"/>
                <a:ea typeface="Meiryo UI" panose="020B0604030504040204" pitchFamily="50" charset="-128"/>
              </a:rPr>
              <a:t>その他：自己</a:t>
            </a:r>
            <a:r>
              <a:rPr kumimoji="1" lang="ja-JP" altLang="en-US" sz="1100" b="1" dirty="0">
                <a:solidFill>
                  <a:schemeClr val="tx1"/>
                </a:solidFill>
                <a:latin typeface="Meiryo UI" panose="020B0604030504040204" pitchFamily="50" charset="-128"/>
                <a:ea typeface="Meiryo UI" panose="020B0604030504040204" pitchFamily="50" charset="-128"/>
              </a:rPr>
              <a:t>紹介の</a:t>
            </a:r>
            <a:r>
              <a:rPr kumimoji="1" lang="ja-JP" altLang="en-US" sz="1100" b="1" dirty="0" smtClean="0">
                <a:solidFill>
                  <a:schemeClr val="tx1"/>
                </a:solidFill>
                <a:latin typeface="Meiryo UI" panose="020B0604030504040204" pitchFamily="50" charset="-128"/>
                <a:ea typeface="Meiryo UI" panose="020B0604030504040204" pitchFamily="50" charset="-128"/>
              </a:rPr>
              <a:t>時間がなくなるかも</a:t>
            </a:r>
            <a:r>
              <a:rPr kumimoji="1" lang="en-US" altLang="ja-JP" sz="1100" b="1" dirty="0" smtClean="0">
                <a:solidFill>
                  <a:schemeClr val="tx1"/>
                </a:solidFill>
                <a:latin typeface="Meiryo UI" panose="020B0604030504040204" pitchFamily="50" charset="-128"/>
                <a:ea typeface="Meiryo UI" panose="020B0604030504040204" pitchFamily="50" charset="-128"/>
              </a:rPr>
              <a:t>…</a:t>
            </a:r>
          </a:p>
          <a:p>
            <a:pPr marL="50800" indent="0">
              <a:lnSpc>
                <a:spcPct val="100000"/>
              </a:lnSpc>
              <a:buNone/>
            </a:pPr>
            <a:r>
              <a:rPr kumimoji="1" lang="ja-JP" altLang="en-US" sz="1200" b="1" dirty="0">
                <a:solidFill>
                  <a:schemeClr val="tx1"/>
                </a:solidFill>
              </a:rPr>
              <a:t>ツールのインストールや初歩的な操作説明教材をつくるかどうか？</a:t>
            </a: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やってみたい方いますか！</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ツール教材チームを作って別に検討しますか？</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 indent="0">
              <a:lnSpc>
                <a:spcPct val="100000"/>
              </a:lnSpc>
              <a:buNone/>
            </a:pPr>
            <a:r>
              <a:rPr kumimoji="1" lang="ja-JP" altLang="en-US" sz="1200" b="1" dirty="0" smtClean="0">
                <a:solidFill>
                  <a:schemeClr val="tx1"/>
                </a:solidFill>
              </a:rPr>
              <a:t>今後のネタ＆発表を募集！</a:t>
            </a:r>
            <a:endParaRPr kumimoji="1" lang="en-US" altLang="ja-JP" sz="1200" b="1" dirty="0" smtClean="0">
              <a:solidFill>
                <a:schemeClr val="tx1"/>
              </a:solidFill>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ツールそのもの：　</a:t>
            </a:r>
            <a:r>
              <a:rPr kumimoji="1" lang="en-US" altLang="ja-JP" sz="1100" b="1" dirty="0" err="1" smtClean="0">
                <a:solidFill>
                  <a:schemeClr val="tx1"/>
                </a:solidFill>
                <a:latin typeface="Meiryo UI" panose="020B0604030504040204" pitchFamily="50" charset="-128"/>
                <a:ea typeface="Meiryo UI" panose="020B0604030504040204" pitchFamily="50" charset="-128"/>
              </a:rPr>
              <a:t>FOSSology</a:t>
            </a:r>
            <a:r>
              <a:rPr kumimoji="1" lang="en-US" altLang="ja-JP" sz="1100" b="1" dirty="0" smtClean="0">
                <a:solidFill>
                  <a:schemeClr val="tx1"/>
                </a:solidFill>
                <a:latin typeface="Meiryo UI" panose="020B0604030504040204" pitchFamily="50" charset="-128"/>
                <a:ea typeface="Meiryo UI" panose="020B0604030504040204" pitchFamily="50" charset="-128"/>
              </a:rPr>
              <a:t>, SW360, OSS</a:t>
            </a:r>
            <a:r>
              <a:rPr kumimoji="1" lang="ja-JP" altLang="en-US" sz="1100" b="1" dirty="0" smtClean="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Review</a:t>
            </a:r>
            <a:r>
              <a:rPr kumimoji="1" lang="ja-JP" altLang="en-US" sz="1100" b="1" dirty="0" smtClean="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Toolkit, </a:t>
            </a:r>
            <a:r>
              <a:rPr kumimoji="1" lang="ja-JP" altLang="en-US" sz="1100" b="1" dirty="0" smtClean="0">
                <a:solidFill>
                  <a:schemeClr val="tx1"/>
                </a:solidFill>
                <a:latin typeface="Meiryo UI" panose="020B0604030504040204" pitchFamily="50" charset="-128"/>
                <a:ea typeface="Meiryo UI" panose="020B0604030504040204" pitchFamily="50" charset="-128"/>
              </a:rPr>
              <a:t>他には？</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en-US" altLang="ja-JP" sz="1100" b="1" dirty="0" smtClean="0">
                <a:solidFill>
                  <a:schemeClr val="tx1"/>
                </a:solidFill>
                <a:latin typeface="Meiryo UI" panose="020B0604030504040204" pitchFamily="50" charset="-128"/>
                <a:ea typeface="Meiryo UI" panose="020B0604030504040204" pitchFamily="50" charset="-128"/>
              </a:rPr>
              <a:t>Container</a:t>
            </a:r>
            <a:r>
              <a:rPr kumimoji="1" lang="ja-JP" altLang="en-US" sz="1100" b="1" dirty="0" smtClean="0">
                <a:solidFill>
                  <a:schemeClr val="tx1"/>
                </a:solidFill>
                <a:latin typeface="Meiryo UI" panose="020B0604030504040204" pitchFamily="50" charset="-128"/>
                <a:ea typeface="Meiryo UI" panose="020B0604030504040204" pitchFamily="50" charset="-128"/>
              </a:rPr>
              <a:t>まわり</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ワークフロー設計</a:t>
            </a:r>
            <a:r>
              <a:rPr kumimoji="1" lang="en-US" altLang="ja-JP" sz="1100" b="1" dirty="0" smtClean="0">
                <a:solidFill>
                  <a:schemeClr val="tx1"/>
                </a:solidFill>
                <a:latin typeface="Meiryo UI" panose="020B0604030504040204" pitchFamily="50" charset="-128"/>
                <a:ea typeface="Meiryo UI" panose="020B0604030504040204" pitchFamily="50" charset="-128"/>
              </a:rPr>
              <a:t>, CI/CD</a:t>
            </a:r>
            <a:r>
              <a:rPr kumimoji="1" lang="ja-JP" altLang="en-US" sz="1100" b="1" dirty="0" smtClean="0">
                <a:solidFill>
                  <a:schemeClr val="tx1"/>
                </a:solidFill>
                <a:latin typeface="Meiryo UI" panose="020B0604030504040204" pitchFamily="50" charset="-128"/>
                <a:ea typeface="Meiryo UI" panose="020B0604030504040204" pitchFamily="50" charset="-128"/>
              </a:rPr>
              <a:t>との連携</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a:solidFill>
                  <a:srgbClr val="FF0000"/>
                </a:solidFill>
                <a:latin typeface="Meiryo UI" panose="020B0604030504040204" pitchFamily="50" charset="-128"/>
                <a:ea typeface="Meiryo UI" panose="020B0604030504040204" pitchFamily="50" charset="-128"/>
              </a:rPr>
              <a:t>ツール</a:t>
            </a:r>
            <a:r>
              <a:rPr kumimoji="1" lang="ja-JP" altLang="en-US" sz="1100" b="1" dirty="0" smtClean="0">
                <a:solidFill>
                  <a:srgbClr val="FF0000"/>
                </a:solidFill>
                <a:latin typeface="Meiryo UI" panose="020B0604030504040204" pitchFamily="50" charset="-128"/>
                <a:ea typeface="Meiryo UI" panose="020B0604030504040204" pitchFamily="50" charset="-128"/>
              </a:rPr>
              <a:t>の質問コーナーとか設ける？</a:t>
            </a:r>
            <a:endParaRPr kumimoji="1" lang="en-US" altLang="ja-JP" sz="1100" b="1" dirty="0" smtClean="0">
              <a:solidFill>
                <a:srgbClr val="FF0000"/>
              </a:solidFill>
              <a:latin typeface="Meiryo UI" panose="020B0604030504040204" pitchFamily="50" charset="-128"/>
              <a:ea typeface="Meiryo UI" panose="020B0604030504040204" pitchFamily="50" charset="-128"/>
            </a:endParaRPr>
          </a:p>
          <a:p>
            <a:pPr marL="50800" indent="0">
              <a:lnSpc>
                <a:spcPct val="100000"/>
              </a:lnSpc>
              <a:buNone/>
            </a:pPr>
            <a:r>
              <a:rPr kumimoji="1" lang="ja-JP" altLang="en-US" sz="1200" b="1" dirty="0" smtClean="0">
                <a:solidFill>
                  <a:schemeClr val="tx1"/>
                </a:solidFill>
              </a:rPr>
              <a:t>その他</a:t>
            </a:r>
            <a:endParaRPr kumimoji="1" lang="en-US" altLang="ja-JP" sz="1200" b="1" dirty="0" smtClean="0">
              <a:solidFill>
                <a:schemeClr val="tx1"/>
              </a:solidFill>
            </a:endParaRPr>
          </a:p>
          <a:p>
            <a:pPr marL="508000" lvl="1" indent="0">
              <a:lnSpc>
                <a:spcPct val="100000"/>
              </a:lnSpc>
              <a:buNone/>
            </a:pPr>
            <a:r>
              <a:rPr kumimoji="1" lang="en-US" altLang="ja-JP" sz="1100" b="1" dirty="0" smtClean="0">
                <a:solidFill>
                  <a:schemeClr val="tx1"/>
                </a:solidFill>
                <a:latin typeface="Meiryo UI" panose="020B0604030504040204" pitchFamily="50" charset="-128"/>
                <a:ea typeface="Meiryo UI" panose="020B0604030504040204" pitchFamily="50" charset="-128"/>
              </a:rPr>
              <a:t>Chatham</a:t>
            </a:r>
            <a:r>
              <a:rPr kumimoji="1" lang="ja-JP" altLang="en-US" sz="1100" b="1" dirty="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House</a:t>
            </a:r>
            <a:r>
              <a:rPr kumimoji="1" lang="ja-JP" altLang="en-US" sz="1100" b="1" dirty="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Rule</a:t>
            </a:r>
            <a:r>
              <a:rPr kumimoji="1" lang="ja-JP" altLang="en-US" sz="1100" b="1" dirty="0" smtClean="0">
                <a:solidFill>
                  <a:schemeClr val="tx1"/>
                </a:solidFill>
                <a:latin typeface="Meiryo UI" panose="020B0604030504040204" pitchFamily="50" charset="-128"/>
                <a:ea typeface="Meiryo UI" panose="020B0604030504040204" pitchFamily="50" charset="-128"/>
              </a:rPr>
              <a:t> の導入</a:t>
            </a:r>
            <a:r>
              <a:rPr kumimoji="1" lang="ja-JP" altLang="en-US" sz="1100" b="1" dirty="0">
                <a:solidFill>
                  <a:schemeClr val="tx1"/>
                </a:solidFill>
                <a:latin typeface="Meiryo UI" panose="020B0604030504040204" pitchFamily="50" charset="-128"/>
                <a:ea typeface="Meiryo UI" panose="020B0604030504040204" pitchFamily="50" charset="-128"/>
              </a:rPr>
              <a:t>適否</a:t>
            </a:r>
            <a:r>
              <a:rPr kumimoji="1" lang="ja-JP" altLang="en-US" sz="1100" b="1" dirty="0" smtClean="0">
                <a:solidFill>
                  <a:schemeClr val="tx1"/>
                </a:solidFill>
                <a:latin typeface="Meiryo UI" panose="020B0604030504040204" pitchFamily="50" charset="-128"/>
                <a:ea typeface="Meiryo UI" panose="020B0604030504040204" pitchFamily="50" charset="-128"/>
              </a:rPr>
              <a:t>は、もう少し様子見したく</a:t>
            </a:r>
            <a:r>
              <a:rPr kumimoji="1" lang="en-US" altLang="ja-JP" sz="1100" b="1" dirty="0" smtClean="0">
                <a:solidFill>
                  <a:schemeClr val="tx1"/>
                </a:solidFill>
                <a:latin typeface="Meiryo UI" panose="020B0604030504040204" pitchFamily="50" charset="-128"/>
                <a:ea typeface="Meiryo UI" panose="020B0604030504040204" pitchFamily="50" charset="-128"/>
              </a:rPr>
              <a:t>…</a:t>
            </a:r>
          </a:p>
          <a:p>
            <a:pPr marL="508000" lvl="1" indent="0">
              <a:lnSpc>
                <a:spcPct val="100000"/>
              </a:lnSpc>
              <a:buNone/>
            </a:pPr>
            <a:endParaRPr kumimoji="1" lang="en-US" altLang="ja-JP" sz="1100" b="1" dirty="0" smtClean="0">
              <a:solidFill>
                <a:schemeClr val="tx1"/>
              </a:solidFill>
              <a:latin typeface="Meiryo UI" panose="020B0604030504040204" pitchFamily="50" charset="-128"/>
              <a:ea typeface="Meiryo UI" panose="020B0604030504040204" pitchFamily="50" charset="-128"/>
            </a:endParaRPr>
          </a:p>
        </p:txBody>
      </p:sp>
      <p:sp>
        <p:nvSpPr>
          <p:cNvPr id="5" name="テキスト プレースホルダー 2"/>
          <p:cNvSpPr txBox="1">
            <a:spLocks/>
          </p:cNvSpPr>
          <p:nvPr/>
        </p:nvSpPr>
        <p:spPr>
          <a:xfrm>
            <a:off x="6302071" y="1255595"/>
            <a:ext cx="5212743" cy="4537880"/>
          </a:xfrm>
          <a:prstGeom prst="rect">
            <a:avLst/>
          </a:prstGeom>
          <a:noFill/>
          <a:ln>
            <a:solidFill>
              <a:schemeClr val="tx1"/>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議事メモ</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・月一</a:t>
            </a:r>
            <a:r>
              <a:rPr kumimoji="1" lang="en-US" altLang="ja-JP" sz="1600" b="1" dirty="0" smtClean="0">
                <a:solidFill>
                  <a:schemeClr val="tx1"/>
                </a:solidFill>
                <a:latin typeface="游ゴシック" panose="020B0400000000000000" pitchFamily="50" charset="-128"/>
                <a:ea typeface="游ゴシック" panose="020B0400000000000000" pitchFamily="50" charset="-128"/>
              </a:rPr>
              <a:t>2</a:t>
            </a:r>
            <a:r>
              <a:rPr kumimoji="1" lang="ja-JP" altLang="en-US" sz="1600" b="1" dirty="0" smtClean="0">
                <a:solidFill>
                  <a:schemeClr val="tx1"/>
                </a:solidFill>
                <a:latin typeface="游ゴシック" panose="020B0400000000000000" pitchFamily="50" charset="-128"/>
                <a:ea typeface="游ゴシック" panose="020B0400000000000000" pitchFamily="50" charset="-128"/>
              </a:rPr>
              <a:t>時間枠を当面は維持！</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a:t>
            </a:r>
            <a:r>
              <a:rPr kumimoji="1" lang="en-US" altLang="ja-JP" sz="1600" b="1" dirty="0" smtClean="0">
                <a:solidFill>
                  <a:schemeClr val="tx1"/>
                </a:solidFill>
                <a:latin typeface="游ゴシック" panose="020B0400000000000000" pitchFamily="50" charset="-128"/>
                <a:ea typeface="游ゴシック" panose="020B0400000000000000" pitchFamily="50" charset="-128"/>
              </a:rPr>
              <a:t>- </a:t>
            </a:r>
            <a:r>
              <a:rPr kumimoji="1" lang="ja-JP" altLang="en-US" sz="1600" b="1" dirty="0" smtClean="0">
                <a:solidFill>
                  <a:schemeClr val="tx1"/>
                </a:solidFill>
                <a:latin typeface="游ゴシック" panose="020B0400000000000000" pitchFamily="50" charset="-128"/>
                <a:ea typeface="游ゴシック" panose="020B0400000000000000" pitchFamily="50" charset="-128"/>
              </a:rPr>
              <a:t>隔週だと発表ネタが集まらないかも。</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・自己紹介はいったん取りやめ</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その代わり，情報交換に時間を使う！</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・質問コーナーはあってもよい</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a:t>
            </a:r>
            <a:r>
              <a:rPr kumimoji="1" lang="en-US" altLang="ja-JP" sz="1600" b="1" dirty="0" smtClean="0">
                <a:solidFill>
                  <a:schemeClr val="tx1"/>
                </a:solidFill>
                <a:latin typeface="游ゴシック" panose="020B0400000000000000" pitchFamily="50" charset="-128"/>
                <a:ea typeface="游ゴシック" panose="020B0400000000000000" pitchFamily="50" charset="-128"/>
              </a:rPr>
              <a:t>- </a:t>
            </a:r>
            <a:r>
              <a:rPr kumimoji="1" lang="ja-JP" altLang="en-US" sz="1600" b="1" dirty="0" smtClean="0">
                <a:solidFill>
                  <a:schemeClr val="tx1"/>
                </a:solidFill>
                <a:latin typeface="游ゴシック" panose="020B0400000000000000" pitchFamily="50" charset="-128"/>
                <a:ea typeface="游ゴシック" panose="020B0400000000000000" pitchFamily="50" charset="-128"/>
              </a:rPr>
              <a:t>当日いきなり質問してください，では，</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何も出てこない可能性がある。</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a:t>
            </a:r>
            <a:r>
              <a:rPr kumimoji="1" lang="en-US" altLang="ja-JP" sz="1600" b="1" dirty="0" smtClean="0">
                <a:solidFill>
                  <a:schemeClr val="tx1"/>
                </a:solidFill>
                <a:latin typeface="游ゴシック" panose="020B0400000000000000" pitchFamily="50" charset="-128"/>
                <a:ea typeface="游ゴシック" panose="020B0400000000000000" pitchFamily="50" charset="-128"/>
              </a:rPr>
              <a:t>- </a:t>
            </a:r>
            <a:r>
              <a:rPr kumimoji="1" lang="ja-JP" altLang="en-US" sz="1600" b="1" dirty="0" smtClean="0">
                <a:solidFill>
                  <a:schemeClr val="tx1"/>
                </a:solidFill>
                <a:latin typeface="游ゴシック" panose="020B0400000000000000" pitchFamily="50" charset="-128"/>
                <a:ea typeface="游ゴシック" panose="020B0400000000000000" pitchFamily="50" charset="-128"/>
              </a:rPr>
              <a:t>事前に質問を集めるのがよさそう。</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正方形/長方形 3"/>
          <p:cNvSpPr/>
          <p:nvPr/>
        </p:nvSpPr>
        <p:spPr>
          <a:xfrm>
            <a:off x="85431" y="111780"/>
            <a:ext cx="1505540" cy="307777"/>
          </a:xfrm>
          <a:prstGeom prst="rect">
            <a:avLst/>
          </a:prstGeom>
        </p:spPr>
        <p:txBody>
          <a:bodyPr wrap="none">
            <a:spAutoFit/>
          </a:bodyPr>
          <a:lstStyle/>
          <a:p>
            <a:r>
              <a:rPr kumimoji="1" lang="en-US" altLang="ja-JP" b="1" dirty="0">
                <a:latin typeface="メイリオ" panose="020B0604030504040204" pitchFamily="50" charset="-128"/>
                <a:ea typeface="メイリオ" panose="020B0604030504040204" pitchFamily="50" charset="-128"/>
              </a:rPr>
              <a:t>16:25 - 16:30</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62235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本日の</a:t>
            </a:r>
            <a:r>
              <a:rPr kumimoji="1" lang="ja-JP" altLang="en-US" dirty="0" smtClean="0"/>
              <a:t>参加者</a:t>
            </a:r>
            <a:r>
              <a:rPr kumimoji="1" lang="ja-JP" altLang="en-US" sz="2800" dirty="0" smtClean="0"/>
              <a:t> </a:t>
            </a:r>
            <a:r>
              <a:rPr kumimoji="1" lang="en-US" altLang="ja-JP" sz="2800" dirty="0" smtClean="0"/>
              <a:t>(</a:t>
            </a:r>
            <a:r>
              <a:rPr kumimoji="1" lang="ja-JP" altLang="en-US" sz="2800" dirty="0" smtClean="0"/>
              <a:t>所属組織名 </a:t>
            </a:r>
            <a:r>
              <a:rPr kumimoji="1" lang="en-US" altLang="ja-JP" sz="2800" dirty="0" smtClean="0"/>
              <a:t>a-z, </a:t>
            </a:r>
            <a:r>
              <a:rPr kumimoji="1" lang="ja-JP" altLang="en-US" sz="2800" dirty="0" smtClean="0"/>
              <a:t>あー</a:t>
            </a:r>
            <a:r>
              <a:rPr kumimoji="1" lang="ja-JP" altLang="en-US" sz="2800" dirty="0" err="1" smtClean="0"/>
              <a:t>わ</a:t>
            </a:r>
            <a:r>
              <a:rPr kumimoji="1" lang="ja-JP" altLang="en-US" sz="2800" dirty="0" smtClean="0"/>
              <a:t>順</a:t>
            </a:r>
            <a:r>
              <a:rPr kumimoji="1" lang="en-US" altLang="ja-JP" sz="2800" dirty="0" smtClean="0"/>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17980706"/>
              </p:ext>
            </p:extLst>
          </p:nvPr>
        </p:nvGraphicFramePr>
        <p:xfrm>
          <a:off x="2311996" y="1200277"/>
          <a:ext cx="6862826" cy="5111696"/>
        </p:xfrm>
        <a:graphic>
          <a:graphicData uri="http://schemas.openxmlformats.org/drawingml/2006/table">
            <a:tbl>
              <a:tblPr firstRow="1" bandRow="1">
                <a:tableStyleId>{2D5ABB26-0587-4C30-8999-92F81FD0307C}</a:tableStyleId>
              </a:tblPr>
              <a:tblGrid>
                <a:gridCol w="3757286">
                  <a:extLst>
                    <a:ext uri="{9D8B030D-6E8A-4147-A177-3AD203B41FA5}">
                      <a16:colId xmlns:a16="http://schemas.microsoft.com/office/drawing/2014/main" val="2277720948"/>
                    </a:ext>
                  </a:extLst>
                </a:gridCol>
                <a:gridCol w="3105540">
                  <a:extLst>
                    <a:ext uri="{9D8B030D-6E8A-4147-A177-3AD203B41FA5}">
                      <a16:colId xmlns:a16="http://schemas.microsoft.com/office/drawing/2014/main" val="3173556605"/>
                    </a:ext>
                  </a:extLst>
                </a:gridCol>
              </a:tblGrid>
              <a:tr h="319481">
                <a:tc>
                  <a:txBody>
                    <a:bodyPr/>
                    <a:lstStyle/>
                    <a:p>
                      <a:pPr algn="l" fontAlgn="ctr"/>
                      <a:r>
                        <a:rPr 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所属組織</a:t>
                      </a:r>
                      <a:r>
                        <a:rPr 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B w="12700" cap="flat" cmpd="sng" algn="ctr">
                      <a:solidFill>
                        <a:schemeClr val="tx1"/>
                      </a:solidFill>
                      <a:prstDash val="sysDot"/>
                      <a:round/>
                      <a:headEnd type="none" w="med" len="med"/>
                      <a:tailEnd type="none" w="med" len="med"/>
                    </a:lnB>
                  </a:tcPr>
                </a:tc>
                <a:tc>
                  <a:txBody>
                    <a:bodyPr/>
                    <a:lstStyle/>
                    <a:p>
                      <a:pPr algn="l" fontAlgn="ct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お名前</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952959265"/>
                  </a:ext>
                </a:extLst>
              </a:tr>
              <a:tr h="319481">
                <a:tc>
                  <a:txBody>
                    <a:bodyPr/>
                    <a:lstStyle/>
                    <a:p>
                      <a:pPr algn="l" fontAlgn="ctr"/>
                      <a:r>
                        <a:rPr lang="en-US" altLang="ja-JP" sz="1200" b="1" i="0" u="none" strike="noStrike" dirty="0" err="1" smtClean="0">
                          <a:solidFill>
                            <a:schemeClr val="tx1"/>
                          </a:solidFill>
                          <a:effectLst/>
                          <a:latin typeface="メイリオ" panose="020B0604030504040204" pitchFamily="50" charset="-128"/>
                          <a:ea typeface="メイリオ" panose="020B0604030504040204" pitchFamily="50" charset="-128"/>
                        </a:rPr>
                        <a:t>Micware</a:t>
                      </a:r>
                      <a:endParaRPr 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土手さん</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30637126"/>
                  </a:ext>
                </a:extLst>
              </a:tr>
              <a:tr h="319481">
                <a:tc>
                  <a:txBody>
                    <a:bodyPr/>
                    <a:lstStyle/>
                    <a:p>
                      <a:pPr algn="l" fontAlgn="ct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NEC</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ソリューションイノベータ</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島さん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027159860"/>
                  </a:ext>
                </a:extLst>
              </a:tr>
              <a:tr h="319481">
                <a:tc>
                  <a:txBody>
                    <a:bodyPr/>
                    <a:lstStyle/>
                    <a:p>
                      <a:pPr algn="l" fontAlgn="ctr"/>
                      <a:r>
                        <a:rPr lang="ja-JP" altLang="en-US" sz="1200" b="1" i="0" u="none" strike="noStrike" smtClean="0">
                          <a:solidFill>
                            <a:schemeClr val="tx1"/>
                          </a:solidFill>
                          <a:effectLst/>
                          <a:latin typeface="メイリオ" panose="020B0604030504040204" pitchFamily="50" charset="-128"/>
                          <a:ea typeface="メイリオ" panose="020B0604030504040204" pitchFamily="50" charset="-128"/>
                        </a:rPr>
                        <a:t>ソニー</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小保田さん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29917131"/>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デンソーテン</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笹谷さん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223230553"/>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東芝</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島田さん、濵さん、忍頂寺</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630603391"/>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パナソニック株式会社　アプライアンス社</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岩本さん、星野さん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02561485"/>
                  </a:ext>
                </a:extLst>
              </a:tr>
              <a:tr h="3194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パナソニック株式会社　ライフソリューションズ社</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築山さん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38452555"/>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日立製作所</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今田さん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73491519"/>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日立ソリューションズ</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森下さん</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err="1"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渡邊さん</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377712892"/>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富士通</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青木さん、北村さん、白石さん</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68954456"/>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富士通コンピュータテクノロジーズ</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浅羽さん、徳本さん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097041274"/>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富士通ソフトウェアテクノロジーズ</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鳥山さん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32757374"/>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ベリサーブ</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湯川さん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073089938"/>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三菱電機</a:t>
                      </a:r>
                      <a:endParaRPr lang="zh-TW"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茂田井さん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4470185"/>
                  </a:ext>
                </a:extLst>
              </a:tr>
              <a:tr h="319481">
                <a:tc>
                  <a:txBody>
                    <a:bodyPr/>
                    <a:lstStyle/>
                    <a:p>
                      <a:pPr algn="l" fontAlgn="ct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非記載希望</a:t>
                      </a:r>
                      <a:endParaRPr lang="zh-TW"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tcPr>
                </a:tc>
                <a:tc>
                  <a:txBody>
                    <a:bodyPr/>
                    <a:lstStyle/>
                    <a:p>
                      <a:pPr algn="l" fontAlgn="ctr"/>
                      <a:r>
                        <a:rPr lang="en-US" altLang="ja-JP" sz="1200" b="1" u="none" strike="noStrike" dirty="0" smtClean="0">
                          <a:solidFill>
                            <a:schemeClr val="tx1"/>
                          </a:solidFill>
                          <a:effectLst/>
                          <a:latin typeface="メイリオ" panose="020B0604030504040204" pitchFamily="50" charset="-128"/>
                          <a:ea typeface="メイリオ" panose="020B0604030504040204" pitchFamily="50" charset="-128"/>
                        </a:rPr>
                        <a:t>0</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名</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3664460536"/>
                  </a:ext>
                </a:extLst>
              </a:tr>
            </a:tbl>
          </a:graphicData>
        </a:graphic>
      </p:graphicFrame>
      <p:sp>
        <p:nvSpPr>
          <p:cNvPr id="6" name="テキスト ボックス 5"/>
          <p:cNvSpPr txBox="1"/>
          <p:nvPr/>
        </p:nvSpPr>
        <p:spPr>
          <a:xfrm>
            <a:off x="9520517" y="3517419"/>
            <a:ext cx="2492807" cy="1785104"/>
          </a:xfrm>
          <a:prstGeom prst="rect">
            <a:avLst/>
          </a:prstGeom>
          <a:noFill/>
        </p:spPr>
        <p:txBody>
          <a:bodyPr wrap="square" rtlCol="0">
            <a:spAutoFit/>
          </a:bodyPr>
          <a:lstStyle/>
          <a:p>
            <a:r>
              <a:rPr kumimoji="1" lang="ja-JP" altLang="en-US" sz="2800" b="1" dirty="0" smtClean="0">
                <a:latin typeface="メイリオ" panose="020B0604030504040204" pitchFamily="50" charset="-128"/>
                <a:ea typeface="メイリオ" panose="020B0604030504040204" pitchFamily="50" charset="-128"/>
              </a:rPr>
              <a:t>合計</a:t>
            </a:r>
            <a:r>
              <a:rPr kumimoji="1" lang="en-US" altLang="ja-JP" sz="2800" b="1" dirty="0" smtClean="0">
                <a:latin typeface="メイリオ" panose="020B0604030504040204" pitchFamily="50" charset="-128"/>
                <a:ea typeface="メイリオ" panose="020B0604030504040204" pitchFamily="50" charset="-128"/>
              </a:rPr>
              <a:t>21</a:t>
            </a:r>
            <a:r>
              <a:rPr kumimoji="1" lang="ja-JP" altLang="en-US" sz="2800" b="1" dirty="0" smtClean="0">
                <a:latin typeface="メイリオ" panose="020B0604030504040204" pitchFamily="50" charset="-128"/>
                <a:ea typeface="メイリオ" panose="020B0604030504040204" pitchFamily="50" charset="-128"/>
              </a:rPr>
              <a:t>名</a:t>
            </a:r>
            <a:endParaRPr kumimoji="1" lang="en-US" altLang="ja-JP" sz="2800" b="1" dirty="0" smtClean="0">
              <a:latin typeface="メイリオ" panose="020B0604030504040204" pitchFamily="50" charset="-128"/>
              <a:ea typeface="メイリオ" panose="020B0604030504040204" pitchFamily="50" charset="-128"/>
            </a:endParaRPr>
          </a:p>
          <a:p>
            <a:endParaRPr kumimoji="1" lang="en-US" altLang="ja-JP" sz="2800" b="1" dirty="0">
              <a:latin typeface="メイリオ" panose="020B0604030504040204" pitchFamily="50" charset="-128"/>
              <a:ea typeface="メイリオ" panose="020B0604030504040204" pitchFamily="50" charset="-128"/>
            </a:endParaRPr>
          </a:p>
          <a:p>
            <a:r>
              <a:rPr kumimoji="1" lang="ja-JP" altLang="en-US" sz="1800" b="1" dirty="0" smtClean="0">
                <a:latin typeface="メイリオ" panose="020B0604030504040204" pitchFamily="50" charset="-128"/>
                <a:ea typeface="メイリオ" panose="020B0604030504040204" pitchFamily="50" charset="-128"/>
              </a:rPr>
              <a:t>★本日の発表者</a:t>
            </a:r>
            <a:r>
              <a:rPr kumimoji="1" lang="en-US" altLang="ja-JP" sz="1800" b="1" dirty="0" smtClean="0">
                <a:latin typeface="メイリオ" panose="020B0604030504040204" pitchFamily="50" charset="-128"/>
                <a:ea typeface="メイリオ" panose="020B0604030504040204" pitchFamily="50" charset="-128"/>
              </a:rPr>
              <a:t>:</a:t>
            </a:r>
            <a:r>
              <a:rPr kumimoji="1" lang="ja-JP" altLang="en-US" sz="1800" b="1" dirty="0">
                <a:latin typeface="メイリオ" panose="020B0604030504040204" pitchFamily="50" charset="-128"/>
                <a:ea typeface="メイリオ" panose="020B0604030504040204" pitchFamily="50" charset="-128"/>
              </a:rPr>
              <a:t> </a:t>
            </a:r>
            <a:r>
              <a:rPr kumimoji="1" lang="en-US" altLang="ja-JP" sz="1800" b="1" dirty="0" smtClean="0">
                <a:latin typeface="メイリオ" panose="020B0604030504040204" pitchFamily="50" charset="-128"/>
                <a:ea typeface="メイリオ" panose="020B0604030504040204" pitchFamily="50" charset="-128"/>
              </a:rPr>
              <a:t>4</a:t>
            </a:r>
            <a:r>
              <a:rPr kumimoji="1" lang="ja-JP" altLang="en-US" sz="1800" b="1" dirty="0" smtClean="0">
                <a:latin typeface="メイリオ" panose="020B0604030504040204" pitchFamily="50" charset="-128"/>
                <a:ea typeface="メイリオ" panose="020B0604030504040204" pitchFamily="50" charset="-128"/>
              </a:rPr>
              <a:t>名</a:t>
            </a:r>
            <a:endParaRPr kumimoji="1" lang="en-US" altLang="ja-JP" sz="1800" b="1" dirty="0" smtClean="0">
              <a:latin typeface="メイリオ" panose="020B0604030504040204" pitchFamily="50" charset="-128"/>
              <a:ea typeface="メイリオ" panose="020B0604030504040204" pitchFamily="50" charset="-128"/>
            </a:endParaRPr>
          </a:p>
          <a:p>
            <a:endParaRPr kumimoji="1" lang="en-US" altLang="ja-JP" sz="1800" b="1" dirty="0">
              <a:latin typeface="メイリオ" panose="020B0604030504040204" pitchFamily="50" charset="-128"/>
              <a:ea typeface="メイリオ" panose="020B0604030504040204" pitchFamily="50" charset="-128"/>
            </a:endParaRPr>
          </a:p>
          <a:p>
            <a:endParaRPr kumimoji="1" lang="ja-JP" altLang="en-US" sz="1800" b="1" dirty="0">
              <a:latin typeface="メイリオ" panose="020B0604030504040204" pitchFamily="50" charset="-128"/>
              <a:ea typeface="メイリオ" panose="020B0604030504040204" pitchFamily="50" charset="-128"/>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1449022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a:t>
            </a:r>
            <a:r>
              <a:rPr kumimoji="1" lang="en-US" altLang="ja-JP" dirty="0" smtClean="0"/>
              <a:t>(</a:t>
            </a:r>
            <a:r>
              <a:rPr kumimoji="1" lang="ja-JP" altLang="en-US" dirty="0" smtClean="0"/>
              <a:t>第</a:t>
            </a:r>
            <a:r>
              <a:rPr kumimoji="1" lang="en-US" altLang="ja-JP" dirty="0" smtClean="0"/>
              <a:t>12</a:t>
            </a:r>
            <a:r>
              <a:rPr kumimoji="1" lang="ja-JP" altLang="en-US" dirty="0" smtClean="0"/>
              <a:t>回</a:t>
            </a:r>
            <a:r>
              <a:rPr kumimoji="1" lang="en-US" altLang="ja-JP" dirty="0" smtClean="0"/>
              <a:t>)</a:t>
            </a:r>
            <a:r>
              <a:rPr kumimoji="1" lang="ja-JP" altLang="en-US" dirty="0" smtClean="0"/>
              <a:t>の案内</a:t>
            </a:r>
            <a:endParaRPr kumimoji="1" lang="ja-JP" altLang="en-US" dirty="0"/>
          </a:p>
        </p:txBody>
      </p:sp>
      <p:sp>
        <p:nvSpPr>
          <p:cNvPr id="3" name="テキスト プレースホルダー 2"/>
          <p:cNvSpPr>
            <a:spLocks noGrp="1"/>
          </p:cNvSpPr>
          <p:nvPr>
            <p:ph type="body" idx="1"/>
          </p:nvPr>
        </p:nvSpPr>
        <p:spPr>
          <a:xfrm>
            <a:off x="838200" y="1255595"/>
            <a:ext cx="10515599" cy="4537880"/>
          </a:xfrm>
        </p:spPr>
        <p:txBody>
          <a:bodyPr>
            <a:normAutofit/>
          </a:bodyPr>
          <a:lstStyle/>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2020</a:t>
            </a:r>
            <a:r>
              <a:rPr kumimoji="1" lang="ja-JP" altLang="en-US" b="1" dirty="0" smtClean="0">
                <a:solidFill>
                  <a:schemeClr val="tx1"/>
                </a:solidFill>
                <a:latin typeface="メイリオ" panose="020B0604030504040204" pitchFamily="50" charset="-128"/>
                <a:ea typeface="メイリオ" panose="020B0604030504040204" pitchFamily="50" charset="-128"/>
              </a:rPr>
              <a:t>年</a:t>
            </a:r>
            <a:r>
              <a:rPr kumimoji="1" lang="en-US" altLang="ja-JP" b="1" dirty="0">
                <a:solidFill>
                  <a:schemeClr val="tx1"/>
                </a:solidFill>
                <a:latin typeface="メイリオ" panose="020B0604030504040204" pitchFamily="50" charset="-128"/>
                <a:ea typeface="メイリオ" panose="020B0604030504040204" pitchFamily="50" charset="-128"/>
              </a:rPr>
              <a:t>7</a:t>
            </a:r>
            <a:r>
              <a:rPr kumimoji="1" lang="ja-JP" altLang="en-US" b="1" dirty="0" smtClean="0">
                <a:solidFill>
                  <a:schemeClr val="tx1"/>
                </a:solidFill>
                <a:latin typeface="メイリオ" panose="020B0604030504040204" pitchFamily="50" charset="-128"/>
                <a:ea typeface="メイリオ" panose="020B0604030504040204" pitchFamily="50" charset="-128"/>
              </a:rPr>
              <a:t>月</a:t>
            </a:r>
            <a:r>
              <a:rPr kumimoji="1" lang="en-US" altLang="ja-JP" b="1" dirty="0" smtClean="0">
                <a:solidFill>
                  <a:schemeClr val="tx1"/>
                </a:solidFill>
                <a:latin typeface="メイリオ" panose="020B0604030504040204" pitchFamily="50" charset="-128"/>
                <a:ea typeface="メイリオ" panose="020B0604030504040204" pitchFamily="50" charset="-128"/>
              </a:rPr>
              <a:t>28</a:t>
            </a:r>
            <a:r>
              <a:rPr kumimoji="1" lang="ja-JP" altLang="en-US" b="1" dirty="0" smtClean="0">
                <a:solidFill>
                  <a:schemeClr val="tx1"/>
                </a:solidFill>
                <a:latin typeface="メイリオ" panose="020B0604030504040204" pitchFamily="50" charset="-128"/>
                <a:ea typeface="メイリオ" panose="020B0604030504040204" pitchFamily="50" charset="-128"/>
              </a:rPr>
              <a:t>日 </a:t>
            </a: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火</a:t>
            </a:r>
            <a:r>
              <a:rPr kumimoji="1" lang="en-US" altLang="ja-JP" b="1" dirty="0" smtClean="0">
                <a:solidFill>
                  <a:schemeClr val="tx1"/>
                </a:solidFill>
                <a:latin typeface="メイリオ" panose="020B0604030504040204" pitchFamily="50" charset="-128"/>
                <a:ea typeface="メイリオ" panose="020B0604030504040204" pitchFamily="50" charset="-128"/>
              </a:rPr>
              <a:t>) 15:00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接続手段はメーリングリストと</a:t>
            </a:r>
            <a:r>
              <a:rPr kumimoji="1" lang="en-US" altLang="ja-JP" b="1" dirty="0" smtClean="0">
                <a:solidFill>
                  <a:schemeClr val="tx1"/>
                </a:solidFill>
                <a:latin typeface="メイリオ" panose="020B0604030504040204" pitchFamily="50" charset="-128"/>
                <a:ea typeface="メイリオ" panose="020B0604030504040204" pitchFamily="50" charset="-128"/>
              </a:rPr>
              <a:t>Slack</a:t>
            </a:r>
            <a:r>
              <a:rPr kumimoji="1" lang="ja-JP" altLang="en-US" b="1" dirty="0" smtClean="0">
                <a:solidFill>
                  <a:schemeClr val="tx1"/>
                </a:solidFill>
                <a:latin typeface="メイリオ" panose="020B0604030504040204" pitchFamily="50" charset="-128"/>
                <a:ea typeface="メイリオ" panose="020B0604030504040204" pitchFamily="50" charset="-128"/>
              </a:rPr>
              <a:t>を確認のこと</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気軽に参加、気楽に発表、でお願いします！</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049723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0" dirty="0">
                <a:solidFill>
                  <a:srgbClr val="168FDF"/>
                </a:solidFill>
                <a:cs typeface="Calibri"/>
              </a:rPr>
              <a:t>独占禁止法順守ポリシー </a:t>
            </a:r>
            <a:r>
              <a:rPr lang="en-US" altLang="ja-JP" b="0" dirty="0">
                <a:solidFill>
                  <a:srgbClr val="168FDF"/>
                </a:solidFill>
                <a:cs typeface="Calibri"/>
              </a:rPr>
              <a:t>(</a:t>
            </a:r>
            <a:r>
              <a:rPr lang="en-CA" altLang="ja-JP" b="0" dirty="0">
                <a:solidFill>
                  <a:srgbClr val="168FDF"/>
                </a:solidFill>
                <a:cs typeface="Calibri"/>
              </a:rPr>
              <a:t>Antitrust Policy)</a:t>
            </a:r>
            <a:endParaRPr kumimoji="1" lang="ja-JP" altLang="en-US" dirty="0"/>
          </a:p>
        </p:txBody>
      </p:sp>
      <p:sp>
        <p:nvSpPr>
          <p:cNvPr id="3" name="テキスト プレースホルダー 2"/>
          <p:cNvSpPr>
            <a:spLocks noGrp="1"/>
          </p:cNvSpPr>
          <p:nvPr>
            <p:ph type="body" idx="1"/>
          </p:nvPr>
        </p:nvSpPr>
        <p:spPr/>
        <p:txBody>
          <a:bodyPr>
            <a:normAutofit/>
          </a:bodyPr>
          <a:lstStyle/>
          <a:p>
            <a:pPr marL="228600" lvl="0" indent="-50800">
              <a:spcBef>
                <a:spcPts val="0"/>
              </a:spcBef>
              <a:buSzPts val="2200"/>
            </a:pPr>
            <a:r>
              <a:rPr lang="en-US" altLang="ja-JP" sz="2200" dirty="0">
                <a:solidFill>
                  <a:srgbClr val="000000"/>
                </a:solidFill>
              </a:rPr>
              <a:t>Linux Foundation (</a:t>
            </a:r>
            <a:r>
              <a:rPr lang="ja-JP" altLang="en-US" sz="2200" dirty="0">
                <a:solidFill>
                  <a:srgbClr val="000000"/>
                </a:solidFill>
              </a:rPr>
              <a:t>以下</a:t>
            </a:r>
            <a:r>
              <a:rPr lang="en-US" altLang="ja-JP" sz="2200" dirty="0">
                <a:solidFill>
                  <a:srgbClr val="000000"/>
                </a:solidFill>
              </a:rPr>
              <a:t>LF</a:t>
            </a:r>
            <a:r>
              <a:rPr lang="ja-JP" altLang="en-US" sz="2200" dirty="0">
                <a:solidFill>
                  <a:srgbClr val="000000"/>
                </a:solidFill>
              </a:rPr>
              <a:t>と略す</a:t>
            </a:r>
            <a:r>
              <a:rPr lang="en-US" altLang="ja-JP" sz="2200" dirty="0">
                <a:solidFill>
                  <a:srgbClr val="000000"/>
                </a:solidFill>
              </a:rPr>
              <a:t>) </a:t>
            </a:r>
            <a:r>
              <a:rPr lang="ja-JP" altLang="en-US" sz="2200" dirty="0">
                <a:solidFill>
                  <a:srgbClr val="000000"/>
                </a:solidFill>
              </a:rPr>
              <a:t>の会議は、産業界で競合関係にある企業同士の参加が不可欠です。</a:t>
            </a:r>
            <a:r>
              <a:rPr lang="en-US" altLang="ja-JP" sz="2200" dirty="0">
                <a:solidFill>
                  <a:srgbClr val="000000"/>
                </a:solidFill>
              </a:rPr>
              <a:t>LF</a:t>
            </a:r>
            <a:r>
              <a:rPr lang="ja-JP" altLang="en-US" sz="2200" dirty="0">
                <a:solidFill>
                  <a:srgbClr val="000000"/>
                </a:solidFill>
              </a:rPr>
              <a:t>は、すべての活動を、適用されるべきすべての独占禁止法</a:t>
            </a:r>
            <a:r>
              <a:rPr lang="en-US" altLang="ja-JP" sz="2200" dirty="0">
                <a:solidFill>
                  <a:srgbClr val="000000"/>
                </a:solidFill>
              </a:rPr>
              <a:t>/</a:t>
            </a:r>
            <a:r>
              <a:rPr lang="ja-JP" altLang="en-US" sz="2200" dirty="0">
                <a:solidFill>
                  <a:srgbClr val="000000"/>
                </a:solidFill>
              </a:rPr>
              <a:t>競争法に則って運営します。従って、会議の出席者は、アジェンダに沿って会議を進め、国内外の独占禁止法</a:t>
            </a:r>
            <a:r>
              <a:rPr lang="en-US" altLang="ja-JP" sz="2200" dirty="0">
                <a:solidFill>
                  <a:srgbClr val="000000"/>
                </a:solidFill>
              </a:rPr>
              <a:t>/</a:t>
            </a:r>
            <a:r>
              <a:rPr lang="ja-JP" altLang="en-US" sz="2200" dirty="0">
                <a:solidFill>
                  <a:srgbClr val="000000"/>
                </a:solidFill>
              </a:rPr>
              <a:t>競争法の下で禁止されているいかなる活動にも参加しないよう、注意を払うことが非常に重要です</a:t>
            </a:r>
            <a:r>
              <a:rPr lang="ja-JP" altLang="en-US" sz="2200" dirty="0" smtClean="0">
                <a:solidFill>
                  <a:srgbClr val="000000"/>
                </a:solidFill>
              </a:rPr>
              <a:t>。</a:t>
            </a:r>
            <a:endParaRPr lang="en-US" altLang="ja-JP" sz="2200" dirty="0" smtClean="0">
              <a:solidFill>
                <a:srgbClr val="000000"/>
              </a:solidFill>
            </a:endParaRPr>
          </a:p>
          <a:p>
            <a:pPr marL="228600" lvl="0" indent="-50800">
              <a:spcBef>
                <a:spcPts val="0"/>
              </a:spcBef>
              <a:buSzPts val="2200"/>
            </a:pPr>
            <a:endParaRPr lang="ja-JP" altLang="en-US" sz="2200" dirty="0">
              <a:solidFill>
                <a:srgbClr val="000000"/>
              </a:solidFill>
            </a:endParaRPr>
          </a:p>
          <a:p>
            <a:pPr marL="228600" lvl="0" indent="-50800">
              <a:spcBef>
                <a:spcPts val="0"/>
              </a:spcBef>
              <a:buSzPts val="2200"/>
            </a:pPr>
            <a:r>
              <a:rPr lang="en-US" altLang="ja-JP" sz="2200" dirty="0">
                <a:solidFill>
                  <a:srgbClr val="000000"/>
                </a:solidFill>
              </a:rPr>
              <a:t>LF</a:t>
            </a:r>
            <a:r>
              <a:rPr lang="ja-JP" altLang="en-US" sz="2200" dirty="0">
                <a:solidFill>
                  <a:srgbClr val="000000"/>
                </a:solidFill>
              </a:rPr>
              <a:t>の会議において、また</a:t>
            </a:r>
            <a:r>
              <a:rPr lang="en-US" altLang="ja-JP" sz="2200" dirty="0">
                <a:solidFill>
                  <a:srgbClr val="000000"/>
                </a:solidFill>
              </a:rPr>
              <a:t>LF</a:t>
            </a:r>
            <a:r>
              <a:rPr lang="ja-JP" altLang="en-US" sz="2200" dirty="0">
                <a:solidFill>
                  <a:srgbClr val="000000"/>
                </a:solidFill>
              </a:rPr>
              <a:t>の活動に関連して、禁止されている行動の例は、</a:t>
            </a:r>
            <a:r>
              <a:rPr lang="en-US" altLang="ja-JP" sz="2200" dirty="0">
                <a:solidFill>
                  <a:srgbClr val="000000"/>
                </a:solidFill>
              </a:rPr>
              <a:t>https://www.linuxfoundation.jp/antitrust-policy/ </a:t>
            </a:r>
            <a:r>
              <a:rPr lang="ja-JP" altLang="en-US" sz="2200" dirty="0">
                <a:solidFill>
                  <a:srgbClr val="000000"/>
                </a:solidFill>
              </a:rPr>
              <a:t>から入手できる</a:t>
            </a:r>
            <a:r>
              <a:rPr lang="en-US" altLang="ja-JP" sz="2200" dirty="0">
                <a:solidFill>
                  <a:srgbClr val="000000"/>
                </a:solidFill>
              </a:rPr>
              <a:t>LF</a:t>
            </a:r>
            <a:r>
              <a:rPr lang="ja-JP" altLang="en-US" sz="2200" dirty="0">
                <a:solidFill>
                  <a:srgbClr val="000000"/>
                </a:solidFill>
              </a:rPr>
              <a:t>独占禁止法順守ポリシーに記載されています。これらの事項について質問がある場合は、あなたの会社の法律顧問に問い合わせるか、もしあなたが</a:t>
            </a:r>
            <a:r>
              <a:rPr lang="en-US" altLang="ja-JP" sz="2200" dirty="0">
                <a:solidFill>
                  <a:srgbClr val="000000"/>
                </a:solidFill>
              </a:rPr>
              <a:t>LF</a:t>
            </a:r>
            <a:r>
              <a:rPr lang="ja-JP" altLang="en-US" sz="2200" dirty="0">
                <a:solidFill>
                  <a:srgbClr val="000000"/>
                </a:solidFill>
              </a:rPr>
              <a:t>のメンバーであるならば、</a:t>
            </a:r>
            <a:r>
              <a:rPr lang="en-US" altLang="ja-JP" sz="2200" dirty="0">
                <a:solidFill>
                  <a:srgbClr val="000000"/>
                </a:solidFill>
              </a:rPr>
              <a:t>LF</a:t>
            </a:r>
            <a:r>
              <a:rPr lang="ja-JP" altLang="en-US" sz="2200" dirty="0">
                <a:solidFill>
                  <a:srgbClr val="000000"/>
                </a:solidFill>
              </a:rPr>
              <a:t>の法律顧問である </a:t>
            </a:r>
            <a:r>
              <a:rPr lang="en-US" altLang="ja-JP" sz="2200" dirty="0" err="1">
                <a:solidFill>
                  <a:srgbClr val="000000"/>
                </a:solidFill>
              </a:rPr>
              <a:t>Gesmer</a:t>
            </a:r>
            <a:r>
              <a:rPr lang="en-US" altLang="ja-JP" sz="2200" dirty="0">
                <a:solidFill>
                  <a:srgbClr val="000000"/>
                </a:solidFill>
              </a:rPr>
              <a:t> </a:t>
            </a:r>
            <a:r>
              <a:rPr lang="en-US" altLang="ja-JP" sz="2200" dirty="0" err="1">
                <a:solidFill>
                  <a:srgbClr val="000000"/>
                </a:solidFill>
              </a:rPr>
              <a:t>Updegrove</a:t>
            </a:r>
            <a:r>
              <a:rPr lang="en-US" altLang="ja-JP" sz="2200" dirty="0">
                <a:solidFill>
                  <a:srgbClr val="000000"/>
                </a:solidFill>
              </a:rPr>
              <a:t> LLP </a:t>
            </a:r>
            <a:r>
              <a:rPr lang="ja-JP" altLang="en-US" sz="2200" dirty="0">
                <a:solidFill>
                  <a:srgbClr val="000000"/>
                </a:solidFill>
              </a:rPr>
              <a:t>の </a:t>
            </a:r>
            <a:r>
              <a:rPr lang="en-US" altLang="ja-JP" sz="2200" dirty="0">
                <a:solidFill>
                  <a:srgbClr val="000000"/>
                </a:solidFill>
              </a:rPr>
              <a:t>Andrew </a:t>
            </a:r>
            <a:r>
              <a:rPr lang="en-US" altLang="ja-JP" sz="2200" dirty="0" err="1">
                <a:solidFill>
                  <a:srgbClr val="000000"/>
                </a:solidFill>
              </a:rPr>
              <a:t>Updegrove</a:t>
            </a:r>
            <a:r>
              <a:rPr lang="en-US" altLang="ja-JP" sz="2200" dirty="0">
                <a:solidFill>
                  <a:srgbClr val="000000"/>
                </a:solidFill>
              </a:rPr>
              <a:t> </a:t>
            </a:r>
            <a:r>
              <a:rPr lang="ja-JP" altLang="en-US" sz="2200" dirty="0">
                <a:solidFill>
                  <a:srgbClr val="000000"/>
                </a:solidFill>
              </a:rPr>
              <a:t>にお問い合わせください。</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テキスト ボックス 3"/>
          <p:cNvSpPr txBox="1"/>
          <p:nvPr/>
        </p:nvSpPr>
        <p:spPr>
          <a:xfrm>
            <a:off x="0" y="105149"/>
            <a:ext cx="1107996" cy="461665"/>
          </a:xfrm>
          <a:prstGeom prst="rect">
            <a:avLst/>
          </a:prstGeom>
          <a:noFill/>
        </p:spPr>
        <p:txBody>
          <a:bodyPr wrap="none" rtlCol="0">
            <a:spAutoFit/>
          </a:bodyPr>
          <a:lstStyle/>
          <a:p>
            <a:r>
              <a:rPr kumimoji="1" lang="en-US" altLang="ja-JP" sz="2400" dirty="0" smtClean="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参考</a:t>
            </a:r>
            <a:r>
              <a:rPr kumimoji="1" lang="en-US" altLang="ja-JP"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128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の目的</a:t>
            </a:r>
            <a:endParaRPr kumimoji="1" lang="ja-JP" altLang="en-US" dirty="0"/>
          </a:p>
        </p:txBody>
      </p:sp>
      <p:sp>
        <p:nvSpPr>
          <p:cNvPr id="3" name="テキスト プレースホルダー 2"/>
          <p:cNvSpPr>
            <a:spLocks noGrp="1"/>
          </p:cNvSpPr>
          <p:nvPr>
            <p:ph type="body" idx="1"/>
          </p:nvPr>
        </p:nvSpPr>
        <p:spPr>
          <a:xfrm>
            <a:off x="838200" y="1255594"/>
            <a:ext cx="10898393" cy="4521261"/>
          </a:xfrm>
        </p:spPr>
        <p:txBody>
          <a:bodyPr>
            <a:normAutofit/>
          </a:bodyPr>
          <a:lstStyle/>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管理運用のための</a:t>
            </a: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ツール</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を利用して、</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Open Source Compliance </a:t>
            </a:r>
            <a:r>
              <a:rPr kumimoji="1" lang="ja-JP" altLang="en-US" b="1" dirty="0">
                <a:solidFill>
                  <a:schemeClr val="tx1"/>
                </a:solidFill>
                <a:latin typeface="メイリオ" panose="020B0604030504040204" pitchFamily="50" charset="-128"/>
                <a:ea typeface="メイリオ" panose="020B0604030504040204" pitchFamily="50" charset="-128"/>
              </a:rPr>
              <a:t>において次を実現する</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組織に応じたワークフローの構築</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省力化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オートメーション</a:t>
            </a:r>
            <a:r>
              <a:rPr kumimoji="1" lang="en-US" altLang="ja-JP" b="1" dirty="0">
                <a:solidFill>
                  <a:schemeClr val="tx1"/>
                </a:solidFill>
                <a:latin typeface="メイリオ" panose="020B0604030504040204" pitchFamily="50" charset="-128"/>
                <a:ea typeface="メイリオ" panose="020B0604030504040204" pitchFamily="50" charset="-128"/>
              </a:rPr>
              <a:t>)</a:t>
            </a: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質の向上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ツール、ワークフロー、コンプライアンスについて</a:t>
            </a:r>
            <a:r>
              <a:rPr kumimoji="1" lang="en-US" altLang="ja-JP" b="1" dirty="0">
                <a:solidFill>
                  <a:schemeClr val="tx1"/>
                </a:solidFill>
                <a:latin typeface="メイリオ" panose="020B0604030504040204" pitchFamily="50" charset="-128"/>
                <a:ea typeface="メイリオ" panose="020B0604030504040204" pitchFamily="50" charset="-128"/>
              </a:rPr>
              <a:t>)</a:t>
            </a:r>
            <a:endParaRPr kumimoji="1" lang="ja-JP" altLang="en-US" b="1" dirty="0">
              <a:solidFill>
                <a:schemeClr val="tx1"/>
              </a:solidFill>
              <a:latin typeface="メイリオ" panose="020B0604030504040204" pitchFamily="50" charset="-128"/>
              <a:ea typeface="メイリオ" panose="020B0604030504040204" pitchFamily="50" charset="-128"/>
            </a:endParaRPr>
          </a:p>
          <a:p>
            <a:pPr marL="97156" indent="0">
              <a:buNone/>
            </a:pPr>
            <a:endParaRPr kumimoji="1" lang="en-US" altLang="ja-JP"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705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の活動内容</a:t>
            </a:r>
            <a:endParaRPr kumimoji="1" lang="ja-JP" altLang="en-US" dirty="0"/>
          </a:p>
        </p:txBody>
      </p:sp>
      <p:sp>
        <p:nvSpPr>
          <p:cNvPr id="3" name="テキスト プレースホルダー 2"/>
          <p:cNvSpPr>
            <a:spLocks noGrp="1"/>
          </p:cNvSpPr>
          <p:nvPr>
            <p:ph type="body" idx="1"/>
          </p:nvPr>
        </p:nvSpPr>
        <p:spPr>
          <a:xfrm>
            <a:off x="838200" y="1255594"/>
            <a:ext cx="10515599" cy="4779445"/>
          </a:xfrm>
        </p:spPr>
        <p:txBody>
          <a:bodyPr>
            <a:normAutofit/>
          </a:bodyPr>
          <a:lstStyle/>
          <a:p>
            <a:pPr marL="38100" indent="0">
              <a:buNone/>
            </a:pPr>
            <a:r>
              <a:rPr kumimoji="1" lang="ja-JP" altLang="en-US" b="1" dirty="0">
                <a:solidFill>
                  <a:schemeClr val="tx1"/>
                </a:solidFill>
                <a:latin typeface="メイリオ" panose="020B0604030504040204" pitchFamily="50" charset="-128"/>
                <a:ea typeface="メイリオ" panose="020B0604030504040204" pitchFamily="50" charset="-128"/>
              </a:rPr>
              <a:t>日本語中心で</a:t>
            </a:r>
            <a:r>
              <a:rPr kumimoji="1" lang="en-US" altLang="ja-JP" b="1" dirty="0">
                <a:solidFill>
                  <a:schemeClr val="tx1"/>
                </a:solidFill>
                <a:latin typeface="メイリオ" panose="020B0604030504040204" pitchFamily="50" charset="-128"/>
                <a:ea typeface="メイリオ" panose="020B0604030504040204" pitchFamily="50" charset="-128"/>
              </a:rPr>
              <a:t>OK</a:t>
            </a:r>
          </a:p>
          <a:p>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ツールの情報をまとめる </a:t>
            </a:r>
            <a:r>
              <a:rPr kumimoji="1" lang="en-US" altLang="ja-JP" sz="2000" b="1" dirty="0">
                <a:solidFill>
                  <a:schemeClr val="tx1"/>
                </a:solidFill>
                <a:latin typeface="メイリオ" panose="020B0604030504040204" pitchFamily="50" charset="-128"/>
                <a:ea typeface="メイリオ" panose="020B0604030504040204" pitchFamily="50" charset="-128"/>
              </a:rPr>
              <a:t>/ </a:t>
            </a:r>
            <a:r>
              <a:rPr kumimoji="1" lang="ja-JP" altLang="en-US" sz="2000" b="1" dirty="0">
                <a:solidFill>
                  <a:schemeClr val="tx1"/>
                </a:solidFill>
                <a:latin typeface="メイリオ" panose="020B0604030504040204" pitchFamily="50" charset="-128"/>
                <a:ea typeface="メイリオ" panose="020B0604030504040204" pitchFamily="50" charset="-128"/>
              </a:rPr>
              <a:t>発信する</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(Global</a:t>
            </a:r>
            <a:r>
              <a:rPr kumimoji="1" lang="ja-JP" altLang="en-US" sz="1700" dirty="0">
                <a:solidFill>
                  <a:schemeClr val="tx1"/>
                </a:solidFill>
                <a:latin typeface="メイリオ" panose="020B0604030504040204" pitchFamily="50" charset="-128"/>
                <a:ea typeface="メイリオ" panose="020B0604030504040204" pitchFamily="50" charset="-128"/>
              </a:rPr>
              <a:t>コミュニティと連携</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実際に使いながら勉強や議論する場の提供</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ツール紹介、セミナーやハンズオンの開催など</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情報流通とツールのマッピング</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ワークフロー実現のために課題を洗い出し、他と連携して改善</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活動に賛同するメンバ拡大のためのプロモーション</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en-US" altLang="ja-JP" sz="1700" dirty="0" err="1">
                <a:solidFill>
                  <a:schemeClr val="tx1"/>
                </a:solidFill>
                <a:latin typeface="メイリオ" panose="020B0604030504040204" pitchFamily="50" charset="-128"/>
                <a:ea typeface="メイリオ" panose="020B0604030504040204" pitchFamily="50" charset="-128"/>
              </a:rPr>
              <a:t>OpenChain</a:t>
            </a:r>
            <a:r>
              <a:rPr kumimoji="1" lang="ja-JP" altLang="en-US" sz="1700" dirty="0">
                <a:solidFill>
                  <a:schemeClr val="tx1"/>
                </a:solidFill>
                <a:latin typeface="メイリオ" panose="020B0604030504040204" pitchFamily="50" charset="-128"/>
                <a:ea typeface="メイリオ" panose="020B0604030504040204" pitchFamily="50" charset="-128"/>
              </a:rPr>
              <a:t>以外の会合での発表、</a:t>
            </a:r>
            <a:r>
              <a:rPr kumimoji="1" lang="en-US" altLang="ja-JP" sz="1700" dirty="0" err="1">
                <a:solidFill>
                  <a:schemeClr val="tx1"/>
                </a:solidFill>
                <a:latin typeface="メイリオ" panose="020B0604030504040204" pitchFamily="50" charset="-128"/>
                <a:ea typeface="メイリオ" panose="020B0604030504040204" pitchFamily="50" charset="-128"/>
              </a:rPr>
              <a:t>Github</a:t>
            </a:r>
            <a:r>
              <a:rPr kumimoji="1" lang="ja-JP" altLang="en-US" sz="1700" dirty="0">
                <a:solidFill>
                  <a:schemeClr val="tx1"/>
                </a:solidFill>
                <a:latin typeface="メイリオ" panose="020B0604030504040204" pitchFamily="50" charset="-128"/>
                <a:ea typeface="メイリオ" panose="020B0604030504040204" pitchFamily="50" charset="-128"/>
              </a:rPr>
              <a:t>やその他メディアの活用</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52099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687050663"/>
              </p:ext>
            </p:extLst>
          </p:nvPr>
        </p:nvGraphicFramePr>
        <p:xfrm>
          <a:off x="838200" y="1180529"/>
          <a:ext cx="10851931" cy="4561397"/>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515522">
                <a:tc>
                  <a:txBody>
                    <a:bodyPr/>
                    <a:lstStyle/>
                    <a:p>
                      <a:pPr algn="ctr"/>
                      <a:r>
                        <a:rPr kumimoji="1" lang="en-US" altLang="ja-JP" sz="1400" b="1" dirty="0" smtClean="0">
                          <a:latin typeface="メイリオ" panose="020B0604030504040204" pitchFamily="50" charset="-128"/>
                          <a:ea typeface="メイリオ" panose="020B0604030504040204" pitchFamily="50" charset="-128"/>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15:00 - 15:05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開会</a:t>
                      </a:r>
                      <a:r>
                        <a:rPr kumimoji="1" lang="ja-JP" altLang="en-US" sz="1400" b="1" baseline="0" dirty="0" smtClean="0">
                          <a:latin typeface="メイリオ" panose="020B0604030504040204" pitchFamily="50" charset="-128"/>
                          <a:ea typeface="メイリオ" panose="020B0604030504040204" pitchFamily="50" charset="-128"/>
                        </a:rPr>
                        <a:t> </a:t>
                      </a:r>
                      <a:r>
                        <a:rPr kumimoji="1" lang="en-US" altLang="ja-JP" sz="1400" b="1" baseline="0" dirty="0" smtClean="0">
                          <a:latin typeface="メイリオ" panose="020B0604030504040204" pitchFamily="50" charset="-128"/>
                          <a:ea typeface="メイリオ" panose="020B0604030504040204" pitchFamily="50" charset="-128"/>
                        </a:rPr>
                        <a:t>&amp; </a:t>
                      </a:r>
                      <a:r>
                        <a:rPr kumimoji="1" lang="ja-JP" altLang="en-US" sz="1400" b="1" baseline="0" dirty="0" smtClean="0">
                          <a:latin typeface="メイリオ" panose="020B0604030504040204" pitchFamily="50" charset="-128"/>
                          <a:ea typeface="メイリオ" panose="020B0604030504040204" pitchFamily="50" charset="-128"/>
                        </a:rPr>
                        <a:t>お知らせ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653694"/>
                  </a:ext>
                </a:extLst>
              </a:tr>
              <a:tr h="368951">
                <a:tc rowSpan="5">
                  <a:txBody>
                    <a:bodyPr/>
                    <a:lstStyle/>
                    <a:p>
                      <a:pPr algn="ctr"/>
                      <a:endParaRPr kumimoji="1" lang="en-US" altLang="ja-JP" sz="1400" b="1" dirty="0" smtClean="0">
                        <a:latin typeface="メイリオ" panose="020B0604030504040204" pitchFamily="50" charset="-128"/>
                        <a:ea typeface="メイリオ" panose="020B0604030504040204" pitchFamily="50" charset="-128"/>
                      </a:endParaRPr>
                    </a:p>
                    <a:p>
                      <a:pPr algn="ctr"/>
                      <a:r>
                        <a:rPr kumimoji="1" lang="en-US" altLang="ja-JP" sz="1400" b="1" dirty="0" smtClean="0">
                          <a:latin typeface="メイリオ" panose="020B0604030504040204" pitchFamily="50" charset="-128"/>
                          <a:ea typeface="メイリオ" panose="020B0604030504040204" pitchFamily="50" charset="-128"/>
                        </a:rPr>
                        <a:t>2</a:t>
                      </a:r>
                      <a:endParaRPr kumimoji="1" lang="ja-JP" altLang="en-US" sz="14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400" b="1" dirty="0" smtClean="0">
                          <a:latin typeface="メイリオ" panose="020B0604030504040204" pitchFamily="50" charset="-128"/>
                          <a:ea typeface="メイリオ" panose="020B0604030504040204" pitchFamily="50" charset="-128"/>
                        </a:rPr>
                        <a:t>発表</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531930">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latin typeface="メイリオ" panose="020B0604030504040204" pitchFamily="50" charset="-128"/>
                          <a:ea typeface="メイリオ" panose="020B0604030504040204" pitchFamily="50" charset="-128"/>
                        </a:rPr>
                        <a:t>15:05 - 15:35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白石さん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富士通</a:t>
                      </a:r>
                      <a:r>
                        <a:rPr kumimoji="1" lang="en-US" altLang="ja-JP" sz="1400" b="1" dirty="0" smtClean="0">
                          <a:latin typeface="メイリオ" panose="020B0604030504040204" pitchFamily="50" charset="-128"/>
                          <a:ea typeface="メイリオ" panose="020B0604030504040204" pitchFamily="50" charset="-128"/>
                        </a:rPr>
                        <a:t>).</a:t>
                      </a:r>
                    </a:p>
                    <a:p>
                      <a:r>
                        <a:rPr kumimoji="1" lang="ja-JP" altLang="en-US" sz="1400" b="1" dirty="0" smtClean="0">
                          <a:latin typeface="メイリオ" panose="020B0604030504040204" pitchFamily="50" charset="-128"/>
                          <a:ea typeface="メイリオ" panose="020B0604030504040204" pitchFamily="50" charset="-128"/>
                        </a:rPr>
                        <a:t>「</a:t>
                      </a:r>
                      <a:r>
                        <a:rPr kumimoji="1" lang="en-US" altLang="ja-JP" sz="1400" b="1" dirty="0" err="1" smtClean="0">
                          <a:latin typeface="メイリオ" panose="020B0604030504040204" pitchFamily="50" charset="-128"/>
                          <a:ea typeface="メイリオ" panose="020B0604030504040204" pitchFamily="50" charset="-128"/>
                        </a:rPr>
                        <a:t>FOSSology</a:t>
                      </a:r>
                      <a:r>
                        <a:rPr kumimoji="1" lang="ja-JP" altLang="en-US" sz="1400" b="1" dirty="0" smtClean="0">
                          <a:latin typeface="メイリオ" panose="020B0604030504040204" pitchFamily="50" charset="-128"/>
                          <a:ea typeface="メイリオ" panose="020B0604030504040204" pitchFamily="50" charset="-128"/>
                        </a:rPr>
                        <a:t>の現場展開</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利用</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における課題点の共有」</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531930">
                <a:tc vMerge="1">
                  <a:txBody>
                    <a:bodyPr/>
                    <a:lstStyle/>
                    <a:p>
                      <a:endParaRPr kumimoji="1" lang="ja-JP" altLang="en-US"/>
                    </a:p>
                  </a:txBody>
                  <a:tcPr/>
                </a:tc>
                <a:tc>
                  <a:txBody>
                    <a:bodyPr/>
                    <a:lstStyle/>
                    <a:p>
                      <a:r>
                        <a:rPr kumimoji="1" lang="en-US" altLang="ja-JP" sz="1400" b="1" dirty="0" smtClean="0">
                          <a:latin typeface="メイリオ" panose="020B0604030504040204" pitchFamily="50" charset="-128"/>
                          <a:ea typeface="メイリオ" panose="020B0604030504040204" pitchFamily="50" charset="-128"/>
                        </a:rPr>
                        <a:t>15:35 - 16:05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森下さん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日立ソリューションズ</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smtClean="0">
                        <a:latin typeface="メイリオ" panose="020B0604030504040204" pitchFamily="50" charset="-128"/>
                        <a:ea typeface="メイリオ" panose="020B0604030504040204" pitchFamily="50" charset="-128"/>
                      </a:endParaRPr>
                    </a:p>
                    <a:p>
                      <a:r>
                        <a:rPr kumimoji="1" lang="ja-JP" altLang="en-US" sz="1400" b="1" dirty="0" smtClean="0">
                          <a:latin typeface="メイリオ" panose="020B0604030504040204" pitchFamily="50" charset="-128"/>
                          <a:ea typeface="メイリオ" panose="020B0604030504040204" pitchFamily="50" charset="-128"/>
                        </a:rPr>
                        <a:t>「</a:t>
                      </a:r>
                      <a:r>
                        <a:rPr kumimoji="1" lang="en-US" altLang="ja-JP" sz="1400" b="1" dirty="0" smtClean="0">
                          <a:latin typeface="メイリオ" panose="020B0604030504040204" pitchFamily="50" charset="-128"/>
                          <a:ea typeface="メイリオ" panose="020B0604030504040204" pitchFamily="50" charset="-128"/>
                        </a:rPr>
                        <a:t>OSS</a:t>
                      </a:r>
                      <a:r>
                        <a:rPr kumimoji="1" lang="ja-JP" altLang="en-US" sz="1400" b="1" dirty="0" smtClean="0">
                          <a:latin typeface="メイリオ" panose="020B0604030504040204" pitchFamily="50" charset="-128"/>
                          <a:ea typeface="メイリオ" panose="020B0604030504040204" pitchFamily="50" charset="-128"/>
                        </a:rPr>
                        <a:t>ライセンス管理「</a:t>
                      </a:r>
                      <a:r>
                        <a:rPr kumimoji="1" lang="en-US" altLang="ja-JP" sz="1400" b="1" dirty="0" smtClean="0">
                          <a:latin typeface="メイリオ" panose="020B0604030504040204" pitchFamily="50" charset="-128"/>
                          <a:ea typeface="メイリオ" panose="020B0604030504040204" pitchFamily="50" charset="-128"/>
                        </a:rPr>
                        <a:t>FOSSA</a:t>
                      </a:r>
                      <a:r>
                        <a:rPr kumimoji="1" lang="ja-JP" altLang="en-US" sz="1400" b="1" dirty="0" smtClean="0">
                          <a:latin typeface="メイリオ" panose="020B0604030504040204" pitchFamily="50" charset="-128"/>
                          <a:ea typeface="メイリオ" panose="020B0604030504040204" pitchFamily="50" charset="-128"/>
                        </a:rPr>
                        <a:t>」の試用結果および所感」 </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2510990"/>
                  </a:ext>
                </a:extLst>
              </a:tr>
              <a:tr h="515522">
                <a:tc vMerge="1">
                  <a:txBody>
                    <a:bodyPr/>
                    <a:lstStyle/>
                    <a:p>
                      <a:endParaRPr kumimoji="1" lang="ja-JP" altLang="en-US"/>
                    </a:p>
                  </a:txBody>
                  <a:tcPr/>
                </a:tc>
                <a:tc>
                  <a:txBody>
                    <a:bodyPr/>
                    <a:lstStyle/>
                    <a:p>
                      <a:r>
                        <a:rPr kumimoji="1" lang="en-US" altLang="ja-JP" sz="1400" b="1" dirty="0" smtClean="0">
                          <a:latin typeface="メイリオ" panose="020B0604030504040204" pitchFamily="50" charset="-128"/>
                          <a:ea typeface="メイリオ" panose="020B0604030504040204" pitchFamily="50" charset="-128"/>
                        </a:rPr>
                        <a:t>16:05 – 16:15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渡邊さん</a:t>
                      </a:r>
                      <a:r>
                        <a:rPr kumimoji="1" lang="ja-JP" altLang="en-US" sz="1400" b="1" baseline="0" dirty="0" smtClean="0">
                          <a:latin typeface="メイリオ" panose="020B0604030504040204" pitchFamily="50" charset="-128"/>
                          <a:ea typeface="メイリオ" panose="020B0604030504040204" pitchFamily="50" charset="-128"/>
                        </a:rPr>
                        <a:t> </a:t>
                      </a:r>
                      <a:r>
                        <a:rPr kumimoji="1" lang="en-US" altLang="ja-JP" sz="1400" b="1" baseline="0" dirty="0" smtClean="0">
                          <a:latin typeface="メイリオ" panose="020B0604030504040204" pitchFamily="50" charset="-128"/>
                          <a:ea typeface="メイリオ" panose="020B0604030504040204" pitchFamily="50" charset="-128"/>
                        </a:rPr>
                        <a:t>(</a:t>
                      </a:r>
                      <a:r>
                        <a:rPr kumimoji="1" lang="ja-JP" altLang="en-US" sz="1400" b="1" baseline="0" dirty="0" smtClean="0">
                          <a:latin typeface="メイリオ" panose="020B0604030504040204" pitchFamily="50" charset="-128"/>
                          <a:ea typeface="メイリオ" panose="020B0604030504040204" pitchFamily="50" charset="-128"/>
                        </a:rPr>
                        <a:t>日立ソリューションズ</a:t>
                      </a:r>
                      <a:r>
                        <a:rPr kumimoji="1" lang="en-US" altLang="ja-JP" sz="1400" b="1" baseline="0" dirty="0" smtClean="0">
                          <a:latin typeface="メイリオ" panose="020B0604030504040204" pitchFamily="50" charset="-128"/>
                          <a:ea typeface="メイリオ" panose="020B0604030504040204" pitchFamily="50" charset="-128"/>
                        </a:rPr>
                        <a:t>)</a:t>
                      </a:r>
                      <a:r>
                        <a:rPr kumimoji="1" lang="en-US" altLang="ja-JP" sz="1400" b="1" dirty="0" smtClean="0">
                          <a:latin typeface="メイリオ" panose="020B0604030504040204" pitchFamily="50" charset="-128"/>
                          <a:ea typeface="メイリオ" panose="020B0604030504040204" pitchFamily="50" charset="-128"/>
                        </a:rPr>
                        <a:t>, </a:t>
                      </a:r>
                      <a:r>
                        <a:rPr kumimoji="1" lang="ja-JP" altLang="en-US" sz="1400" b="1" dirty="0" smtClean="0">
                          <a:latin typeface="メイリオ" panose="020B0604030504040204" pitchFamily="50" charset="-128"/>
                          <a:ea typeface="メイリオ" panose="020B0604030504040204" pitchFamily="50" charset="-128"/>
                        </a:rPr>
                        <a:t>土手さん </a:t>
                      </a:r>
                      <a:r>
                        <a:rPr kumimoji="1" lang="en-US" altLang="ja-JP" sz="1400" b="1" dirty="0" smtClean="0">
                          <a:latin typeface="メイリオ" panose="020B0604030504040204" pitchFamily="50" charset="-128"/>
                          <a:ea typeface="メイリオ" panose="020B0604030504040204" pitchFamily="50" charset="-128"/>
                        </a:rPr>
                        <a:t>(</a:t>
                      </a:r>
                      <a:r>
                        <a:rPr kumimoji="1" lang="en-US" altLang="ja-JP" sz="1400" b="1" dirty="0" err="1" smtClean="0">
                          <a:latin typeface="メイリオ" panose="020B0604030504040204" pitchFamily="50" charset="-128"/>
                          <a:ea typeface="メイリオ" panose="020B0604030504040204" pitchFamily="50" charset="-128"/>
                        </a:rPr>
                        <a:t>Micware</a:t>
                      </a:r>
                      <a:r>
                        <a:rPr kumimoji="1" lang="en-US" altLang="ja-JP" sz="1400" b="1" dirty="0" smtClean="0">
                          <a:latin typeface="メイリオ" panose="020B0604030504040204" pitchFamily="50" charset="-128"/>
                          <a:ea typeface="メイリオ" panose="020B0604030504040204" pitchFamily="50" charset="-128"/>
                        </a:rPr>
                        <a:t>).</a:t>
                      </a:r>
                    </a:p>
                    <a:p>
                      <a:r>
                        <a:rPr kumimoji="1" lang="ja-JP" altLang="en-US" sz="1400" b="1" dirty="0" smtClean="0">
                          <a:latin typeface="メイリオ" panose="020B0604030504040204" pitchFamily="50" charset="-128"/>
                          <a:ea typeface="メイリオ" panose="020B0604030504040204" pitchFamily="50" charset="-128"/>
                        </a:rPr>
                        <a:t>“コンプライアンス実務実態調査アンケートのお願い”</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002099"/>
                  </a:ext>
                </a:extLst>
              </a:tr>
              <a:tr h="515522">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latin typeface="メイリオ" panose="020B0604030504040204" pitchFamily="50" charset="-128"/>
                          <a:ea typeface="メイリオ" panose="020B0604030504040204" pitchFamily="50" charset="-128"/>
                        </a:rPr>
                        <a:t>16:15 - 16:25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その他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話題のある方</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6119818"/>
                  </a:ext>
                </a:extLst>
              </a:tr>
              <a:tr h="531930">
                <a:tc>
                  <a:txBody>
                    <a:bodyPr/>
                    <a:lstStyle/>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16:25 - 16:30</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今後の</a:t>
                      </a:r>
                      <a:r>
                        <a:rPr kumimoji="1" lang="ja-JP" altLang="en-US" sz="1400" b="1" baseline="0" dirty="0" smtClean="0">
                          <a:latin typeface="メイリオ" panose="020B0604030504040204" pitchFamily="50" charset="-128"/>
                          <a:ea typeface="メイリオ" panose="020B0604030504040204" pitchFamily="50" charset="-128"/>
                        </a:rPr>
                        <a:t> </a:t>
                      </a:r>
                      <a:r>
                        <a:rPr kumimoji="1" lang="en-US" altLang="ja-JP" sz="1400" b="1" baseline="0" dirty="0" smtClean="0">
                          <a:latin typeface="メイリオ" panose="020B0604030504040204" pitchFamily="50" charset="-128"/>
                          <a:ea typeface="メイリオ" panose="020B0604030504040204" pitchFamily="50" charset="-128"/>
                        </a:rPr>
                        <a:t>Tooling SG </a:t>
                      </a:r>
                      <a:r>
                        <a:rPr kumimoji="1" lang="ja-JP" altLang="en-US" sz="1400" b="1" baseline="0" dirty="0" smtClean="0">
                          <a:latin typeface="メイリオ" panose="020B0604030504040204" pitchFamily="50" charset="-128"/>
                          <a:ea typeface="メイリオ" panose="020B0604030504040204" pitchFamily="50" charset="-128"/>
                        </a:rPr>
                        <a:t>の運営について</a:t>
                      </a:r>
                      <a:endParaRPr kumimoji="1" lang="en-US" altLang="ja-JP" sz="1400" b="1" baseline="0"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次回日程を決める　</a:t>
                      </a:r>
                      <a:r>
                        <a:rPr kumimoji="1" lang="en-US" altLang="ja-JP" sz="1400" b="1" dirty="0" smtClean="0">
                          <a:latin typeface="メイリオ" panose="020B0604030504040204" pitchFamily="50" charset="-128"/>
                          <a:ea typeface="メイリオ" panose="020B0604030504040204" pitchFamily="50" charset="-128"/>
                        </a:rPr>
                        <a:t>(7</a:t>
                      </a:r>
                      <a:r>
                        <a:rPr kumimoji="1" lang="ja-JP" altLang="en-US" sz="1400" b="1" dirty="0" smtClean="0">
                          <a:latin typeface="メイリオ" panose="020B0604030504040204" pitchFamily="50" charset="-128"/>
                          <a:ea typeface="メイリオ" panose="020B0604030504040204" pitchFamily="50" charset="-128"/>
                        </a:rPr>
                        <a:t>月第</a:t>
                      </a:r>
                      <a:r>
                        <a:rPr kumimoji="1" lang="en-US" altLang="ja-JP" sz="1400" b="1" dirty="0" smtClean="0">
                          <a:latin typeface="メイリオ" panose="020B0604030504040204" pitchFamily="50" charset="-128"/>
                          <a:ea typeface="メイリオ" panose="020B0604030504040204" pitchFamily="50" charset="-128"/>
                        </a:rPr>
                        <a:t>1</a:t>
                      </a:r>
                      <a:r>
                        <a:rPr kumimoji="1" lang="ja-JP" altLang="en-US" sz="1400" b="1" dirty="0" smtClean="0">
                          <a:latin typeface="メイリオ" panose="020B0604030504040204" pitchFamily="50" charset="-128"/>
                          <a:ea typeface="メイリオ" panose="020B0604030504040204" pitchFamily="50" charset="-128"/>
                        </a:rPr>
                        <a:t>週など</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531930">
                <a:tc>
                  <a:txBody>
                    <a:bodyPr/>
                    <a:lstStyle/>
                    <a:p>
                      <a:pPr algn="ctr"/>
                      <a:r>
                        <a:rPr kumimoji="1" lang="en-US" altLang="ja-JP" sz="1400" b="1" dirty="0" smtClean="0">
                          <a:latin typeface="メイリオ" panose="020B0604030504040204" pitchFamily="50" charset="-128"/>
                          <a:ea typeface="メイリオ" panose="020B0604030504040204" pitchFamily="50" charset="-128"/>
                        </a:rPr>
                        <a:t>4</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16:30 - 16:55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参加者自己紹介</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095372"/>
                  </a:ext>
                </a:extLst>
              </a:tr>
              <a:tr h="515522">
                <a:tc>
                  <a:txBody>
                    <a:bodyPr/>
                    <a:lstStyle/>
                    <a:p>
                      <a:pPr algn="ctr"/>
                      <a:r>
                        <a:rPr kumimoji="1" lang="en-US" altLang="ja-JP" sz="1400" b="1" dirty="0" smtClean="0">
                          <a:latin typeface="メイリオ" panose="020B0604030504040204" pitchFamily="50" charset="-128"/>
                          <a:ea typeface="メイリオ" panose="020B0604030504040204" pitchFamily="50" charset="-128"/>
                        </a:rPr>
                        <a:t>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16:55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閉会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繰り上げ終了の可能性もアリ</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137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2832832010"/>
              </p:ext>
            </p:extLst>
          </p:nvPr>
        </p:nvGraphicFramePr>
        <p:xfrm>
          <a:off x="838200" y="1180529"/>
          <a:ext cx="10851931" cy="3376598"/>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422798">
                <a:tc rowSpan="4">
                  <a:txBody>
                    <a:bodyPr/>
                    <a:lstStyle/>
                    <a:p>
                      <a:pPr algn="ctr"/>
                      <a:endParaRPr kumimoji="1" lang="en-US" altLang="ja-JP" sz="1400" b="1" dirty="0" smtClean="0">
                        <a:latin typeface="メイリオ" panose="020B0604030504040204" pitchFamily="50" charset="-128"/>
                        <a:ea typeface="メイリオ" panose="020B0604030504040204" pitchFamily="50" charset="-128"/>
                      </a:endParaRPr>
                    </a:p>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400" b="1" dirty="0" smtClean="0">
                          <a:latin typeface="メイリオ" panose="020B0604030504040204" pitchFamily="50" charset="-128"/>
                          <a:ea typeface="メイリオ" panose="020B0604030504040204" pitchFamily="50" charset="-128"/>
                        </a:rPr>
                        <a:t>発表</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590760">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latin typeface="メイリオ" panose="020B0604030504040204" pitchFamily="50" charset="-128"/>
                          <a:ea typeface="メイリオ" panose="020B0604030504040204" pitchFamily="50" charset="-128"/>
                        </a:rPr>
                        <a:t>15:05 - 15:35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白石さん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富士通</a:t>
                      </a:r>
                      <a:r>
                        <a:rPr kumimoji="1" lang="en-US" altLang="ja-JP" sz="1400" b="1" dirty="0" smtClean="0">
                          <a:latin typeface="メイリオ" panose="020B0604030504040204" pitchFamily="50" charset="-128"/>
                          <a:ea typeface="メイリオ" panose="020B0604030504040204" pitchFamily="50" charset="-128"/>
                        </a:rPr>
                        <a:t>).</a:t>
                      </a:r>
                    </a:p>
                    <a:p>
                      <a:r>
                        <a:rPr kumimoji="1" lang="ja-JP" altLang="en-US" sz="1400" b="1" dirty="0" smtClean="0">
                          <a:latin typeface="メイリオ" panose="020B0604030504040204" pitchFamily="50" charset="-128"/>
                          <a:ea typeface="メイリオ" panose="020B0604030504040204" pitchFamily="50" charset="-128"/>
                        </a:rPr>
                        <a:t>「</a:t>
                      </a:r>
                      <a:r>
                        <a:rPr kumimoji="1" lang="en-US" altLang="ja-JP" sz="1400" b="1" dirty="0" err="1" smtClean="0">
                          <a:latin typeface="メイリオ" panose="020B0604030504040204" pitchFamily="50" charset="-128"/>
                          <a:ea typeface="メイリオ" panose="020B0604030504040204" pitchFamily="50" charset="-128"/>
                        </a:rPr>
                        <a:t>FOSSology</a:t>
                      </a:r>
                      <a:r>
                        <a:rPr kumimoji="1" lang="ja-JP" altLang="en-US" sz="1400" b="1" dirty="0" smtClean="0">
                          <a:latin typeface="メイリオ" panose="020B0604030504040204" pitchFamily="50" charset="-128"/>
                          <a:ea typeface="メイリオ" panose="020B0604030504040204" pitchFamily="50" charset="-128"/>
                        </a:rPr>
                        <a:t>の現場展開</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利用</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における課題点の共有」</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590760">
                <a:tc vMerge="1">
                  <a:txBody>
                    <a:bodyPr/>
                    <a:lstStyle/>
                    <a:p>
                      <a:endParaRPr kumimoji="1" lang="ja-JP" altLang="en-US"/>
                    </a:p>
                  </a:txBody>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15:50 - 16:20</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森下さん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日立ソリューションズ</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p>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調整中</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 </a:t>
                      </a:r>
                      <a:endPar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2510990"/>
                  </a:ext>
                </a:extLst>
              </a:tr>
              <a:tr h="590760">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16:20 - 16:30</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その他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話題のある方</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6119818"/>
                  </a:ext>
                </a:extLst>
              </a:tr>
              <a:tr h="590760">
                <a:tc>
                  <a:txBody>
                    <a:bodyPr/>
                    <a:lstStyle/>
                    <a:p>
                      <a:pPr algn="ct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4</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16:30 - 16:45</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今後の</a:t>
                      </a:r>
                      <a:r>
                        <a:rPr kumimoji="1" lang="ja-JP" altLang="en-US" sz="1400" b="1" baseline="0" dirty="0" smtClean="0">
                          <a:solidFill>
                            <a:schemeClr val="bg1">
                              <a:lumMod val="75000"/>
                            </a:schemeClr>
                          </a:solidFill>
                          <a:latin typeface="メイリオ" panose="020B0604030504040204" pitchFamily="50" charset="-128"/>
                          <a:ea typeface="メイリオ" panose="020B0604030504040204" pitchFamily="50" charset="-128"/>
                        </a:rPr>
                        <a:t> </a:t>
                      </a:r>
                      <a:r>
                        <a:rPr kumimoji="1" lang="en-US" altLang="ja-JP" sz="1400" b="1" baseline="0" dirty="0" smtClean="0">
                          <a:solidFill>
                            <a:schemeClr val="bg1">
                              <a:lumMod val="75000"/>
                            </a:schemeClr>
                          </a:solidFill>
                          <a:latin typeface="メイリオ" panose="020B0604030504040204" pitchFamily="50" charset="-128"/>
                          <a:ea typeface="メイリオ" panose="020B0604030504040204" pitchFamily="50" charset="-128"/>
                        </a:rPr>
                        <a:t>Tooling SG </a:t>
                      </a:r>
                      <a:r>
                        <a:rPr kumimoji="1" lang="ja-JP" altLang="en-US" sz="1400" b="1" baseline="0" dirty="0" smtClean="0">
                          <a:solidFill>
                            <a:schemeClr val="bg1">
                              <a:lumMod val="75000"/>
                            </a:schemeClr>
                          </a:solidFill>
                          <a:latin typeface="メイリオ" panose="020B0604030504040204" pitchFamily="50" charset="-128"/>
                          <a:ea typeface="メイリオ" panose="020B0604030504040204" pitchFamily="50" charset="-128"/>
                        </a:rPr>
                        <a:t>の運営について</a:t>
                      </a:r>
                      <a:endParaRPr kumimoji="1" lang="en-US" altLang="ja-JP" sz="1400" b="1" baseline="0" dirty="0" smtClean="0">
                        <a:solidFill>
                          <a:schemeClr val="bg1">
                            <a:lumMod val="75000"/>
                          </a:schemeClr>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会日程を決める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(6</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月</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22</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日週など</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590760">
                <a:tc>
                  <a:txBody>
                    <a:bodyPr/>
                    <a:lstStyle/>
                    <a:p>
                      <a:pPr algn="ct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5</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16:45 </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閉会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残り時間はバッファです。繰り上げ終了の可能性もアリ</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テキスト ボックス 3"/>
          <p:cNvSpPr txBox="1"/>
          <p:nvPr/>
        </p:nvSpPr>
        <p:spPr>
          <a:xfrm>
            <a:off x="2288626" y="2221995"/>
            <a:ext cx="7614745" cy="2893100"/>
          </a:xfrm>
          <a:prstGeom prst="rect">
            <a:avLst/>
          </a:prstGeom>
          <a:solidFill>
            <a:schemeClr val="bg1"/>
          </a:solidFill>
          <a:ln w="19050">
            <a:solidFill>
              <a:schemeClr val="accent1"/>
            </a:solidFill>
          </a:ln>
        </p:spPr>
        <p:txBody>
          <a:bodyPr wrap="square" rtlCol="0">
            <a:spAutoFit/>
          </a:bodyPr>
          <a:lstStyle/>
          <a:p>
            <a:r>
              <a:rPr kumimoji="1" lang="ja-JP" altLang="en-US" dirty="0" smtClean="0"/>
              <a:t>　</a:t>
            </a:r>
            <a:endParaRPr kumimoji="1" lang="en-US" altLang="ja-JP" dirty="0" smtClean="0"/>
          </a:p>
          <a:p>
            <a:pPr indent="180975"/>
            <a:r>
              <a:rPr kumimoji="1" lang="zh-TW" altLang="en-US" dirty="0" smtClean="0"/>
              <a:t>発表</a:t>
            </a:r>
            <a:r>
              <a:rPr kumimoji="1" lang="zh-TW" altLang="en-US" dirty="0"/>
              <a:t>時間：</a:t>
            </a:r>
            <a:r>
              <a:rPr kumimoji="1" lang="en-US" altLang="zh-TW" dirty="0"/>
              <a:t>15</a:t>
            </a:r>
            <a:r>
              <a:rPr kumimoji="1" lang="zh-TW" altLang="en-US" dirty="0"/>
              <a:t>分</a:t>
            </a:r>
            <a:r>
              <a:rPr kumimoji="1" lang="en-US" altLang="zh-TW" dirty="0"/>
              <a:t>(</a:t>
            </a:r>
            <a:r>
              <a:rPr kumimoji="1" lang="zh-TW" altLang="en-US" dirty="0"/>
              <a:t>目安</a:t>
            </a:r>
            <a:r>
              <a:rPr kumimoji="1" lang="en-US" altLang="zh-TW" dirty="0"/>
              <a:t>)</a:t>
            </a:r>
            <a:r>
              <a:rPr kumimoji="1" lang="zh-TW" altLang="en-US" dirty="0"/>
              <a:t>＋</a:t>
            </a:r>
            <a:r>
              <a:rPr kumimoji="1" lang="en-US" altLang="zh-TW" dirty="0"/>
              <a:t>10</a:t>
            </a:r>
            <a:r>
              <a:rPr kumimoji="1" lang="zh-TW" altLang="en-US" dirty="0"/>
              <a:t>分</a:t>
            </a:r>
            <a:r>
              <a:rPr kumimoji="1" lang="en-US" altLang="zh-TW" dirty="0"/>
              <a:t>(</a:t>
            </a:r>
            <a:r>
              <a:rPr kumimoji="1" lang="zh-TW" altLang="en-US" dirty="0"/>
              <a:t>質疑</a:t>
            </a:r>
            <a:r>
              <a:rPr kumimoji="1" lang="en-US" altLang="zh-TW" dirty="0"/>
              <a:t>/</a:t>
            </a:r>
            <a:r>
              <a:rPr kumimoji="1" lang="zh-TW" altLang="en-US" dirty="0"/>
              <a:t>議論</a:t>
            </a:r>
            <a:r>
              <a:rPr kumimoji="1" lang="en-US" altLang="zh-TW" dirty="0"/>
              <a:t>)</a:t>
            </a:r>
            <a:endParaRPr kumimoji="1" lang="en-US" altLang="ja-JP" dirty="0" smtClean="0"/>
          </a:p>
          <a:p>
            <a:endParaRPr kumimoji="1" lang="en-US" altLang="ja-JP" dirty="0" smtClean="0"/>
          </a:p>
          <a:p>
            <a:endParaRPr kumimoji="1" lang="en-US" altLang="ja-JP" dirty="0"/>
          </a:p>
          <a:p>
            <a:pPr indent="180975"/>
            <a:r>
              <a:rPr kumimoji="1" lang="en-US" altLang="ja-JP" dirty="0" smtClean="0"/>
              <a:t>【</a:t>
            </a:r>
            <a:r>
              <a:rPr kumimoji="1" lang="ja-JP" altLang="en-US" dirty="0" smtClean="0"/>
              <a:t>概要</a:t>
            </a:r>
            <a:r>
              <a:rPr kumimoji="1" lang="en-US" altLang="ja-JP" dirty="0" smtClean="0"/>
              <a:t>】</a:t>
            </a:r>
          </a:p>
          <a:p>
            <a:endParaRPr kumimoji="1" lang="en-US" altLang="ja-JP" dirty="0" smtClean="0"/>
          </a:p>
          <a:p>
            <a:pPr marL="180975"/>
            <a:r>
              <a:rPr kumimoji="1" lang="ja-JP" altLang="en-US" dirty="0"/>
              <a:t>弊社では</a:t>
            </a:r>
            <a:r>
              <a:rPr kumimoji="1" lang="en-US" altLang="ja-JP" dirty="0"/>
              <a:t>OSS</a:t>
            </a:r>
            <a:r>
              <a:rPr kumimoji="1" lang="ja-JP" altLang="en-US" dirty="0"/>
              <a:t>コンプライアンスへの取り組みに対し有償製品だけでなく、</a:t>
            </a:r>
          </a:p>
          <a:p>
            <a:pPr marL="180975"/>
            <a:r>
              <a:rPr kumimoji="1" lang="en-US" altLang="ja-JP" dirty="0" err="1"/>
              <a:t>FOSSology</a:t>
            </a:r>
            <a:r>
              <a:rPr kumimoji="1" lang="ja-JP" altLang="en-US" dirty="0"/>
              <a:t>など</a:t>
            </a:r>
            <a:r>
              <a:rPr kumimoji="1" lang="en-US" altLang="ja-JP" dirty="0"/>
              <a:t>OSS</a:t>
            </a:r>
            <a:r>
              <a:rPr kumimoji="1" lang="ja-JP" altLang="en-US" dirty="0"/>
              <a:t>を利用した仕組みを実現できないか現在検証を行っております。</a:t>
            </a:r>
          </a:p>
          <a:p>
            <a:pPr marL="180975"/>
            <a:r>
              <a:rPr kumimoji="1" lang="ja-JP" altLang="en-US" dirty="0"/>
              <a:t>ただし、</a:t>
            </a:r>
            <a:r>
              <a:rPr kumimoji="1" lang="en-US" altLang="ja-JP" dirty="0" err="1"/>
              <a:t>FOSSology</a:t>
            </a:r>
            <a:r>
              <a:rPr kumimoji="1" lang="ja-JP" altLang="en-US" dirty="0"/>
              <a:t>など</a:t>
            </a:r>
            <a:r>
              <a:rPr kumimoji="1" lang="en-US" altLang="ja-JP" dirty="0"/>
              <a:t>OSS</a:t>
            </a:r>
            <a:r>
              <a:rPr kumimoji="1" lang="ja-JP" altLang="en-US" dirty="0" err="1"/>
              <a:t>での</a:t>
            </a:r>
            <a:r>
              <a:rPr kumimoji="1" lang="ja-JP" altLang="en-US" dirty="0"/>
              <a:t>製品では現場へ展開</a:t>
            </a:r>
            <a:r>
              <a:rPr kumimoji="1" lang="en-US" altLang="ja-JP" dirty="0"/>
              <a:t>(</a:t>
            </a:r>
            <a:r>
              <a:rPr kumimoji="1" lang="ja-JP" altLang="en-US" dirty="0"/>
              <a:t>利用</a:t>
            </a:r>
            <a:r>
              <a:rPr kumimoji="1" lang="en-US" altLang="ja-JP" dirty="0"/>
              <a:t>)</a:t>
            </a:r>
            <a:r>
              <a:rPr kumimoji="1" lang="ja-JP" altLang="en-US" dirty="0"/>
              <a:t>するにあたり、</a:t>
            </a:r>
          </a:p>
          <a:p>
            <a:pPr marL="180975"/>
            <a:r>
              <a:rPr kumimoji="1" lang="ja-JP" altLang="en-US" dirty="0"/>
              <a:t>いくつか課題があると考えております。</a:t>
            </a:r>
          </a:p>
          <a:p>
            <a:pPr marL="180975"/>
            <a:r>
              <a:rPr kumimoji="1" lang="ja-JP" altLang="en-US" dirty="0"/>
              <a:t>今回の発表では、その課題の一部</a:t>
            </a:r>
            <a:r>
              <a:rPr kumimoji="1" lang="en-US" altLang="ja-JP" dirty="0"/>
              <a:t>(</a:t>
            </a:r>
            <a:r>
              <a:rPr kumimoji="1" lang="en-US" altLang="ja-JP" dirty="0" err="1"/>
              <a:t>FOSSology</a:t>
            </a:r>
            <a:r>
              <a:rPr kumimoji="1" lang="en-US" altLang="ja-JP" dirty="0"/>
              <a:t>)</a:t>
            </a:r>
            <a:r>
              <a:rPr kumimoji="1" lang="ja-JP" altLang="en-US" dirty="0"/>
              <a:t>を共有させて頂き、皆様同様のものをお持ちか</a:t>
            </a:r>
            <a:r>
              <a:rPr kumimoji="1" lang="ja-JP" altLang="en-US" dirty="0" smtClean="0"/>
              <a:t>、又</a:t>
            </a:r>
            <a:r>
              <a:rPr kumimoji="1" lang="ja-JP" altLang="en-US" dirty="0"/>
              <a:t>は良い解決方法を知っているなど、コメントを頂けないかと考えております。</a:t>
            </a:r>
            <a:endParaRPr kumimoji="1" lang="en-US" altLang="ja-JP" dirty="0"/>
          </a:p>
          <a:p>
            <a:endParaRPr kumimoji="1" lang="ja-JP" altLang="en-US" dirty="0"/>
          </a:p>
        </p:txBody>
      </p:sp>
    </p:spTree>
    <p:extLst>
      <p:ext uri="{BB962C8B-B14F-4D97-AF65-F5344CB8AC3E}">
        <p14:creationId xmlns:p14="http://schemas.microsoft.com/office/powerpoint/2010/main" val="184773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2283801405"/>
              </p:ext>
            </p:extLst>
          </p:nvPr>
        </p:nvGraphicFramePr>
        <p:xfrm>
          <a:off x="838200" y="1180529"/>
          <a:ext cx="10851931" cy="2785838"/>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422798">
                <a:tc rowSpan="3">
                  <a:txBody>
                    <a:bodyPr/>
                    <a:lstStyle/>
                    <a:p>
                      <a:pPr algn="ctr"/>
                      <a:endParaRPr kumimoji="1" lang="en-US" altLang="ja-JP" sz="1400" b="1" dirty="0" smtClean="0">
                        <a:latin typeface="メイリオ" panose="020B0604030504040204" pitchFamily="50" charset="-128"/>
                        <a:ea typeface="メイリオ" panose="020B0604030504040204" pitchFamily="50" charset="-128"/>
                      </a:endParaRPr>
                    </a:p>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400" b="1" dirty="0" smtClean="0">
                          <a:latin typeface="メイリオ" panose="020B0604030504040204" pitchFamily="50" charset="-128"/>
                          <a:ea typeface="メイリオ" panose="020B0604030504040204" pitchFamily="50" charset="-128"/>
                        </a:rPr>
                        <a:t>発表</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590760">
                <a:tc vMerge="1">
                  <a:txBody>
                    <a:bodyPr/>
                    <a:lstStyle/>
                    <a:p>
                      <a:endParaRPr kumimoji="1" lang="ja-JP" altLang="en-US"/>
                    </a:p>
                  </a:txBody>
                  <a:tcPr/>
                </a:tc>
                <a:tc>
                  <a:txBody>
                    <a:bodyPr/>
                    <a:lstStyle/>
                    <a:p>
                      <a:r>
                        <a:rPr kumimoji="1" lang="en-US" altLang="ja-JP" sz="1400" b="1" dirty="0" smtClean="0">
                          <a:solidFill>
                            <a:schemeClr val="tx1"/>
                          </a:solidFill>
                          <a:latin typeface="メイリオ" panose="020B0604030504040204" pitchFamily="50" charset="-128"/>
                          <a:ea typeface="メイリオ" panose="020B0604030504040204" pitchFamily="50" charset="-128"/>
                        </a:rPr>
                        <a:t>15:35 - 16:05</a:t>
                      </a:r>
                      <a:endParaRPr kumimoji="1" lang="ja-JP" altLang="en-US" sz="1400" b="1" dirty="0">
                        <a:solidFill>
                          <a:schemeClr val="tx1"/>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latin typeface="メイリオ" panose="020B0604030504040204" pitchFamily="50" charset="-128"/>
                          <a:ea typeface="メイリオ" panose="020B0604030504040204" pitchFamily="50" charset="-128"/>
                        </a:rPr>
                        <a:t>森下さん </a:t>
                      </a:r>
                      <a:r>
                        <a:rPr kumimoji="1" lang="en-US" altLang="ja-JP" sz="1400" b="1" dirty="0" smtClean="0">
                          <a:solidFill>
                            <a:schemeClr val="tx1"/>
                          </a:solidFill>
                          <a:latin typeface="メイリオ" panose="020B0604030504040204" pitchFamily="50" charset="-128"/>
                          <a:ea typeface="メイリオ" panose="020B0604030504040204" pitchFamily="50" charset="-128"/>
                        </a:rPr>
                        <a:t>(</a:t>
                      </a:r>
                      <a:r>
                        <a:rPr kumimoji="1" lang="ja-JP" altLang="en-US" sz="1400" b="1" dirty="0" smtClean="0">
                          <a:solidFill>
                            <a:schemeClr val="tx1"/>
                          </a:solidFill>
                          <a:latin typeface="メイリオ" panose="020B0604030504040204" pitchFamily="50" charset="-128"/>
                          <a:ea typeface="メイリオ" panose="020B0604030504040204" pitchFamily="50" charset="-128"/>
                        </a:rPr>
                        <a:t>日立ソリューションズ</a:t>
                      </a:r>
                      <a:r>
                        <a:rPr kumimoji="1" lang="en-US" altLang="ja-JP" sz="1400" b="1" dirty="0" smtClean="0">
                          <a:solidFill>
                            <a:schemeClr val="tx1"/>
                          </a:solidFill>
                          <a:latin typeface="メイリオ" panose="020B0604030504040204" pitchFamily="50" charset="-128"/>
                          <a:ea typeface="メイリオ" panose="020B0604030504040204" pitchFamily="50" charset="-128"/>
                        </a:rPr>
                        <a:t>).</a:t>
                      </a:r>
                      <a:endParaRPr kumimoji="1" lang="ja-JP" altLang="en-US" sz="1400" b="1" dirty="0" smtClean="0">
                        <a:solidFill>
                          <a:schemeClr val="tx1"/>
                        </a:solidFill>
                        <a:latin typeface="メイリオ" panose="020B0604030504040204" pitchFamily="50" charset="-128"/>
                        <a:ea typeface="メイリオ" panose="020B0604030504040204" pitchFamily="50" charset="-128"/>
                      </a:endParaRPr>
                    </a:p>
                    <a:p>
                      <a:r>
                        <a:rPr kumimoji="1" lang="ja-JP" altLang="en-US" sz="1400" b="1" dirty="0" smtClean="0">
                          <a:solidFill>
                            <a:schemeClr val="tx1"/>
                          </a:solidFill>
                          <a:latin typeface="メイリオ" panose="020B0604030504040204" pitchFamily="50" charset="-128"/>
                          <a:ea typeface="メイリオ" panose="020B0604030504040204" pitchFamily="50" charset="-128"/>
                        </a:rPr>
                        <a:t>「</a:t>
                      </a:r>
                      <a:r>
                        <a:rPr kumimoji="1" lang="en-US" altLang="ja-JP" sz="1400" b="1" dirty="0" smtClean="0">
                          <a:solidFill>
                            <a:schemeClr val="tx1"/>
                          </a:solidFill>
                          <a:latin typeface="メイリオ" panose="020B0604030504040204" pitchFamily="50" charset="-128"/>
                          <a:ea typeface="メイリオ" panose="020B0604030504040204" pitchFamily="50" charset="-128"/>
                        </a:rPr>
                        <a:t>OSS</a:t>
                      </a:r>
                      <a:r>
                        <a:rPr kumimoji="1" lang="ja-JP" altLang="en-US" sz="1400" b="1" dirty="0" smtClean="0">
                          <a:solidFill>
                            <a:schemeClr val="tx1"/>
                          </a:solidFill>
                          <a:latin typeface="メイリオ" panose="020B0604030504040204" pitchFamily="50" charset="-128"/>
                          <a:ea typeface="メイリオ" panose="020B0604030504040204" pitchFamily="50" charset="-128"/>
                        </a:rPr>
                        <a:t>ライセンス管理「</a:t>
                      </a:r>
                      <a:r>
                        <a:rPr kumimoji="1" lang="en-US" altLang="ja-JP" sz="1400" b="1" dirty="0" smtClean="0">
                          <a:solidFill>
                            <a:schemeClr val="tx1"/>
                          </a:solidFill>
                          <a:latin typeface="メイリオ" panose="020B0604030504040204" pitchFamily="50" charset="-128"/>
                          <a:ea typeface="メイリオ" panose="020B0604030504040204" pitchFamily="50" charset="-128"/>
                        </a:rPr>
                        <a:t>FOSSA</a:t>
                      </a:r>
                      <a:r>
                        <a:rPr kumimoji="1" lang="ja-JP" altLang="en-US" sz="1400" b="1" dirty="0" smtClean="0">
                          <a:solidFill>
                            <a:schemeClr val="tx1"/>
                          </a:solidFill>
                          <a:latin typeface="メイリオ" panose="020B0604030504040204" pitchFamily="50" charset="-128"/>
                          <a:ea typeface="メイリオ" panose="020B0604030504040204" pitchFamily="50" charset="-128"/>
                        </a:rPr>
                        <a:t>」の試用結果および所感」 </a:t>
                      </a:r>
                      <a:endParaRPr kumimoji="1" lang="en-US" altLang="ja-JP" sz="1400" b="1" dirty="0" smtClean="0">
                        <a:solidFill>
                          <a:schemeClr val="tx1"/>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2510990"/>
                  </a:ext>
                </a:extLst>
              </a:tr>
              <a:tr h="590760">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16:20 - 16:30</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その他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話題のある方</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6119818"/>
                  </a:ext>
                </a:extLst>
              </a:tr>
              <a:tr h="590760">
                <a:tc>
                  <a:txBody>
                    <a:bodyPr/>
                    <a:lstStyle/>
                    <a:p>
                      <a:pPr algn="ct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4</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16:30 - 16:45</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今後の</a:t>
                      </a:r>
                      <a:r>
                        <a:rPr kumimoji="1" lang="ja-JP" altLang="en-US" sz="1400" b="1" baseline="0" dirty="0" smtClean="0">
                          <a:solidFill>
                            <a:schemeClr val="bg1">
                              <a:lumMod val="75000"/>
                            </a:schemeClr>
                          </a:solidFill>
                          <a:latin typeface="メイリオ" panose="020B0604030504040204" pitchFamily="50" charset="-128"/>
                          <a:ea typeface="メイリオ" panose="020B0604030504040204" pitchFamily="50" charset="-128"/>
                        </a:rPr>
                        <a:t> </a:t>
                      </a:r>
                      <a:r>
                        <a:rPr kumimoji="1" lang="en-US" altLang="ja-JP" sz="1400" b="1" baseline="0" dirty="0" smtClean="0">
                          <a:solidFill>
                            <a:schemeClr val="bg1">
                              <a:lumMod val="75000"/>
                            </a:schemeClr>
                          </a:solidFill>
                          <a:latin typeface="メイリオ" panose="020B0604030504040204" pitchFamily="50" charset="-128"/>
                          <a:ea typeface="メイリオ" panose="020B0604030504040204" pitchFamily="50" charset="-128"/>
                        </a:rPr>
                        <a:t>Tooling SG </a:t>
                      </a:r>
                      <a:r>
                        <a:rPr kumimoji="1" lang="ja-JP" altLang="en-US" sz="1400" b="1" baseline="0" dirty="0" smtClean="0">
                          <a:solidFill>
                            <a:schemeClr val="bg1">
                              <a:lumMod val="75000"/>
                            </a:schemeClr>
                          </a:solidFill>
                          <a:latin typeface="メイリオ" panose="020B0604030504040204" pitchFamily="50" charset="-128"/>
                          <a:ea typeface="メイリオ" panose="020B0604030504040204" pitchFamily="50" charset="-128"/>
                        </a:rPr>
                        <a:t>の運営について</a:t>
                      </a:r>
                      <a:endParaRPr kumimoji="1" lang="en-US" altLang="ja-JP" sz="1400" b="1" baseline="0" dirty="0" smtClean="0">
                        <a:solidFill>
                          <a:schemeClr val="bg1">
                            <a:lumMod val="75000"/>
                          </a:schemeClr>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会日程を決める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(6</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月</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22</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日週など</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590760">
                <a:tc>
                  <a:txBody>
                    <a:bodyPr/>
                    <a:lstStyle/>
                    <a:p>
                      <a:pPr algn="ct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5</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16:45 </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閉会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残り時間はバッファです。繰り上げ終了の可能性もアリ</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5" name="テキスト ボックス 4"/>
          <p:cNvSpPr txBox="1"/>
          <p:nvPr/>
        </p:nvSpPr>
        <p:spPr>
          <a:xfrm>
            <a:off x="2288626" y="2221995"/>
            <a:ext cx="7614745" cy="2246769"/>
          </a:xfrm>
          <a:prstGeom prst="rect">
            <a:avLst/>
          </a:prstGeom>
          <a:solidFill>
            <a:schemeClr val="bg1"/>
          </a:solidFill>
          <a:ln w="19050">
            <a:solidFill>
              <a:schemeClr val="accent1"/>
            </a:solidFill>
          </a:ln>
        </p:spPr>
        <p:txBody>
          <a:bodyPr wrap="square" rtlCol="0">
            <a:spAutoFit/>
          </a:bodyPr>
          <a:lstStyle/>
          <a:p>
            <a:r>
              <a:rPr kumimoji="1" lang="ja-JP" altLang="en-US" dirty="0" smtClean="0"/>
              <a:t>　</a:t>
            </a:r>
            <a:endParaRPr kumimoji="1" lang="en-US" altLang="ja-JP" dirty="0" smtClean="0"/>
          </a:p>
          <a:p>
            <a:r>
              <a:rPr kumimoji="1" lang="zh-TW" altLang="en-US" dirty="0" smtClean="0"/>
              <a:t>発表</a:t>
            </a:r>
            <a:r>
              <a:rPr kumimoji="1" lang="zh-TW" altLang="en-US" dirty="0"/>
              <a:t>時間</a:t>
            </a:r>
            <a:r>
              <a:rPr kumimoji="1" lang="zh-TW" altLang="en-US" dirty="0" smtClean="0"/>
              <a:t>：</a:t>
            </a:r>
            <a:r>
              <a:rPr kumimoji="1" lang="en-US" altLang="ja-JP" dirty="0"/>
              <a:t>20</a:t>
            </a:r>
            <a:r>
              <a:rPr kumimoji="1" lang="zh-TW" altLang="en-US" dirty="0" smtClean="0"/>
              <a:t>分</a:t>
            </a:r>
            <a:r>
              <a:rPr kumimoji="1" lang="en-US" altLang="zh-TW" dirty="0"/>
              <a:t>(</a:t>
            </a:r>
            <a:r>
              <a:rPr kumimoji="1" lang="zh-TW" altLang="en-US" dirty="0"/>
              <a:t>目安</a:t>
            </a:r>
            <a:r>
              <a:rPr kumimoji="1" lang="en-US" altLang="zh-TW" dirty="0"/>
              <a:t>)</a:t>
            </a:r>
            <a:r>
              <a:rPr kumimoji="1" lang="zh-TW" altLang="en-US" dirty="0"/>
              <a:t>＋</a:t>
            </a:r>
            <a:r>
              <a:rPr kumimoji="1" lang="en-US" altLang="zh-TW" dirty="0"/>
              <a:t>10</a:t>
            </a:r>
            <a:r>
              <a:rPr kumimoji="1" lang="zh-TW" altLang="en-US" dirty="0"/>
              <a:t>分</a:t>
            </a:r>
            <a:r>
              <a:rPr kumimoji="1" lang="en-US" altLang="zh-TW" dirty="0"/>
              <a:t>(</a:t>
            </a:r>
            <a:r>
              <a:rPr kumimoji="1" lang="zh-TW" altLang="en-US" dirty="0"/>
              <a:t>質疑</a:t>
            </a:r>
            <a:r>
              <a:rPr kumimoji="1" lang="en-US" altLang="zh-TW" dirty="0"/>
              <a:t>/</a:t>
            </a:r>
            <a:r>
              <a:rPr kumimoji="1" lang="zh-TW" altLang="en-US" dirty="0"/>
              <a:t>議論</a:t>
            </a:r>
            <a:r>
              <a:rPr kumimoji="1" lang="en-US" altLang="zh-TW" dirty="0"/>
              <a:t>)</a:t>
            </a:r>
            <a:endParaRPr kumimoji="1" lang="en-US" altLang="ja-JP" dirty="0" smtClean="0"/>
          </a:p>
          <a:p>
            <a:endParaRPr kumimoji="1" lang="en-US" altLang="ja-JP" dirty="0" smtClean="0"/>
          </a:p>
          <a:p>
            <a:endParaRPr kumimoji="1" lang="en-US" altLang="ja-JP" dirty="0"/>
          </a:p>
          <a:p>
            <a:r>
              <a:rPr kumimoji="1" lang="ja-JP" altLang="en-US" dirty="0" smtClean="0"/>
              <a:t>　</a:t>
            </a:r>
            <a:r>
              <a:rPr kumimoji="1" lang="en-US" altLang="ja-JP" dirty="0" smtClean="0"/>
              <a:t>【</a:t>
            </a:r>
            <a:r>
              <a:rPr kumimoji="1" lang="ja-JP" altLang="en-US" dirty="0" smtClean="0"/>
              <a:t>概要</a:t>
            </a:r>
            <a:r>
              <a:rPr kumimoji="1" lang="en-US" altLang="ja-JP" dirty="0" smtClean="0"/>
              <a:t>】</a:t>
            </a:r>
          </a:p>
          <a:p>
            <a:pPr indent="174625"/>
            <a:r>
              <a:rPr kumimoji="1" lang="en-US" altLang="ja-JP" dirty="0" smtClean="0"/>
              <a:t>OSS</a:t>
            </a:r>
            <a:r>
              <a:rPr kumimoji="1" lang="ja-JP" altLang="en-US" dirty="0" smtClean="0"/>
              <a:t>ライセンス管理ソリューションとして知られる「</a:t>
            </a:r>
            <a:r>
              <a:rPr kumimoji="1" lang="en-US" altLang="ja-JP" dirty="0" smtClean="0"/>
              <a:t>FOSSA</a:t>
            </a:r>
            <a:r>
              <a:rPr kumimoji="1" lang="ja-JP" altLang="en-US" dirty="0" smtClean="0"/>
              <a:t>」は，無償で利用可能な</a:t>
            </a:r>
            <a:r>
              <a:rPr kumimoji="1" lang="en-US" altLang="ja-JP" dirty="0" smtClean="0"/>
              <a:t>Personal</a:t>
            </a:r>
            <a:r>
              <a:rPr kumimoji="1" lang="ja-JP" altLang="en-US" dirty="0" smtClean="0"/>
              <a:t>版も提供されています。今回は，その</a:t>
            </a:r>
            <a:r>
              <a:rPr kumimoji="1" lang="en-US" altLang="ja-JP" dirty="0" smtClean="0"/>
              <a:t>Personal</a:t>
            </a:r>
            <a:r>
              <a:rPr kumimoji="1" lang="ja-JP" altLang="en-US" dirty="0" smtClean="0"/>
              <a:t>版を試用しての所感などを紹介頂きます </a:t>
            </a:r>
            <a:r>
              <a:rPr kumimoji="1" lang="en-US" altLang="ja-JP" dirty="0" smtClean="0"/>
              <a:t>(</a:t>
            </a:r>
            <a:r>
              <a:rPr kumimoji="1" lang="ja-JP" altLang="en-US" dirty="0" smtClean="0"/>
              <a:t>文</a:t>
            </a:r>
            <a:r>
              <a:rPr kumimoji="1" lang="en-US" altLang="ja-JP" dirty="0" smtClean="0"/>
              <a:t>. </a:t>
            </a:r>
            <a:r>
              <a:rPr kumimoji="1" lang="ja-JP" altLang="en-US" dirty="0" smtClean="0"/>
              <a:t>忍頂寺</a:t>
            </a:r>
            <a:r>
              <a:rPr kumimoji="1" lang="en-US" altLang="ja-JP" dirty="0" smtClean="0"/>
              <a:t>)</a:t>
            </a:r>
            <a:endParaRPr kumimoji="1" lang="en-US" altLang="ja-JP" dirty="0"/>
          </a:p>
          <a:p>
            <a:r>
              <a:rPr kumimoji="1" lang="en-US" altLang="ja-JP" dirty="0" smtClean="0"/>
              <a:t> </a:t>
            </a:r>
            <a:endParaRPr kumimoji="1" lang="en-US" altLang="ja-JP" dirty="0"/>
          </a:p>
          <a:p>
            <a:endParaRPr kumimoji="1" lang="ja-JP" altLang="en-US" dirty="0"/>
          </a:p>
        </p:txBody>
      </p:sp>
    </p:spTree>
    <p:extLst>
      <p:ext uri="{BB962C8B-B14F-4D97-AF65-F5344CB8AC3E}">
        <p14:creationId xmlns:p14="http://schemas.microsoft.com/office/powerpoint/2010/main" val="2017846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2094088703"/>
              </p:ext>
            </p:extLst>
          </p:nvPr>
        </p:nvGraphicFramePr>
        <p:xfrm>
          <a:off x="838200" y="1180529"/>
          <a:ext cx="10851931" cy="2450085"/>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368951">
                <a:tc rowSpan="3">
                  <a:txBody>
                    <a:bodyPr/>
                    <a:lstStyle/>
                    <a:p>
                      <a:pPr algn="ctr"/>
                      <a:endParaRPr kumimoji="1" lang="en-US" altLang="ja-JP" sz="1400" b="1" dirty="0" smtClean="0">
                        <a:latin typeface="メイリオ" panose="020B0604030504040204" pitchFamily="50" charset="-128"/>
                        <a:ea typeface="メイリオ" panose="020B0604030504040204" pitchFamily="50" charset="-128"/>
                      </a:endParaRPr>
                    </a:p>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400" b="1" dirty="0" smtClean="0">
                          <a:latin typeface="メイリオ" panose="020B0604030504040204" pitchFamily="50" charset="-128"/>
                          <a:ea typeface="メイリオ" panose="020B0604030504040204" pitchFamily="50" charset="-128"/>
                        </a:rPr>
                        <a:t>発表</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515522">
                <a:tc vMerge="1">
                  <a:txBody>
                    <a:bodyPr/>
                    <a:lstStyle/>
                    <a:p>
                      <a:endParaRPr kumimoji="1" lang="ja-JP" altLang="en-US"/>
                    </a:p>
                  </a:txBody>
                  <a:tcPr/>
                </a:tc>
                <a:tc>
                  <a:txBody>
                    <a:bodyPr/>
                    <a:lstStyle/>
                    <a:p>
                      <a:r>
                        <a:rPr kumimoji="1" lang="en-US" altLang="ja-JP" sz="1400" b="1" dirty="0" smtClean="0">
                          <a:latin typeface="メイリオ" panose="020B0604030504040204" pitchFamily="50" charset="-128"/>
                          <a:ea typeface="メイリオ" panose="020B0604030504040204" pitchFamily="50" charset="-128"/>
                        </a:rPr>
                        <a:t>16:05 – 16:15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渡邊さん</a:t>
                      </a:r>
                      <a:r>
                        <a:rPr kumimoji="1" lang="ja-JP" altLang="en-US" sz="1400" b="1" baseline="0" dirty="0" smtClean="0">
                          <a:latin typeface="メイリオ" panose="020B0604030504040204" pitchFamily="50" charset="-128"/>
                          <a:ea typeface="メイリオ" panose="020B0604030504040204" pitchFamily="50" charset="-128"/>
                        </a:rPr>
                        <a:t> </a:t>
                      </a:r>
                      <a:r>
                        <a:rPr kumimoji="1" lang="en-US" altLang="ja-JP" sz="1400" b="1" baseline="0" dirty="0" smtClean="0">
                          <a:latin typeface="メイリオ" panose="020B0604030504040204" pitchFamily="50" charset="-128"/>
                          <a:ea typeface="メイリオ" panose="020B0604030504040204" pitchFamily="50" charset="-128"/>
                        </a:rPr>
                        <a:t>(</a:t>
                      </a:r>
                      <a:r>
                        <a:rPr kumimoji="1" lang="ja-JP" altLang="en-US" sz="1400" b="1" baseline="0" dirty="0" smtClean="0">
                          <a:latin typeface="メイリオ" panose="020B0604030504040204" pitchFamily="50" charset="-128"/>
                          <a:ea typeface="メイリオ" panose="020B0604030504040204" pitchFamily="50" charset="-128"/>
                        </a:rPr>
                        <a:t>日立ソリューションズ</a:t>
                      </a:r>
                      <a:r>
                        <a:rPr kumimoji="1" lang="en-US" altLang="ja-JP" sz="1400" b="1" baseline="0" dirty="0" smtClean="0">
                          <a:latin typeface="メイリオ" panose="020B0604030504040204" pitchFamily="50" charset="-128"/>
                          <a:ea typeface="メイリオ" panose="020B0604030504040204" pitchFamily="50" charset="-128"/>
                        </a:rPr>
                        <a:t>)</a:t>
                      </a:r>
                      <a:r>
                        <a:rPr kumimoji="1" lang="en-US" altLang="ja-JP" sz="1400" b="1" dirty="0" smtClean="0">
                          <a:latin typeface="メイリオ" panose="020B0604030504040204" pitchFamily="50" charset="-128"/>
                          <a:ea typeface="メイリオ" panose="020B0604030504040204" pitchFamily="50" charset="-128"/>
                        </a:rPr>
                        <a:t>, </a:t>
                      </a:r>
                      <a:r>
                        <a:rPr kumimoji="1" lang="ja-JP" altLang="en-US" sz="1400" b="1" dirty="0" smtClean="0">
                          <a:latin typeface="メイリオ" panose="020B0604030504040204" pitchFamily="50" charset="-128"/>
                          <a:ea typeface="メイリオ" panose="020B0604030504040204" pitchFamily="50" charset="-128"/>
                        </a:rPr>
                        <a:t>土手さん </a:t>
                      </a:r>
                      <a:r>
                        <a:rPr kumimoji="1" lang="en-US" altLang="ja-JP" sz="1400" b="1" dirty="0" smtClean="0">
                          <a:latin typeface="メイリオ" panose="020B0604030504040204" pitchFamily="50" charset="-128"/>
                          <a:ea typeface="メイリオ" panose="020B0604030504040204" pitchFamily="50" charset="-128"/>
                        </a:rPr>
                        <a:t>(</a:t>
                      </a:r>
                      <a:r>
                        <a:rPr kumimoji="1" lang="en-US" altLang="ja-JP" sz="1400" b="1" dirty="0" err="1" smtClean="0">
                          <a:latin typeface="メイリオ" panose="020B0604030504040204" pitchFamily="50" charset="-128"/>
                          <a:ea typeface="メイリオ" panose="020B0604030504040204" pitchFamily="50" charset="-128"/>
                        </a:rPr>
                        <a:t>Micware</a:t>
                      </a:r>
                      <a:r>
                        <a:rPr kumimoji="1" lang="en-US" altLang="ja-JP" sz="1400" b="1" dirty="0" smtClean="0">
                          <a:latin typeface="メイリオ" panose="020B0604030504040204" pitchFamily="50" charset="-128"/>
                          <a:ea typeface="メイリオ" panose="020B0604030504040204" pitchFamily="50" charset="-128"/>
                        </a:rPr>
                        <a:t>).</a:t>
                      </a:r>
                    </a:p>
                    <a:p>
                      <a:r>
                        <a:rPr kumimoji="1" lang="ja-JP" altLang="en-US" sz="1400" b="1" dirty="0" smtClean="0">
                          <a:latin typeface="メイリオ" panose="020B0604030504040204" pitchFamily="50" charset="-128"/>
                          <a:ea typeface="メイリオ" panose="020B0604030504040204" pitchFamily="50" charset="-128"/>
                        </a:rPr>
                        <a:t>“企業における</a:t>
                      </a:r>
                      <a:r>
                        <a:rPr kumimoji="1" lang="en-US" altLang="ja-JP" sz="1400" b="1" dirty="0" smtClean="0">
                          <a:latin typeface="メイリオ" panose="020B0604030504040204" pitchFamily="50" charset="-128"/>
                          <a:ea typeface="メイリオ" panose="020B0604030504040204" pitchFamily="50" charset="-128"/>
                        </a:rPr>
                        <a:t>OSS</a:t>
                      </a:r>
                      <a:r>
                        <a:rPr kumimoji="1" lang="ja-JP" altLang="en-US" sz="1400" b="1" dirty="0" smtClean="0">
                          <a:latin typeface="メイリオ" panose="020B0604030504040204" pitchFamily="50" charset="-128"/>
                          <a:ea typeface="メイリオ" panose="020B0604030504040204" pitchFamily="50" charset="-128"/>
                        </a:rPr>
                        <a:t>コンプライアンス業務実態調査のお願い”</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002099"/>
                  </a:ext>
                </a:extLst>
              </a:tr>
              <a:tr h="515522">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16:40 - 16:50</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その他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話題のある方</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6119818"/>
                  </a:ext>
                </a:extLst>
              </a:tr>
              <a:tr h="531930">
                <a:tc>
                  <a:txBody>
                    <a:bodyPr/>
                    <a:lstStyle/>
                    <a:p>
                      <a:pPr algn="ct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4</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16:50 - 16:55</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今後の</a:t>
                      </a:r>
                      <a:r>
                        <a:rPr kumimoji="1" lang="ja-JP" altLang="en-US" sz="1400" b="1" baseline="0" dirty="0" smtClean="0">
                          <a:solidFill>
                            <a:schemeClr val="bg1">
                              <a:lumMod val="75000"/>
                            </a:schemeClr>
                          </a:solidFill>
                          <a:latin typeface="メイリオ" panose="020B0604030504040204" pitchFamily="50" charset="-128"/>
                          <a:ea typeface="メイリオ" panose="020B0604030504040204" pitchFamily="50" charset="-128"/>
                        </a:rPr>
                        <a:t> </a:t>
                      </a:r>
                      <a:r>
                        <a:rPr kumimoji="1" lang="en-US" altLang="ja-JP" sz="1400" b="1" baseline="0" dirty="0" smtClean="0">
                          <a:solidFill>
                            <a:schemeClr val="bg1">
                              <a:lumMod val="75000"/>
                            </a:schemeClr>
                          </a:solidFill>
                          <a:latin typeface="メイリオ" panose="020B0604030504040204" pitchFamily="50" charset="-128"/>
                          <a:ea typeface="メイリオ" panose="020B0604030504040204" pitchFamily="50" charset="-128"/>
                        </a:rPr>
                        <a:t>Tooling SG </a:t>
                      </a:r>
                      <a:r>
                        <a:rPr kumimoji="1" lang="ja-JP" altLang="en-US" sz="1400" b="1" baseline="0" dirty="0" smtClean="0">
                          <a:solidFill>
                            <a:schemeClr val="bg1">
                              <a:lumMod val="75000"/>
                            </a:schemeClr>
                          </a:solidFill>
                          <a:latin typeface="メイリオ" panose="020B0604030504040204" pitchFamily="50" charset="-128"/>
                          <a:ea typeface="メイリオ" panose="020B0604030504040204" pitchFamily="50" charset="-128"/>
                        </a:rPr>
                        <a:t>の運営について</a:t>
                      </a:r>
                      <a:endParaRPr kumimoji="1" lang="en-US" altLang="ja-JP" sz="1400" b="1" baseline="0" dirty="0" smtClean="0">
                        <a:solidFill>
                          <a:schemeClr val="bg1">
                            <a:lumMod val="75000"/>
                          </a:schemeClr>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次回日程を決める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(7</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月第</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週など</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515522">
                <a:tc>
                  <a:txBody>
                    <a:bodyPr/>
                    <a:lstStyle/>
                    <a:p>
                      <a:pPr algn="ct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5</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16:55 </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閉会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繰り上げ終了の可能性もアリ</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5" name="テキスト ボックス 4"/>
          <p:cNvSpPr txBox="1"/>
          <p:nvPr/>
        </p:nvSpPr>
        <p:spPr>
          <a:xfrm>
            <a:off x="2288626" y="2221995"/>
            <a:ext cx="7614745" cy="2462213"/>
          </a:xfrm>
          <a:prstGeom prst="rect">
            <a:avLst/>
          </a:prstGeom>
          <a:solidFill>
            <a:schemeClr val="bg1"/>
          </a:solidFill>
          <a:ln w="19050">
            <a:solidFill>
              <a:schemeClr val="accent1"/>
            </a:solidFill>
          </a:ln>
        </p:spPr>
        <p:txBody>
          <a:bodyPr wrap="square" rtlCol="0">
            <a:spAutoFit/>
          </a:bodyPr>
          <a:lstStyle/>
          <a:p>
            <a:r>
              <a:rPr kumimoji="1" lang="ja-JP" altLang="en-US" dirty="0" smtClean="0"/>
              <a:t>　</a:t>
            </a:r>
            <a:endParaRPr kumimoji="1" lang="en-US" altLang="ja-JP" dirty="0" smtClean="0"/>
          </a:p>
          <a:p>
            <a:r>
              <a:rPr kumimoji="1" lang="zh-TW" altLang="en-US" dirty="0" smtClean="0"/>
              <a:t>発表</a:t>
            </a:r>
            <a:r>
              <a:rPr kumimoji="1" lang="zh-TW" altLang="en-US" dirty="0"/>
              <a:t>時間</a:t>
            </a:r>
            <a:r>
              <a:rPr kumimoji="1" lang="zh-TW" altLang="en-US" dirty="0" smtClean="0"/>
              <a:t>：</a:t>
            </a:r>
            <a:r>
              <a:rPr kumimoji="1" lang="en-US" altLang="ja-JP" dirty="0" smtClean="0"/>
              <a:t>10</a:t>
            </a:r>
            <a:r>
              <a:rPr kumimoji="1" lang="zh-TW" altLang="en-US" dirty="0" smtClean="0"/>
              <a:t>分</a:t>
            </a:r>
            <a:r>
              <a:rPr kumimoji="1" lang="en-US" altLang="zh-TW" dirty="0" smtClean="0"/>
              <a:t>(</a:t>
            </a:r>
            <a:r>
              <a:rPr kumimoji="1" lang="ja-JP" altLang="en-US" dirty="0" smtClean="0"/>
              <a:t>含 </a:t>
            </a:r>
            <a:r>
              <a:rPr kumimoji="1" lang="zh-TW" altLang="en-US" dirty="0" smtClean="0"/>
              <a:t>質疑</a:t>
            </a:r>
            <a:r>
              <a:rPr kumimoji="1" lang="ja-JP" altLang="en-US" dirty="0" smtClean="0"/>
              <a:t>応答</a:t>
            </a:r>
            <a:r>
              <a:rPr kumimoji="1" lang="en-US" altLang="zh-TW" dirty="0" smtClean="0"/>
              <a:t>)</a:t>
            </a:r>
            <a:endParaRPr kumimoji="1" lang="en-US" altLang="ja-JP" dirty="0" smtClean="0"/>
          </a:p>
          <a:p>
            <a:endParaRPr kumimoji="1" lang="en-US" altLang="ja-JP" dirty="0" smtClean="0"/>
          </a:p>
          <a:p>
            <a:endParaRPr kumimoji="1" lang="en-US" altLang="ja-JP" dirty="0"/>
          </a:p>
          <a:p>
            <a:r>
              <a:rPr kumimoji="1" lang="ja-JP" altLang="en-US" dirty="0" smtClean="0"/>
              <a:t>　</a:t>
            </a:r>
            <a:r>
              <a:rPr kumimoji="1" lang="en-US" altLang="ja-JP" dirty="0" smtClean="0"/>
              <a:t>【</a:t>
            </a:r>
            <a:r>
              <a:rPr kumimoji="1" lang="ja-JP" altLang="en-US" dirty="0" smtClean="0"/>
              <a:t>概要</a:t>
            </a:r>
            <a:r>
              <a:rPr kumimoji="1" lang="en-US" altLang="ja-JP" dirty="0" smtClean="0"/>
              <a:t>】</a:t>
            </a:r>
          </a:p>
          <a:p>
            <a:endParaRPr kumimoji="1" lang="en-US" altLang="ja-JP" dirty="0" smtClean="0"/>
          </a:p>
          <a:p>
            <a:r>
              <a:rPr kumimoji="1" lang="ja-JP" altLang="en-US" dirty="0" smtClean="0"/>
              <a:t>　　</a:t>
            </a:r>
            <a:r>
              <a:rPr kumimoji="1" lang="en-US" altLang="ja-JP" dirty="0" err="1" smtClean="0"/>
              <a:t>OpenChain</a:t>
            </a:r>
            <a:r>
              <a:rPr kumimoji="1" lang="en-US" altLang="ja-JP" dirty="0" smtClean="0"/>
              <a:t> </a:t>
            </a:r>
            <a:r>
              <a:rPr kumimoji="1" lang="en-US" altLang="ja-JP" dirty="0"/>
              <a:t>Project Japan Work Group Promotion Sub Group OSS</a:t>
            </a:r>
            <a:r>
              <a:rPr kumimoji="1" lang="ja-JP" altLang="en-US" dirty="0"/>
              <a:t>スキル標準検討</a:t>
            </a:r>
            <a:r>
              <a:rPr kumimoji="1" lang="ja-JP" altLang="en-US" dirty="0" smtClean="0"/>
              <a:t>チーム</a:t>
            </a:r>
            <a:endParaRPr kumimoji="1" lang="en-US" altLang="ja-JP" dirty="0" smtClean="0"/>
          </a:p>
          <a:p>
            <a:pPr marL="177800"/>
            <a:r>
              <a:rPr kumimoji="1" lang="ja-JP" altLang="en-US" dirty="0" smtClean="0"/>
              <a:t>における、上條教授</a:t>
            </a:r>
            <a:r>
              <a:rPr kumimoji="1" lang="en-US" altLang="ja-JP" dirty="0" smtClean="0"/>
              <a:t>(</a:t>
            </a:r>
            <a:r>
              <a:rPr kumimoji="1" lang="ja-JP" altLang="en-US" dirty="0" smtClean="0"/>
              <a:t>長崎大学</a:t>
            </a:r>
            <a:r>
              <a:rPr kumimoji="1" lang="en-US" altLang="ja-JP" dirty="0" smtClean="0"/>
              <a:t>.</a:t>
            </a:r>
            <a:r>
              <a:rPr kumimoji="1" lang="ja-JP" altLang="en-US" dirty="0" smtClean="0"/>
              <a:t> 弁理士</a:t>
            </a:r>
            <a:r>
              <a:rPr kumimoji="1" lang="en-US" altLang="ja-JP" dirty="0" smtClean="0"/>
              <a:t>)</a:t>
            </a:r>
            <a:r>
              <a:rPr kumimoji="1" lang="ja-JP" altLang="en-US" dirty="0" smtClean="0"/>
              <a:t>との共著論文「</a:t>
            </a:r>
            <a:r>
              <a:rPr kumimoji="1" lang="en-US" altLang="ja-JP" dirty="0" smtClean="0"/>
              <a:t>OSS</a:t>
            </a:r>
            <a:r>
              <a:rPr kumimoji="1" lang="ja-JP" altLang="en-US" dirty="0" smtClean="0"/>
              <a:t>ライセンスコンプライアンスに関するガバナンス体制に関する研究」にかかる，アンケート調査について。</a:t>
            </a:r>
            <a:endParaRPr kumimoji="1" lang="en-US" altLang="ja-JP" dirty="0" smtClean="0"/>
          </a:p>
          <a:p>
            <a:pPr marL="177800"/>
            <a:endParaRPr kumimoji="1" lang="en-US" altLang="ja-JP" dirty="0"/>
          </a:p>
          <a:p>
            <a:pPr marL="177800"/>
            <a:endParaRPr kumimoji="1" lang="en-US" altLang="ja-JP" dirty="0"/>
          </a:p>
        </p:txBody>
      </p:sp>
    </p:spTree>
    <p:extLst>
      <p:ext uri="{BB962C8B-B14F-4D97-AF65-F5344CB8AC3E}">
        <p14:creationId xmlns:p14="http://schemas.microsoft.com/office/powerpoint/2010/main" val="3201120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36426</TotalTime>
  <Words>1162</Words>
  <Application>Microsoft Office PowerPoint</Application>
  <PresentationFormat>ワイド画面</PresentationFormat>
  <Paragraphs>243</Paragraphs>
  <Slides>13</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メイリオ</vt:lpstr>
      <vt:lpstr>游ゴシック</vt:lpstr>
      <vt:lpstr>Arial</vt:lpstr>
      <vt:lpstr>Calibri</vt:lpstr>
      <vt:lpstr>Office Theme</vt:lpstr>
      <vt:lpstr>OpenChain Japan Work Group Tooling Sub-Group 第11回ミーティング</vt:lpstr>
      <vt:lpstr>Antitrust Policy Notice</vt:lpstr>
      <vt:lpstr>独占禁止法順守ポリシー (Antitrust Policy)</vt:lpstr>
      <vt:lpstr>Tooling SG の目的</vt:lpstr>
      <vt:lpstr>Tooling SG の活動内容</vt:lpstr>
      <vt:lpstr>今回のアジェンダ</vt:lpstr>
      <vt:lpstr>今回のアジェンダ</vt:lpstr>
      <vt:lpstr>今回のアジェンダ</vt:lpstr>
      <vt:lpstr>今回のアジェンダ</vt:lpstr>
      <vt:lpstr>発表・その他 (情報共有等)</vt:lpstr>
      <vt:lpstr>今後のTooling SGの運営について</vt:lpstr>
      <vt:lpstr>本日の参加者 (所属組織名 a-z, あーわ順)</vt:lpstr>
      <vt:lpstr>次回(第12回)の案内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ninjouji takashi(忍頂寺 毅 □ＳＷＣ◯ＡＣＴ)</cp:lastModifiedBy>
  <cp:revision>336</cp:revision>
  <dcterms:modified xsi:type="dcterms:W3CDTF">2020-06-23T08:01:58Z</dcterms:modified>
</cp:coreProperties>
</file>