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9"/>
  </p:notesMasterIdLst>
  <p:sldIdLst>
    <p:sldId id="269" r:id="rId2"/>
    <p:sldId id="298" r:id="rId3"/>
    <p:sldId id="316" r:id="rId4"/>
    <p:sldId id="306" r:id="rId5"/>
    <p:sldId id="303" r:id="rId6"/>
    <p:sldId id="317" r:id="rId7"/>
    <p:sldId id="307" r:id="rId8"/>
    <p:sldId id="313" r:id="rId9"/>
    <p:sldId id="310" r:id="rId10"/>
    <p:sldId id="309" r:id="rId11"/>
    <p:sldId id="305" r:id="rId12"/>
    <p:sldId id="318" r:id="rId13"/>
    <p:sldId id="325" r:id="rId14"/>
    <p:sldId id="322" r:id="rId15"/>
    <p:sldId id="324" r:id="rId16"/>
    <p:sldId id="323" r:id="rId17"/>
    <p:sldId id="312" r:id="rId18"/>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4" autoAdjust="0"/>
    <p:restoredTop sz="94633" autoAdjust="0"/>
  </p:normalViewPr>
  <p:slideViewPr>
    <p:cSldViewPr snapToGrid="0" snapToObjects="1">
      <p:cViewPr varScale="1">
        <p:scale>
          <a:sx n="109" d="100"/>
          <a:sy n="109" d="100"/>
        </p:scale>
        <p:origin x="126" y="102"/>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notesViewPr>
    <p:cSldViewPr snapToGrid="0" snapToObjects="1">
      <p:cViewPr varScale="1">
        <p:scale>
          <a:sx n="83" d="100"/>
          <a:sy n="83" d="100"/>
        </p:scale>
        <p:origin x="302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512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6557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190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4491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556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896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9536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11</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9593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12</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1580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13</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586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42900" y="696913"/>
            <a:ext cx="6196013" cy="348615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0"/>
          </p:nvPr>
        </p:nvSpPr>
        <p:spPr/>
        <p:txBody>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smtClean="0">
                <a:solidFill>
                  <a:schemeClr val="dk1"/>
                </a:solidFill>
                <a:latin typeface="Calibri"/>
                <a:ea typeface="Calibri"/>
                <a:cs typeface="Calibri"/>
                <a:sym typeface="Calibri"/>
              </a:rPr>
              <a:t>14</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5669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pic>
        <p:nvPicPr>
          <p:cNvPr id="9" name="Shape 32"/>
          <p:cNvPicPr preferRelativeResize="0"/>
          <p:nvPr userDrawn="1"/>
        </p:nvPicPr>
        <p:blipFill rotWithShape="1">
          <a:blip r:embed="rId2">
            <a:alphaModFix/>
          </a:blip>
          <a:srcRect/>
          <a:stretch/>
        </p:blipFill>
        <p:spPr>
          <a:xfrm>
            <a:off x="838200" y="5800725"/>
            <a:ext cx="1422093" cy="789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フッター プレースホルダー 2"/>
          <p:cNvSpPr>
            <a:spLocks noGrp="1"/>
          </p:cNvSpPr>
          <p:nvPr>
            <p:ph type="ftr" idx="10"/>
          </p:nvPr>
        </p:nvSpPr>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4" name="スライド番号プレースホルダー 3"/>
          <p:cNvSpPr>
            <a:spLocks noGrp="1"/>
          </p:cNvSpPr>
          <p:nvPr>
            <p:ph type="sldNum" idx="11"/>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2413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smtClean="0">
                <a:solidFill>
                  <a:schemeClr val="bg1">
                    <a:lumMod val="65000"/>
                  </a:schemeClr>
                </a:solidFill>
              </a:rPr>
              <a:t>Licensed under CC0-1.0</a:t>
            </a:r>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9" r:id="rId5"/>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ossna2020.sched.com/event/c46p/why-is-there-no-free-software-vulnerability-database-philippe-ombredanne-aboutcodeorg-and-nexb-inc-michael-herzog-nexb-inc" TargetMode="External"/><Relationship Id="rId3" Type="http://schemas.openxmlformats.org/officeDocument/2006/relationships/hyperlink" Target="https://github.com/Open-Source-Compliance/Sharing-creates-value/tree/master/Tooling-Landscape/Meeting-Material/Meeting-20200701" TargetMode="External"/><Relationship Id="rId7" Type="http://schemas.openxmlformats.org/officeDocument/2006/relationships/hyperlink" Target="https://ossna2020.sched.com/event/c3XL/fossology-news-and-advances-from-the-project-michael-c-jaeger-siemens-a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ntia.gov/files/ntia/publications/ntia_sbom_healthcare_poc_2020-07-09.pdf" TargetMode="External"/><Relationship Id="rId5" Type="http://schemas.openxmlformats.org/officeDocument/2006/relationships/hyperlink" Target="https://docs.google.com/document/d/1lc-Cwah5GH7VXT-mjb-DVbo7ogBeYSYtZkPqdfs4DOE" TargetMode="External"/><Relationship Id="rId4" Type="http://schemas.openxmlformats.org/officeDocument/2006/relationships/hyperlink" Target="https://github.com/Open-Source-Compliance/Sharing-creates-value/tree/master/Tooling-Landscape/Meeting-Material/Meeting-202007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lang="en-US" altLang="ja-JP" sz="4000" b="1" dirty="0" err="1">
                <a:solidFill>
                  <a:srgbClr val="EA5B2B"/>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t> Japan Work Group</a:t>
            </a:r>
            <a:br>
              <a:rPr lang="en-US" altLang="ja-JP" sz="4000" b="1" dirty="0">
                <a:solidFill>
                  <a:srgbClr val="EA5B2B"/>
                </a:solidFill>
                <a:latin typeface="Meiryo UI" panose="020B0604030504040204" pitchFamily="50" charset="-128"/>
                <a:ea typeface="Meiryo UI" panose="020B0604030504040204" pitchFamily="50" charset="-128"/>
                <a:cs typeface="Meiryo UI" panose="020B0604030504040204" pitchFamily="50" charset="-128"/>
              </a:rPr>
            </a:b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 Sub</a:t>
            </a:r>
            <a:r>
              <a:rPr lang="en-US" altLang="ja-JP" sz="4000" b="1"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40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Group</a:t>
            </a:r>
            <a: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t/>
            </a:r>
            <a:br>
              <a:rPr kumimoji="1" lang="en-US" altLang="ja-JP" sz="4000" b="1" dirty="0" smtClean="0">
                <a:solidFill>
                  <a:srgbClr val="0070C0"/>
                </a:solidFill>
                <a:latin typeface="Meiryo UI" panose="020B0604030504040204" pitchFamily="50" charset="-128"/>
                <a:ea typeface="Meiryo UI" panose="020B0604030504040204" pitchFamily="50" charset="-128"/>
                <a:cs typeface="Meiryo UI" panose="020B0604030504040204" pitchFamily="50" charset="-128"/>
              </a:rPr>
            </a:b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3200" b="1" dirty="0" smtClean="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回ミーティング</a:t>
            </a:r>
            <a:endParaRPr kumimoji="1" lang="ja-JP" altLang="en-US" sz="3200" b="1" dirty="0">
              <a:solidFill>
                <a:srgbClr val="0070C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en-US" altLang="ja-JP" dirty="0" smtClean="0">
                <a:solidFill>
                  <a:schemeClr val="tx1"/>
                </a:solidFill>
                <a:latin typeface="Meiryo UI" panose="020B0604030504040204" pitchFamily="50" charset="-128"/>
                <a:ea typeface="Meiryo UI" panose="020B0604030504040204" pitchFamily="50" charset="-128"/>
              </a:rPr>
              <a:t>Takashi Ninjouji</a:t>
            </a:r>
            <a:r>
              <a:rPr kumimoji="1" lang="ja-JP" altLang="en-US" dirty="0" smtClean="0">
                <a:solidFill>
                  <a:schemeClr val="tx1"/>
                </a:solidFill>
                <a:latin typeface="Meiryo UI" panose="020B0604030504040204" pitchFamily="50" charset="-128"/>
                <a:ea typeface="Meiryo UI" panose="020B0604030504040204" pitchFamily="50" charset="-128"/>
              </a:rPr>
              <a:t>　　</a:t>
            </a:r>
            <a:endParaRPr kumimoji="1" lang="en-US" altLang="ja-JP" dirty="0" smtClean="0">
              <a:solidFill>
                <a:schemeClr val="tx1"/>
              </a:solidFill>
              <a:latin typeface="Meiryo UI" panose="020B0604030504040204" pitchFamily="50" charset="-128"/>
              <a:ea typeface="Meiryo UI" panose="020B0604030504040204" pitchFamily="50" charset="-128"/>
            </a:endParaRPr>
          </a:p>
          <a:p>
            <a:pPr algn="r"/>
            <a:r>
              <a:rPr kumimoji="1" lang="en-US" altLang="ja-JP" dirty="0">
                <a:solidFill>
                  <a:schemeClr val="tx1"/>
                </a:solidFill>
                <a:latin typeface="Meiryo UI" panose="020B0604030504040204" pitchFamily="50" charset="-128"/>
                <a:ea typeface="Meiryo UI" panose="020B0604030504040204" pitchFamily="50" charset="-128"/>
              </a:rPr>
              <a:t>OpenChain Japan </a:t>
            </a:r>
            <a:r>
              <a:rPr kumimoji="1" lang="en-US" altLang="ja-JP" dirty="0" smtClean="0">
                <a:solidFill>
                  <a:schemeClr val="tx1"/>
                </a:solidFill>
                <a:latin typeface="Meiryo UI" panose="020B0604030504040204" pitchFamily="50" charset="-128"/>
                <a:ea typeface="Meiryo UI" panose="020B0604030504040204" pitchFamily="50" charset="-128"/>
              </a:rPr>
              <a:t>WG / Tooling SG</a:t>
            </a:r>
            <a:endParaRPr kumimoji="1" lang="ja-JP" altLang="en-US" dirty="0">
              <a:solidFill>
                <a:schemeClr val="tx1"/>
              </a:solidFill>
              <a:latin typeface="Meiryo UI" panose="020B0604030504040204" pitchFamily="50" charset="-128"/>
              <a:ea typeface="Meiryo UI" panose="020B0604030504040204" pitchFamily="50" charset="-128"/>
            </a:endParaRPr>
          </a:p>
          <a:p>
            <a:pPr algn="r"/>
            <a:r>
              <a:rPr kumimoji="1" lang="en-US" altLang="ja-JP" dirty="0" smtClean="0">
                <a:solidFill>
                  <a:schemeClr val="tx1"/>
                </a:solidFill>
                <a:latin typeface="Meiryo UI" panose="020B0604030504040204" pitchFamily="50" charset="-128"/>
                <a:ea typeface="Meiryo UI" panose="020B0604030504040204" pitchFamily="50" charset="-128"/>
              </a:rPr>
              <a:t>2020/7/28</a:t>
            </a:r>
          </a:p>
        </p:txBody>
      </p:sp>
      <p:sp>
        <p:nvSpPr>
          <p:cNvPr id="4" name="フッター プレースホルダー 3"/>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a:t>
            </a:r>
            <a:r>
              <a:rPr kumimoji="1" lang="en-US" altLang="ja-JP" dirty="0" smtClean="0"/>
              <a:t>Tooling SG</a:t>
            </a:r>
            <a:r>
              <a:rPr kumimoji="1" lang="ja-JP" altLang="en-US" dirty="0" smtClean="0"/>
              <a:t>の運営について</a:t>
            </a:r>
            <a:endParaRPr kumimoji="1" lang="ja-JP" altLang="en-US" dirty="0"/>
          </a:p>
        </p:txBody>
      </p:sp>
      <p:sp>
        <p:nvSpPr>
          <p:cNvPr id="3" name="テキスト プレースホルダー 2"/>
          <p:cNvSpPr>
            <a:spLocks noGrp="1"/>
          </p:cNvSpPr>
          <p:nvPr>
            <p:ph type="body" idx="1"/>
          </p:nvPr>
        </p:nvSpPr>
        <p:spPr>
          <a:xfrm>
            <a:off x="838201" y="1255595"/>
            <a:ext cx="4530634" cy="4845660"/>
          </a:xfrm>
        </p:spPr>
        <p:txBody>
          <a:bodyPr>
            <a:noAutofit/>
          </a:bodyPr>
          <a:lstStyle/>
          <a:p>
            <a:pPr marL="50800" indent="0">
              <a:lnSpc>
                <a:spcPct val="100000"/>
              </a:lnSpc>
              <a:buNone/>
            </a:pPr>
            <a:r>
              <a:rPr kumimoji="1" lang="ja-JP" altLang="en-US" sz="1200" b="1" dirty="0" smtClean="0">
                <a:solidFill>
                  <a:schemeClr val="tx1"/>
                </a:solidFill>
              </a:rPr>
              <a:t>相談</a:t>
            </a:r>
            <a:r>
              <a:rPr kumimoji="1" lang="en-US" altLang="ja-JP" sz="1200" b="1" dirty="0" smtClean="0">
                <a:solidFill>
                  <a:schemeClr val="tx1"/>
                </a:solidFill>
              </a:rPr>
              <a:t>1</a:t>
            </a:r>
            <a:r>
              <a:rPr kumimoji="1" lang="ja-JP" altLang="en-US" sz="1200" b="1" dirty="0" smtClean="0">
                <a:solidFill>
                  <a:schemeClr val="tx1"/>
                </a:solidFill>
              </a:rPr>
              <a:t>：</a:t>
            </a:r>
            <a:r>
              <a:rPr kumimoji="1" lang="en-US" altLang="ja-JP" sz="1200" b="1" dirty="0" smtClean="0">
                <a:solidFill>
                  <a:schemeClr val="tx1"/>
                </a:solidFill>
              </a:rPr>
              <a:t>#tooling-sg-random </a:t>
            </a:r>
            <a:r>
              <a:rPr kumimoji="1" lang="ja-JP" altLang="en-US" sz="1200" b="1" dirty="0" smtClean="0">
                <a:solidFill>
                  <a:schemeClr val="tx1"/>
                </a:solidFill>
              </a:rPr>
              <a:t>の活用について </a:t>
            </a:r>
            <a:r>
              <a:rPr kumimoji="1" lang="en-US" altLang="ja-JP" sz="1200" b="1" dirty="0" smtClean="0">
                <a:solidFill>
                  <a:schemeClr val="tx1"/>
                </a:solidFill>
              </a:rPr>
              <a:t>(</a:t>
            </a:r>
            <a:r>
              <a:rPr kumimoji="1" lang="ja-JP" altLang="en-US" sz="1200" b="1" dirty="0" smtClean="0">
                <a:solidFill>
                  <a:schemeClr val="tx1"/>
                </a:solidFill>
              </a:rPr>
              <a:t>後ほど</a:t>
            </a:r>
            <a:r>
              <a:rPr kumimoji="1" lang="en-US" altLang="ja-JP" sz="1200" b="1" dirty="0" smtClean="0">
                <a:solidFill>
                  <a:schemeClr val="tx1"/>
                </a:solidFill>
              </a:rPr>
              <a:t>)</a:t>
            </a:r>
          </a:p>
          <a:p>
            <a:pPr marL="50800" indent="0">
              <a:lnSpc>
                <a:spcPct val="100000"/>
              </a:lnSpc>
              <a:buNone/>
            </a:pPr>
            <a:r>
              <a:rPr kumimoji="1" lang="ja-JP" altLang="en-US" sz="1200" b="1" dirty="0" smtClean="0">
                <a:solidFill>
                  <a:schemeClr val="tx1"/>
                </a:solidFill>
              </a:rPr>
              <a:t>相談</a:t>
            </a:r>
            <a:r>
              <a:rPr kumimoji="1" lang="en-US" altLang="ja-JP" sz="1200" b="1" dirty="0" smtClean="0">
                <a:solidFill>
                  <a:schemeClr val="tx1"/>
                </a:solidFill>
              </a:rPr>
              <a:t>2</a:t>
            </a:r>
            <a:r>
              <a:rPr kumimoji="1" lang="ja-JP" altLang="en-US" sz="1200" b="1" dirty="0" smtClean="0">
                <a:solidFill>
                  <a:schemeClr val="tx1"/>
                </a:solidFill>
              </a:rPr>
              <a:t>：</a:t>
            </a:r>
            <a:r>
              <a:rPr kumimoji="1" lang="en-US" altLang="ja-JP" sz="1200" b="1" dirty="0" smtClean="0">
                <a:solidFill>
                  <a:schemeClr val="tx1"/>
                </a:solidFill>
              </a:rPr>
              <a:t>2020</a:t>
            </a:r>
            <a:r>
              <a:rPr kumimoji="1" lang="ja-JP" altLang="en-US" sz="1200" b="1" dirty="0" smtClean="0">
                <a:solidFill>
                  <a:schemeClr val="tx1"/>
                </a:solidFill>
              </a:rPr>
              <a:t>年夏休み企画の相談</a:t>
            </a:r>
            <a:r>
              <a:rPr kumimoji="1" lang="ja-JP" altLang="en-US" sz="1200" b="1" dirty="0">
                <a:solidFill>
                  <a:schemeClr val="tx1"/>
                </a:solidFill>
              </a:rPr>
              <a:t> </a:t>
            </a:r>
            <a:r>
              <a:rPr kumimoji="1" lang="en-US" altLang="ja-JP" sz="1200" b="1" dirty="0" smtClean="0">
                <a:solidFill>
                  <a:schemeClr val="tx1"/>
                </a:solidFill>
              </a:rPr>
              <a:t>(</a:t>
            </a:r>
            <a:r>
              <a:rPr kumimoji="1" lang="ja-JP" altLang="en-US" sz="1200" b="1" dirty="0" smtClean="0">
                <a:solidFill>
                  <a:schemeClr val="tx1"/>
                </a:solidFill>
              </a:rPr>
              <a:t>後ほど</a:t>
            </a:r>
            <a:r>
              <a:rPr kumimoji="1" lang="en-US" altLang="ja-JP" sz="1200" b="1" dirty="0" smtClean="0">
                <a:solidFill>
                  <a:schemeClr val="tx1"/>
                </a:solidFill>
              </a:rPr>
              <a:t>)</a:t>
            </a:r>
          </a:p>
          <a:p>
            <a:pPr marL="50800"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　　　　　そもそも、</a:t>
            </a:r>
            <a:r>
              <a:rPr kumimoji="1" lang="en-US" altLang="ja-JP" sz="1100" b="1" dirty="0" smtClean="0">
                <a:solidFill>
                  <a:schemeClr val="tx1"/>
                </a:solidFill>
                <a:latin typeface="Meiryo UI" panose="020B0604030504040204" pitchFamily="50" charset="-128"/>
                <a:ea typeface="Meiryo UI" panose="020B0604030504040204" pitchFamily="50" charset="-128"/>
              </a:rPr>
              <a:t>8</a:t>
            </a:r>
            <a:r>
              <a:rPr kumimoji="1" lang="ja-JP" altLang="en-US" sz="1100" b="1" dirty="0" smtClean="0">
                <a:solidFill>
                  <a:schemeClr val="tx1"/>
                </a:solidFill>
                <a:latin typeface="Meiryo UI" panose="020B0604030504040204" pitchFamily="50" charset="-128"/>
                <a:ea typeface="Meiryo UI" panose="020B0604030504040204" pitchFamily="50" charset="-128"/>
              </a:rPr>
              <a:t>月開催するかどうか、という論点もありますが</a:t>
            </a:r>
            <a:r>
              <a:rPr kumimoji="1" lang="en-US" altLang="ja-JP" sz="1100" b="1" dirty="0" smtClean="0">
                <a:solidFill>
                  <a:schemeClr val="tx1"/>
                </a:solidFill>
                <a:latin typeface="Meiryo UI" panose="020B0604030504040204" pitchFamily="50" charset="-128"/>
                <a:ea typeface="Meiryo UI" panose="020B0604030504040204" pitchFamily="50" charset="-128"/>
              </a:rPr>
              <a:t>…</a:t>
            </a:r>
          </a:p>
          <a:p>
            <a:pPr marL="50800" indent="0">
              <a:lnSpc>
                <a:spcPct val="100000"/>
              </a:lnSpc>
              <a:buNone/>
            </a:pPr>
            <a:r>
              <a:rPr kumimoji="1" lang="en-US" altLang="ja-JP" sz="1100" b="1" dirty="0" smtClean="0">
                <a:solidFill>
                  <a:schemeClr val="tx1"/>
                </a:solidFill>
              </a:rPr>
              <a:t>-------------------------------------------------------------</a:t>
            </a:r>
            <a:endParaRPr kumimoji="1" lang="en-US" altLang="ja-JP" sz="1100" b="1" dirty="0">
              <a:solidFill>
                <a:schemeClr val="tx1"/>
              </a:solidFill>
            </a:endParaRPr>
          </a:p>
          <a:p>
            <a:pPr marL="50800" indent="0">
              <a:lnSpc>
                <a:spcPct val="100000"/>
              </a:lnSpc>
              <a:buNone/>
            </a:pPr>
            <a:r>
              <a:rPr kumimoji="1" lang="ja-JP" altLang="en-US" sz="1200" b="1" dirty="0" smtClean="0">
                <a:solidFill>
                  <a:schemeClr val="tx1"/>
                </a:solidFill>
              </a:rPr>
              <a:t>ツール</a:t>
            </a:r>
            <a:r>
              <a:rPr kumimoji="1" lang="ja-JP" altLang="en-US" sz="1200" b="1" dirty="0">
                <a:solidFill>
                  <a:schemeClr val="tx1"/>
                </a:solidFill>
              </a:rPr>
              <a:t>のインストールや初歩的な操作説明教材をつくるかどうか？</a:t>
            </a: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とくにご意見なければ、いったん保留にします</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インストールや運用について、</a:t>
            </a:r>
            <a:r>
              <a:rPr kumimoji="1" lang="en-US" altLang="ja-JP" sz="1100" b="1" dirty="0" smtClean="0">
                <a:solidFill>
                  <a:schemeClr val="tx1"/>
                </a:solidFill>
                <a:latin typeface="Meiryo UI" panose="020B0604030504040204" pitchFamily="50" charset="-128"/>
                <a:ea typeface="Meiryo UI" panose="020B0604030504040204" pitchFamily="50" charset="-128"/>
              </a:rPr>
              <a:t>Native</a:t>
            </a:r>
            <a:r>
              <a:rPr kumimoji="1" lang="ja-JP" altLang="en-US" sz="1100" b="1" dirty="0" smtClean="0">
                <a:solidFill>
                  <a:schemeClr val="tx1"/>
                </a:solidFill>
                <a:latin typeface="Meiryo UI" panose="020B0604030504040204" pitchFamily="50" charset="-128"/>
                <a:ea typeface="Meiryo UI" panose="020B0604030504040204" pitchFamily="50" charset="-128"/>
              </a:rPr>
              <a:t>か</a:t>
            </a:r>
            <a:r>
              <a:rPr kumimoji="1" lang="en-US" altLang="ja-JP" sz="1100" b="1" dirty="0" smtClean="0">
                <a:solidFill>
                  <a:schemeClr val="tx1"/>
                </a:solidFill>
                <a:latin typeface="Meiryo UI" panose="020B0604030504040204" pitchFamily="50" charset="-128"/>
                <a:ea typeface="Meiryo UI" panose="020B0604030504040204" pitchFamily="50" charset="-128"/>
              </a:rPr>
              <a:t>Docker</a:t>
            </a:r>
            <a:r>
              <a:rPr kumimoji="1" lang="ja-JP" altLang="en-US" sz="1100" b="1" dirty="0" err="1" smtClean="0">
                <a:solidFill>
                  <a:schemeClr val="tx1"/>
                </a:solidFill>
                <a:latin typeface="Meiryo UI" panose="020B0604030504040204" pitchFamily="50" charset="-128"/>
                <a:ea typeface="Meiryo UI" panose="020B0604030504040204" pitchFamily="50" charset="-128"/>
              </a:rPr>
              <a:t>かで</a:t>
            </a:r>
            <a:r>
              <a:rPr kumimoji="1" lang="ja-JP" altLang="en-US" sz="1100" b="1" dirty="0" smtClean="0">
                <a:solidFill>
                  <a:schemeClr val="tx1"/>
                </a:solidFill>
                <a:latin typeface="Meiryo UI" panose="020B0604030504040204" pitchFamily="50" charset="-128"/>
                <a:ea typeface="Meiryo UI" panose="020B0604030504040204" pitchFamily="50" charset="-128"/>
              </a:rPr>
              <a:t>ノウハウとか</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smtClean="0">
                <a:solidFill>
                  <a:schemeClr val="tx1"/>
                </a:solidFill>
              </a:rPr>
              <a:t>今後のネタ＆発表を募集！</a:t>
            </a:r>
            <a:endParaRPr kumimoji="1" lang="en-US" altLang="ja-JP" sz="1200" b="1" dirty="0" smtClean="0">
              <a:solidFill>
                <a:schemeClr val="tx1"/>
              </a:solidFill>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ツールそのもの：　</a:t>
            </a:r>
            <a:r>
              <a:rPr kumimoji="1" lang="en-US" altLang="ja-JP" sz="1100" b="1" dirty="0" err="1" smtClean="0">
                <a:solidFill>
                  <a:schemeClr val="tx1"/>
                </a:solidFill>
                <a:latin typeface="Meiryo UI" panose="020B0604030504040204" pitchFamily="50" charset="-128"/>
                <a:ea typeface="Meiryo UI" panose="020B0604030504040204" pitchFamily="50" charset="-128"/>
              </a:rPr>
              <a:t>FOSSology</a:t>
            </a:r>
            <a:r>
              <a:rPr kumimoji="1" lang="en-US" altLang="ja-JP" sz="1100" b="1" dirty="0" smtClean="0">
                <a:solidFill>
                  <a:schemeClr val="tx1"/>
                </a:solidFill>
                <a:latin typeface="Meiryo UI" panose="020B0604030504040204" pitchFamily="50" charset="-128"/>
                <a:ea typeface="Meiryo UI" panose="020B0604030504040204" pitchFamily="50" charset="-128"/>
              </a:rPr>
              <a:t>, SW360, OSS</a:t>
            </a:r>
            <a:r>
              <a:rPr kumimoji="1" lang="ja-JP" altLang="en-US" sz="1100" b="1" dirty="0" smtClean="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Review</a:t>
            </a:r>
            <a:r>
              <a:rPr kumimoji="1" lang="ja-JP" altLang="en-US" sz="1100" b="1" dirty="0" smtClean="0">
                <a:solidFill>
                  <a:schemeClr val="tx1"/>
                </a:solidFill>
                <a:latin typeface="Meiryo UI" panose="020B0604030504040204" pitchFamily="50" charset="-128"/>
                <a:ea typeface="Meiryo UI" panose="020B0604030504040204" pitchFamily="50" charset="-128"/>
              </a:rPr>
              <a:t> </a:t>
            </a:r>
            <a:r>
              <a:rPr kumimoji="1" lang="en-US" altLang="ja-JP" sz="1100" b="1" dirty="0" smtClean="0">
                <a:solidFill>
                  <a:schemeClr val="tx1"/>
                </a:solidFill>
                <a:latin typeface="Meiryo UI" panose="020B0604030504040204" pitchFamily="50" charset="-128"/>
                <a:ea typeface="Meiryo UI" panose="020B0604030504040204" pitchFamily="50" charset="-128"/>
              </a:rPr>
              <a:t>Toolkit, </a:t>
            </a:r>
            <a:r>
              <a:rPr kumimoji="1" lang="ja-JP" altLang="en-US" sz="1100" b="1" dirty="0" smtClean="0">
                <a:solidFill>
                  <a:schemeClr val="tx1"/>
                </a:solidFill>
                <a:latin typeface="Meiryo UI" panose="020B0604030504040204" pitchFamily="50" charset="-128"/>
                <a:ea typeface="Meiryo UI" panose="020B0604030504040204" pitchFamily="50" charset="-128"/>
              </a:rPr>
              <a:t>他には？</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en-US" altLang="ja-JP" sz="1100" b="1" dirty="0" smtClean="0">
                <a:solidFill>
                  <a:schemeClr val="tx1"/>
                </a:solidFill>
                <a:latin typeface="Meiryo UI" panose="020B0604030504040204" pitchFamily="50" charset="-128"/>
                <a:ea typeface="Meiryo UI" panose="020B0604030504040204" pitchFamily="50" charset="-128"/>
              </a:rPr>
              <a:t>Container</a:t>
            </a:r>
            <a:r>
              <a:rPr kumimoji="1" lang="ja-JP" altLang="en-US" sz="1100" b="1" dirty="0" smtClean="0">
                <a:solidFill>
                  <a:schemeClr val="tx1"/>
                </a:solidFill>
                <a:latin typeface="Meiryo UI" panose="020B0604030504040204" pitchFamily="50" charset="-128"/>
                <a:ea typeface="Meiryo UI" panose="020B0604030504040204" pitchFamily="50" charset="-128"/>
              </a:rPr>
              <a:t>まわり：</a:t>
            </a:r>
            <a:r>
              <a:rPr kumimoji="1" lang="en-US" altLang="ja-JP" sz="1100" b="1" dirty="0" smtClean="0">
                <a:solidFill>
                  <a:schemeClr val="tx1"/>
                </a:solidFill>
                <a:latin typeface="Meiryo UI" panose="020B0604030504040204" pitchFamily="50" charset="-128"/>
                <a:ea typeface="Meiryo UI" panose="020B0604030504040204" pitchFamily="50" charset="-128"/>
              </a:rPr>
              <a:t>Container-Inspector </a:t>
            </a:r>
            <a:r>
              <a:rPr kumimoji="1" lang="ja-JP" altLang="en-US" sz="1100" b="1" dirty="0" smtClean="0">
                <a:solidFill>
                  <a:schemeClr val="tx1"/>
                </a:solidFill>
                <a:latin typeface="Meiryo UI" panose="020B0604030504040204" pitchFamily="50" charset="-128"/>
                <a:ea typeface="Meiryo UI" panose="020B0604030504040204" pitchFamily="50" charset="-128"/>
              </a:rPr>
              <a:t>とか</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smtClean="0">
                <a:solidFill>
                  <a:schemeClr val="tx1"/>
                </a:solidFill>
                <a:latin typeface="Meiryo UI" panose="020B0604030504040204" pitchFamily="50" charset="-128"/>
                <a:ea typeface="Meiryo UI" panose="020B0604030504040204" pitchFamily="50" charset="-128"/>
              </a:rPr>
              <a:t>ワークフロー設計</a:t>
            </a:r>
            <a:r>
              <a:rPr kumimoji="1" lang="en-US" altLang="ja-JP" sz="1100" b="1" dirty="0" smtClean="0">
                <a:solidFill>
                  <a:schemeClr val="tx1"/>
                </a:solidFill>
                <a:latin typeface="Meiryo UI" panose="020B0604030504040204" pitchFamily="50" charset="-128"/>
                <a:ea typeface="Meiryo UI" panose="020B0604030504040204" pitchFamily="50" charset="-128"/>
              </a:rPr>
              <a:t>, CI/CD</a:t>
            </a:r>
            <a:r>
              <a:rPr kumimoji="1" lang="ja-JP" altLang="en-US" sz="1100" b="1" dirty="0" smtClean="0">
                <a:solidFill>
                  <a:schemeClr val="tx1"/>
                </a:solidFill>
                <a:latin typeface="Meiryo UI" panose="020B0604030504040204" pitchFamily="50" charset="-128"/>
                <a:ea typeface="Meiryo UI" panose="020B0604030504040204" pitchFamily="50" charset="-128"/>
              </a:rPr>
              <a:t>との連携</a:t>
            </a: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r>
              <a:rPr kumimoji="1" lang="ja-JP" altLang="en-US" sz="1100" b="1" dirty="0">
                <a:solidFill>
                  <a:srgbClr val="FF0000"/>
                </a:solidFill>
                <a:latin typeface="Meiryo UI" panose="020B0604030504040204" pitchFamily="50" charset="-128"/>
                <a:ea typeface="Meiryo UI" panose="020B0604030504040204" pitchFamily="50" charset="-128"/>
              </a:rPr>
              <a:t>ツール</a:t>
            </a:r>
            <a:r>
              <a:rPr kumimoji="1" lang="ja-JP" altLang="en-US" sz="1100" b="1" dirty="0" smtClean="0">
                <a:solidFill>
                  <a:srgbClr val="FF0000"/>
                </a:solidFill>
                <a:latin typeface="Meiryo UI" panose="020B0604030504040204" pitchFamily="50" charset="-128"/>
                <a:ea typeface="Meiryo UI" panose="020B0604030504040204" pitchFamily="50" charset="-128"/>
              </a:rPr>
              <a:t>の質問コーナーとか設ける？</a:t>
            </a:r>
            <a:endParaRPr kumimoji="1" lang="en-US" altLang="ja-JP" sz="1100" b="1" dirty="0" smtClean="0">
              <a:solidFill>
                <a:srgbClr val="FF0000"/>
              </a:solidFill>
              <a:latin typeface="Meiryo UI" panose="020B0604030504040204" pitchFamily="50" charset="-128"/>
              <a:ea typeface="Meiryo UI" panose="020B0604030504040204" pitchFamily="50" charset="-128"/>
            </a:endParaRPr>
          </a:p>
          <a:p>
            <a:pPr marL="508000" lvl="1" indent="0">
              <a:lnSpc>
                <a:spcPct val="100000"/>
              </a:lnSpc>
              <a:buNone/>
            </a:pPr>
            <a:r>
              <a:rPr kumimoji="1" lang="en-US" altLang="ja-JP" sz="1100" b="1" dirty="0">
                <a:solidFill>
                  <a:srgbClr val="FF0000"/>
                </a:solidFill>
                <a:latin typeface="Meiryo UI" panose="020B0604030504040204" pitchFamily="50" charset="-128"/>
                <a:ea typeface="Meiryo UI" panose="020B0604030504040204" pitchFamily="50" charset="-128"/>
              </a:rPr>
              <a:t>	</a:t>
            </a:r>
            <a:r>
              <a:rPr kumimoji="1" lang="en-US" altLang="ja-JP" sz="1100" b="1" dirty="0" smtClean="0">
                <a:solidFill>
                  <a:srgbClr val="FF0000"/>
                </a:solidFill>
                <a:latin typeface="Meiryo UI" panose="020B0604030504040204" pitchFamily="50" charset="-128"/>
                <a:ea typeface="Meiryo UI" panose="020B0604030504040204" pitchFamily="50" charset="-128"/>
              </a:rPr>
              <a:t>Tooling SG</a:t>
            </a:r>
            <a:r>
              <a:rPr kumimoji="1" lang="ja-JP" altLang="en-US" sz="1100" b="1" dirty="0" smtClean="0">
                <a:solidFill>
                  <a:srgbClr val="FF0000"/>
                </a:solidFill>
                <a:latin typeface="Meiryo UI" panose="020B0604030504040204" pitchFamily="50" charset="-128"/>
                <a:ea typeface="Meiryo UI" panose="020B0604030504040204" pitchFamily="50" charset="-128"/>
              </a:rPr>
              <a:t>宛の質問は、</a:t>
            </a:r>
            <a:endParaRPr kumimoji="1" lang="en-US" altLang="ja-JP" sz="1100" b="1" dirty="0" smtClean="0">
              <a:solidFill>
                <a:srgbClr val="FF0000"/>
              </a:solidFill>
              <a:latin typeface="Meiryo UI" panose="020B0604030504040204" pitchFamily="50" charset="-128"/>
              <a:ea typeface="Meiryo UI" panose="020B0604030504040204" pitchFamily="50" charset="-128"/>
            </a:endParaRPr>
          </a:p>
          <a:p>
            <a:pPr marL="50800" indent="0">
              <a:lnSpc>
                <a:spcPct val="100000"/>
              </a:lnSpc>
              <a:buNone/>
            </a:pPr>
            <a:r>
              <a:rPr kumimoji="1" lang="ja-JP" altLang="en-US" sz="1200" b="1" dirty="0" smtClean="0">
                <a:solidFill>
                  <a:schemeClr val="tx1"/>
                </a:solidFill>
              </a:rPr>
              <a:t>その他</a:t>
            </a:r>
            <a:endParaRPr kumimoji="1" lang="en-US" altLang="ja-JP" sz="1200" b="1" dirty="0" smtClean="0">
              <a:solidFill>
                <a:schemeClr val="tx1"/>
              </a:solidFill>
            </a:endParaRPr>
          </a:p>
          <a:p>
            <a:pPr marL="508000" lvl="1" indent="0">
              <a:lnSpc>
                <a:spcPct val="100000"/>
              </a:lnSpc>
              <a:buNone/>
            </a:pPr>
            <a:endParaRPr kumimoji="1" lang="en-US" altLang="ja-JP" sz="1100" b="1" dirty="0" smtClean="0">
              <a:solidFill>
                <a:schemeClr val="tx1"/>
              </a:solidFill>
              <a:latin typeface="Meiryo UI" panose="020B0604030504040204" pitchFamily="50" charset="-128"/>
              <a:ea typeface="Meiryo UI" panose="020B0604030504040204" pitchFamily="50" charset="-128"/>
            </a:endParaRPr>
          </a:p>
          <a:p>
            <a:pPr marL="508000" lvl="1" indent="0">
              <a:lnSpc>
                <a:spcPct val="100000"/>
              </a:lnSpc>
              <a:buNone/>
            </a:pPr>
            <a:endParaRPr kumimoji="1" lang="en-US" altLang="ja-JP" sz="1100" b="1" dirty="0" smtClean="0">
              <a:solidFill>
                <a:schemeClr val="tx1"/>
              </a:solidFill>
              <a:latin typeface="Meiryo UI" panose="020B0604030504040204" pitchFamily="50" charset="-128"/>
              <a:ea typeface="Meiryo UI" panose="020B0604030504040204" pitchFamily="50" charset="-128"/>
            </a:endParaRPr>
          </a:p>
        </p:txBody>
      </p:sp>
      <p:sp>
        <p:nvSpPr>
          <p:cNvPr id="5" name="テキスト プレースホルダー 2"/>
          <p:cNvSpPr txBox="1">
            <a:spLocks/>
          </p:cNvSpPr>
          <p:nvPr/>
        </p:nvSpPr>
        <p:spPr>
          <a:xfrm>
            <a:off x="6302071" y="1002322"/>
            <a:ext cx="5541167" cy="5741378"/>
          </a:xfrm>
          <a:prstGeom prst="rect">
            <a:avLst/>
          </a:prstGeom>
          <a:noFill/>
          <a:ln>
            <a:solidFill>
              <a:schemeClr val="tx1"/>
            </a:solid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lnSpc>
                <a:spcPct val="100000"/>
              </a:lnSpc>
              <a:buFont typeface="Arial"/>
              <a:buNone/>
            </a:pPr>
            <a:r>
              <a:rPr kumimoji="1" lang="ja-JP" altLang="en-US" sz="1600" b="1" dirty="0" smtClean="0">
                <a:solidFill>
                  <a:schemeClr val="tx1"/>
                </a:solidFill>
              </a:rPr>
              <a:t>議事メモ</a:t>
            </a:r>
            <a:endParaRPr kumimoji="1" lang="en-US" altLang="ja-JP" sz="1600" b="1" dirty="0" smtClean="0">
              <a:solidFill>
                <a:schemeClr val="tx1"/>
              </a:solidFill>
            </a:endParaRPr>
          </a:p>
          <a:p>
            <a:pPr>
              <a:lnSpc>
                <a:spcPct val="100000"/>
              </a:lnSpc>
              <a:buFont typeface="Arial" panose="020B0604020202020204" pitchFamily="34" charset="0"/>
              <a:buChar char="•"/>
            </a:pPr>
            <a:r>
              <a:rPr kumimoji="1" lang="en-US" altLang="ja-JP" sz="1600" b="1" dirty="0" smtClean="0">
                <a:solidFill>
                  <a:schemeClr val="tx1"/>
                </a:solidFill>
              </a:rPr>
              <a:t>8</a:t>
            </a:r>
            <a:r>
              <a:rPr kumimoji="1" lang="ja-JP" altLang="en-US" sz="1600" b="1" dirty="0" smtClean="0">
                <a:solidFill>
                  <a:schemeClr val="tx1"/>
                </a:solidFill>
              </a:rPr>
              <a:t>月会合開催について</a:t>
            </a:r>
            <a:endParaRPr kumimoji="1" lang="en-US" altLang="ja-JP" sz="1600" b="1" dirty="0" smtClean="0">
              <a:solidFill>
                <a:schemeClr val="tx1"/>
              </a:solidFill>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情報共有の機会になっているので、あると良い</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marL="533400" lvl="1" indent="0">
              <a:lnSpc>
                <a:spcPct val="100000"/>
              </a:lnSpc>
              <a:buNone/>
            </a:pPr>
            <a:r>
              <a:rPr kumimoji="1" lang="ja-JP" altLang="en-US" sz="1200" b="1" dirty="0" smtClean="0">
                <a:solidFill>
                  <a:srgbClr val="FF0000"/>
                </a:solidFill>
                <a:latin typeface="Meiryo UI" panose="020B0604030504040204" pitchFamily="50" charset="-128"/>
                <a:ea typeface="Meiryo UI" panose="020B0604030504040204" pitchFamily="50" charset="-128"/>
              </a:rPr>
              <a:t>リーダーコメント：開催します！</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a:p>
            <a:pPr>
              <a:lnSpc>
                <a:spcPct val="100000"/>
              </a:lnSpc>
              <a:buFont typeface="Arial" panose="020B0604020202020204" pitchFamily="34" charset="0"/>
              <a:buChar char="•"/>
            </a:pPr>
            <a:r>
              <a:rPr kumimoji="1" lang="ja-JP" altLang="en-US" sz="1600" b="1" dirty="0" smtClean="0">
                <a:solidFill>
                  <a:schemeClr val="tx1"/>
                </a:solidFill>
              </a:rPr>
              <a:t>相談</a:t>
            </a:r>
            <a:r>
              <a:rPr kumimoji="1" lang="en-US" altLang="ja-JP" sz="1600" b="1" dirty="0" smtClean="0">
                <a:solidFill>
                  <a:schemeClr val="tx1"/>
                </a:solidFill>
              </a:rPr>
              <a:t>1</a:t>
            </a:r>
            <a:r>
              <a:rPr kumimoji="1" lang="ja-JP" altLang="en-US" sz="1600" b="1" dirty="0" smtClean="0">
                <a:solidFill>
                  <a:schemeClr val="tx1"/>
                </a:solidFill>
              </a:rPr>
              <a:t>：</a:t>
            </a:r>
            <a:r>
              <a:rPr kumimoji="1" lang="en-US" altLang="ja-JP" sz="1600" b="1" dirty="0" smtClean="0">
                <a:solidFill>
                  <a:schemeClr val="tx1"/>
                </a:solidFill>
              </a:rPr>
              <a:t>#tooling-sg-random </a:t>
            </a:r>
            <a:r>
              <a:rPr kumimoji="1" lang="ja-JP" altLang="en-US" sz="1600" b="1" dirty="0" smtClean="0">
                <a:solidFill>
                  <a:schemeClr val="tx1"/>
                </a:solidFill>
              </a:rPr>
              <a:t>の運用</a:t>
            </a:r>
            <a:endParaRPr kumimoji="1" lang="en-US" altLang="ja-JP" sz="1600" b="1" dirty="0" smtClean="0">
              <a:solidFill>
                <a:schemeClr val="tx1"/>
              </a:solidFill>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質問をうけるなどの運用は賛成</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そのように案内するのもよい</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a:solidFill>
                  <a:schemeClr val="tx1"/>
                </a:solidFill>
                <a:latin typeface="Meiryo UI" panose="020B0604030504040204" pitchFamily="50" charset="-128"/>
                <a:ea typeface="Meiryo UI" panose="020B0604030504040204" pitchFamily="50" charset="-128"/>
              </a:rPr>
              <a:t>質問に関するマナー</a:t>
            </a:r>
            <a:r>
              <a:rPr kumimoji="1" lang="ja-JP" altLang="en-US" sz="1200" b="1" dirty="0" smtClean="0">
                <a:solidFill>
                  <a:schemeClr val="tx1"/>
                </a:solidFill>
                <a:latin typeface="Meiryo UI" panose="020B0604030504040204" pitchFamily="50" charset="-128"/>
                <a:ea typeface="Meiryo UI" panose="020B0604030504040204" pitchFamily="50" charset="-128"/>
              </a:rPr>
              <a:t>も賛成。</a:t>
            </a:r>
            <a:r>
              <a:rPr kumimoji="1" lang="en-US" altLang="ja-JP" sz="1200" b="1" dirty="0" smtClean="0">
                <a:solidFill>
                  <a:schemeClr val="tx1"/>
                </a:solidFill>
                <a:latin typeface="Meiryo UI" panose="020B0604030504040204" pitchFamily="50" charset="-128"/>
                <a:ea typeface="Meiryo UI" panose="020B0604030504040204" pitchFamily="50" charset="-128"/>
              </a:rPr>
              <a:t>OSS</a:t>
            </a:r>
            <a:r>
              <a:rPr kumimoji="1" lang="ja-JP" altLang="en-US" sz="1200" b="1" dirty="0" smtClean="0">
                <a:solidFill>
                  <a:schemeClr val="tx1"/>
                </a:solidFill>
                <a:latin typeface="Meiryo UI" panose="020B0604030504040204" pitchFamily="50" charset="-128"/>
                <a:ea typeface="Meiryo UI" panose="020B0604030504040204" pitchFamily="50" charset="-128"/>
              </a:rPr>
              <a:t>のカルチャーよろしく </a:t>
            </a:r>
            <a:r>
              <a:rPr kumimoji="1" lang="en-US" altLang="ja-JP" sz="1200" b="1" dirty="0" smtClean="0">
                <a:solidFill>
                  <a:schemeClr val="tx1"/>
                </a:solidFill>
                <a:latin typeface="Meiryo UI" panose="020B0604030504040204" pitchFamily="50" charset="-128"/>
                <a:ea typeface="Meiryo UI" panose="020B0604030504040204" pitchFamily="50" charset="-128"/>
              </a:rPr>
              <a:t>AS</a:t>
            </a:r>
            <a:r>
              <a:rPr kumimoji="1" lang="ja-JP" altLang="en-US" sz="1200" b="1" dirty="0" smtClean="0">
                <a:solidFill>
                  <a:schemeClr val="tx1"/>
                </a:solidFill>
                <a:latin typeface="Meiryo UI" panose="020B0604030504040204" pitchFamily="50" charset="-128"/>
                <a:ea typeface="Meiryo UI" panose="020B0604030504040204" pitchFamily="50" charset="-128"/>
              </a:rPr>
              <a:t> </a:t>
            </a:r>
            <a:r>
              <a:rPr kumimoji="1" lang="en-US" altLang="ja-JP" sz="1200" b="1" dirty="0" smtClean="0">
                <a:solidFill>
                  <a:schemeClr val="tx1"/>
                </a:solidFill>
                <a:latin typeface="Meiryo UI" panose="020B0604030504040204" pitchFamily="50" charset="-128"/>
                <a:ea typeface="Meiryo UI" panose="020B0604030504040204" pitchFamily="50" charset="-128"/>
              </a:rPr>
              <a:t>IS </a:t>
            </a:r>
            <a:r>
              <a:rPr kumimoji="1" lang="ja-JP" altLang="en-US" sz="1200" b="1" dirty="0" smtClean="0">
                <a:solidFill>
                  <a:schemeClr val="tx1"/>
                </a:solidFill>
                <a:latin typeface="Meiryo UI" panose="020B0604030504040204" pitchFamily="50" charset="-128"/>
                <a:ea typeface="Meiryo UI" panose="020B0604030504040204" pitchFamily="50" charset="-128"/>
              </a:rPr>
              <a:t>で</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marL="533400" lvl="1" indent="0">
              <a:lnSpc>
                <a:spcPct val="100000"/>
              </a:lnSpc>
              <a:buNone/>
            </a:pPr>
            <a:r>
              <a:rPr kumimoji="1" lang="ja-JP" altLang="en-US" sz="1200" b="1" dirty="0" smtClean="0">
                <a:solidFill>
                  <a:srgbClr val="FF0000"/>
                </a:solidFill>
                <a:latin typeface="Meiryo UI" panose="020B0604030504040204" pitchFamily="50" charset="-128"/>
                <a:ea typeface="Meiryo UI" panose="020B0604030504040204" pitchFamily="50" charset="-128"/>
              </a:rPr>
              <a:t>リーダーコメント：以後、みなさんもこのチャンネルをご活用ください！</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a:p>
            <a:pPr>
              <a:lnSpc>
                <a:spcPct val="100000"/>
              </a:lnSpc>
              <a:buFont typeface="Arial" panose="020B0604020202020204" pitchFamily="34" charset="0"/>
              <a:buChar char="•"/>
            </a:pPr>
            <a:r>
              <a:rPr kumimoji="1" lang="ja-JP" altLang="en-US" sz="1600" b="1" dirty="0" smtClean="0">
                <a:solidFill>
                  <a:schemeClr val="tx1"/>
                </a:solidFill>
                <a:latin typeface="Meiryo UI" panose="020B0604030504040204" pitchFamily="50" charset="-128"/>
                <a:ea typeface="Meiryo UI" panose="020B0604030504040204" pitchFamily="50" charset="-128"/>
              </a:rPr>
              <a:t>相談</a:t>
            </a:r>
            <a:r>
              <a:rPr kumimoji="1" lang="en-US" altLang="ja-JP" sz="1600" b="1" dirty="0" smtClean="0">
                <a:solidFill>
                  <a:schemeClr val="tx1"/>
                </a:solidFill>
                <a:latin typeface="Meiryo UI" panose="020B0604030504040204" pitchFamily="50" charset="-128"/>
                <a:ea typeface="Meiryo UI" panose="020B0604030504040204" pitchFamily="50" charset="-128"/>
              </a:rPr>
              <a:t>2-1:</a:t>
            </a:r>
            <a:r>
              <a:rPr kumimoji="1" lang="ja-JP" altLang="en-US" sz="1600" b="1" dirty="0">
                <a:solidFill>
                  <a:schemeClr val="tx1"/>
                </a:solidFill>
              </a:rPr>
              <a:t> </a:t>
            </a:r>
            <a:r>
              <a:rPr kumimoji="1" lang="ja-JP" altLang="en-US" sz="1600" b="1" dirty="0" smtClean="0">
                <a:solidFill>
                  <a:schemeClr val="tx1"/>
                </a:solidFill>
                <a:latin typeface="Meiryo UI" panose="020B0604030504040204" pitchFamily="50" charset="-128"/>
                <a:ea typeface="Meiryo UI" panose="020B0604030504040204" pitchFamily="50" charset="-128"/>
              </a:rPr>
              <a:t>「ツールに関する</a:t>
            </a:r>
            <a:r>
              <a:rPr kumimoji="1" lang="en-US" altLang="ja-JP" sz="1600" b="1" dirty="0" smtClean="0">
                <a:solidFill>
                  <a:schemeClr val="tx1"/>
                </a:solidFill>
                <a:latin typeface="Meiryo UI" panose="020B0604030504040204" pitchFamily="50" charset="-128"/>
                <a:ea typeface="Meiryo UI" panose="020B0604030504040204" pitchFamily="50" charset="-128"/>
              </a:rPr>
              <a:t>LT</a:t>
            </a:r>
            <a:r>
              <a:rPr kumimoji="1" lang="ja-JP" altLang="en-US" sz="1600" b="1" dirty="0" smtClean="0">
                <a:solidFill>
                  <a:schemeClr val="tx1"/>
                </a:solidFill>
                <a:latin typeface="Meiryo UI" panose="020B0604030504040204" pitchFamily="50" charset="-128"/>
                <a:ea typeface="Meiryo UI" panose="020B0604030504040204" pitchFamily="50" charset="-128"/>
              </a:rPr>
              <a:t>」</a:t>
            </a:r>
            <a:endParaRPr kumimoji="1" lang="en-US" altLang="ja-JP" sz="16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自分が提供できるかはさておき、こういう情報は欲しい！</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空欄</a:t>
            </a:r>
            <a:r>
              <a:rPr kumimoji="1" lang="en-US" altLang="ja-JP" sz="1200" b="1" dirty="0" smtClean="0">
                <a:solidFill>
                  <a:schemeClr val="tx1"/>
                </a:solidFill>
                <a:latin typeface="Meiryo UI" panose="020B0604030504040204" pitchFamily="50" charset="-128"/>
                <a:ea typeface="Meiryo UI" panose="020B0604030504040204" pitchFamily="50" charset="-128"/>
              </a:rPr>
              <a:t>OK</a:t>
            </a:r>
            <a:r>
              <a:rPr kumimoji="1" lang="ja-JP" altLang="en-US" sz="1200" b="1" dirty="0" smtClean="0">
                <a:solidFill>
                  <a:schemeClr val="tx1"/>
                </a:solidFill>
                <a:latin typeface="Meiryo UI" panose="020B0604030504040204" pitchFamily="50" charset="-128"/>
                <a:ea typeface="Meiryo UI" panose="020B0604030504040204" pitchFamily="50" charset="-128"/>
              </a:rPr>
              <a:t>、埋められる範囲で、ならば参加しやすそう</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インタビュー対応可否のチェックが欲しい</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とくに期限を設けず、当面、募集と発表を続けるのもアリでは</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応募者がいる場合は、</a:t>
            </a:r>
            <a:r>
              <a:rPr kumimoji="1" lang="en-US" altLang="ja-JP" sz="1200" b="1" dirty="0" smtClean="0">
                <a:solidFill>
                  <a:schemeClr val="tx1"/>
                </a:solidFill>
                <a:latin typeface="Meiryo UI" panose="020B0604030504040204" pitchFamily="50" charset="-128"/>
                <a:ea typeface="Meiryo UI" panose="020B0604030504040204" pitchFamily="50" charset="-128"/>
              </a:rPr>
              <a:t>8</a:t>
            </a:r>
            <a:r>
              <a:rPr kumimoji="1" lang="ja-JP" altLang="en-US" sz="1200" b="1" dirty="0" smtClean="0">
                <a:solidFill>
                  <a:schemeClr val="tx1"/>
                </a:solidFill>
                <a:latin typeface="Meiryo UI" panose="020B0604030504040204" pitchFamily="50" charset="-128"/>
                <a:ea typeface="Meiryo UI" panose="020B0604030504040204" pitchFamily="50" charset="-128"/>
              </a:rPr>
              <a:t>月会合からでもアリ</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英語版もあるとよい</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marL="533400" lvl="1" indent="0">
              <a:lnSpc>
                <a:spcPct val="100000"/>
              </a:lnSpc>
              <a:buNone/>
            </a:pPr>
            <a:r>
              <a:rPr kumimoji="1" lang="ja-JP" altLang="en-US" sz="1200" b="1" dirty="0" smtClean="0">
                <a:solidFill>
                  <a:srgbClr val="FF0000"/>
                </a:solidFill>
                <a:latin typeface="Meiryo UI" panose="020B0604030504040204" pitchFamily="50" charset="-128"/>
                <a:ea typeface="Meiryo UI" panose="020B0604030504040204" pitchFamily="50" charset="-128"/>
              </a:rPr>
              <a:t>リーダーコメント：テンプレを見直して、</a:t>
            </a:r>
            <a:r>
              <a:rPr kumimoji="1" lang="en-US" altLang="ja-JP" sz="1200" b="1" dirty="0" smtClean="0">
                <a:solidFill>
                  <a:srgbClr val="FF0000"/>
                </a:solidFill>
                <a:latin typeface="Meiryo UI" panose="020B0604030504040204" pitchFamily="50" charset="-128"/>
                <a:ea typeface="Meiryo UI" panose="020B0604030504040204" pitchFamily="50" charset="-128"/>
              </a:rPr>
              <a:t>8</a:t>
            </a:r>
            <a:r>
              <a:rPr kumimoji="1" lang="ja-JP" altLang="en-US" sz="1200" b="1" dirty="0" smtClean="0">
                <a:solidFill>
                  <a:srgbClr val="FF0000"/>
                </a:solidFill>
                <a:latin typeface="Meiryo UI" panose="020B0604030504040204" pitchFamily="50" charset="-128"/>
                <a:ea typeface="Meiryo UI" panose="020B0604030504040204" pitchFamily="50" charset="-128"/>
              </a:rPr>
              <a:t>月会合から試験運用を開始します！</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a:p>
            <a:pPr>
              <a:lnSpc>
                <a:spcPct val="100000"/>
              </a:lnSpc>
              <a:buFont typeface="Arial" panose="020B0604020202020204" pitchFamily="34" charset="0"/>
              <a:buChar char="•"/>
            </a:pPr>
            <a:r>
              <a:rPr kumimoji="1" lang="ja-JP" altLang="en-US" sz="1600" b="1" dirty="0" smtClean="0">
                <a:solidFill>
                  <a:schemeClr val="tx1"/>
                </a:solidFill>
                <a:latin typeface="Meiryo UI" panose="020B0604030504040204" pitchFamily="50" charset="-128"/>
                <a:ea typeface="Meiryo UI" panose="020B0604030504040204" pitchFamily="50" charset="-128"/>
              </a:rPr>
              <a:t>相談</a:t>
            </a:r>
            <a:r>
              <a:rPr kumimoji="1" lang="en-US" altLang="ja-JP" sz="1600" b="1" dirty="0" smtClean="0">
                <a:solidFill>
                  <a:schemeClr val="tx1"/>
                </a:solidFill>
                <a:latin typeface="Meiryo UI" panose="020B0604030504040204" pitchFamily="50" charset="-128"/>
                <a:ea typeface="Meiryo UI" panose="020B0604030504040204" pitchFamily="50" charset="-128"/>
              </a:rPr>
              <a:t>2-2: </a:t>
            </a:r>
            <a:r>
              <a:rPr kumimoji="1" lang="ja-JP" altLang="en-US" sz="1600" b="1" dirty="0" smtClean="0">
                <a:solidFill>
                  <a:schemeClr val="tx1"/>
                </a:solidFill>
                <a:latin typeface="Meiryo UI" panose="020B0604030504040204" pitchFamily="50" charset="-128"/>
                <a:ea typeface="Meiryo UI" panose="020B0604030504040204" pitchFamily="50" charset="-128"/>
              </a:rPr>
              <a:t>「自由工作</a:t>
            </a:r>
            <a:r>
              <a:rPr kumimoji="1" lang="en-US" altLang="ja-JP" sz="1600" b="1" dirty="0" smtClean="0">
                <a:solidFill>
                  <a:schemeClr val="tx1"/>
                </a:solidFill>
                <a:latin typeface="Meiryo UI" panose="020B0604030504040204" pitchFamily="50" charset="-128"/>
                <a:ea typeface="Meiryo UI" panose="020B0604030504040204" pitchFamily="50" charset="-128"/>
              </a:rPr>
              <a:t>LT</a:t>
            </a:r>
            <a:r>
              <a:rPr kumimoji="1" lang="ja-JP" altLang="en-US" sz="1600" b="1" dirty="0" smtClean="0">
                <a:solidFill>
                  <a:schemeClr val="tx1"/>
                </a:solidFill>
                <a:latin typeface="Meiryo UI" panose="020B0604030504040204" pitchFamily="50" charset="-128"/>
                <a:ea typeface="Meiryo UI" panose="020B0604030504040204" pitchFamily="50" charset="-128"/>
              </a:rPr>
              <a:t>」 </a:t>
            </a:r>
            <a:endParaRPr kumimoji="1" lang="en-US" altLang="ja-JP" sz="16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ネタが集まるか不安</a:t>
            </a:r>
            <a:r>
              <a:rPr kumimoji="1" lang="ja-JP" altLang="en-US" sz="1200" b="1" dirty="0" err="1" smtClean="0">
                <a:solidFill>
                  <a:schemeClr val="tx1"/>
                </a:solidFill>
                <a:latin typeface="Meiryo UI" panose="020B0604030504040204" pitchFamily="50" charset="-128"/>
                <a:ea typeface="Meiryo UI" panose="020B0604030504040204" pitchFamily="50" charset="-128"/>
              </a:rPr>
              <a:t>。。。</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marL="533400" lvl="1" indent="0">
              <a:lnSpc>
                <a:spcPct val="100000"/>
              </a:lnSpc>
              <a:buNone/>
            </a:pPr>
            <a:r>
              <a:rPr kumimoji="1" lang="ja-JP" altLang="en-US" sz="1200" b="1" dirty="0">
                <a:solidFill>
                  <a:srgbClr val="FF0000"/>
                </a:solidFill>
                <a:latin typeface="Meiryo UI" panose="020B0604030504040204" pitchFamily="50" charset="-128"/>
                <a:ea typeface="Meiryo UI" panose="020B0604030504040204" pitchFamily="50" charset="-128"/>
              </a:rPr>
              <a:t>リーダーコメント：ボツにします</a:t>
            </a:r>
            <a:r>
              <a:rPr kumimoji="1" lang="ja-JP" altLang="en-US" sz="1200" b="1" dirty="0" smtClean="0">
                <a:solidFill>
                  <a:srgbClr val="FF0000"/>
                </a:solidFill>
                <a:latin typeface="Meiryo UI" panose="020B0604030504040204" pitchFamily="50" charset="-128"/>
                <a:ea typeface="Meiryo UI" panose="020B0604030504040204" pitchFamily="50" charset="-128"/>
              </a:rPr>
              <a:t>！</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a:lnSpc>
                <a:spcPct val="100000"/>
              </a:lnSpc>
              <a:buFont typeface="Arial" panose="020B0604020202020204" pitchFamily="34" charset="0"/>
              <a:buChar char="•"/>
            </a:pPr>
            <a:r>
              <a:rPr kumimoji="1" lang="ja-JP" altLang="en-US" sz="1600" b="1" dirty="0" smtClean="0">
                <a:solidFill>
                  <a:schemeClr val="tx1"/>
                </a:solidFill>
                <a:latin typeface="Meiryo UI" panose="020B0604030504040204" pitchFamily="50" charset="-128"/>
                <a:ea typeface="Meiryo UI" panose="020B0604030504040204" pitchFamily="50" charset="-128"/>
              </a:rPr>
              <a:t>全体</a:t>
            </a:r>
            <a:endParaRPr kumimoji="1" lang="en-US" altLang="ja-JP" sz="16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en-US" altLang="ja-JP" sz="1200" b="1" dirty="0" smtClean="0">
                <a:solidFill>
                  <a:schemeClr val="tx1"/>
                </a:solidFill>
                <a:latin typeface="Meiryo UI" panose="020B0604030504040204" pitchFamily="50" charset="-128"/>
                <a:ea typeface="Meiryo UI" panose="020B0604030504040204" pitchFamily="50" charset="-128"/>
              </a:rPr>
              <a:t>Japan</a:t>
            </a:r>
            <a:r>
              <a:rPr kumimoji="1" lang="ja-JP" altLang="en-US" sz="1200" b="1" dirty="0" smtClean="0">
                <a:solidFill>
                  <a:schemeClr val="tx1"/>
                </a:solidFill>
                <a:latin typeface="Meiryo UI" panose="020B0604030504040204" pitchFamily="50" charset="-128"/>
                <a:ea typeface="Meiryo UI" panose="020B0604030504040204" pitchFamily="50" charset="-128"/>
              </a:rPr>
              <a:t>から、本家</a:t>
            </a:r>
            <a:r>
              <a:rPr kumimoji="1" lang="en-US" altLang="ja-JP" sz="1200" b="1" dirty="0" smtClean="0">
                <a:solidFill>
                  <a:schemeClr val="tx1"/>
                </a:solidFill>
                <a:latin typeface="Meiryo UI" panose="020B0604030504040204" pitchFamily="50" charset="-128"/>
                <a:ea typeface="Meiryo UI" panose="020B0604030504040204" pitchFamily="50" charset="-128"/>
              </a:rPr>
              <a:t>Tooling</a:t>
            </a:r>
            <a:r>
              <a:rPr kumimoji="1" lang="ja-JP" altLang="en-US" sz="1200" b="1" dirty="0" err="1" smtClean="0">
                <a:solidFill>
                  <a:schemeClr val="tx1"/>
                </a:solidFill>
                <a:latin typeface="Meiryo UI" panose="020B0604030504040204" pitchFamily="50" charset="-128"/>
                <a:ea typeface="Meiryo UI" panose="020B0604030504040204" pitchFamily="50" charset="-128"/>
              </a:rPr>
              <a:t>への</a:t>
            </a:r>
            <a:r>
              <a:rPr kumimoji="1" lang="ja-JP" altLang="en-US" sz="1200" b="1" dirty="0" smtClean="0">
                <a:solidFill>
                  <a:schemeClr val="tx1"/>
                </a:solidFill>
                <a:latin typeface="Meiryo UI" panose="020B0604030504040204" pitchFamily="50" charset="-128"/>
                <a:ea typeface="Meiryo UI" panose="020B0604030504040204" pitchFamily="50" charset="-128"/>
              </a:rPr>
              <a:t>アウトプットをもっとしていけると良い</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ja-JP" altLang="en-US" sz="1200" b="1" dirty="0" smtClean="0">
                <a:solidFill>
                  <a:schemeClr val="tx1"/>
                </a:solidFill>
                <a:latin typeface="Meiryo UI" panose="020B0604030504040204" pitchFamily="50" charset="-128"/>
                <a:ea typeface="Meiryo UI" panose="020B0604030504040204" pitchFamily="50" charset="-128"/>
              </a:rPr>
              <a:t>他のジャンルの話も聞きたい。スマフォアプリ</a:t>
            </a:r>
            <a:r>
              <a:rPr kumimoji="1" lang="ja-JP" altLang="en-US" sz="1200" b="1" dirty="0">
                <a:solidFill>
                  <a:schemeClr val="tx1"/>
                </a:solidFill>
                <a:latin typeface="Meiryo UI" panose="020B0604030504040204" pitchFamily="50" charset="-128"/>
                <a:ea typeface="Meiryo UI" panose="020B0604030504040204" pitchFamily="50" charset="-128"/>
              </a:rPr>
              <a:t>等に特化している</a:t>
            </a:r>
            <a:r>
              <a:rPr kumimoji="1" lang="ja-JP" altLang="en-US" sz="1200" b="1" dirty="0" smtClean="0">
                <a:solidFill>
                  <a:schemeClr val="tx1"/>
                </a:solidFill>
                <a:latin typeface="Meiryo UI" panose="020B0604030504040204" pitchFamily="50" charset="-128"/>
                <a:ea typeface="Meiryo UI" panose="020B0604030504040204" pitchFamily="50" charset="-128"/>
              </a:rPr>
              <a:t>ツールなど。</a:t>
            </a:r>
            <a:r>
              <a:rPr kumimoji="1" lang="en-US" altLang="ja-JP" sz="1200" b="1" dirty="0" err="1" smtClean="0">
                <a:solidFill>
                  <a:schemeClr val="tx1"/>
                </a:solidFill>
                <a:latin typeface="Meiryo UI" panose="020B0604030504040204" pitchFamily="50" charset="-128"/>
                <a:ea typeface="Meiryo UI" panose="020B0604030504040204" pitchFamily="50" charset="-128"/>
              </a:rPr>
              <a:t>gradle</a:t>
            </a:r>
            <a:r>
              <a:rPr kumimoji="1" lang="ja-JP" altLang="en-US" sz="1200" b="1" dirty="0">
                <a:solidFill>
                  <a:schemeClr val="tx1"/>
                </a:solidFill>
                <a:latin typeface="Meiryo UI" panose="020B0604030504040204" pitchFamily="50" charset="-128"/>
                <a:ea typeface="Meiryo UI" panose="020B0604030504040204" pitchFamily="50" charset="-128"/>
              </a:rPr>
              <a:t>かなにかで使用している</a:t>
            </a:r>
            <a:r>
              <a:rPr kumimoji="1" lang="en-US" altLang="ja-JP" sz="1200" b="1" dirty="0">
                <a:solidFill>
                  <a:schemeClr val="tx1"/>
                </a:solidFill>
                <a:latin typeface="Meiryo UI" panose="020B0604030504040204" pitchFamily="50" charset="-128"/>
                <a:ea typeface="Meiryo UI" panose="020B0604030504040204" pitchFamily="50" charset="-128"/>
              </a:rPr>
              <a:t>OSS</a:t>
            </a:r>
            <a:r>
              <a:rPr kumimoji="1" lang="ja-JP" altLang="en-US" sz="1200" b="1" dirty="0">
                <a:solidFill>
                  <a:schemeClr val="tx1"/>
                </a:solidFill>
                <a:latin typeface="Meiryo UI" panose="020B0604030504040204" pitchFamily="50" charset="-128"/>
                <a:ea typeface="Meiryo UI" panose="020B0604030504040204" pitchFamily="50" charset="-128"/>
              </a:rPr>
              <a:t>の情報を収集してライセンス文言を自動的に生成するようなツールなどの発表もあって</a:t>
            </a:r>
            <a:r>
              <a:rPr kumimoji="1" lang="ja-JP" altLang="en-US" sz="1200" b="1" dirty="0" smtClean="0">
                <a:solidFill>
                  <a:schemeClr val="tx1"/>
                </a:solidFill>
                <a:latin typeface="Meiryo UI" panose="020B0604030504040204" pitchFamily="50" charset="-128"/>
                <a:ea typeface="Meiryo UI" panose="020B0604030504040204" pitchFamily="50" charset="-128"/>
              </a:rPr>
              <a:t>いい。</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lvl="1">
              <a:lnSpc>
                <a:spcPct val="100000"/>
              </a:lnSpc>
              <a:buFont typeface="Arial" panose="020B0604020202020204" pitchFamily="34" charset="0"/>
              <a:buChar char="•"/>
            </a:pPr>
            <a:r>
              <a:rPr kumimoji="1" lang="en-US" altLang="ja-JP" sz="1200" b="1" dirty="0">
                <a:solidFill>
                  <a:schemeClr val="tx1"/>
                </a:solidFill>
                <a:latin typeface="Meiryo UI" panose="020B0604030504040204" pitchFamily="50" charset="-128"/>
                <a:ea typeface="Meiryo UI" panose="020B0604030504040204" pitchFamily="50" charset="-128"/>
              </a:rPr>
              <a:t>BOM</a:t>
            </a:r>
            <a:r>
              <a:rPr kumimoji="1" lang="ja-JP" altLang="en-US" sz="1200" b="1" dirty="0">
                <a:solidFill>
                  <a:schemeClr val="tx1"/>
                </a:solidFill>
                <a:latin typeface="Meiryo UI" panose="020B0604030504040204" pitchFamily="50" charset="-128"/>
                <a:ea typeface="Meiryo UI" panose="020B0604030504040204" pitchFamily="50" charset="-128"/>
              </a:rPr>
              <a:t>管理の</a:t>
            </a:r>
            <a:r>
              <a:rPr kumimoji="1" lang="ja-JP" altLang="en-US" sz="1200" b="1" dirty="0" smtClean="0">
                <a:solidFill>
                  <a:schemeClr val="tx1"/>
                </a:solidFill>
                <a:latin typeface="Meiryo UI" panose="020B0604030504040204" pitchFamily="50" charset="-128"/>
                <a:ea typeface="Meiryo UI" panose="020B0604030504040204" pitchFamily="50" charset="-128"/>
              </a:rPr>
              <a:t>コツや、ツール以外の「</a:t>
            </a:r>
            <a:r>
              <a:rPr kumimoji="1" lang="ja-JP" altLang="en-US" sz="1200" b="1" dirty="0">
                <a:solidFill>
                  <a:schemeClr val="tx1"/>
                </a:solidFill>
                <a:latin typeface="Meiryo UI" panose="020B0604030504040204" pitchFamily="50" charset="-128"/>
                <a:ea typeface="Meiryo UI" panose="020B0604030504040204" pitchFamily="50" charset="-128"/>
              </a:rPr>
              <a:t>手法」も</a:t>
            </a:r>
            <a:r>
              <a:rPr kumimoji="1" lang="ja-JP" altLang="en-US" sz="1200" b="1" dirty="0" smtClean="0">
                <a:solidFill>
                  <a:schemeClr val="tx1"/>
                </a:solidFill>
                <a:latin typeface="Meiryo UI" panose="020B0604030504040204" pitchFamily="50" charset="-128"/>
                <a:ea typeface="Meiryo UI" panose="020B0604030504040204" pitchFamily="50" charset="-128"/>
              </a:rPr>
              <a:t>知りたい。</a:t>
            </a:r>
            <a:r>
              <a:rPr kumimoji="1" lang="en-US" altLang="ja-JP" sz="1200" b="1" dirty="0" smtClean="0">
                <a:solidFill>
                  <a:schemeClr val="tx1"/>
                </a:solidFill>
                <a:latin typeface="Meiryo UI" panose="020B0604030504040204" pitchFamily="50" charset="-128"/>
                <a:ea typeface="Meiryo UI" panose="020B0604030504040204" pitchFamily="50" charset="-128"/>
              </a:rPr>
              <a:t>(</a:t>
            </a:r>
            <a:r>
              <a:rPr kumimoji="1" lang="ja-JP" altLang="en-US" sz="1200" b="1" dirty="0" smtClean="0">
                <a:solidFill>
                  <a:schemeClr val="tx1"/>
                </a:solidFill>
                <a:latin typeface="Meiryo UI" panose="020B0604030504040204" pitchFamily="50" charset="-128"/>
                <a:ea typeface="Meiryo UI" panose="020B0604030504040204" pitchFamily="50" charset="-128"/>
              </a:rPr>
              <a:t>今日の話題でもでた、</a:t>
            </a:r>
            <a:r>
              <a:rPr kumimoji="1" lang="en-US" altLang="ja-JP" sz="1200" b="1" dirty="0" smtClean="0">
                <a:solidFill>
                  <a:schemeClr val="tx1"/>
                </a:solidFill>
                <a:latin typeface="Meiryo UI" panose="020B0604030504040204" pitchFamily="50" charset="-128"/>
                <a:ea typeface="Meiryo UI" panose="020B0604030504040204" pitchFamily="50" charset="-128"/>
              </a:rPr>
              <a:t>pip</a:t>
            </a:r>
            <a:r>
              <a:rPr kumimoji="1" lang="ja-JP" altLang="en-US" sz="1200" b="1" dirty="0">
                <a:solidFill>
                  <a:schemeClr val="tx1"/>
                </a:solidFill>
                <a:latin typeface="Meiryo UI" panose="020B0604030504040204" pitchFamily="50" charset="-128"/>
                <a:ea typeface="Meiryo UI" panose="020B0604030504040204" pitchFamily="50" charset="-128"/>
              </a:rPr>
              <a:t>コマンドとかで依存で引っ張ってこられるコンポーネント管理の</a:t>
            </a:r>
            <a:r>
              <a:rPr kumimoji="1" lang="ja-JP" altLang="en-US" sz="1200" b="1" dirty="0" smtClean="0">
                <a:solidFill>
                  <a:schemeClr val="tx1"/>
                </a:solidFill>
                <a:latin typeface="Meiryo UI" panose="020B0604030504040204" pitchFamily="50" charset="-128"/>
                <a:ea typeface="Meiryo UI" panose="020B0604030504040204" pitchFamily="50" charset="-128"/>
              </a:rPr>
              <a:t>コツ、みたいな）</a:t>
            </a:r>
            <a:endParaRPr kumimoji="1" lang="en-US" altLang="ja-JP" sz="1200" b="1" dirty="0" smtClean="0">
              <a:solidFill>
                <a:schemeClr val="tx1"/>
              </a:solidFill>
              <a:latin typeface="Meiryo UI" panose="020B0604030504040204" pitchFamily="50" charset="-128"/>
              <a:ea typeface="Meiryo UI" panose="020B0604030504040204" pitchFamily="50" charset="-128"/>
            </a:endParaRPr>
          </a:p>
          <a:p>
            <a:pPr marL="533400" lvl="1" indent="0">
              <a:lnSpc>
                <a:spcPct val="100000"/>
              </a:lnSpc>
              <a:buNone/>
            </a:pPr>
            <a:r>
              <a:rPr kumimoji="1" lang="ja-JP" altLang="en-US" sz="1200" b="1" dirty="0" smtClean="0">
                <a:solidFill>
                  <a:srgbClr val="FF0000"/>
                </a:solidFill>
                <a:latin typeface="Meiryo UI" panose="020B0604030504040204" pitchFamily="50" charset="-128"/>
                <a:ea typeface="Meiryo UI" panose="020B0604030504040204" pitchFamily="50" charset="-128"/>
              </a:rPr>
              <a:t>リーダーコメント：企画提案、大歓迎です！</a:t>
            </a:r>
            <a:endParaRPr kumimoji="1" lang="en-US" altLang="ja-JP" sz="1200" b="1" dirty="0" smtClean="0">
              <a:solidFill>
                <a:srgbClr val="FF0000"/>
              </a:solidFill>
              <a:latin typeface="Meiryo UI" panose="020B0604030504040204" pitchFamily="50" charset="-128"/>
              <a:ea typeface="Meiryo UI" panose="020B0604030504040204" pitchFamily="50" charset="-128"/>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正方形/長方形 3"/>
          <p:cNvSpPr/>
          <p:nvPr/>
        </p:nvSpPr>
        <p:spPr>
          <a:xfrm>
            <a:off x="85431" y="111780"/>
            <a:ext cx="1505540" cy="307777"/>
          </a:xfrm>
          <a:prstGeom prst="rect">
            <a:avLst/>
          </a:prstGeom>
        </p:spPr>
        <p:txBody>
          <a:bodyPr wrap="none">
            <a:spAutoFit/>
          </a:bodyPr>
          <a:lstStyle/>
          <a:p>
            <a:r>
              <a:rPr kumimoji="1" lang="en-US" altLang="ja-JP" b="1" dirty="0">
                <a:latin typeface="メイリオ" panose="020B0604030504040204" pitchFamily="50" charset="-128"/>
                <a:ea typeface="メイリオ" panose="020B0604030504040204" pitchFamily="50" charset="-128"/>
              </a:rPr>
              <a:t>16:25 - 16:30</a:t>
            </a:r>
            <a:endParaRPr kumimoji="1" lang="ja-JP" altLang="en-US"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62235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600" dirty="0" smtClean="0"/>
              <a:t>[</a:t>
            </a:r>
            <a:r>
              <a:rPr kumimoji="1" lang="ja-JP" altLang="en-US" sz="3600" dirty="0" smtClean="0"/>
              <a:t>相談</a:t>
            </a:r>
            <a:r>
              <a:rPr kumimoji="1" lang="en-US" altLang="ja-JP" sz="3600" dirty="0" smtClean="0"/>
              <a:t>1] #tooling-sg-random</a:t>
            </a:r>
            <a:r>
              <a:rPr kumimoji="1" lang="ja-JP" altLang="en-US" sz="3600" dirty="0" smtClean="0"/>
              <a:t>の活用について</a:t>
            </a:r>
            <a:endParaRPr kumimoji="1" lang="ja-JP" altLang="en-US" sz="3600" dirty="0"/>
          </a:p>
        </p:txBody>
      </p:sp>
      <p:sp>
        <p:nvSpPr>
          <p:cNvPr id="8"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sz="2000" b="1" dirty="0" smtClean="0">
                <a:solidFill>
                  <a:schemeClr val="tx1"/>
                </a:solidFill>
                <a:latin typeface="メイリオ" panose="020B0604030504040204" pitchFamily="50" charset="-128"/>
                <a:ea typeface="メイリオ" panose="020B0604030504040204" pitchFamily="50" charset="-128"/>
              </a:rPr>
              <a:t>ツールに関する質問は、</a:t>
            </a:r>
            <a:r>
              <a:rPr kumimoji="1" lang="en-US" altLang="ja-JP" sz="2000" b="1" dirty="0" smtClean="0">
                <a:solidFill>
                  <a:schemeClr val="tx1"/>
                </a:solidFill>
                <a:latin typeface="メイリオ" panose="020B0604030504040204" pitchFamily="50" charset="-128"/>
                <a:ea typeface="メイリオ" panose="020B0604030504040204" pitchFamily="50" charset="-128"/>
              </a:rPr>
              <a:t>#tooling-sg-random </a:t>
            </a:r>
            <a:r>
              <a:rPr kumimoji="1" lang="ja-JP" altLang="en-US" sz="2000" b="1" dirty="0" smtClean="0">
                <a:solidFill>
                  <a:schemeClr val="tx1"/>
                </a:solidFill>
                <a:latin typeface="メイリオ" panose="020B0604030504040204" pitchFamily="50" charset="-128"/>
                <a:ea typeface="メイリオ" panose="020B0604030504040204" pitchFamily="50" charset="-128"/>
              </a:rPr>
              <a:t>の活用を</a:t>
            </a:r>
            <a:endParaRPr kumimoji="1" lang="en-US" altLang="ja-JP" sz="20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sz="1600" b="1" dirty="0" err="1" smtClean="0">
                <a:solidFill>
                  <a:schemeClr val="tx1"/>
                </a:solidFill>
                <a:latin typeface="メイリオ" panose="020B0604030504040204" pitchFamily="50" charset="-128"/>
                <a:ea typeface="メイリオ" panose="020B0604030504040204" pitchFamily="50" charset="-128"/>
              </a:rPr>
              <a:t>OpenChain</a:t>
            </a:r>
            <a:r>
              <a:rPr kumimoji="1" lang="en-US" altLang="ja-JP" sz="1600" b="1" dirty="0" smtClean="0">
                <a:solidFill>
                  <a:schemeClr val="tx1"/>
                </a:solidFill>
                <a:latin typeface="メイリオ" panose="020B0604030504040204" pitchFamily="50" charset="-128"/>
                <a:ea typeface="メイリオ" panose="020B0604030504040204" pitchFamily="50" charset="-128"/>
              </a:rPr>
              <a:t> Tooling-SG </a:t>
            </a:r>
            <a:r>
              <a:rPr kumimoji="1" lang="ja-JP" altLang="en-US" sz="1600" b="1" dirty="0" smtClean="0">
                <a:solidFill>
                  <a:schemeClr val="tx1"/>
                </a:solidFill>
                <a:latin typeface="メイリオ" panose="020B0604030504040204" pitchFamily="50" charset="-128"/>
                <a:ea typeface="メイリオ" panose="020B0604030504040204" pitchFamily="50" charset="-128"/>
              </a:rPr>
              <a:t>活動に関連する発表をされる際、</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ツールの利用方法に関する質問などの投稿先として紹介頂けると助かります。</a:t>
            </a: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あわせて、</a:t>
            </a:r>
            <a:r>
              <a:rPr kumimoji="1" lang="en-US" altLang="ja-JP" sz="1600" b="1" dirty="0" err="1" smtClean="0">
                <a:solidFill>
                  <a:schemeClr val="tx1"/>
                </a:solidFill>
                <a:latin typeface="メイリオ" panose="020B0604030504040204" pitchFamily="50" charset="-128"/>
                <a:ea typeface="メイリオ" panose="020B0604030504040204" pitchFamily="50" charset="-128"/>
              </a:rPr>
              <a:t>OpenChain</a:t>
            </a:r>
            <a:r>
              <a:rPr kumimoji="1" lang="en-US" altLang="ja-JP" sz="1600" b="1" dirty="0" smtClean="0">
                <a:solidFill>
                  <a:schemeClr val="tx1"/>
                </a:solidFill>
                <a:latin typeface="メイリオ" panose="020B0604030504040204" pitchFamily="50" charset="-128"/>
                <a:ea typeface="メイリオ" panose="020B0604030504040204" pitchFamily="50" charset="-128"/>
              </a:rPr>
              <a:t> Japan-WG</a:t>
            </a:r>
            <a:r>
              <a:rPr kumimoji="1" lang="ja-JP" altLang="en-US" sz="1600" b="1" dirty="0" smtClean="0">
                <a:solidFill>
                  <a:schemeClr val="tx1"/>
                </a:solidFill>
                <a:latin typeface="メイリオ" panose="020B0604030504040204" pitchFamily="50" charset="-128"/>
                <a:ea typeface="メイリオ" panose="020B0604030504040204" pitchFamily="50" charset="-128"/>
              </a:rPr>
              <a:t>のメーリングリストや</a:t>
            </a:r>
            <a:r>
              <a:rPr kumimoji="1" lang="en-US" altLang="ja-JP" sz="1600" b="1" dirty="0" smtClean="0">
                <a:solidFill>
                  <a:schemeClr val="tx1"/>
                </a:solidFill>
                <a:latin typeface="メイリオ" panose="020B0604030504040204" pitchFamily="50" charset="-128"/>
                <a:ea typeface="メイリオ" panose="020B0604030504040204" pitchFamily="50" charset="-128"/>
              </a:rPr>
              <a:t>Slack</a:t>
            </a:r>
            <a:r>
              <a:rPr kumimoji="1" lang="ja-JP" altLang="en-US" sz="1600" b="1" dirty="0" smtClean="0">
                <a:solidFill>
                  <a:schemeClr val="tx1"/>
                </a:solidFill>
                <a:latin typeface="メイリオ" panose="020B0604030504040204" pitchFamily="50" charset="-128"/>
                <a:ea typeface="メイリオ" panose="020B0604030504040204" pitchFamily="50" charset="-128"/>
              </a:rPr>
              <a:t>も案内して頂きたく。</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上記とあわせて、そのような投稿がある場合は、できる範囲でよいので、みなさんからの情報提供などのご協力をお願いできますでしょうか。</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なお、ご質問につき、お取引に関するものや、回答期限付きのものは、ご遠慮頂くようにしたいと考えています。</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sz="1600" b="1" dirty="0" smtClean="0">
                <a:solidFill>
                  <a:schemeClr val="tx1"/>
                </a:solidFill>
                <a:latin typeface="メイリオ" panose="020B0604030504040204" pitchFamily="50" charset="-128"/>
                <a:ea typeface="メイリオ" panose="020B0604030504040204" pitchFamily="50" charset="-128"/>
              </a:rPr>
              <a:t>Tooling-SG</a:t>
            </a:r>
            <a:r>
              <a:rPr kumimoji="1" lang="ja-JP" altLang="en-US" sz="1600" b="1" dirty="0" smtClean="0">
                <a:solidFill>
                  <a:schemeClr val="tx1"/>
                </a:solidFill>
                <a:latin typeface="メイリオ" panose="020B0604030504040204" pitchFamily="50" charset="-128"/>
                <a:ea typeface="メイリオ" panose="020B0604030504040204" pitchFamily="50" charset="-128"/>
              </a:rPr>
              <a:t>参加者みなさんのご意見をお聞かせください。</a:t>
            </a: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lgn="r">
              <a:buNone/>
            </a:pPr>
            <a:r>
              <a:rPr kumimoji="1" lang="en-US" altLang="ja-JP" sz="1600" b="1" dirty="0">
                <a:solidFill>
                  <a:schemeClr val="tx1"/>
                </a:solidFill>
                <a:latin typeface="メイリオ" panose="020B0604030504040204" pitchFamily="50" charset="-128"/>
                <a:ea typeface="メイリオ" panose="020B0604030504040204" pitchFamily="50" charset="-128"/>
              </a:rPr>
              <a:t>Tooling-SG </a:t>
            </a:r>
            <a:r>
              <a:rPr kumimoji="1" lang="ja-JP" altLang="en-US" sz="1600" b="1" dirty="0">
                <a:solidFill>
                  <a:schemeClr val="tx1"/>
                </a:solidFill>
                <a:latin typeface="メイリオ" panose="020B0604030504040204" pitchFamily="50" charset="-128"/>
                <a:ea typeface="メイリオ" panose="020B0604030504040204" pitchFamily="50" charset="-128"/>
              </a:rPr>
              <a:t>リーダー　忍</a:t>
            </a:r>
            <a:r>
              <a:rPr kumimoji="1" lang="ja-JP" altLang="en-US" sz="1600" b="1" dirty="0" smtClean="0">
                <a:solidFill>
                  <a:schemeClr val="tx1"/>
                </a:solidFill>
                <a:latin typeface="メイリオ" panose="020B0604030504040204" pitchFamily="50" charset="-128"/>
                <a:ea typeface="メイリオ" panose="020B0604030504040204" pitchFamily="50" charset="-128"/>
              </a:rPr>
              <a:t>頂寺</a:t>
            </a:r>
            <a:endParaRPr kumimoji="1" lang="en-US" altLang="ja-JP" sz="1600" b="1" dirty="0">
              <a:solidFill>
                <a:schemeClr val="tx1"/>
              </a:solidFill>
              <a:latin typeface="メイリオ" panose="020B0604030504040204" pitchFamily="50" charset="-128"/>
              <a:ea typeface="メイリオ" panose="020B0604030504040204" pitchFamily="50" charset="-128"/>
            </a:endParaRPr>
          </a:p>
        </p:txBody>
      </p:sp>
      <p:sp>
        <p:nvSpPr>
          <p:cNvPr id="9" name="フッター プレースホルダー 5"/>
          <p:cNvSpPr>
            <a:spLocks noGrp="1"/>
          </p:cNvSpPr>
          <p:nvPr>
            <p:ph type="ftr" idx="11"/>
          </p:nvPr>
        </p:nvSpPr>
        <p:spPr>
          <a:xfrm>
            <a:off x="4038600" y="6237287"/>
            <a:ext cx="4114800" cy="365125"/>
          </a:xfrm>
        </p:spPr>
        <p:txBody>
          <a:bodyPr/>
          <a:lstStyle/>
          <a:p>
            <a:r>
              <a:rPr kumimoji="1" lang="en-US" altLang="ja-JP" dirty="0" err="1" smtClean="0">
                <a:solidFill>
                  <a:schemeClr val="bg1">
                    <a:lumMod val="65000"/>
                  </a:schemeClr>
                </a:solidFill>
              </a:rPr>
              <a:t>OpenChain</a:t>
            </a:r>
            <a:r>
              <a:rPr kumimoji="1" lang="en-US" altLang="ja-JP" dirty="0" smtClean="0">
                <a:solidFill>
                  <a:schemeClr val="bg1">
                    <a:lumMod val="65000"/>
                  </a:schemeClr>
                </a:solidFill>
              </a:rPr>
              <a:t> project /  CC0-1.0</a:t>
            </a:r>
          </a:p>
        </p:txBody>
      </p:sp>
      <p:sp>
        <p:nvSpPr>
          <p:cNvPr id="3" name="テキスト ボックス 2"/>
          <p:cNvSpPr txBox="1"/>
          <p:nvPr/>
        </p:nvSpPr>
        <p:spPr>
          <a:xfrm>
            <a:off x="9196754" y="211236"/>
            <a:ext cx="2678938"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b="1" dirty="0" smtClean="0">
                <a:solidFill>
                  <a:srgbClr val="FF0000"/>
                </a:solidFill>
                <a:latin typeface="Meiryo UI" panose="020B0604030504040204" pitchFamily="50" charset="-128"/>
                <a:ea typeface="Meiryo UI" panose="020B0604030504040204" pitchFamily="50" charset="-128"/>
              </a:rPr>
              <a:t>※slide#10</a:t>
            </a:r>
            <a:r>
              <a:rPr kumimoji="1" lang="ja-JP" altLang="en-US" b="1" dirty="0" smtClean="0">
                <a:solidFill>
                  <a:srgbClr val="FF0000"/>
                </a:solidFill>
                <a:latin typeface="Meiryo UI" panose="020B0604030504040204" pitchFamily="50" charset="-128"/>
                <a:ea typeface="Meiryo UI" panose="020B0604030504040204" pitchFamily="50" charset="-128"/>
              </a:rPr>
              <a:t> 議事メモ参照のこと</a:t>
            </a:r>
            <a:endParaRPr kumimoji="1" lang="ja-JP" altLang="en-US"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49022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smtClean="0"/>
              <a:t>[</a:t>
            </a:r>
            <a:r>
              <a:rPr kumimoji="1" lang="ja-JP" altLang="en-US" sz="3200" dirty="0" smtClean="0"/>
              <a:t>相談</a:t>
            </a:r>
            <a:r>
              <a:rPr kumimoji="1" lang="en-US" altLang="ja-JP" sz="3200" dirty="0" smtClean="0"/>
              <a:t>2-1] 2020</a:t>
            </a:r>
            <a:r>
              <a:rPr kumimoji="1" lang="ja-JP" altLang="en-US" sz="3200" dirty="0" smtClean="0"/>
              <a:t>年夏休み企画案 「ツールに関する</a:t>
            </a:r>
            <a:r>
              <a:rPr kumimoji="1" lang="en-US" altLang="ja-JP" sz="3200" dirty="0" smtClean="0"/>
              <a:t>LT</a:t>
            </a:r>
            <a:r>
              <a:rPr kumimoji="1" lang="ja-JP" altLang="en-US" sz="3200" dirty="0" smtClean="0"/>
              <a:t>」</a:t>
            </a:r>
            <a:endParaRPr kumimoji="1" lang="ja-JP" altLang="en-US" sz="3200" dirty="0"/>
          </a:p>
        </p:txBody>
      </p:sp>
      <p:sp>
        <p:nvSpPr>
          <p:cNvPr id="8"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オープンソースコンプライアンスの導入や普及を進めて行くにあたり、ツールを評価する必要があります。</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ツールの選定、組織内での評価や導入、利用等々で、各人各様の知見とそれに基づく“勘所”があるかと思います。</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そうしたケーススタディを持ち寄ることは、互いの知見を高め合うことになるのは言うまでもなく、これから取り組もうとする方々にも一助となると期待されます。</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そこで、</a:t>
            </a:r>
            <a:r>
              <a:rPr kumimoji="1" lang="en-US" altLang="ja-JP" sz="1600" b="1" dirty="0" smtClean="0">
                <a:solidFill>
                  <a:schemeClr val="tx1"/>
                </a:solidFill>
                <a:latin typeface="メイリオ" panose="020B0604030504040204" pitchFamily="50" charset="-128"/>
                <a:ea typeface="メイリオ" panose="020B0604030504040204" pitchFamily="50" charset="-128"/>
              </a:rPr>
              <a:t>Panasonic</a:t>
            </a:r>
            <a:r>
              <a:rPr kumimoji="1" lang="ja-JP" altLang="en-US" sz="1600" b="1" dirty="0" smtClean="0">
                <a:solidFill>
                  <a:schemeClr val="tx1"/>
                </a:solidFill>
                <a:latin typeface="メイリオ" panose="020B0604030504040204" pitchFamily="50" charset="-128"/>
                <a:ea typeface="メイリオ" panose="020B0604030504040204" pitchFamily="50" charset="-128"/>
              </a:rPr>
              <a:t>の加藤さんが始められた アンケートシートを活用した </a:t>
            </a:r>
            <a:r>
              <a:rPr kumimoji="1" lang="en-US" altLang="ja-JP" sz="1600" b="1" dirty="0" smtClean="0">
                <a:solidFill>
                  <a:schemeClr val="tx1"/>
                </a:solidFill>
                <a:latin typeface="メイリオ" panose="020B0604030504040204" pitchFamily="50" charset="-128"/>
                <a:ea typeface="メイリオ" panose="020B0604030504040204" pitchFamily="50" charset="-128"/>
              </a:rPr>
              <a:t>Lightning Talk </a:t>
            </a:r>
            <a:r>
              <a:rPr kumimoji="1" lang="ja-JP" altLang="en-US" sz="1600" b="1" dirty="0" smtClean="0">
                <a:solidFill>
                  <a:schemeClr val="tx1"/>
                </a:solidFill>
                <a:latin typeface="メイリオ" panose="020B0604030504040204" pitchFamily="50" charset="-128"/>
                <a:ea typeface="メイリオ" panose="020B0604030504040204" pitchFamily="50" charset="-128"/>
              </a:rPr>
              <a:t>を実施ができないか、相談させてください。実施に賛同頂ける場合、どういった項目があるとよいかも、議論できればと思います。</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今後も、みなさんと、</a:t>
            </a:r>
            <a:r>
              <a:rPr kumimoji="1" lang="en-US" altLang="ja-JP" sz="1600" b="1" dirty="0" smtClean="0">
                <a:solidFill>
                  <a:schemeClr val="tx1"/>
                </a:solidFill>
                <a:latin typeface="メイリオ" panose="020B0604030504040204" pitchFamily="50" charset="-128"/>
                <a:ea typeface="メイリオ" panose="020B0604030504040204" pitchFamily="50" charset="-128"/>
              </a:rPr>
              <a:t>Tooling-SG </a:t>
            </a:r>
            <a:r>
              <a:rPr kumimoji="1" lang="ja-JP" altLang="en-US" sz="1600" b="1" dirty="0">
                <a:solidFill>
                  <a:schemeClr val="tx1"/>
                </a:solidFill>
                <a:latin typeface="メイリオ" panose="020B0604030504040204" pitchFamily="50" charset="-128"/>
                <a:ea typeface="メイリオ" panose="020B0604030504040204" pitchFamily="50" charset="-128"/>
              </a:rPr>
              <a:t>を</a:t>
            </a:r>
            <a:r>
              <a:rPr kumimoji="1" lang="ja-JP" altLang="en-US" sz="1600" b="1" dirty="0" smtClean="0">
                <a:solidFill>
                  <a:schemeClr val="tx1"/>
                </a:solidFill>
                <a:latin typeface="メイリオ" panose="020B0604030504040204" pitchFamily="50" charset="-128"/>
                <a:ea typeface="メイリオ" panose="020B0604030504040204" pitchFamily="50" charset="-128"/>
              </a:rPr>
              <a:t>ツールに関する意見交換や情報収集の場としてさらに活用できれば幸いです。</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lgn="r">
              <a:buNone/>
            </a:pPr>
            <a:r>
              <a:rPr kumimoji="1" lang="en-US" altLang="ja-JP" sz="1600" b="1" dirty="0" smtClean="0">
                <a:solidFill>
                  <a:schemeClr val="tx1"/>
                </a:solidFill>
                <a:latin typeface="メイリオ" panose="020B0604030504040204" pitchFamily="50" charset="-128"/>
                <a:ea typeface="メイリオ" panose="020B0604030504040204" pitchFamily="50" charset="-128"/>
              </a:rPr>
              <a:t>Tooling-SG </a:t>
            </a:r>
            <a:r>
              <a:rPr kumimoji="1" lang="ja-JP" altLang="en-US" sz="1600" b="1" dirty="0" smtClean="0">
                <a:solidFill>
                  <a:schemeClr val="tx1"/>
                </a:solidFill>
                <a:latin typeface="メイリオ" panose="020B0604030504040204" pitchFamily="50" charset="-128"/>
                <a:ea typeface="メイリオ" panose="020B0604030504040204" pitchFamily="50" charset="-128"/>
              </a:rPr>
              <a:t>リーダー　忍頂寺</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p:txBody>
      </p:sp>
      <p:sp>
        <p:nvSpPr>
          <p:cNvPr id="4" name="フッター プレースホルダー 5"/>
          <p:cNvSpPr>
            <a:spLocks noGrp="1"/>
          </p:cNvSpPr>
          <p:nvPr>
            <p:ph type="ftr" idx="11"/>
          </p:nvPr>
        </p:nvSpPr>
        <p:spPr>
          <a:xfrm>
            <a:off x="4038600" y="6237287"/>
            <a:ext cx="4114800" cy="365125"/>
          </a:xfrm>
        </p:spPr>
        <p:txBody>
          <a:bodyPr/>
          <a:lstStyle/>
          <a:p>
            <a:r>
              <a:rPr kumimoji="1" lang="en-US" altLang="ja-JP" dirty="0" err="1" smtClean="0">
                <a:solidFill>
                  <a:schemeClr val="bg1">
                    <a:lumMod val="65000"/>
                  </a:schemeClr>
                </a:solidFill>
              </a:rPr>
              <a:t>OpenChain</a:t>
            </a:r>
            <a:r>
              <a:rPr kumimoji="1" lang="en-US" altLang="ja-JP" dirty="0" smtClean="0">
                <a:solidFill>
                  <a:schemeClr val="bg1">
                    <a:lumMod val="65000"/>
                  </a:schemeClr>
                </a:solidFill>
              </a:rPr>
              <a:t> project /  CC0-1.0</a:t>
            </a:r>
          </a:p>
        </p:txBody>
      </p:sp>
      <p:sp>
        <p:nvSpPr>
          <p:cNvPr id="5" name="テキスト ボックス 4"/>
          <p:cNvSpPr txBox="1"/>
          <p:nvPr/>
        </p:nvSpPr>
        <p:spPr>
          <a:xfrm>
            <a:off x="9196754" y="211236"/>
            <a:ext cx="2678938"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b="1" dirty="0" smtClean="0">
                <a:solidFill>
                  <a:srgbClr val="FF0000"/>
                </a:solidFill>
                <a:latin typeface="Meiryo UI" panose="020B0604030504040204" pitchFamily="50" charset="-128"/>
                <a:ea typeface="Meiryo UI" panose="020B0604030504040204" pitchFamily="50" charset="-128"/>
              </a:rPr>
              <a:t>※slide#10</a:t>
            </a:r>
            <a:r>
              <a:rPr kumimoji="1" lang="ja-JP" altLang="en-US" b="1" dirty="0" smtClean="0">
                <a:solidFill>
                  <a:srgbClr val="FF0000"/>
                </a:solidFill>
                <a:latin typeface="Meiryo UI" panose="020B0604030504040204" pitchFamily="50" charset="-128"/>
                <a:ea typeface="Meiryo UI" panose="020B0604030504040204" pitchFamily="50" charset="-128"/>
              </a:rPr>
              <a:t> 議事メモ参照のこと</a:t>
            </a:r>
            <a:endParaRPr kumimoji="1" lang="ja-JP" altLang="en-US"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3760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smtClean="0"/>
              <a:t>[</a:t>
            </a:r>
            <a:r>
              <a:rPr kumimoji="1" lang="ja-JP" altLang="en-US" sz="3200" dirty="0" smtClean="0"/>
              <a:t>相談</a:t>
            </a:r>
            <a:r>
              <a:rPr kumimoji="1" lang="en-US" altLang="ja-JP" sz="3200" dirty="0" smtClean="0"/>
              <a:t>2-2] </a:t>
            </a:r>
            <a:r>
              <a:rPr kumimoji="1" lang="ja-JP" altLang="en-US" sz="3200" dirty="0" smtClean="0"/>
              <a:t>真夏の思いつき企画案 「自由工作</a:t>
            </a:r>
            <a:r>
              <a:rPr kumimoji="1" lang="en-US" altLang="ja-JP" sz="3200" dirty="0" smtClean="0"/>
              <a:t>LT</a:t>
            </a:r>
            <a:r>
              <a:rPr kumimoji="1" lang="ja-JP" altLang="en-US" sz="3200" dirty="0" smtClean="0"/>
              <a:t>」</a:t>
            </a:r>
            <a:endParaRPr kumimoji="1" lang="ja-JP" altLang="en-US" sz="3200" dirty="0"/>
          </a:p>
        </p:txBody>
      </p:sp>
      <p:sp>
        <p:nvSpPr>
          <p:cNvPr id="8" name="テキスト プレースホルダー 2"/>
          <p:cNvSpPr>
            <a:spLocks noGrp="1"/>
          </p:cNvSpPr>
          <p:nvPr>
            <p:ph type="body" idx="1"/>
          </p:nvPr>
        </p:nvSpPr>
        <p:spPr>
          <a:xfrm>
            <a:off x="838200" y="1255594"/>
            <a:ext cx="10777780" cy="4779445"/>
          </a:xfrm>
        </p:spPr>
        <p:txBody>
          <a:bodyPr>
            <a:normAutofit fontScale="92500" lnSpcReduction="20000"/>
          </a:bodyPr>
          <a:lstStyle/>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いろいろなことが気になる昨今、出かけることもままならない日々、いかがお過ごしでしょうか。</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思わず、</a:t>
            </a:r>
            <a:r>
              <a:rPr kumimoji="1" lang="en-US" altLang="ja-JP" sz="1600" b="1" dirty="0" smtClean="0">
                <a:solidFill>
                  <a:schemeClr val="tx1"/>
                </a:solidFill>
                <a:latin typeface="メイリオ" panose="020B0604030504040204" pitchFamily="50" charset="-128"/>
                <a:ea typeface="メイリオ" panose="020B0604030504040204" pitchFamily="50" charset="-128"/>
              </a:rPr>
              <a:t>Tooling</a:t>
            </a:r>
            <a:r>
              <a:rPr kumimoji="1" lang="ja-JP" altLang="en-US" sz="1600" b="1" dirty="0" smtClean="0">
                <a:solidFill>
                  <a:schemeClr val="tx1"/>
                </a:solidFill>
                <a:latin typeface="メイリオ" panose="020B0604030504040204" pitchFamily="50" charset="-128"/>
                <a:ea typeface="メイリオ" panose="020B0604030504040204" pitchFamily="50" charset="-128"/>
              </a:rPr>
              <a:t>に関連してコーディングしてしまった、そんな方もいらっしゃることでしょう。</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そんなみなさんと、アイデア一発ネタを持ち寄って、みんなで笑って暑気払い、としゃれ込みませんか。</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sz="1600" b="1" dirty="0" smtClean="0">
                <a:solidFill>
                  <a:schemeClr val="tx1"/>
                </a:solidFill>
                <a:latin typeface="メイリオ" panose="020B0604030504040204" pitchFamily="50" charset="-128"/>
                <a:ea typeface="メイリオ" panose="020B0604030504040204" pitchFamily="50" charset="-128"/>
              </a:rPr>
              <a:t>1</a:t>
            </a:r>
            <a:r>
              <a:rPr kumimoji="1" lang="ja-JP" altLang="en-US" sz="1600" b="1" dirty="0" smtClean="0">
                <a:solidFill>
                  <a:schemeClr val="tx1"/>
                </a:solidFill>
                <a:latin typeface="メイリオ" panose="020B0604030504040204" pitchFamily="50" charset="-128"/>
                <a:ea typeface="メイリオ" panose="020B0604030504040204" pitchFamily="50" charset="-128"/>
              </a:rPr>
              <a:t>件あたり</a:t>
            </a:r>
            <a:r>
              <a:rPr kumimoji="1" lang="en-US" altLang="ja-JP" sz="1600" b="1" dirty="0" smtClean="0">
                <a:solidFill>
                  <a:schemeClr val="tx1"/>
                </a:solidFill>
                <a:latin typeface="メイリオ" panose="020B0604030504040204" pitchFamily="50" charset="-128"/>
                <a:ea typeface="メイリオ" panose="020B0604030504040204" pitchFamily="50" charset="-128"/>
              </a:rPr>
              <a:t>1</a:t>
            </a:r>
            <a:r>
              <a:rPr kumimoji="1" lang="ja-JP" altLang="en-US" sz="1600" b="1" dirty="0" smtClean="0">
                <a:solidFill>
                  <a:schemeClr val="tx1"/>
                </a:solidFill>
                <a:latin typeface="メイリオ" panose="020B0604030504040204" pitchFamily="50" charset="-128"/>
                <a:ea typeface="メイリオ" panose="020B0604030504040204" pitchFamily="50" charset="-128"/>
              </a:rPr>
              <a:t>ネタで持ち時間は</a:t>
            </a:r>
            <a:r>
              <a:rPr kumimoji="1" lang="en-US" altLang="ja-JP" sz="1600" b="1" dirty="0" smtClean="0">
                <a:solidFill>
                  <a:schemeClr val="tx1"/>
                </a:solidFill>
                <a:latin typeface="メイリオ" panose="020B0604030504040204" pitchFamily="50" charset="-128"/>
                <a:ea typeface="メイリオ" panose="020B0604030504040204" pitchFamily="50" charset="-128"/>
              </a:rPr>
              <a:t>3</a:t>
            </a:r>
            <a:r>
              <a:rPr kumimoji="1" lang="ja-JP" altLang="en-US" sz="1600" b="1" dirty="0" smtClean="0">
                <a:solidFill>
                  <a:schemeClr val="tx1"/>
                </a:solidFill>
                <a:latin typeface="メイリオ" panose="020B0604030504040204" pitchFamily="50" charset="-128"/>
                <a:ea typeface="メイリオ" panose="020B0604030504040204" pitchFamily="50" charset="-128"/>
              </a:rPr>
              <a:t>分</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 </a:t>
            </a:r>
            <a:r>
              <a:rPr kumimoji="1" lang="en-US" altLang="ja-JP" sz="1600" b="1" dirty="0" smtClean="0">
                <a:solidFill>
                  <a:schemeClr val="tx1"/>
                </a:solidFill>
                <a:latin typeface="メイリオ" panose="020B0604030504040204" pitchFamily="50" charset="-128"/>
                <a:ea typeface="メイリオ" panose="020B0604030504040204" pitchFamily="50" charset="-128"/>
              </a:rPr>
              <a:t>(</a:t>
            </a:r>
            <a:r>
              <a:rPr kumimoji="1" lang="ja-JP" altLang="en-US" sz="1600" b="1" dirty="0" smtClean="0">
                <a:solidFill>
                  <a:schemeClr val="tx1"/>
                </a:solidFill>
                <a:latin typeface="メイリオ" panose="020B0604030504040204" pitchFamily="50" charset="-128"/>
                <a:ea typeface="メイリオ" panose="020B0604030504040204" pitchFamily="50" charset="-128"/>
              </a:rPr>
              <a:t>多少の延長はアリ。一人で複数ネタ</a:t>
            </a:r>
            <a:r>
              <a:rPr kumimoji="1" lang="en-US" altLang="ja-JP" sz="1600" b="1" dirty="0" smtClean="0">
                <a:solidFill>
                  <a:schemeClr val="tx1"/>
                </a:solidFill>
                <a:latin typeface="メイリオ" panose="020B0604030504040204" pitchFamily="50" charset="-128"/>
                <a:ea typeface="メイリオ" panose="020B0604030504040204" pitchFamily="50" charset="-128"/>
              </a:rPr>
              <a:t>OK</a:t>
            </a:r>
            <a:r>
              <a:rPr kumimoji="1" lang="ja-JP" altLang="en-US" sz="1600" b="1" dirty="0" err="1" smtClean="0">
                <a:solidFill>
                  <a:schemeClr val="tx1"/>
                </a:solidFill>
                <a:latin typeface="メイリオ" panose="020B0604030504040204" pitchFamily="50" charset="-128"/>
                <a:ea typeface="メイリオ" panose="020B0604030504040204" pitchFamily="50" charset="-128"/>
              </a:rPr>
              <a:t>。</a:t>
            </a:r>
            <a:r>
              <a:rPr kumimoji="1" lang="ja-JP" altLang="en-US" sz="1600" b="1" dirty="0" smtClean="0">
                <a:solidFill>
                  <a:schemeClr val="tx1"/>
                </a:solidFill>
                <a:latin typeface="メイリオ" panose="020B0604030504040204" pitchFamily="50" charset="-128"/>
                <a:ea typeface="メイリオ" panose="020B0604030504040204" pitchFamily="50" charset="-128"/>
              </a:rPr>
              <a:t>その代わり</a:t>
            </a:r>
            <a:r>
              <a:rPr kumimoji="1" lang="en-US" altLang="ja-JP" sz="1600" b="1" dirty="0" smtClean="0">
                <a:solidFill>
                  <a:schemeClr val="tx1"/>
                </a:solidFill>
                <a:latin typeface="メイリオ" panose="020B0604030504040204" pitchFamily="50" charset="-128"/>
                <a:ea typeface="メイリオ" panose="020B0604030504040204" pitchFamily="50" charset="-128"/>
              </a:rPr>
              <a:t>1</a:t>
            </a:r>
            <a:r>
              <a:rPr kumimoji="1" lang="ja-JP" altLang="en-US" sz="1600" b="1" dirty="0" smtClean="0">
                <a:solidFill>
                  <a:schemeClr val="tx1"/>
                </a:solidFill>
                <a:latin typeface="メイリオ" panose="020B0604030504040204" pitchFamily="50" charset="-128"/>
                <a:ea typeface="メイリオ" panose="020B0604030504040204" pitchFamily="50" charset="-128"/>
              </a:rPr>
              <a:t>件ごとに順番は後ろにまわります</a:t>
            </a:r>
            <a:r>
              <a:rPr kumimoji="1" lang="en-US" altLang="ja-JP" sz="1600" b="1" dirty="0" smtClean="0">
                <a:solidFill>
                  <a:schemeClr val="tx1"/>
                </a:solidFill>
                <a:latin typeface="メイリオ" panose="020B0604030504040204" pitchFamily="50" charset="-128"/>
                <a:ea typeface="メイリオ" panose="020B0604030504040204" pitchFamily="50" charset="-128"/>
              </a:rPr>
              <a:t>)</a:t>
            </a: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なお、“コーディング” できない</a:t>
            </a:r>
            <a:r>
              <a:rPr kumimoji="1" lang="en-US" altLang="ja-JP" sz="1600" b="1" dirty="0" smtClean="0">
                <a:solidFill>
                  <a:schemeClr val="tx1"/>
                </a:solidFill>
                <a:latin typeface="メイリオ" panose="020B0604030504040204" pitchFamily="50" charset="-128"/>
                <a:ea typeface="メイリオ" panose="020B0604030504040204" pitchFamily="50" charset="-128"/>
              </a:rPr>
              <a:t>/</a:t>
            </a:r>
            <a:r>
              <a:rPr kumimoji="1" lang="ja-JP" altLang="en-US" sz="1600" b="1" dirty="0" smtClean="0">
                <a:solidFill>
                  <a:schemeClr val="tx1"/>
                </a:solidFill>
                <a:latin typeface="メイリオ" panose="020B0604030504040204" pitchFamily="50" charset="-128"/>
                <a:ea typeface="メイリオ" panose="020B0604030504040204" pitchFamily="50" charset="-128"/>
              </a:rPr>
              <a:t>できなかった方のため、アイデアネタの参加アリ、とします！</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sz="1600" b="1" dirty="0" smtClean="0">
                <a:solidFill>
                  <a:schemeClr val="tx1"/>
                </a:solidFill>
                <a:latin typeface="メイリオ" panose="020B0604030504040204" pitchFamily="50" charset="-128"/>
                <a:ea typeface="メイリオ" panose="020B0604030504040204" pitchFamily="50" charset="-128"/>
              </a:rPr>
              <a:t>※</a:t>
            </a:r>
            <a:r>
              <a:rPr kumimoji="1" lang="ja-JP" altLang="en-US" sz="1600" b="1" dirty="0" smtClean="0">
                <a:solidFill>
                  <a:schemeClr val="tx1"/>
                </a:solidFill>
                <a:latin typeface="メイリオ" panose="020B0604030504040204" pitchFamily="50" charset="-128"/>
                <a:ea typeface="メイリオ" panose="020B0604030504040204" pitchFamily="50" charset="-128"/>
              </a:rPr>
              <a:t>相談</a:t>
            </a:r>
            <a:r>
              <a:rPr kumimoji="1" lang="en-US" altLang="ja-JP" sz="1600" b="1" dirty="0" smtClean="0">
                <a:solidFill>
                  <a:schemeClr val="tx1"/>
                </a:solidFill>
                <a:latin typeface="メイリオ" panose="020B0604030504040204" pitchFamily="50" charset="-128"/>
                <a:ea typeface="メイリオ" panose="020B0604030504040204" pitchFamily="50" charset="-128"/>
              </a:rPr>
              <a:t>2-1</a:t>
            </a:r>
            <a:r>
              <a:rPr kumimoji="1" lang="ja-JP" altLang="en-US" sz="1600" b="1" dirty="0" smtClean="0">
                <a:solidFill>
                  <a:schemeClr val="tx1"/>
                </a:solidFill>
                <a:latin typeface="メイリオ" panose="020B0604030504040204" pitchFamily="50" charset="-128"/>
                <a:ea typeface="メイリオ" panose="020B0604030504040204" pitchFamily="50" charset="-128"/>
              </a:rPr>
              <a:t>のアンケート案について、実施しない、もしくは、</a:t>
            </a:r>
            <a:r>
              <a:rPr kumimoji="1" lang="en-US" altLang="ja-JP" sz="1600" b="1" dirty="0" smtClean="0">
                <a:solidFill>
                  <a:schemeClr val="tx1"/>
                </a:solidFill>
                <a:latin typeface="メイリオ" panose="020B0604030504040204" pitchFamily="50" charset="-128"/>
                <a:ea typeface="メイリオ" panose="020B0604030504040204" pitchFamily="50" charset="-128"/>
              </a:rPr>
              <a:t>9</a:t>
            </a:r>
            <a:r>
              <a:rPr kumimoji="1" lang="ja-JP" altLang="en-US" sz="1600" b="1" dirty="0" smtClean="0">
                <a:solidFill>
                  <a:schemeClr val="tx1"/>
                </a:solidFill>
                <a:latin typeface="メイリオ" panose="020B0604030504040204" pitchFamily="50" charset="-128"/>
                <a:ea typeface="メイリオ" panose="020B0604030504040204" pitchFamily="50" charset="-128"/>
              </a:rPr>
              <a:t>月又はそれ以降に開催ということになり、</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r>
              <a:rPr kumimoji="1" lang="ja-JP" altLang="en-US" sz="1600" b="1" dirty="0" smtClean="0">
                <a:solidFill>
                  <a:schemeClr val="tx1"/>
                </a:solidFill>
                <a:latin typeface="メイリオ" panose="020B0604030504040204" pitchFamily="50" charset="-128"/>
                <a:ea typeface="メイリオ" panose="020B0604030504040204" pitchFamily="50" charset="-128"/>
              </a:rPr>
              <a:t>　さらに</a:t>
            </a:r>
            <a:r>
              <a:rPr kumimoji="1" lang="en-US" altLang="ja-JP" sz="1600" b="1" dirty="0" smtClean="0">
                <a:solidFill>
                  <a:schemeClr val="tx1"/>
                </a:solidFill>
                <a:latin typeface="メイリオ" panose="020B0604030504040204" pitchFamily="50" charset="-128"/>
                <a:ea typeface="メイリオ" panose="020B0604030504040204" pitchFamily="50" charset="-128"/>
              </a:rPr>
              <a:t>8</a:t>
            </a:r>
            <a:r>
              <a:rPr kumimoji="1" lang="ja-JP" altLang="en-US" sz="1600" b="1" dirty="0" smtClean="0">
                <a:solidFill>
                  <a:schemeClr val="tx1"/>
                </a:solidFill>
                <a:latin typeface="メイリオ" panose="020B0604030504040204" pitchFamily="50" charset="-128"/>
                <a:ea typeface="メイリオ" panose="020B0604030504040204" pitchFamily="50" charset="-128"/>
              </a:rPr>
              <a:t>月開催は実施となる場合に、別案として本件を提案する次第です。　</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lgn="r">
              <a:buNone/>
            </a:pPr>
            <a:r>
              <a:rPr kumimoji="1" lang="en-US" altLang="ja-JP" sz="1600" b="1" dirty="0" smtClean="0">
                <a:solidFill>
                  <a:schemeClr val="tx1"/>
                </a:solidFill>
                <a:latin typeface="メイリオ" panose="020B0604030504040204" pitchFamily="50" charset="-128"/>
                <a:ea typeface="メイリオ" panose="020B0604030504040204" pitchFamily="50" charset="-128"/>
              </a:rPr>
              <a:t>Tooling-SG </a:t>
            </a:r>
            <a:r>
              <a:rPr kumimoji="1" lang="ja-JP" altLang="en-US" sz="1600" b="1" dirty="0" smtClean="0">
                <a:solidFill>
                  <a:schemeClr val="tx1"/>
                </a:solidFill>
                <a:latin typeface="メイリオ" panose="020B0604030504040204" pitchFamily="50" charset="-128"/>
                <a:ea typeface="メイリオ" panose="020B0604030504040204" pitchFamily="50" charset="-128"/>
              </a:rPr>
              <a:t>リーダー　忍頂寺</a:t>
            </a: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a:solidFill>
                <a:schemeClr val="tx1"/>
              </a:solidFill>
              <a:latin typeface="メイリオ" panose="020B0604030504040204" pitchFamily="50" charset="-128"/>
              <a:ea typeface="メイリオ" panose="020B0604030504040204" pitchFamily="50" charset="-128"/>
            </a:endParaRPr>
          </a:p>
          <a:p>
            <a:pPr marL="38100" indent="0">
              <a:buNone/>
            </a:pPr>
            <a:endParaRPr kumimoji="1" lang="en-US" altLang="ja-JP" sz="1600" b="1" dirty="0" smtClean="0">
              <a:solidFill>
                <a:schemeClr val="tx1"/>
              </a:solidFill>
              <a:latin typeface="メイリオ" panose="020B0604030504040204" pitchFamily="50" charset="-128"/>
              <a:ea typeface="メイリオ" panose="020B0604030504040204" pitchFamily="50" charset="-128"/>
            </a:endParaRPr>
          </a:p>
        </p:txBody>
      </p:sp>
      <p:sp>
        <p:nvSpPr>
          <p:cNvPr id="4" name="フッター プレースホルダー 5"/>
          <p:cNvSpPr>
            <a:spLocks noGrp="1"/>
          </p:cNvSpPr>
          <p:nvPr>
            <p:ph type="ftr" idx="11"/>
          </p:nvPr>
        </p:nvSpPr>
        <p:spPr>
          <a:xfrm>
            <a:off x="4038600" y="6237287"/>
            <a:ext cx="4114800" cy="365125"/>
          </a:xfrm>
        </p:spPr>
        <p:txBody>
          <a:bodyPr/>
          <a:lstStyle/>
          <a:p>
            <a:r>
              <a:rPr kumimoji="1" lang="en-US" altLang="ja-JP" dirty="0" err="1" smtClean="0">
                <a:solidFill>
                  <a:schemeClr val="bg1">
                    <a:lumMod val="65000"/>
                  </a:schemeClr>
                </a:solidFill>
              </a:rPr>
              <a:t>OpenChain</a:t>
            </a:r>
            <a:r>
              <a:rPr kumimoji="1" lang="en-US" altLang="ja-JP" dirty="0" smtClean="0">
                <a:solidFill>
                  <a:schemeClr val="bg1">
                    <a:lumMod val="65000"/>
                  </a:schemeClr>
                </a:solidFill>
              </a:rPr>
              <a:t> project /  CC0-1.0</a:t>
            </a:r>
          </a:p>
        </p:txBody>
      </p:sp>
      <p:sp>
        <p:nvSpPr>
          <p:cNvPr id="5" name="テキスト ボックス 4"/>
          <p:cNvSpPr txBox="1"/>
          <p:nvPr/>
        </p:nvSpPr>
        <p:spPr>
          <a:xfrm>
            <a:off x="9196754" y="211236"/>
            <a:ext cx="2678938"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en-US" altLang="ja-JP" b="1" dirty="0" smtClean="0">
                <a:solidFill>
                  <a:srgbClr val="FF0000"/>
                </a:solidFill>
                <a:latin typeface="Meiryo UI" panose="020B0604030504040204" pitchFamily="50" charset="-128"/>
                <a:ea typeface="Meiryo UI" panose="020B0604030504040204" pitchFamily="50" charset="-128"/>
              </a:rPr>
              <a:t>※slide#10</a:t>
            </a:r>
            <a:r>
              <a:rPr kumimoji="1" lang="ja-JP" altLang="en-US" b="1" dirty="0" smtClean="0">
                <a:solidFill>
                  <a:srgbClr val="FF0000"/>
                </a:solidFill>
                <a:latin typeface="Meiryo UI" panose="020B0604030504040204" pitchFamily="50" charset="-128"/>
                <a:ea typeface="Meiryo UI" panose="020B0604030504040204" pitchFamily="50" charset="-128"/>
              </a:rPr>
              <a:t> 議事メモ参照のこと</a:t>
            </a:r>
            <a:endParaRPr kumimoji="1" lang="ja-JP" altLang="en-US" b="1" dirty="0">
              <a:solidFill>
                <a:srgbClr val="FF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81289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70502" y="104783"/>
            <a:ext cx="7650998" cy="703663"/>
          </a:xfrm>
        </p:spPr>
        <p:txBody>
          <a:bodyPr/>
          <a:lstStyle/>
          <a:p>
            <a:pPr algn="ctr"/>
            <a:r>
              <a:rPr kumimoji="1" lang="en-US" altLang="ja-JP" sz="2000" b="1" dirty="0" smtClean="0">
                <a:latin typeface="Meiryo UI" panose="020B0604030504040204" pitchFamily="50" charset="-128"/>
                <a:ea typeface="Meiryo UI" panose="020B0604030504040204" pitchFamily="50" charset="-128"/>
              </a:rPr>
              <a:t>[</a:t>
            </a:r>
            <a:r>
              <a:rPr kumimoji="1" lang="ja-JP" altLang="en-US" sz="2000" b="1" dirty="0" smtClean="0">
                <a:latin typeface="Meiryo UI" panose="020B0604030504040204" pitchFamily="50" charset="-128"/>
                <a:ea typeface="Meiryo UI" panose="020B0604030504040204" pitchFamily="50" charset="-128"/>
              </a:rPr>
              <a:t>テンプレート案</a:t>
            </a:r>
            <a:r>
              <a:rPr kumimoji="1" lang="en-US" altLang="ja-JP" sz="2000" b="1" dirty="0" smtClean="0">
                <a:latin typeface="Meiryo UI" panose="020B0604030504040204" pitchFamily="50" charset="-128"/>
                <a:ea typeface="Meiryo UI" panose="020B0604030504040204" pitchFamily="50" charset="-128"/>
              </a:rPr>
              <a:t>] OSS</a:t>
            </a:r>
            <a:r>
              <a:rPr kumimoji="1" lang="ja-JP" altLang="en-US" sz="2000" b="1" dirty="0" smtClean="0">
                <a:latin typeface="Meiryo UI" panose="020B0604030504040204" pitchFamily="50" charset="-128"/>
                <a:ea typeface="Meiryo UI" panose="020B0604030504040204" pitchFamily="50" charset="-128"/>
              </a:rPr>
              <a:t>管理運用で利用する</a:t>
            </a:r>
            <a:r>
              <a:rPr kumimoji="1" lang="en-US" altLang="ja-JP" sz="2000" b="1" dirty="0" smtClean="0">
                <a:latin typeface="Meiryo UI" panose="020B0604030504040204" pitchFamily="50" charset="-128"/>
                <a:ea typeface="Meiryo UI" panose="020B0604030504040204" pitchFamily="50" charset="-128"/>
              </a:rPr>
              <a:t>OSS</a:t>
            </a:r>
            <a:r>
              <a:rPr kumimoji="1" lang="ja-JP" altLang="en-US" sz="2000" b="1" dirty="0" smtClean="0">
                <a:latin typeface="Meiryo UI" panose="020B0604030504040204" pitchFamily="50" charset="-128"/>
                <a:ea typeface="Meiryo UI" panose="020B0604030504040204" pitchFamily="50" charset="-128"/>
              </a:rPr>
              <a:t>ツール</a:t>
            </a:r>
            <a:endParaRPr kumimoji="1" lang="ja-JP" altLang="en-US" sz="2000" b="1" dirty="0">
              <a:latin typeface="Meiryo UI" panose="020B0604030504040204" pitchFamily="50" charset="-128"/>
              <a:ea typeface="Meiryo UI" panose="020B0604030504040204" pitchFamily="50" charset="-128"/>
            </a:endParaRPr>
          </a:p>
        </p:txBody>
      </p:sp>
      <p:sp>
        <p:nvSpPr>
          <p:cNvPr id="9" name="フッター プレースホルダー 5"/>
          <p:cNvSpPr>
            <a:spLocks noGrp="1"/>
          </p:cNvSpPr>
          <p:nvPr>
            <p:ph type="ftr" idx="4294967295"/>
          </p:nvPr>
        </p:nvSpPr>
        <p:spPr>
          <a:xfrm>
            <a:off x="11405175" y="6528497"/>
            <a:ext cx="774919" cy="365125"/>
          </a:xfrm>
        </p:spPr>
        <p:txBody>
          <a:bodyPr/>
          <a:lstStyle/>
          <a:p>
            <a:r>
              <a:rPr kumimoji="1" lang="en-US" altLang="ja-JP" dirty="0" smtClean="0">
                <a:solidFill>
                  <a:schemeClr val="bg1">
                    <a:lumMod val="65000"/>
                  </a:schemeClr>
                </a:solidFill>
              </a:rPr>
              <a:t>CC0-1.0</a:t>
            </a:r>
          </a:p>
        </p:txBody>
      </p:sp>
      <p:graphicFrame>
        <p:nvGraphicFramePr>
          <p:cNvPr id="6" name="表 5"/>
          <p:cNvGraphicFramePr>
            <a:graphicFrameLocks noGrp="1"/>
          </p:cNvGraphicFramePr>
          <p:nvPr>
            <p:extLst>
              <p:ext uri="{D42A27DB-BD31-4B8C-83A1-F6EECF244321}">
                <p14:modId xmlns:p14="http://schemas.microsoft.com/office/powerpoint/2010/main" val="2852392741"/>
              </p:ext>
            </p:extLst>
          </p:nvPr>
        </p:nvGraphicFramePr>
        <p:xfrm>
          <a:off x="838199" y="938914"/>
          <a:ext cx="10634665" cy="914400"/>
        </p:xfrm>
        <a:graphic>
          <a:graphicData uri="http://schemas.openxmlformats.org/drawingml/2006/table">
            <a:tbl>
              <a:tblPr firstRow="1" bandRow="1">
                <a:tableStyleId>{5940675A-B579-460E-94D1-54222C63F5DA}</a:tableStyleId>
              </a:tblPr>
              <a:tblGrid>
                <a:gridCol w="1638808">
                  <a:extLst>
                    <a:ext uri="{9D8B030D-6E8A-4147-A177-3AD203B41FA5}">
                      <a16:colId xmlns:a16="http://schemas.microsoft.com/office/drawing/2014/main" val="20000"/>
                    </a:ext>
                  </a:extLst>
                </a:gridCol>
                <a:gridCol w="4857998">
                  <a:extLst>
                    <a:ext uri="{9D8B030D-6E8A-4147-A177-3AD203B41FA5}">
                      <a16:colId xmlns:a16="http://schemas.microsoft.com/office/drawing/2014/main" val="626140829"/>
                    </a:ext>
                  </a:extLst>
                </a:gridCol>
                <a:gridCol w="1860189">
                  <a:extLst>
                    <a:ext uri="{9D8B030D-6E8A-4147-A177-3AD203B41FA5}">
                      <a16:colId xmlns:a16="http://schemas.microsoft.com/office/drawing/2014/main" val="20003"/>
                    </a:ext>
                  </a:extLst>
                </a:gridCol>
                <a:gridCol w="2277670">
                  <a:extLst>
                    <a:ext uri="{9D8B030D-6E8A-4147-A177-3AD203B41FA5}">
                      <a16:colId xmlns:a16="http://schemas.microsoft.com/office/drawing/2014/main" val="20004"/>
                    </a:ext>
                  </a:extLst>
                </a:gridCol>
              </a:tblGrid>
              <a:tr h="311915">
                <a:tc>
                  <a:txBody>
                    <a:bodyPr/>
                    <a:lstStyle/>
                    <a:p>
                      <a:r>
                        <a:rPr kumimoji="1" lang="ja-JP" altLang="en-US" sz="1200" dirty="0">
                          <a:latin typeface="Meiryo UI" panose="020B0604030504040204" pitchFamily="50" charset="-128"/>
                          <a:ea typeface="Meiryo UI" panose="020B0604030504040204" pitchFamily="50" charset="-128"/>
                        </a:rPr>
                        <a:t>会</a:t>
                      </a:r>
                      <a:r>
                        <a:rPr kumimoji="1" lang="ja-JP" altLang="en-US" sz="1200" dirty="0" smtClean="0">
                          <a:latin typeface="Meiryo UI" panose="020B0604030504040204" pitchFamily="50" charset="-128"/>
                          <a:ea typeface="Meiryo UI" panose="020B0604030504040204" pitchFamily="50" charset="-128"/>
                        </a:rPr>
                        <a:t>社名</a:t>
                      </a:r>
                      <a:r>
                        <a:rPr kumimoji="1" lang="en-US" altLang="ja-JP" sz="1200" dirty="0" smtClean="0">
                          <a:latin typeface="Meiryo UI" panose="020B0604030504040204" pitchFamily="50" charset="-128"/>
                          <a:ea typeface="Meiryo UI" panose="020B0604030504040204" pitchFamily="50" charset="-128"/>
                        </a:rPr>
                        <a:t/>
                      </a:r>
                      <a:br>
                        <a:rPr kumimoji="1" lang="en-US" altLang="ja-JP" sz="1200" dirty="0" smtClean="0">
                          <a:latin typeface="Meiryo UI" panose="020B0604030504040204" pitchFamily="50" charset="-128"/>
                          <a:ea typeface="Meiryo UI" panose="020B0604030504040204" pitchFamily="50" charset="-128"/>
                        </a:rPr>
                      </a:br>
                      <a:r>
                        <a:rPr kumimoji="1" lang="en-US" altLang="ja-JP" sz="1200" dirty="0" smtClean="0">
                          <a:latin typeface="Meiryo UI" panose="020B0604030504040204" pitchFamily="50" charset="-128"/>
                          <a:ea typeface="Meiryo UI" panose="020B0604030504040204" pitchFamily="50" charset="-128"/>
                        </a:rPr>
                        <a:t>Company</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1200" b="0" dirty="0" smtClean="0">
                          <a:solidFill>
                            <a:schemeClr val="tx1">
                              <a:lumMod val="50000"/>
                              <a:lumOff val="50000"/>
                            </a:schemeClr>
                          </a:solidFill>
                          <a:latin typeface="Meiryo UI" panose="020B0604030504040204" pitchFamily="50" charset="-128"/>
                          <a:ea typeface="Meiryo UI" panose="020B0604030504040204" pitchFamily="50" charset="-128"/>
                        </a:rPr>
                        <a:t>[</a:t>
                      </a:r>
                      <a:r>
                        <a:rPr kumimoji="1" lang="ja-JP" altLang="en-US" sz="1200" b="0" dirty="0" smtClean="0">
                          <a:solidFill>
                            <a:schemeClr val="tx1">
                              <a:lumMod val="50000"/>
                              <a:lumOff val="50000"/>
                            </a:schemeClr>
                          </a:solidFill>
                          <a:latin typeface="Meiryo UI" panose="020B0604030504040204" pitchFamily="50" charset="-128"/>
                          <a:ea typeface="Meiryo UI" panose="020B0604030504040204" pitchFamily="50" charset="-128"/>
                        </a:rPr>
                        <a:t>匿名可</a:t>
                      </a:r>
                      <a:r>
                        <a:rPr kumimoji="1" lang="en-US" altLang="ja-JP" sz="1200" b="0" dirty="0" smtClean="0">
                          <a:solidFill>
                            <a:schemeClr val="tx1">
                              <a:lumMod val="50000"/>
                              <a:lumOff val="50000"/>
                            </a:schemeClr>
                          </a:solidFill>
                          <a:latin typeface="Meiryo UI" panose="020B0604030504040204" pitchFamily="50" charset="-128"/>
                          <a:ea typeface="Meiryo UI" panose="020B0604030504040204" pitchFamily="50" charset="-128"/>
                        </a:rPr>
                        <a:t>]</a:t>
                      </a:r>
                      <a:endParaRPr kumimoji="1" lang="ja-JP" altLang="en-US" sz="1200" b="0" dirty="0">
                        <a:solidFill>
                          <a:schemeClr val="tx1">
                            <a:lumMod val="50000"/>
                            <a:lumOff val="50000"/>
                          </a:schemeClr>
                        </a:solidFill>
                        <a:latin typeface="Meiryo UI" panose="020B0604030504040204" pitchFamily="50" charset="-128"/>
                        <a:ea typeface="Meiryo UI" panose="020B0604030504040204" pitchFamily="50" charset="-128"/>
                      </a:endParaRPr>
                    </a:p>
                  </a:txBody>
                  <a:tcPr anchor="ctr"/>
                </a:tc>
                <a:tc>
                  <a:txBody>
                    <a:bodyPr/>
                    <a:lstStyle/>
                    <a:p>
                      <a:r>
                        <a:rPr kumimoji="1" lang="en-US" altLang="ja-JP" sz="1200" dirty="0" smtClean="0">
                          <a:latin typeface="Meiryo UI" panose="020B0604030504040204" pitchFamily="50" charset="-128"/>
                          <a:ea typeface="Meiryo UI" panose="020B0604030504040204" pitchFamily="50" charset="-128"/>
                        </a:rPr>
                        <a:t>Redistribution in GitHub</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OK</a:t>
                      </a:r>
                      <a:r>
                        <a:rPr kumimoji="1" lang="ja-JP" altLang="en-US" sz="1200" baseline="0" dirty="0">
                          <a:latin typeface="Meiryo UI" panose="020B0604030504040204" pitchFamily="50" charset="-128"/>
                          <a:ea typeface="Meiryo UI" panose="020B0604030504040204" pitchFamily="50" charset="-128"/>
                        </a:rPr>
                        <a:t>  </a:t>
                      </a:r>
                      <a:r>
                        <a:rPr kumimoji="1" lang="en-US" altLang="ja-JP" sz="1200" baseline="0" dirty="0">
                          <a:latin typeface="Meiryo UI" panose="020B0604030504040204" pitchFamily="50" charset="-128"/>
                          <a:ea typeface="Meiryo UI" panose="020B0604030504040204" pitchFamily="50" charset="-128"/>
                        </a:rPr>
                        <a:t>/</a:t>
                      </a:r>
                      <a:r>
                        <a:rPr kumimoji="1" lang="ja-JP" altLang="en-US" sz="1200" baseline="0" dirty="0">
                          <a:latin typeface="Meiryo UI" panose="020B0604030504040204" pitchFamily="50" charset="-128"/>
                          <a:ea typeface="Meiryo UI" panose="020B0604030504040204" pitchFamily="50" charset="-128"/>
                        </a:rPr>
                        <a:t> </a:t>
                      </a:r>
                      <a:r>
                        <a:rPr kumimoji="1" lang="en-US" altLang="ja-JP" sz="1200" baseline="0" dirty="0">
                          <a:latin typeface="Meiryo UI" panose="020B0604030504040204" pitchFamily="50" charset="-128"/>
                          <a:ea typeface="Meiryo UI" panose="020B0604030504040204" pitchFamily="50" charset="-128"/>
                        </a:rPr>
                        <a:t>NG</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0"/>
                  </a:ext>
                </a:extLst>
              </a:tr>
              <a:tr h="311915">
                <a:tc>
                  <a:txBody>
                    <a:bodyPr/>
                    <a:lstStyle/>
                    <a:p>
                      <a:r>
                        <a:rPr kumimoji="1" lang="ja-JP" altLang="en-US" sz="1200" dirty="0" smtClean="0">
                          <a:latin typeface="Meiryo UI" panose="020B0604030504040204" pitchFamily="50" charset="-128"/>
                          <a:ea typeface="Meiryo UI" panose="020B0604030504040204" pitchFamily="50" charset="-128"/>
                        </a:rPr>
                        <a:t>記載者</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200" b="0" dirty="0" smtClean="0">
                          <a:solidFill>
                            <a:schemeClr val="tx1"/>
                          </a:solidFill>
                          <a:latin typeface="Meiryo UI" panose="020B0604030504040204" pitchFamily="50" charset="-128"/>
                          <a:ea typeface="Meiryo UI" panose="020B0604030504040204" pitchFamily="50" charset="-128"/>
                        </a:rPr>
                        <a:t>Reporter</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smtClean="0">
                          <a:solidFill>
                            <a:schemeClr val="tx1">
                              <a:lumMod val="50000"/>
                              <a:lumOff val="50000"/>
                            </a:schemeClr>
                          </a:solidFill>
                          <a:latin typeface="Meiryo UI" panose="020B0604030504040204" pitchFamily="50" charset="-128"/>
                          <a:ea typeface="Meiryo UI" panose="020B0604030504040204" pitchFamily="50" charset="-128"/>
                        </a:rPr>
                        <a:t>[</a:t>
                      </a:r>
                      <a:r>
                        <a:rPr kumimoji="1" lang="ja-JP" altLang="en-US" sz="1200" b="0" dirty="0" smtClean="0">
                          <a:solidFill>
                            <a:schemeClr val="tx1">
                              <a:lumMod val="50000"/>
                              <a:lumOff val="50000"/>
                            </a:schemeClr>
                          </a:solidFill>
                          <a:latin typeface="Meiryo UI" panose="020B0604030504040204" pitchFamily="50" charset="-128"/>
                          <a:ea typeface="Meiryo UI" panose="020B0604030504040204" pitchFamily="50" charset="-128"/>
                        </a:rPr>
                        <a:t>匿名可</a:t>
                      </a:r>
                      <a:r>
                        <a:rPr kumimoji="1" lang="en-US" altLang="ja-JP" sz="1200" b="0" dirty="0" smtClean="0">
                          <a:solidFill>
                            <a:schemeClr val="tx1">
                              <a:lumMod val="50000"/>
                              <a:lumOff val="50000"/>
                            </a:schemeClr>
                          </a:solidFill>
                          <a:latin typeface="Meiryo UI" panose="020B0604030504040204" pitchFamily="50" charset="-128"/>
                          <a:ea typeface="Meiryo UI" panose="020B0604030504040204" pitchFamily="50" charset="-128"/>
                        </a:rPr>
                        <a:t>]</a:t>
                      </a:r>
                      <a:endParaRPr kumimoji="1" lang="ja-JP" altLang="en-US" sz="1200" b="0" dirty="0" smtClean="0">
                        <a:solidFill>
                          <a:schemeClr val="tx1">
                            <a:lumMod val="50000"/>
                            <a:lumOff val="50000"/>
                          </a:schemeClr>
                        </a:solidFill>
                        <a:latin typeface="Meiryo UI" panose="020B0604030504040204" pitchFamily="50" charset="-128"/>
                        <a:ea typeface="Meiryo UI" panose="020B0604030504040204" pitchFamily="50" charset="-128"/>
                      </a:endParaRPr>
                    </a:p>
                  </a:txBody>
                  <a:tcPr anchor="ctr"/>
                </a:tc>
                <a:tc>
                  <a:txBody>
                    <a:bodyPr/>
                    <a:lstStyle/>
                    <a:p>
                      <a:r>
                        <a:rPr kumimoji="1" lang="ja-JP" altLang="en-US" sz="1200" dirty="0">
                          <a:latin typeface="Meiryo UI" panose="020B0604030504040204" pitchFamily="50" charset="-128"/>
                          <a:ea typeface="Meiryo UI" panose="020B0604030504040204" pitchFamily="50" charset="-128"/>
                        </a:rPr>
                        <a:t>記載</a:t>
                      </a:r>
                      <a:r>
                        <a:rPr kumimoji="1" lang="ja-JP" altLang="en-US" sz="1200" dirty="0" smtClean="0">
                          <a:latin typeface="Meiryo UI" panose="020B0604030504040204" pitchFamily="50" charset="-128"/>
                          <a:ea typeface="Meiryo UI" panose="020B0604030504040204" pitchFamily="50" charset="-128"/>
                        </a:rPr>
                        <a:t>日</a:t>
                      </a:r>
                      <a:endParaRPr kumimoji="1" lang="en-US" altLang="ja-JP" sz="1200" dirty="0" smtClean="0">
                        <a:latin typeface="Meiryo UI" panose="020B0604030504040204" pitchFamily="50" charset="-128"/>
                        <a:ea typeface="Meiryo UI" panose="020B0604030504040204" pitchFamily="50" charset="-128"/>
                      </a:endParaRPr>
                    </a:p>
                    <a:p>
                      <a:r>
                        <a:rPr kumimoji="1" lang="en-US" altLang="ja-JP" sz="1200" b="0" dirty="0" smtClean="0">
                          <a:solidFill>
                            <a:schemeClr val="tx1"/>
                          </a:solidFill>
                          <a:latin typeface="Meiryo UI" panose="020B0604030504040204" pitchFamily="50" charset="-128"/>
                          <a:ea typeface="Meiryo UI" panose="020B0604030504040204" pitchFamily="50" charset="-128"/>
                        </a:rPr>
                        <a:t>Report Date</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tc>
                <a:tc>
                  <a:txBody>
                    <a:bodyPr/>
                    <a:lstStyle/>
                    <a:p>
                      <a:r>
                        <a:rPr kumimoji="1" lang="en-US" altLang="ja-JP" sz="1200" dirty="0">
                          <a:latin typeface="Meiryo UI" panose="020B0604030504040204" pitchFamily="50" charset="-128"/>
                          <a:ea typeface="Meiryo UI" panose="020B0604030504040204" pitchFamily="50" charset="-128"/>
                        </a:rPr>
                        <a:t>2020/</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dd</a:t>
                      </a:r>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chor="ctr"/>
                </a:tc>
                <a:extLst>
                  <a:ext uri="{0D108BD9-81ED-4DB2-BD59-A6C34878D82A}">
                    <a16:rowId xmlns:a16="http://schemas.microsoft.com/office/drawing/2014/main" val="10001"/>
                  </a:ext>
                </a:extLst>
              </a:tr>
            </a:tbl>
          </a:graphicData>
        </a:graphic>
      </p:graphicFrame>
      <p:graphicFrame>
        <p:nvGraphicFramePr>
          <p:cNvPr id="7" name="表 6">
            <a:extLst>
              <a:ext uri="{FF2B5EF4-FFF2-40B4-BE49-F238E27FC236}">
                <a16:creationId xmlns:a16="http://schemas.microsoft.com/office/drawing/2014/main" id="{D6F8FBBA-C208-42D5-ACD9-4E9CC0682D72}"/>
              </a:ext>
            </a:extLst>
          </p:cNvPr>
          <p:cNvGraphicFramePr>
            <a:graphicFrameLocks noGrp="1"/>
          </p:cNvGraphicFramePr>
          <p:nvPr>
            <p:extLst>
              <p:ext uri="{D42A27DB-BD31-4B8C-83A1-F6EECF244321}">
                <p14:modId xmlns:p14="http://schemas.microsoft.com/office/powerpoint/2010/main" val="3934236301"/>
              </p:ext>
            </p:extLst>
          </p:nvPr>
        </p:nvGraphicFramePr>
        <p:xfrm>
          <a:off x="838199" y="1995257"/>
          <a:ext cx="5167392" cy="4776335"/>
        </p:xfrm>
        <a:graphic>
          <a:graphicData uri="http://schemas.openxmlformats.org/drawingml/2006/table">
            <a:tbl>
              <a:tblPr firstRow="1" bandRow="1">
                <a:tableStyleId>{5940675A-B579-460E-94D1-54222C63F5DA}</a:tableStyleId>
              </a:tblPr>
              <a:tblGrid>
                <a:gridCol w="812681">
                  <a:extLst>
                    <a:ext uri="{9D8B030D-6E8A-4147-A177-3AD203B41FA5}">
                      <a16:colId xmlns:a16="http://schemas.microsoft.com/office/drawing/2014/main" val="2310870793"/>
                    </a:ext>
                  </a:extLst>
                </a:gridCol>
                <a:gridCol w="991579">
                  <a:extLst>
                    <a:ext uri="{9D8B030D-6E8A-4147-A177-3AD203B41FA5}">
                      <a16:colId xmlns:a16="http://schemas.microsoft.com/office/drawing/2014/main" val="1334190782"/>
                    </a:ext>
                  </a:extLst>
                </a:gridCol>
                <a:gridCol w="2386741">
                  <a:extLst>
                    <a:ext uri="{9D8B030D-6E8A-4147-A177-3AD203B41FA5}">
                      <a16:colId xmlns:a16="http://schemas.microsoft.com/office/drawing/2014/main" val="354797007"/>
                    </a:ext>
                  </a:extLst>
                </a:gridCol>
                <a:gridCol w="976391">
                  <a:extLst>
                    <a:ext uri="{9D8B030D-6E8A-4147-A177-3AD203B41FA5}">
                      <a16:colId xmlns:a16="http://schemas.microsoft.com/office/drawing/2014/main" val="2593752605"/>
                    </a:ext>
                  </a:extLst>
                </a:gridCol>
              </a:tblGrid>
              <a:tr h="304617">
                <a:tc rowSpan="7">
                  <a:txBody>
                    <a:bodyPr/>
                    <a:lstStyle/>
                    <a:p>
                      <a:r>
                        <a:rPr kumimoji="1" lang="en-US" altLang="ja-JP" sz="1100" dirty="0" smtClean="0">
                          <a:latin typeface="Meiryo UI" panose="020B0604030504040204" pitchFamily="50" charset="-128"/>
                          <a:ea typeface="Meiryo UI" panose="020B0604030504040204" pitchFamily="50" charset="-128"/>
                        </a:rPr>
                        <a:t>OSS</a:t>
                      </a:r>
                    </a:p>
                    <a:p>
                      <a:r>
                        <a:rPr kumimoji="1" lang="ja-JP" altLang="en-US" sz="1100" dirty="0" smtClean="0">
                          <a:latin typeface="Meiryo UI" panose="020B0604030504040204" pitchFamily="50" charset="-128"/>
                          <a:ea typeface="Meiryo UI" panose="020B0604030504040204" pitchFamily="50" charset="-128"/>
                        </a:rPr>
                        <a:t>ツール</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名称</a:t>
                      </a:r>
                      <a:r>
                        <a:rPr kumimoji="1" lang="en-US" altLang="ja-JP" sz="1100" dirty="0" smtClean="0">
                          <a:latin typeface="Meiryo UI" panose="020B0604030504040204" pitchFamily="50" charset="-128"/>
                          <a:ea typeface="Meiryo UI" panose="020B0604030504040204" pitchFamily="50" charset="-128"/>
                        </a:rPr>
                        <a:t> </a:t>
                      </a:r>
                      <a:endParaRPr kumimoji="1" lang="en-US" altLang="ja-JP" sz="1100" b="0" dirty="0" smtClean="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2294424569"/>
                  </a:ext>
                </a:extLst>
              </a:tr>
              <a:tr h="304617">
                <a:tc vMerge="1">
                  <a:txBody>
                    <a:bodyPr/>
                    <a:lstStyle/>
                    <a:p>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dirty="0" smtClean="0">
                          <a:latin typeface="Meiryo UI" panose="020B0604030504040204" pitchFamily="50" charset="-128"/>
                          <a:ea typeface="Meiryo UI" panose="020B0604030504040204" pitchFamily="50" charset="-128"/>
                        </a:rPr>
                        <a:t>Version:</a:t>
                      </a:r>
                      <a:endParaRPr kumimoji="1" lang="en-US" altLang="ja-JP" sz="1100" b="0" dirty="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endParaRPr kumimoji="1" lang="ja-JP" altLang="en-US" sz="120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3319913684"/>
                  </a:ext>
                </a:extLst>
              </a:tr>
              <a:tr h="308620">
                <a:tc vMerge="1">
                  <a:txBody>
                    <a:bodyPr/>
                    <a:lstStyle/>
                    <a:p>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入手方法</a:t>
                      </a:r>
                      <a:r>
                        <a:rPr kumimoji="1" lang="en-US" altLang="ja-JP" sz="1100" dirty="0" smtClean="0">
                          <a:latin typeface="Meiryo UI" panose="020B0604030504040204" pitchFamily="50" charset="-128"/>
                          <a:ea typeface="Meiryo UI" panose="020B0604030504040204" pitchFamily="50" charset="-128"/>
                        </a:rPr>
                        <a:t> </a:t>
                      </a:r>
                      <a:endParaRPr kumimoji="1" lang="en-US" altLang="ja-JP" sz="1100" b="0" dirty="0" smtClean="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公式サイトなど</a:t>
                      </a:r>
                      <a:r>
                        <a:rPr kumimoji="1" lang="en-US" altLang="ja-JP" sz="1100" b="0" dirty="0" smtClean="0">
                          <a:solidFill>
                            <a:srgbClr val="0066FF"/>
                          </a:solidFill>
                          <a:latin typeface="Meiryo UI" panose="020B0604030504040204" pitchFamily="50" charset="-128"/>
                          <a:ea typeface="Meiryo UI" panose="020B0604030504040204" pitchFamily="50" charset="-128"/>
                        </a:rPr>
                        <a:t>]</a:t>
                      </a:r>
                    </a:p>
                  </a:txBody>
                  <a:tcPr anchor="ctr"/>
                </a:tc>
                <a:tc hMerge="1">
                  <a:txBody>
                    <a:bodyPr/>
                    <a:lstStyle/>
                    <a:p>
                      <a:endParaRPr kumimoji="1" lang="ja-JP" altLang="en-US"/>
                    </a:p>
                  </a:txBody>
                  <a:tcPr/>
                </a:tc>
                <a:extLst>
                  <a:ext uri="{0D108BD9-81ED-4DB2-BD59-A6C34878D82A}">
                    <a16:rowId xmlns:a16="http://schemas.microsoft.com/office/drawing/2014/main" val="2610931548"/>
                  </a:ext>
                </a:extLst>
              </a:tr>
              <a:tr h="45692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種別</a:t>
                      </a:r>
                      <a:endParaRPr kumimoji="1" lang="en-US" altLang="ja-JP" sz="1100" b="0" dirty="0" smtClean="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□カタログ</a:t>
                      </a:r>
                      <a:r>
                        <a:rPr kumimoji="1" lang="en-US" altLang="ja-JP" sz="1050" dirty="0" smtClean="0">
                          <a:latin typeface="Meiryo UI" panose="020B0604030504040204" pitchFamily="50" charset="-128"/>
                          <a:ea typeface="Meiryo UI" panose="020B0604030504040204" pitchFamily="50" charset="-128"/>
                        </a:rPr>
                        <a:t>(BOM</a:t>
                      </a:r>
                      <a:r>
                        <a:rPr kumimoji="1" lang="ja-JP" altLang="en-US" sz="1050" dirty="0" smtClean="0">
                          <a:latin typeface="Meiryo UI" panose="020B0604030504040204" pitchFamily="50" charset="-128"/>
                          <a:ea typeface="Meiryo UI" panose="020B0604030504040204" pitchFamily="50" charset="-128"/>
                        </a:rPr>
                        <a:t>管理</a:t>
                      </a:r>
                      <a:r>
                        <a:rPr kumimoji="1" lang="en-US" altLang="ja-JP" sz="1050" dirty="0" smtClean="0">
                          <a:latin typeface="Meiryo UI" panose="020B0604030504040204" pitchFamily="50" charset="-128"/>
                          <a:ea typeface="Meiryo UI" panose="020B0604030504040204" pitchFamily="50" charset="-128"/>
                        </a:rPr>
                        <a:t>) </a:t>
                      </a:r>
                      <a:r>
                        <a:rPr kumimoji="1" lang="ja-JP" altLang="en-US" sz="1050" dirty="0" smtClean="0">
                          <a:latin typeface="Meiryo UI" panose="020B0604030504040204" pitchFamily="50" charset="-128"/>
                          <a:ea typeface="Meiryo UI" panose="020B0604030504040204" pitchFamily="50" charset="-128"/>
                        </a:rPr>
                        <a:t>□スキャナー　□脆弱性管理</a:t>
                      </a:r>
                      <a:r>
                        <a:rPr kumimoji="1" lang="en-US" altLang="ja-JP" sz="1050" dirty="0" smtClean="0">
                          <a:latin typeface="Meiryo UI" panose="020B0604030504040204" pitchFamily="50" charset="-128"/>
                          <a:ea typeface="Meiryo UI" panose="020B0604030504040204" pitchFamily="50" charset="-128"/>
                        </a:rPr>
                        <a:t> </a:t>
                      </a:r>
                      <a:r>
                        <a:rPr kumimoji="1" lang="ja-JP" altLang="en-US" sz="1050" dirty="0" smtClean="0">
                          <a:latin typeface="Meiryo UI" panose="020B0604030504040204" pitchFamily="50" charset="-128"/>
                          <a:ea typeface="Meiryo UI" panose="020B0604030504040204" pitchFamily="50" charset="-128"/>
                        </a:rPr>
                        <a:t>　</a:t>
                      </a:r>
                      <a:endParaRPr kumimoji="1" lang="en-US" altLang="ja-JP" sz="105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latin typeface="Meiryo UI" panose="020B0604030504040204" pitchFamily="50" charset="-128"/>
                          <a:ea typeface="Meiryo UI" panose="020B0604030504040204" pitchFamily="50" charset="-128"/>
                        </a:rPr>
                        <a:t>□その他 </a:t>
                      </a:r>
                      <a:r>
                        <a:rPr kumimoji="1" lang="en-US" altLang="ja-JP" sz="1050" dirty="0" smtClean="0">
                          <a:latin typeface="Meiryo UI" panose="020B0604030504040204" pitchFamily="50" charset="-128"/>
                          <a:ea typeface="Meiryo UI" panose="020B0604030504040204" pitchFamily="50" charset="-128"/>
                        </a:rPr>
                        <a:t>(</a:t>
                      </a:r>
                      <a:r>
                        <a:rPr kumimoji="1" lang="ja-JP" altLang="en-US" sz="1050" dirty="0" smtClean="0">
                          <a:latin typeface="Meiryo UI" panose="020B0604030504040204" pitchFamily="50" charset="-128"/>
                          <a:ea typeface="Meiryo UI" panose="020B0604030504040204" pitchFamily="50" charset="-128"/>
                        </a:rPr>
                        <a:t>　　　　　</a:t>
                      </a:r>
                      <a:r>
                        <a:rPr kumimoji="1" lang="en-US" altLang="ja-JP" sz="1050" dirty="0" smtClean="0">
                          <a:latin typeface="Meiryo UI" panose="020B0604030504040204" pitchFamily="50" charset="-128"/>
                          <a:ea typeface="Meiryo UI" panose="020B0604030504040204" pitchFamily="50" charset="-128"/>
                        </a:rPr>
                        <a:t>)</a:t>
                      </a:r>
                      <a:r>
                        <a:rPr kumimoji="1" lang="ja-JP" altLang="en-US" sz="1050" dirty="0" smtClean="0">
                          <a:latin typeface="Meiryo UI" panose="020B0604030504040204" pitchFamily="50" charset="-128"/>
                          <a:ea typeface="Meiryo UI" panose="020B0604030504040204" pitchFamily="50" charset="-128"/>
                        </a:rPr>
                        <a:t>　</a:t>
                      </a:r>
                      <a:endParaRPr kumimoji="1" lang="en-US" altLang="ja-JP" sz="1050" b="0" dirty="0" smtClean="0">
                        <a:solidFill>
                          <a:srgbClr val="0066FF"/>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extLst>
                  <a:ext uri="{0D108BD9-81ED-4DB2-BD59-A6C34878D82A}">
                    <a16:rowId xmlns:a16="http://schemas.microsoft.com/office/drawing/2014/main" val="1643154022"/>
                  </a:ext>
                </a:extLst>
              </a:tr>
              <a:tr h="287694">
                <a:tc vMerge="1">
                  <a:txBody>
                    <a:bodyPr/>
                    <a:lstStyle/>
                    <a:p>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実施区分</a:t>
                      </a:r>
                      <a:endParaRPr kumimoji="1" lang="en-US" altLang="ja-JP" sz="1100" b="0" dirty="0" smtClean="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導入 </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or</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 評価</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a:t>
                      </a:r>
                    </a:p>
                  </a:txBody>
                  <a:tcPr/>
                </a:tc>
                <a:tc hMerge="1">
                  <a:txBody>
                    <a:bodyPr/>
                    <a:lstStyle/>
                    <a:p>
                      <a:endParaRPr kumimoji="1" lang="ja-JP" altLang="en-US"/>
                    </a:p>
                  </a:txBody>
                  <a:tcPr/>
                </a:tc>
                <a:extLst>
                  <a:ext uri="{0D108BD9-81ED-4DB2-BD59-A6C34878D82A}">
                    <a16:rowId xmlns:a16="http://schemas.microsoft.com/office/drawing/2014/main" val="2631236068"/>
                  </a:ext>
                </a:extLst>
              </a:tr>
              <a:tr h="287694">
                <a:tc vMerge="1">
                  <a:txBody>
                    <a:bodyPr/>
                    <a:lstStyle/>
                    <a:p>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動作環境</a:t>
                      </a:r>
                      <a:endParaRPr kumimoji="1" lang="en-US" altLang="ja-JP" sz="1100" b="0" dirty="0" smtClean="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オンプレミス </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or</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 クラウド </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 [</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動作</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OS</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とその</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Version]</a:t>
                      </a:r>
                    </a:p>
                  </a:txBody>
                  <a:tcPr/>
                </a:tc>
                <a:tc hMerge="1">
                  <a:txBody>
                    <a:bodyPr/>
                    <a:lstStyle/>
                    <a:p>
                      <a:endParaRPr kumimoji="1" lang="ja-JP" altLang="en-US"/>
                    </a:p>
                  </a:txBody>
                  <a:tcPr/>
                </a:tc>
                <a:extLst>
                  <a:ext uri="{0D108BD9-81ED-4DB2-BD59-A6C34878D82A}">
                    <a16:rowId xmlns:a16="http://schemas.microsoft.com/office/drawing/2014/main" val="1928542894"/>
                  </a:ext>
                </a:extLst>
              </a:tr>
              <a:tr h="473848">
                <a:tc vMerge="1">
                  <a:txBody>
                    <a:bodyPr/>
                    <a:lstStyle/>
                    <a:p>
                      <a:endParaRPr kumimoji="1" lang="ja-JP" altLang="en-US" sz="12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仮想環境</a:t>
                      </a:r>
                      <a:endParaRPr kumimoji="1" lang="en-US" altLang="ja-JP" sz="1100" b="0" dirty="0" smtClean="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仮想環境技術を利用の場合、</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Vagrant </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か </a:t>
                      </a:r>
                      <a:r>
                        <a:rPr kumimoji="1" lang="en-US" altLang="ja-JP" sz="1100" b="0" i="0" u="none" strike="noStrike" cap="none" dirty="0" err="1" smtClean="0">
                          <a:solidFill>
                            <a:srgbClr val="0066FF"/>
                          </a:solidFill>
                          <a:latin typeface="Meiryo UI" panose="020B0604030504040204" pitchFamily="50" charset="-128"/>
                          <a:ea typeface="Meiryo UI" panose="020B0604030504040204" pitchFamily="50" charset="-128"/>
                          <a:cs typeface="+mn-cs"/>
                          <a:sym typeface="Arial"/>
                        </a:rPr>
                        <a:t>docker</a:t>
                      </a:r>
                      <a:r>
                        <a:rPr kumimoji="1" lang="ja-JP" altLang="en-US"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 など技術名を。不使用の場合は ‘なし’</a:t>
                      </a: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a:t>
                      </a:r>
                    </a:p>
                  </a:txBody>
                  <a:tcPr/>
                </a:tc>
                <a:tc hMerge="1">
                  <a:txBody>
                    <a:bodyPr/>
                    <a:lstStyle/>
                    <a:p>
                      <a:endParaRPr kumimoji="1" lang="ja-JP" altLang="en-US"/>
                    </a:p>
                  </a:txBody>
                  <a:tcPr/>
                </a:tc>
                <a:extLst>
                  <a:ext uri="{0D108BD9-81ED-4DB2-BD59-A6C34878D82A}">
                    <a16:rowId xmlns:a16="http://schemas.microsoft.com/office/drawing/2014/main" val="1107096160"/>
                  </a:ext>
                </a:extLst>
              </a:tr>
              <a:tr h="287694">
                <a:tc rowSpan="3">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おすすめ度</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tc>
                <a:tc gridSpan="2">
                  <a:txBody>
                    <a:bodyPr/>
                    <a:lstStyle/>
                    <a:p>
                      <a:r>
                        <a:rPr kumimoji="1" lang="ja-JP" altLang="en-US" sz="1100" dirty="0" smtClean="0">
                          <a:latin typeface="Meiryo UI" panose="020B0604030504040204" pitchFamily="50" charset="-128"/>
                          <a:ea typeface="Meiryo UI" panose="020B0604030504040204" pitchFamily="50" charset="-128"/>
                        </a:rPr>
                        <a:t>知人等に勧めるかどうか　</a:t>
                      </a:r>
                      <a:r>
                        <a:rPr kumimoji="1" lang="en-US" altLang="ja-JP" sz="1100" dirty="0" smtClean="0">
                          <a:latin typeface="Meiryo UI" panose="020B0604030504040204" pitchFamily="50" charset="-128"/>
                          <a:ea typeface="Meiryo UI" panose="020B0604030504040204" pitchFamily="50" charset="-128"/>
                        </a:rPr>
                        <a:t>(0-10</a:t>
                      </a:r>
                      <a:r>
                        <a:rPr kumimoji="1" lang="ja-JP" altLang="en-US" sz="1100" dirty="0" err="1" smtClean="0">
                          <a:latin typeface="Meiryo UI" panose="020B0604030504040204" pitchFamily="50" charset="-128"/>
                          <a:ea typeface="Meiryo UI" panose="020B0604030504040204" pitchFamily="50" charset="-128"/>
                        </a:rPr>
                        <a:t>までの</a:t>
                      </a:r>
                      <a:r>
                        <a:rPr kumimoji="1" lang="en-US" altLang="ja-JP" sz="1100" dirty="0" smtClean="0">
                          <a:latin typeface="Meiryo UI" panose="020B0604030504040204" pitchFamily="50" charset="-128"/>
                          <a:ea typeface="Meiryo UI" panose="020B0604030504040204" pitchFamily="50" charset="-128"/>
                        </a:rPr>
                        <a:t>10</a:t>
                      </a:r>
                      <a:r>
                        <a:rPr kumimoji="1" lang="ja-JP" altLang="en-US" sz="1100" dirty="0" smtClean="0">
                          <a:latin typeface="Meiryo UI" panose="020B0604030504040204" pitchFamily="50" charset="-128"/>
                          <a:ea typeface="Meiryo UI" panose="020B0604030504040204" pitchFamily="50" charset="-128"/>
                        </a:rPr>
                        <a:t>段階評価</a:t>
                      </a:r>
                      <a:r>
                        <a:rPr kumimoji="1" lang="en-US" altLang="ja-JP" sz="1100" dirty="0" smtClean="0">
                          <a:latin typeface="Meiryo UI" panose="020B0604030504040204" pitchFamily="50" charset="-128"/>
                          <a:ea typeface="Meiryo UI" panose="020B0604030504040204" pitchFamily="50" charset="-128"/>
                        </a:rPr>
                        <a:t>)</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b="0" dirty="0" smtClean="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cap="none" dirty="0" smtClean="0">
                          <a:solidFill>
                            <a:srgbClr val="0066FF"/>
                          </a:solidFill>
                          <a:latin typeface="Meiryo UI" panose="020B0604030504040204" pitchFamily="50" charset="-128"/>
                          <a:ea typeface="Meiryo UI" panose="020B0604030504040204" pitchFamily="50" charset="-128"/>
                          <a:cs typeface="+mn-cs"/>
                          <a:sym typeface="Arial"/>
                        </a:rPr>
                        <a:t>[0-10]</a:t>
                      </a:r>
                      <a:endParaRPr kumimoji="1" lang="ja-JP" altLang="en-US" sz="1100" b="0" i="0" u="none" strike="noStrike" cap="none" dirty="0">
                        <a:solidFill>
                          <a:srgbClr val="0066FF"/>
                        </a:solidFill>
                        <a:latin typeface="Meiryo UI" panose="020B0604030504040204" pitchFamily="50" charset="-128"/>
                        <a:ea typeface="Meiryo UI" panose="020B0604030504040204" pitchFamily="50" charset="-128"/>
                        <a:cs typeface="+mn-cs"/>
                        <a:sym typeface="Arial"/>
                      </a:endParaRPr>
                    </a:p>
                  </a:txBody>
                  <a:tcPr/>
                </a:tc>
                <a:extLst>
                  <a:ext uri="{0D108BD9-81ED-4DB2-BD59-A6C34878D82A}">
                    <a16:rowId xmlns:a16="http://schemas.microsoft.com/office/drawing/2014/main" val="3496700064"/>
                  </a:ext>
                </a:extLst>
              </a:tr>
              <a:tr h="1032313">
                <a:tc vMerge="1">
                  <a:txBody>
                    <a:bodyPr/>
                    <a:lstStyle/>
                    <a:p>
                      <a:endParaRPr kumimoji="1" lang="ja-JP" altLang="en-US"/>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その評価を上げるためにツールに改善して欲しいことはなんですか</a:t>
                      </a:r>
                      <a:endParaRPr kumimoji="1" lang="en-US" altLang="ja-JP" sz="110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Meiryo UI" panose="020B0604030504040204" pitchFamily="50" charset="-128"/>
                          <a:ea typeface="Meiryo UI" panose="020B0604030504040204" pitchFamily="50" charset="-128"/>
                        </a:rPr>
                        <a:t>(</a:t>
                      </a:r>
                      <a:r>
                        <a:rPr kumimoji="1" lang="ja-JP" altLang="en-US" sz="1100" dirty="0" smtClean="0">
                          <a:latin typeface="Meiryo UI" panose="020B0604030504040204" pitchFamily="50" charset="-128"/>
                          <a:ea typeface="Meiryo UI" panose="020B0604030504040204" pitchFamily="50" charset="-128"/>
                        </a:rPr>
                        <a:t>自由</a:t>
                      </a:r>
                      <a:r>
                        <a:rPr kumimoji="1" lang="en-US" altLang="ja-JP" sz="1100" dirty="0" smtClean="0">
                          <a:latin typeface="Meiryo UI" panose="020B0604030504040204" pitchFamily="50" charset="-128"/>
                          <a:ea typeface="Meiryo UI" panose="020B0604030504040204" pitchFamily="50" charset="-128"/>
                        </a:rPr>
                        <a:t>)</a:t>
                      </a:r>
                      <a:endParaRPr kumimoji="1" lang="en-US" altLang="ja-JP" sz="1100" b="0" dirty="0" smtClean="0">
                        <a:solidFill>
                          <a:srgbClr val="0066FF"/>
                        </a:solidFill>
                        <a:latin typeface="Meiryo UI" panose="020B0604030504040204" pitchFamily="50" charset="-128"/>
                        <a:ea typeface="Meiryo UI" panose="020B0604030504040204" pitchFamily="50" charset="-128"/>
                      </a:endParaRPr>
                    </a:p>
                    <a:p>
                      <a:endParaRPr kumimoji="1" lang="en-US" altLang="ja-JP" sz="1100" b="0" dirty="0" smtClean="0">
                        <a:solidFill>
                          <a:srgbClr val="0066FF"/>
                        </a:solidFill>
                        <a:latin typeface="Meiryo UI" panose="020B0604030504040204" pitchFamily="50" charset="-128"/>
                        <a:ea typeface="Meiryo UI" panose="020B0604030504040204" pitchFamily="50" charset="-128"/>
                      </a:endParaRPr>
                    </a:p>
                    <a:p>
                      <a:endParaRPr kumimoji="1" lang="en-US" altLang="ja-JP" sz="1100" b="0" dirty="0" smtClean="0">
                        <a:solidFill>
                          <a:srgbClr val="0066FF"/>
                        </a:solidFill>
                        <a:latin typeface="Meiryo UI" panose="020B0604030504040204" pitchFamily="50" charset="-128"/>
                        <a:ea typeface="Meiryo UI" panose="020B0604030504040204" pitchFamily="50" charset="-128"/>
                      </a:endParaRPr>
                    </a:p>
                    <a:p>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b="0" dirty="0" smtClean="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1172587576"/>
                  </a:ext>
                </a:extLst>
              </a:tr>
              <a:tr h="1032313">
                <a:tc vMerge="1">
                  <a:txBody>
                    <a:bodyPr/>
                    <a:lstStyle/>
                    <a:p>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smtClean="0">
                          <a:latin typeface="Meiryo UI" panose="020B0604030504040204" pitchFamily="50" charset="-128"/>
                          <a:ea typeface="Meiryo UI" panose="020B0604030504040204" pitchFamily="50" charset="-128"/>
                        </a:rPr>
                        <a:t>その評価が上がる条件が利用者側にある場合、その条件を教えてください</a:t>
                      </a:r>
                      <a:endParaRPr kumimoji="1" lang="en-US" altLang="ja-JP" sz="1100" dirty="0" smtClean="0">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Meiryo UI" panose="020B0604030504040204" pitchFamily="50" charset="-128"/>
                          <a:ea typeface="Meiryo UI" panose="020B0604030504040204" pitchFamily="50" charset="-128"/>
                        </a:rPr>
                        <a:t>(</a:t>
                      </a:r>
                      <a:r>
                        <a:rPr kumimoji="1" lang="ja-JP" altLang="en-US" sz="1100" dirty="0" smtClean="0">
                          <a:latin typeface="Meiryo UI" panose="020B0604030504040204" pitchFamily="50" charset="-128"/>
                          <a:ea typeface="Meiryo UI" panose="020B0604030504040204" pitchFamily="50" charset="-128"/>
                        </a:rPr>
                        <a:t>自由</a:t>
                      </a:r>
                      <a:r>
                        <a:rPr kumimoji="1" lang="en-US" altLang="ja-JP" sz="1100" dirty="0" smtClean="0">
                          <a:latin typeface="Meiryo UI" panose="020B0604030504040204" pitchFamily="50" charset="-128"/>
                          <a:ea typeface="Meiryo UI" panose="020B0604030504040204" pitchFamily="50" charset="-128"/>
                        </a:rPr>
                        <a:t>)</a:t>
                      </a:r>
                      <a:endParaRPr kumimoji="1" lang="en-US" altLang="ja-JP" sz="1100" b="0" dirty="0" smtClean="0">
                        <a:solidFill>
                          <a:srgbClr val="0066FF"/>
                        </a:solidFill>
                        <a:latin typeface="Meiryo UI" panose="020B0604030504040204" pitchFamily="50" charset="-128"/>
                        <a:ea typeface="Meiryo UI" panose="020B0604030504040204" pitchFamily="50" charset="-128"/>
                      </a:endParaRPr>
                    </a:p>
                    <a:p>
                      <a:endParaRPr kumimoji="1" lang="en-US" altLang="ja-JP" sz="1100" b="0" dirty="0" smtClean="0">
                        <a:solidFill>
                          <a:schemeClr val="tx1"/>
                        </a:solidFill>
                        <a:latin typeface="Meiryo UI" panose="020B0604030504040204" pitchFamily="50" charset="-128"/>
                        <a:ea typeface="Meiryo UI" panose="020B0604030504040204" pitchFamily="50" charset="-128"/>
                      </a:endParaRPr>
                    </a:p>
                    <a:p>
                      <a:endParaRPr kumimoji="1" lang="en-US" altLang="ja-JP" sz="1100" b="0" dirty="0" smtClean="0">
                        <a:solidFill>
                          <a:schemeClr val="tx1"/>
                        </a:solidFill>
                        <a:latin typeface="Meiryo UI" panose="020B0604030504040204" pitchFamily="50" charset="-128"/>
                        <a:ea typeface="Meiryo UI" panose="020B0604030504040204" pitchFamily="50" charset="-128"/>
                      </a:endParaRPr>
                    </a:p>
                    <a:p>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3075713"/>
                  </a:ext>
                </a:extLst>
              </a:tr>
            </a:tbl>
          </a:graphicData>
        </a:graphic>
      </p:graphicFrame>
      <p:sp>
        <p:nvSpPr>
          <p:cNvPr id="10" name="テキスト ボックス 9">
            <a:extLst>
              <a:ext uri="{FF2B5EF4-FFF2-40B4-BE49-F238E27FC236}">
                <a16:creationId xmlns:a16="http://schemas.microsoft.com/office/drawing/2014/main" id="{DCDC3645-32F6-4BAA-969C-E5859899582E}"/>
              </a:ext>
            </a:extLst>
          </p:cNvPr>
          <p:cNvSpPr txBox="1"/>
          <p:nvPr/>
        </p:nvSpPr>
        <p:spPr>
          <a:xfrm>
            <a:off x="9146581" y="103868"/>
            <a:ext cx="2944679" cy="523220"/>
          </a:xfrm>
          <a:prstGeom prst="rect">
            <a:avLst/>
          </a:prstGeom>
          <a:solidFill>
            <a:schemeClr val="accent1">
              <a:lumMod val="20000"/>
              <a:lumOff val="80000"/>
            </a:schemeClr>
          </a:solidFill>
        </p:spPr>
        <p:txBody>
          <a:bodyPr wrap="square" rtlCol="0">
            <a:spAutoFit/>
          </a:bodyPr>
          <a:lstStyle/>
          <a:p>
            <a:r>
              <a:rPr kumimoji="1" lang="en-US" altLang="ja-JP" dirty="0" smtClean="0">
                <a:solidFill>
                  <a:srgbClr val="0066FF"/>
                </a:solidFill>
                <a:latin typeface="Meiryo UI" panose="020B0604030504040204" pitchFamily="50" charset="-128"/>
                <a:ea typeface="Meiryo UI" panose="020B0604030504040204" pitchFamily="50" charset="-128"/>
              </a:rPr>
              <a:t>※1. </a:t>
            </a:r>
            <a:r>
              <a:rPr kumimoji="1" lang="ja-JP" altLang="en-US" dirty="0" smtClean="0">
                <a:solidFill>
                  <a:srgbClr val="0066FF"/>
                </a:solidFill>
                <a:latin typeface="Meiryo UI" panose="020B0604030504040204" pitchFamily="50" charset="-128"/>
                <a:ea typeface="Meiryo UI" panose="020B0604030504040204" pitchFamily="50" charset="-128"/>
              </a:rPr>
              <a:t>フリーフォーマット</a:t>
            </a:r>
            <a:r>
              <a:rPr kumimoji="1" lang="ja-JP" altLang="en-US" dirty="0">
                <a:solidFill>
                  <a:srgbClr val="0066FF"/>
                </a:solidFill>
                <a:latin typeface="Meiryo UI" panose="020B0604030504040204" pitchFamily="50" charset="-128"/>
                <a:ea typeface="Meiryo UI" panose="020B0604030504040204" pitchFamily="50" charset="-128"/>
              </a:rPr>
              <a:t>でも良いです</a:t>
            </a:r>
            <a:r>
              <a:rPr lang="ja-JP" altLang="en-US" dirty="0" smtClean="0">
                <a:solidFill>
                  <a:srgbClr val="0066FF"/>
                </a:solidFill>
                <a:latin typeface="Meiryo UI" panose="020B0604030504040204" pitchFamily="50" charset="-128"/>
                <a:ea typeface="Meiryo UI" panose="020B0604030504040204" pitchFamily="50" charset="-128"/>
              </a:rPr>
              <a:t>が、</a:t>
            </a:r>
            <a:endParaRPr lang="en-US" altLang="ja-JP" dirty="0" smtClean="0">
              <a:solidFill>
                <a:srgbClr val="0066FF"/>
              </a:solidFill>
              <a:latin typeface="Meiryo UI" panose="020B0604030504040204" pitchFamily="50" charset="-128"/>
              <a:ea typeface="Meiryo UI" panose="020B0604030504040204" pitchFamily="50" charset="-128"/>
            </a:endParaRPr>
          </a:p>
          <a:p>
            <a:r>
              <a:rPr kumimoji="1" lang="ja-JP" altLang="en-US" dirty="0" smtClean="0">
                <a:solidFill>
                  <a:srgbClr val="0066FF"/>
                </a:solidFill>
                <a:latin typeface="Meiryo UI" panose="020B0604030504040204" pitchFamily="50" charset="-128"/>
                <a:ea typeface="Meiryo UI" panose="020B0604030504040204" pitchFamily="50" charset="-128"/>
              </a:rPr>
              <a:t>下表の事項を網羅願います。</a:t>
            </a:r>
            <a:endParaRPr kumimoji="1" lang="ja-JP" altLang="en-US" dirty="0">
              <a:solidFill>
                <a:srgbClr val="0066FF"/>
              </a:solidFill>
              <a:latin typeface="Meiryo UI" panose="020B0604030504040204" pitchFamily="50" charset="-128"/>
              <a:ea typeface="Meiryo UI" panose="020B0604030504040204" pitchFamily="50" charset="-128"/>
            </a:endParaRPr>
          </a:p>
        </p:txBody>
      </p:sp>
      <p:pic>
        <p:nvPicPr>
          <p:cNvPr id="12" name="Shape 32"/>
          <p:cNvPicPr preferRelativeResize="0"/>
          <p:nvPr/>
        </p:nvPicPr>
        <p:blipFill rotWithShape="1">
          <a:blip r:embed="rId3">
            <a:alphaModFix/>
          </a:blip>
          <a:srcRect/>
          <a:stretch/>
        </p:blipFill>
        <p:spPr>
          <a:xfrm>
            <a:off x="188565" y="142613"/>
            <a:ext cx="820331" cy="455623"/>
          </a:xfrm>
          <a:prstGeom prst="rect">
            <a:avLst/>
          </a:prstGeom>
          <a:noFill/>
          <a:ln>
            <a:noFill/>
          </a:ln>
        </p:spPr>
      </p:pic>
      <p:sp>
        <p:nvSpPr>
          <p:cNvPr id="13" name="Shape 22"/>
          <p:cNvSpPr txBox="1">
            <a:spLocks/>
          </p:cNvSpPr>
          <p:nvPr/>
        </p:nvSpPr>
        <p:spPr>
          <a:xfrm>
            <a:off x="994122" y="182915"/>
            <a:ext cx="1421808" cy="365125"/>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err="1" smtClean="0">
                <a:solidFill>
                  <a:schemeClr val="bg1">
                    <a:lumMod val="65000"/>
                  </a:schemeClr>
                </a:solidFill>
              </a:rPr>
              <a:t>OpenChain</a:t>
            </a:r>
            <a:r>
              <a:rPr kumimoji="1" lang="en-US" altLang="ja-JP" dirty="0" smtClean="0">
                <a:solidFill>
                  <a:schemeClr val="bg1">
                    <a:lumMod val="65000"/>
                  </a:schemeClr>
                </a:solidFill>
              </a:rPr>
              <a:t> Project</a:t>
            </a:r>
          </a:p>
          <a:p>
            <a:r>
              <a:rPr kumimoji="1" lang="en-US" altLang="ja-JP" dirty="0" smtClean="0">
                <a:solidFill>
                  <a:schemeClr val="bg1">
                    <a:lumMod val="65000"/>
                  </a:schemeClr>
                </a:solidFill>
              </a:rPr>
              <a:t>Japan Work Group</a:t>
            </a:r>
          </a:p>
          <a:p>
            <a:r>
              <a:rPr kumimoji="1" lang="en-US" altLang="ja-JP" b="1" u="sng" dirty="0" smtClean="0">
                <a:solidFill>
                  <a:schemeClr val="bg1">
                    <a:lumMod val="65000"/>
                  </a:schemeClr>
                </a:solidFill>
              </a:rPr>
              <a:t>Tooling</a:t>
            </a:r>
            <a:r>
              <a:rPr kumimoji="1" lang="en-US" altLang="ja-JP" dirty="0" smtClean="0">
                <a:solidFill>
                  <a:schemeClr val="bg1">
                    <a:lumMod val="65000"/>
                  </a:schemeClr>
                </a:solidFill>
              </a:rPr>
              <a:t> Sub-Group</a:t>
            </a:r>
          </a:p>
        </p:txBody>
      </p:sp>
      <p:graphicFrame>
        <p:nvGraphicFramePr>
          <p:cNvPr id="14" name="表 13">
            <a:extLst>
              <a:ext uri="{FF2B5EF4-FFF2-40B4-BE49-F238E27FC236}">
                <a16:creationId xmlns:a16="http://schemas.microsoft.com/office/drawing/2014/main" id="{D6F8FBBA-C208-42D5-ACD9-4E9CC0682D72}"/>
              </a:ext>
            </a:extLst>
          </p:cNvPr>
          <p:cNvGraphicFramePr>
            <a:graphicFrameLocks noGrp="1"/>
          </p:cNvGraphicFramePr>
          <p:nvPr>
            <p:extLst>
              <p:ext uri="{D42A27DB-BD31-4B8C-83A1-F6EECF244321}">
                <p14:modId xmlns:p14="http://schemas.microsoft.com/office/powerpoint/2010/main" val="2022554289"/>
              </p:ext>
            </p:extLst>
          </p:nvPr>
        </p:nvGraphicFramePr>
        <p:xfrm>
          <a:off x="6305472" y="1983784"/>
          <a:ext cx="5167392" cy="4664846"/>
        </p:xfrm>
        <a:graphic>
          <a:graphicData uri="http://schemas.openxmlformats.org/drawingml/2006/table">
            <a:tbl>
              <a:tblPr firstRow="1" bandRow="1">
                <a:tableStyleId>{5C22544A-7EE6-4342-B048-85BDC9FD1C3A}</a:tableStyleId>
              </a:tblPr>
              <a:tblGrid>
                <a:gridCol w="812681">
                  <a:extLst>
                    <a:ext uri="{9D8B030D-6E8A-4147-A177-3AD203B41FA5}">
                      <a16:colId xmlns:a16="http://schemas.microsoft.com/office/drawing/2014/main" val="2310870793"/>
                    </a:ext>
                  </a:extLst>
                </a:gridCol>
                <a:gridCol w="866024">
                  <a:extLst>
                    <a:ext uri="{9D8B030D-6E8A-4147-A177-3AD203B41FA5}">
                      <a16:colId xmlns:a16="http://schemas.microsoft.com/office/drawing/2014/main" val="1334190782"/>
                    </a:ext>
                  </a:extLst>
                </a:gridCol>
                <a:gridCol w="3488687">
                  <a:extLst>
                    <a:ext uri="{9D8B030D-6E8A-4147-A177-3AD203B41FA5}">
                      <a16:colId xmlns:a16="http://schemas.microsoft.com/office/drawing/2014/main" val="739660236"/>
                    </a:ext>
                  </a:extLst>
                </a:gridCol>
              </a:tblGrid>
              <a:tr h="249188">
                <a:tc rowSpan="2">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実施組織</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企画・立案</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導入または評価を企画立案した部署等</a:t>
                      </a:r>
                      <a:r>
                        <a:rPr kumimoji="1" lang="en-US" altLang="ja-JP" sz="1100" b="0" dirty="0" smtClean="0">
                          <a:solidFill>
                            <a:srgbClr val="0066FF"/>
                          </a:solidFill>
                          <a:latin typeface="Meiryo UI" panose="020B0604030504040204" pitchFamily="50" charset="-128"/>
                          <a:ea typeface="Meiryo UI" panose="020B0604030504040204" pitchFamily="50" charset="-128"/>
                        </a:rPr>
                        <a:t>]</a:t>
                      </a:r>
                      <a:endParaRPr kumimoji="1" lang="en-US" altLang="ja-JP" sz="1100" b="0" dirty="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9129397"/>
                  </a:ext>
                </a:extLst>
              </a:tr>
              <a:tr h="249188">
                <a:tc vMerge="1">
                  <a:txBody>
                    <a:bodyPr/>
                    <a:lstStyle/>
                    <a:p>
                      <a:endParaRPr kumimoji="1" lang="ja-JP"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利用・評価</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導入または評価を実施した</a:t>
                      </a:r>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している部署等</a:t>
                      </a:r>
                      <a:r>
                        <a:rPr kumimoji="1" lang="en-US" altLang="ja-JP" sz="1100" b="0" dirty="0" smtClean="0">
                          <a:solidFill>
                            <a:srgbClr val="0066FF"/>
                          </a:solidFill>
                          <a:latin typeface="Meiryo UI" panose="020B0604030504040204" pitchFamily="50" charset="-128"/>
                          <a:ea typeface="Meiryo UI" panose="020B0604030504040204"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4415800"/>
                  </a:ext>
                </a:extLst>
              </a:tr>
              <a:tr h="249188">
                <a:tc>
                  <a:txBody>
                    <a:bodyPr/>
                    <a:lstStyle/>
                    <a:p>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b="0" dirty="0" smtClean="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5324783"/>
                  </a:ext>
                </a:extLst>
              </a:tr>
              <a:tr h="249188">
                <a:tc>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時期</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a:t>
                      </a:r>
                      <a:r>
                        <a:rPr kumimoji="1" lang="en-US" altLang="ja-JP" sz="1100" b="0" dirty="0" smtClean="0">
                          <a:solidFill>
                            <a:srgbClr val="0066FF"/>
                          </a:solidFill>
                          <a:latin typeface="Meiryo UI" panose="020B0604030504040204" pitchFamily="50" charset="-128"/>
                          <a:ea typeface="Meiryo UI" panose="020B0604030504040204" pitchFamily="50" charset="-128"/>
                        </a:rPr>
                        <a:t>YYYY</a:t>
                      </a:r>
                      <a:r>
                        <a:rPr kumimoji="1" lang="ja-JP" altLang="en-US" sz="1100" b="0" dirty="0" smtClean="0">
                          <a:solidFill>
                            <a:srgbClr val="0066FF"/>
                          </a:solidFill>
                          <a:latin typeface="Meiryo UI" panose="020B0604030504040204" pitchFamily="50" charset="-128"/>
                          <a:ea typeface="Meiryo UI" panose="020B0604030504040204" pitchFamily="50" charset="-128"/>
                        </a:rPr>
                        <a:t>年</a:t>
                      </a:r>
                      <a:r>
                        <a:rPr kumimoji="1" lang="en-US" altLang="ja-JP" sz="1100" b="0" dirty="0" smtClean="0">
                          <a:solidFill>
                            <a:srgbClr val="0066FF"/>
                          </a:solidFill>
                          <a:latin typeface="Meiryo UI" panose="020B0604030504040204" pitchFamily="50" charset="-128"/>
                          <a:ea typeface="Meiryo UI" panose="020B0604030504040204" pitchFamily="50" charset="-128"/>
                        </a:rPr>
                        <a:t>MM</a:t>
                      </a:r>
                      <a:r>
                        <a:rPr kumimoji="1" lang="ja-JP" altLang="en-US" sz="1100" b="0" dirty="0" smtClean="0">
                          <a:solidFill>
                            <a:srgbClr val="0066FF"/>
                          </a:solidFill>
                          <a:latin typeface="Meiryo UI" panose="020B0604030504040204" pitchFamily="50" charset="-128"/>
                          <a:ea typeface="Meiryo UI" panose="020B0604030504040204" pitchFamily="50" charset="-128"/>
                        </a:rPr>
                        <a:t>月から”として開始時期。過去実施はその時期。</a:t>
                      </a:r>
                      <a:r>
                        <a:rPr kumimoji="1" lang="en-US" altLang="ja-JP" sz="1100" b="0" dirty="0" smtClean="0">
                          <a:solidFill>
                            <a:srgbClr val="0066FF"/>
                          </a:solidFill>
                          <a:latin typeface="Meiryo UI" panose="020B0604030504040204" pitchFamily="50" charset="-128"/>
                          <a:ea typeface="Meiryo UI" panose="020B0604030504040204" pitchFamily="50" charset="-128"/>
                        </a:rPr>
                        <a:t>]</a:t>
                      </a:r>
                      <a:endParaRPr kumimoji="1" lang="en-US" altLang="ja-JP" sz="1100" b="0" dirty="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7204677"/>
                  </a:ext>
                </a:extLst>
              </a:tr>
              <a:tr h="571666">
                <a:tc>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目的等</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smtClean="0">
                          <a:solidFill>
                            <a:srgbClr val="0066FF"/>
                          </a:solidFill>
                          <a:latin typeface="Meiryo UI" panose="020B0604030504040204" pitchFamily="50" charset="-128"/>
                          <a:ea typeface="Meiryo UI" panose="020B0604030504040204" pitchFamily="50" charset="-128"/>
                        </a:rPr>
                        <a:t>[OSS</a:t>
                      </a:r>
                      <a:r>
                        <a:rPr kumimoji="1" lang="ja-JP" altLang="en-US" sz="1100" b="0" dirty="0" smtClean="0">
                          <a:solidFill>
                            <a:srgbClr val="0066FF"/>
                          </a:solidFill>
                          <a:latin typeface="Meiryo UI" panose="020B0604030504040204" pitchFamily="50" charset="-128"/>
                          <a:ea typeface="Meiryo UI" panose="020B0604030504040204" pitchFamily="50" charset="-128"/>
                        </a:rPr>
                        <a:t>ツールにより解決したい課題感など</a:t>
                      </a:r>
                      <a:r>
                        <a:rPr kumimoji="1" lang="en-US" altLang="ja-JP" sz="1100" b="0" dirty="0" smtClean="0">
                          <a:solidFill>
                            <a:srgbClr val="0066FF"/>
                          </a:solidFill>
                          <a:latin typeface="Meiryo UI" panose="020B0604030504040204" pitchFamily="50" charset="-128"/>
                          <a:ea typeface="Meiryo UI"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b="0" dirty="0" smtClean="0">
                        <a:solidFill>
                          <a:srgbClr val="0066FF"/>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b="0" dirty="0" smtClean="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2192805"/>
                  </a:ext>
                </a:extLst>
              </a:tr>
              <a:tr h="732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dirty="0" smtClean="0">
                          <a:solidFill>
                            <a:schemeClr val="tx1"/>
                          </a:solidFill>
                          <a:latin typeface="Meiryo UI" panose="020B0604030504040204" pitchFamily="50" charset="-128"/>
                          <a:ea typeface="Meiryo UI" panose="020B0604030504040204" pitchFamily="50" charset="-128"/>
                        </a:rPr>
                        <a:t>選定理由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その</a:t>
                      </a:r>
                      <a:r>
                        <a:rPr kumimoji="1" lang="en-US" altLang="ja-JP" sz="1100" b="0" dirty="0" smtClean="0">
                          <a:solidFill>
                            <a:srgbClr val="0066FF"/>
                          </a:solidFill>
                          <a:latin typeface="Meiryo UI" panose="020B0604030504040204" pitchFamily="50" charset="-128"/>
                          <a:ea typeface="Meiryo UI" panose="020B0604030504040204" pitchFamily="50" charset="-128"/>
                        </a:rPr>
                        <a:t>OSS</a:t>
                      </a:r>
                      <a:r>
                        <a:rPr kumimoji="1" lang="ja-JP" altLang="en-US" sz="1100" b="0" dirty="0" smtClean="0">
                          <a:solidFill>
                            <a:srgbClr val="0066FF"/>
                          </a:solidFill>
                          <a:latin typeface="Meiryo UI" panose="020B0604030504040204" pitchFamily="50" charset="-128"/>
                          <a:ea typeface="Meiryo UI" panose="020B0604030504040204" pitchFamily="50" charset="-128"/>
                        </a:rPr>
                        <a:t>をツールを選定した根拠。また、あれば比較対象とした他の</a:t>
                      </a:r>
                      <a:r>
                        <a:rPr kumimoji="1" lang="en-US" altLang="ja-JP" sz="1100" b="0" dirty="0" smtClean="0">
                          <a:solidFill>
                            <a:srgbClr val="0066FF"/>
                          </a:solidFill>
                          <a:latin typeface="Meiryo UI" panose="020B0604030504040204" pitchFamily="50" charset="-128"/>
                          <a:ea typeface="Meiryo UI" panose="020B0604030504040204" pitchFamily="50" charset="-128"/>
                        </a:rPr>
                        <a:t>OSS</a:t>
                      </a:r>
                      <a:r>
                        <a:rPr kumimoji="1" lang="ja-JP" altLang="en-US" sz="1100" b="0" dirty="0" smtClean="0">
                          <a:solidFill>
                            <a:srgbClr val="0066FF"/>
                          </a:solidFill>
                          <a:latin typeface="Meiryo UI" panose="020B0604030504040204" pitchFamily="50" charset="-128"/>
                          <a:ea typeface="Meiryo UI" panose="020B0604030504040204" pitchFamily="50" charset="-128"/>
                        </a:rPr>
                        <a:t>ツールの名称と</a:t>
                      </a:r>
                      <a:r>
                        <a:rPr kumimoji="1" lang="en-US" altLang="ja-JP" sz="1100" b="0" dirty="0" smtClean="0">
                          <a:solidFill>
                            <a:srgbClr val="0066FF"/>
                          </a:solidFill>
                          <a:latin typeface="Meiryo UI" panose="020B0604030504040204" pitchFamily="50" charset="-128"/>
                          <a:ea typeface="Meiryo UI" panose="020B0604030504040204" pitchFamily="50" charset="-128"/>
                        </a:rPr>
                        <a:t>Version</a:t>
                      </a:r>
                      <a:r>
                        <a:rPr kumimoji="1" lang="ja-JP" altLang="en-US" sz="1100" b="0" dirty="0" smtClean="0">
                          <a:solidFill>
                            <a:srgbClr val="0066FF"/>
                          </a:solidFill>
                          <a:latin typeface="Meiryo UI" panose="020B0604030504040204" pitchFamily="50" charset="-128"/>
                          <a:ea typeface="Meiryo UI" panose="020B0604030504040204" pitchFamily="50" charset="-128"/>
                        </a:rPr>
                        <a:t>についても</a:t>
                      </a:r>
                      <a:r>
                        <a:rPr kumimoji="1" lang="en-US" altLang="ja-JP" sz="1100" b="0" dirty="0" smtClean="0">
                          <a:solidFill>
                            <a:srgbClr val="0066FF"/>
                          </a:solidFill>
                          <a:latin typeface="Meiryo UI" panose="020B0604030504040204" pitchFamily="50" charset="-128"/>
                          <a:ea typeface="Meiryo UI" panose="020B0604030504040204" pitchFamily="50" charset="-128"/>
                        </a:rPr>
                        <a:t>]</a:t>
                      </a:r>
                    </a:p>
                    <a:p>
                      <a:endParaRPr kumimoji="1" lang="en-US" altLang="ja-JP" sz="1100" b="0" dirty="0" smtClean="0">
                        <a:solidFill>
                          <a:srgbClr val="0066FF"/>
                        </a:solidFill>
                        <a:latin typeface="Meiryo UI" panose="020B0604030504040204" pitchFamily="50" charset="-128"/>
                        <a:ea typeface="Meiryo UI" panose="020B0604030504040204" pitchFamily="50" charset="-128"/>
                      </a:endParaRPr>
                    </a:p>
                    <a:p>
                      <a:endParaRPr kumimoji="1" lang="en-US" altLang="ja-JP" sz="1100" b="0" dirty="0" smtClean="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7415950"/>
                  </a:ext>
                </a:extLst>
              </a:tr>
              <a:tr h="571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dirty="0" smtClean="0">
                          <a:solidFill>
                            <a:schemeClr val="tx1"/>
                          </a:solidFill>
                          <a:latin typeface="Meiryo UI" panose="020B0604030504040204" pitchFamily="50" charset="-128"/>
                          <a:ea typeface="Meiryo UI" panose="020B0604030504040204" pitchFamily="50" charset="-128"/>
                        </a:rPr>
                        <a:t>経緯等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導入又は評価にあたり、組織内でどのように合意を形成したか</a:t>
                      </a:r>
                      <a:r>
                        <a:rPr kumimoji="1" lang="en-US" altLang="ja-JP" sz="1100" b="0" dirty="0" smtClean="0">
                          <a:solidFill>
                            <a:srgbClr val="0066FF"/>
                          </a:solidFill>
                          <a:latin typeface="Meiryo UI" panose="020B0604030504040204" pitchFamily="50" charset="-128"/>
                          <a:ea typeface="Meiryo UI" panose="020B0604030504040204" pitchFamily="50" charset="-128"/>
                        </a:rPr>
                        <a:t>]</a:t>
                      </a:r>
                    </a:p>
                    <a:p>
                      <a:endParaRPr kumimoji="1" lang="en-US" altLang="ja-JP" sz="1100" b="0" dirty="0" smtClean="0">
                        <a:solidFill>
                          <a:srgbClr val="0066FF"/>
                        </a:solidFill>
                        <a:latin typeface="Meiryo UI" panose="020B0604030504040204" pitchFamily="50" charset="-128"/>
                        <a:ea typeface="Meiryo UI" panose="020B0604030504040204" pitchFamily="50" charset="-128"/>
                      </a:endParaRPr>
                    </a:p>
                    <a:p>
                      <a:endParaRPr kumimoji="1" lang="en-US" altLang="ja-JP" sz="1100" b="0" dirty="0" smtClean="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4999075"/>
                  </a:ext>
                </a:extLst>
              </a:tr>
              <a:tr h="410427">
                <a:tc rowSpan="3">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振り返り</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smtClean="0">
                          <a:solidFill>
                            <a:schemeClr val="tx1"/>
                          </a:solidFill>
                          <a:latin typeface="Meiryo UI" panose="020B0604030504040204" pitchFamily="50" charset="-128"/>
                          <a:ea typeface="Meiryo UI" panose="020B0604030504040204" pitchFamily="50" charset="-128"/>
                        </a:rPr>
                        <a:t>Keep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4424569"/>
                  </a:ext>
                </a:extLst>
              </a:tr>
              <a:tr h="410427">
                <a:tc vMerge="1">
                  <a:txBody>
                    <a:bodyPr/>
                    <a:lstStyle/>
                    <a:p>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100" b="0" dirty="0" smtClean="0">
                          <a:solidFill>
                            <a:schemeClr val="tx1"/>
                          </a:solidFill>
                          <a:latin typeface="Meiryo UI" panose="020B0604030504040204" pitchFamily="50" charset="-128"/>
                          <a:ea typeface="Meiryo UI" panose="020B0604030504040204" pitchFamily="50" charset="-128"/>
                        </a:rPr>
                        <a:t>Problem</a:t>
                      </a:r>
                      <a:endParaRPr kumimoji="1" lang="en-US" altLang="ja-JP" sz="11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9913684"/>
                  </a:ext>
                </a:extLst>
              </a:tr>
              <a:tr h="410427">
                <a:tc vMerge="1">
                  <a:txBody>
                    <a:bodyPr/>
                    <a:lstStyle/>
                    <a:p>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smtClean="0">
                          <a:solidFill>
                            <a:schemeClr val="tx1"/>
                          </a:solidFill>
                          <a:latin typeface="Meiryo UI" panose="020B0604030504040204" pitchFamily="50" charset="-128"/>
                          <a:ea typeface="Meiryo UI" panose="020B0604030504040204" pitchFamily="50" charset="-128"/>
                        </a:rPr>
                        <a:t>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en-US" altLang="ja-JP" sz="1100" dirty="0" smtClean="0">
                        <a:latin typeface="Meiryo UI" panose="020B0604030504040204" pitchFamily="50" charset="-128"/>
                        <a:ea typeface="Meiryo UI" panose="020B0604030504040204" pitchFamily="50" charset="-128"/>
                      </a:endParaRPr>
                    </a:p>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0931548"/>
                  </a:ext>
                </a:extLst>
              </a:tr>
              <a:tr h="397646">
                <a:tc>
                  <a:txBody>
                    <a:bodyPr/>
                    <a:lstStyle/>
                    <a:p>
                      <a:r>
                        <a:rPr kumimoji="1" lang="ja-JP" altLang="en-US" sz="1100" b="0" dirty="0" smtClean="0">
                          <a:solidFill>
                            <a:schemeClr val="tx1"/>
                          </a:solidFill>
                          <a:latin typeface="Meiryo UI" panose="020B0604030504040204" pitchFamily="50" charset="-128"/>
                          <a:ea typeface="Meiryo UI" panose="020B0604030504040204" pitchFamily="50" charset="-128"/>
                        </a:rPr>
                        <a:t>情報収集</a:t>
                      </a:r>
                      <a:endParaRPr kumimoji="1" lang="ja-JP" altLang="en-US" sz="1100" b="0" dirty="0">
                        <a:solidFill>
                          <a:schemeClr val="tx1"/>
                        </a:solidFill>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最も活用した</a:t>
                      </a:r>
                      <a:r>
                        <a:rPr kumimoji="1" lang="en-US" altLang="ja-JP" sz="1100" b="0" dirty="0" smtClean="0">
                          <a:solidFill>
                            <a:srgbClr val="0066FF"/>
                          </a:solidFill>
                          <a:latin typeface="Meiryo UI" panose="020B0604030504040204" pitchFamily="50" charset="-128"/>
                          <a:ea typeface="Meiryo UI" panose="020B0604030504040204" pitchFamily="50" charset="-128"/>
                        </a:rPr>
                        <a:t>/</a:t>
                      </a:r>
                      <a:r>
                        <a:rPr kumimoji="1" lang="ja-JP" altLang="en-US" sz="1100" b="0" dirty="0" smtClean="0">
                          <a:solidFill>
                            <a:srgbClr val="0066FF"/>
                          </a:solidFill>
                          <a:latin typeface="Meiryo UI" panose="020B0604030504040204" pitchFamily="50" charset="-128"/>
                          <a:ea typeface="Meiryo UI" panose="020B0604030504040204" pitchFamily="50" charset="-128"/>
                        </a:rPr>
                        <a:t>している手段等。あれば外部組織や</a:t>
                      </a:r>
                      <a:r>
                        <a:rPr kumimoji="1" lang="en-US" altLang="ja-JP" sz="1100" b="0" dirty="0" smtClean="0">
                          <a:solidFill>
                            <a:srgbClr val="0066FF"/>
                          </a:solidFill>
                          <a:latin typeface="Meiryo UI" panose="020B0604030504040204" pitchFamily="50" charset="-128"/>
                          <a:ea typeface="Meiryo UI" panose="020B0604030504040204" pitchFamily="50" charset="-128"/>
                        </a:rPr>
                        <a:t>web</a:t>
                      </a:r>
                      <a:r>
                        <a:rPr kumimoji="1" lang="ja-JP" altLang="en-US" sz="1100" b="0" dirty="0" smtClean="0">
                          <a:solidFill>
                            <a:srgbClr val="0066FF"/>
                          </a:solidFill>
                          <a:latin typeface="Meiryo UI" panose="020B0604030504040204" pitchFamily="50" charset="-128"/>
                          <a:ea typeface="Meiryo UI" panose="020B0604030504040204" pitchFamily="50" charset="-128"/>
                        </a:rPr>
                        <a:t>サイト等</a:t>
                      </a:r>
                      <a:r>
                        <a:rPr kumimoji="1" lang="en-US" altLang="ja-JP" sz="1100" b="0" dirty="0" smtClean="0">
                          <a:solidFill>
                            <a:srgbClr val="0066FF"/>
                          </a:solidFill>
                          <a:latin typeface="Meiryo UI" panose="020B0604030504040204" pitchFamily="50" charset="-128"/>
                          <a:ea typeface="Meiryo UI" panose="020B0604030504040204"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dirty="0" smtClean="0">
                        <a:solidFill>
                          <a:srgbClr val="0066FF"/>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5486267"/>
                  </a:ext>
                </a:extLst>
              </a:tr>
            </a:tbl>
          </a:graphicData>
        </a:graphic>
      </p:graphicFrame>
      <p:sp>
        <p:nvSpPr>
          <p:cNvPr id="11" name="テキスト ボックス 10">
            <a:extLst>
              <a:ext uri="{FF2B5EF4-FFF2-40B4-BE49-F238E27FC236}">
                <a16:creationId xmlns:a16="http://schemas.microsoft.com/office/drawing/2014/main" id="{DCDC3645-32F6-4BAA-969C-E5859899582E}"/>
              </a:ext>
            </a:extLst>
          </p:cNvPr>
          <p:cNvSpPr txBox="1"/>
          <p:nvPr/>
        </p:nvSpPr>
        <p:spPr>
          <a:xfrm>
            <a:off x="8361335" y="5942282"/>
            <a:ext cx="3729925" cy="523220"/>
          </a:xfrm>
          <a:prstGeom prst="rect">
            <a:avLst/>
          </a:prstGeom>
          <a:solidFill>
            <a:schemeClr val="accent1">
              <a:lumMod val="20000"/>
              <a:lumOff val="80000"/>
            </a:schemeClr>
          </a:solidFill>
        </p:spPr>
        <p:txBody>
          <a:bodyPr wrap="square" rtlCol="0">
            <a:spAutoFit/>
          </a:bodyPr>
          <a:lstStyle/>
          <a:p>
            <a:r>
              <a:rPr kumimoji="1" lang="en-US" altLang="ja-JP" dirty="0" smtClean="0">
                <a:solidFill>
                  <a:srgbClr val="0066FF"/>
                </a:solidFill>
                <a:latin typeface="Meiryo UI" panose="020B0604030504040204" pitchFamily="50" charset="-128"/>
                <a:ea typeface="Meiryo UI" panose="020B0604030504040204" pitchFamily="50" charset="-128"/>
              </a:rPr>
              <a:t>※2. LT</a:t>
            </a:r>
            <a:r>
              <a:rPr kumimoji="1" lang="ja-JP" altLang="en-US" dirty="0" smtClean="0">
                <a:solidFill>
                  <a:srgbClr val="0066FF"/>
                </a:solidFill>
                <a:latin typeface="Meiryo UI" panose="020B0604030504040204" pitchFamily="50" charset="-128"/>
                <a:ea typeface="Meiryo UI" panose="020B0604030504040204" pitchFamily="50" charset="-128"/>
              </a:rPr>
              <a:t>にスライドの再配布を許諾頂くにあたり、</a:t>
            </a:r>
            <a:endParaRPr kumimoji="1" lang="en-US" altLang="ja-JP" dirty="0" smtClean="0">
              <a:solidFill>
                <a:srgbClr val="0066FF"/>
              </a:solidFill>
              <a:latin typeface="Meiryo UI" panose="020B0604030504040204" pitchFamily="50" charset="-128"/>
              <a:ea typeface="Meiryo UI" panose="020B0604030504040204" pitchFamily="50" charset="-128"/>
            </a:endParaRPr>
          </a:p>
          <a:p>
            <a:r>
              <a:rPr kumimoji="1" lang="ja-JP" altLang="en-US" dirty="0" smtClean="0">
                <a:solidFill>
                  <a:srgbClr val="0066FF"/>
                </a:solidFill>
                <a:latin typeface="Meiryo UI" panose="020B0604030504040204" pitchFamily="50" charset="-128"/>
                <a:ea typeface="Meiryo UI" panose="020B0604030504040204" pitchFamily="50" charset="-128"/>
              </a:rPr>
              <a:t>適用するライセンスを明記願います。</a:t>
            </a:r>
            <a:endParaRPr kumimoji="1" lang="ja-JP" altLang="en-US" dirty="0">
              <a:solidFill>
                <a:srgbClr val="0066FF"/>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DCDC3645-32F6-4BAA-969C-E5859899582E}"/>
              </a:ext>
            </a:extLst>
          </p:cNvPr>
          <p:cNvSpPr txBox="1"/>
          <p:nvPr/>
        </p:nvSpPr>
        <p:spPr>
          <a:xfrm>
            <a:off x="4017163" y="3216840"/>
            <a:ext cx="2347996" cy="430887"/>
          </a:xfrm>
          <a:prstGeom prst="rect">
            <a:avLst/>
          </a:prstGeom>
          <a:solidFill>
            <a:schemeClr val="accent1">
              <a:lumMod val="20000"/>
              <a:lumOff val="80000"/>
            </a:schemeClr>
          </a:solidFill>
        </p:spPr>
        <p:txBody>
          <a:bodyPr wrap="square" rtlCol="0">
            <a:spAutoFit/>
          </a:bodyPr>
          <a:lstStyle/>
          <a:p>
            <a:pPr lvl="0">
              <a:defRPr/>
            </a:pPr>
            <a:r>
              <a:rPr kumimoji="1" lang="ja-JP" altLang="en-US" sz="1100" dirty="0" smtClean="0">
                <a:solidFill>
                  <a:srgbClr val="0066FF"/>
                </a:solidFill>
                <a:latin typeface="Meiryo UI" panose="020B0604030504040204" pitchFamily="50" charset="-128"/>
                <a:ea typeface="Meiryo UI" panose="020B0604030504040204" pitchFamily="50" charset="-128"/>
              </a:rPr>
              <a:t>導入：業務</a:t>
            </a:r>
            <a:r>
              <a:rPr kumimoji="1" lang="ja-JP" altLang="en-US" sz="1100" dirty="0">
                <a:solidFill>
                  <a:srgbClr val="0066FF"/>
                </a:solidFill>
                <a:latin typeface="Meiryo UI" panose="020B0604030504040204" pitchFamily="50" charset="-128"/>
                <a:ea typeface="Meiryo UI" panose="020B0604030504040204" pitchFamily="50" charset="-128"/>
              </a:rPr>
              <a:t>システムとして活用して</a:t>
            </a:r>
            <a:r>
              <a:rPr kumimoji="1" lang="ja-JP" altLang="en-US" sz="1100" dirty="0" smtClean="0">
                <a:solidFill>
                  <a:srgbClr val="0066FF"/>
                </a:solidFill>
                <a:latin typeface="Meiryo UI" panose="020B0604030504040204" pitchFamily="50" charset="-128"/>
                <a:ea typeface="Meiryo UI" panose="020B0604030504040204" pitchFamily="50" charset="-128"/>
              </a:rPr>
              <a:t>いる </a:t>
            </a:r>
            <a:endParaRPr kumimoji="1" lang="en-US" altLang="ja-JP" sz="1100" dirty="0" smtClean="0">
              <a:solidFill>
                <a:srgbClr val="0066FF"/>
              </a:solidFill>
              <a:latin typeface="Meiryo UI" panose="020B0604030504040204" pitchFamily="50" charset="-128"/>
              <a:ea typeface="Meiryo UI" panose="020B0604030504040204" pitchFamily="50" charset="-128"/>
            </a:endParaRPr>
          </a:p>
          <a:p>
            <a:pPr lvl="0">
              <a:defRPr/>
            </a:pPr>
            <a:r>
              <a:rPr kumimoji="1" lang="ja-JP" altLang="en-US" sz="1100" dirty="0" smtClean="0">
                <a:solidFill>
                  <a:srgbClr val="0066FF"/>
                </a:solidFill>
                <a:latin typeface="Meiryo UI" panose="020B0604030504040204" pitchFamily="50" charset="-128"/>
                <a:ea typeface="Meiryo UI" panose="020B0604030504040204" pitchFamily="50" charset="-128"/>
              </a:rPr>
              <a:t>評価：性能</a:t>
            </a:r>
            <a:r>
              <a:rPr kumimoji="1" lang="ja-JP" altLang="en-US" sz="1100" dirty="0">
                <a:solidFill>
                  <a:srgbClr val="0066FF"/>
                </a:solidFill>
                <a:latin typeface="Meiryo UI" panose="020B0604030504040204" pitchFamily="50" charset="-128"/>
                <a:ea typeface="Meiryo UI" panose="020B0604030504040204" pitchFamily="50" charset="-128"/>
              </a:rPr>
              <a:t>等を評価</a:t>
            </a:r>
            <a:r>
              <a:rPr kumimoji="1" lang="ja-JP" altLang="en-US" sz="1100" dirty="0" smtClean="0">
                <a:solidFill>
                  <a:srgbClr val="0066FF"/>
                </a:solidFill>
                <a:latin typeface="Meiryo UI" panose="020B0604030504040204" pitchFamily="50" charset="-128"/>
                <a:ea typeface="Meiryo UI" panose="020B0604030504040204" pitchFamily="50" charset="-128"/>
              </a:rPr>
              <a:t>試験</a:t>
            </a:r>
            <a:endParaRPr kumimoji="1" lang="en-US" altLang="ja-JP" sz="1100" dirty="0">
              <a:solidFill>
                <a:srgbClr val="0066FF"/>
              </a:solidFill>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CDC3645-32F6-4BAA-969C-E5859899582E}"/>
              </a:ext>
            </a:extLst>
          </p:cNvPr>
          <p:cNvSpPr txBox="1"/>
          <p:nvPr/>
        </p:nvSpPr>
        <p:spPr>
          <a:xfrm>
            <a:off x="9651287" y="3082751"/>
            <a:ext cx="2347996" cy="261610"/>
          </a:xfrm>
          <a:prstGeom prst="rect">
            <a:avLst/>
          </a:prstGeom>
          <a:solidFill>
            <a:schemeClr val="accent1">
              <a:lumMod val="20000"/>
              <a:lumOff val="80000"/>
            </a:schemeClr>
          </a:solidFill>
        </p:spPr>
        <p:txBody>
          <a:bodyPr wrap="square" rtlCol="0">
            <a:spAutoFit/>
          </a:bodyPr>
          <a:lstStyle/>
          <a:p>
            <a:pPr lvl="0">
              <a:defRPr/>
            </a:pPr>
            <a:r>
              <a:rPr kumimoji="1" lang="ja-JP" altLang="en-US" sz="1100" dirty="0" smtClean="0">
                <a:solidFill>
                  <a:srgbClr val="0066FF"/>
                </a:solidFill>
                <a:latin typeface="Meiryo UI" panose="020B0604030504040204" pitchFamily="50" charset="-128"/>
                <a:ea typeface="Meiryo UI" panose="020B0604030504040204" pitchFamily="50" charset="-128"/>
              </a:rPr>
              <a:t>過去</a:t>
            </a:r>
            <a:r>
              <a:rPr kumimoji="1" lang="ja-JP" altLang="en-US" sz="1100" dirty="0">
                <a:solidFill>
                  <a:srgbClr val="0066FF"/>
                </a:solidFill>
                <a:latin typeface="Meiryo UI" panose="020B0604030504040204" pitchFamily="50" charset="-128"/>
                <a:ea typeface="Meiryo UI" panose="020B0604030504040204" pitchFamily="50" charset="-128"/>
              </a:rPr>
              <a:t>実施について</a:t>
            </a:r>
            <a:r>
              <a:rPr kumimoji="1" lang="en-US" altLang="ja-JP" sz="1100" dirty="0">
                <a:solidFill>
                  <a:srgbClr val="0066FF"/>
                </a:solidFill>
                <a:latin typeface="Meiryo UI" panose="020B0604030504040204" pitchFamily="50" charset="-128"/>
                <a:ea typeface="Meiryo UI" panose="020B0604030504040204" pitchFamily="50" charset="-128"/>
              </a:rPr>
              <a:t>N</a:t>
            </a:r>
            <a:r>
              <a:rPr kumimoji="1" lang="ja-JP" altLang="en-US" sz="1100" dirty="0">
                <a:solidFill>
                  <a:srgbClr val="0066FF"/>
                </a:solidFill>
                <a:latin typeface="Meiryo UI" panose="020B0604030504040204" pitchFamily="50" charset="-128"/>
                <a:ea typeface="Meiryo UI" panose="020B0604030504040204" pitchFamily="50" charset="-128"/>
              </a:rPr>
              <a:t>ヶ月の期間でも可</a:t>
            </a:r>
            <a:endParaRPr kumimoji="1" lang="en-US" altLang="ja-JP" sz="1100" dirty="0">
              <a:solidFill>
                <a:srgbClr val="0066FF"/>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DCDC3645-32F6-4BAA-969C-E5859899582E}"/>
              </a:ext>
            </a:extLst>
          </p:cNvPr>
          <p:cNvSpPr txBox="1"/>
          <p:nvPr/>
        </p:nvSpPr>
        <p:spPr>
          <a:xfrm>
            <a:off x="4842953" y="4926000"/>
            <a:ext cx="1425848" cy="430887"/>
          </a:xfrm>
          <a:prstGeom prst="rect">
            <a:avLst/>
          </a:prstGeom>
          <a:solidFill>
            <a:schemeClr val="accent1">
              <a:lumMod val="20000"/>
              <a:lumOff val="80000"/>
            </a:schemeClr>
          </a:solidFill>
        </p:spPr>
        <p:txBody>
          <a:bodyPr wrap="square" rtlCol="0">
            <a:spAutoFit/>
          </a:bodyPr>
          <a:lstStyle/>
          <a:p>
            <a:pPr lvl="0">
              <a:defRPr/>
            </a:pPr>
            <a:r>
              <a:rPr kumimoji="1" lang="en-US" altLang="ja-JP" sz="1100" dirty="0" smtClean="0">
                <a:solidFill>
                  <a:srgbClr val="0066FF"/>
                </a:solidFill>
                <a:latin typeface="Meiryo UI" panose="020B0604030504040204" pitchFamily="50" charset="-128"/>
                <a:ea typeface="Meiryo UI" panose="020B0604030504040204" pitchFamily="50" charset="-128"/>
              </a:rPr>
              <a:t>0</a:t>
            </a:r>
            <a:r>
              <a:rPr kumimoji="1" lang="ja-JP" altLang="en-US" sz="1100" dirty="0" smtClean="0">
                <a:solidFill>
                  <a:srgbClr val="0066FF"/>
                </a:solidFill>
                <a:latin typeface="Meiryo UI" panose="020B0604030504040204" pitchFamily="50" charset="-128"/>
                <a:ea typeface="Meiryo UI" panose="020B0604030504040204" pitchFamily="50" charset="-128"/>
              </a:rPr>
              <a:t>：勧めることはない</a:t>
            </a:r>
            <a:endParaRPr kumimoji="1" lang="en-US" altLang="ja-JP" sz="1100" dirty="0">
              <a:solidFill>
                <a:srgbClr val="0066FF"/>
              </a:solidFill>
              <a:latin typeface="Meiryo UI" panose="020B0604030504040204" pitchFamily="50" charset="-128"/>
              <a:ea typeface="Meiryo UI" panose="020B0604030504040204" pitchFamily="50" charset="-128"/>
            </a:endParaRPr>
          </a:p>
          <a:p>
            <a:pPr lvl="0">
              <a:defRPr/>
            </a:pPr>
            <a:r>
              <a:rPr kumimoji="1" lang="en-US" altLang="ja-JP" sz="1100" dirty="0" smtClean="0">
                <a:solidFill>
                  <a:srgbClr val="0066FF"/>
                </a:solidFill>
                <a:latin typeface="Meiryo UI" panose="020B0604030504040204" pitchFamily="50" charset="-128"/>
                <a:ea typeface="Meiryo UI" panose="020B0604030504040204" pitchFamily="50" charset="-128"/>
              </a:rPr>
              <a:t>10</a:t>
            </a:r>
            <a:r>
              <a:rPr kumimoji="1" lang="ja-JP" altLang="en-US" sz="1100" dirty="0" smtClean="0">
                <a:solidFill>
                  <a:srgbClr val="0066FF"/>
                </a:solidFill>
                <a:latin typeface="Meiryo UI" panose="020B0604030504040204" pitchFamily="50" charset="-128"/>
                <a:ea typeface="Meiryo UI" panose="020B0604030504040204" pitchFamily="50" charset="-128"/>
              </a:rPr>
              <a:t>：必ず勧める</a:t>
            </a:r>
            <a:endParaRPr kumimoji="1" lang="en-US" altLang="ja-JP" sz="1100" dirty="0">
              <a:solidFill>
                <a:srgbClr val="0066FF"/>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CDC3645-32F6-4BAA-969C-E5859899582E}"/>
              </a:ext>
            </a:extLst>
          </p:cNvPr>
          <p:cNvSpPr txBox="1"/>
          <p:nvPr/>
        </p:nvSpPr>
        <p:spPr>
          <a:xfrm>
            <a:off x="3246625" y="1001603"/>
            <a:ext cx="3316905" cy="769441"/>
          </a:xfrm>
          <a:prstGeom prst="rect">
            <a:avLst/>
          </a:prstGeom>
          <a:solidFill>
            <a:schemeClr val="accent1">
              <a:lumMod val="20000"/>
              <a:lumOff val="80000"/>
            </a:schemeClr>
          </a:solidFill>
        </p:spPr>
        <p:txBody>
          <a:bodyPr wrap="square" rtlCol="0">
            <a:spAutoFit/>
          </a:bodyPr>
          <a:lstStyle/>
          <a:p>
            <a:pPr lvl="0">
              <a:defRPr/>
            </a:pPr>
            <a:r>
              <a:rPr kumimoji="1" lang="ja-JP" altLang="en-US" sz="1100" dirty="0" smtClean="0">
                <a:solidFill>
                  <a:srgbClr val="0066FF"/>
                </a:solidFill>
                <a:latin typeface="Meiryo UI" panose="020B0604030504040204" pitchFamily="50" charset="-128"/>
                <a:ea typeface="Meiryo UI" panose="020B0604030504040204" pitchFamily="50" charset="-128"/>
              </a:rPr>
              <a:t>記名・匿名に関わらず、次の記載を頂くかどうか</a:t>
            </a:r>
            <a:endParaRPr kumimoji="1" lang="en-US" altLang="ja-JP" sz="1100" dirty="0" smtClean="0">
              <a:solidFill>
                <a:srgbClr val="0066FF"/>
              </a:solidFill>
              <a:latin typeface="Meiryo UI" panose="020B0604030504040204" pitchFamily="50" charset="-128"/>
              <a:ea typeface="Meiryo UI" panose="020B0604030504040204" pitchFamily="50" charset="-128"/>
            </a:endParaRPr>
          </a:p>
          <a:p>
            <a:pPr lvl="0">
              <a:defRPr/>
            </a:pPr>
            <a:r>
              <a:rPr kumimoji="1" lang="en-US" altLang="ja-JP" sz="1100" dirty="0" smtClean="0">
                <a:solidFill>
                  <a:srgbClr val="0066FF"/>
                </a:solidFill>
                <a:latin typeface="Meiryo UI" panose="020B0604030504040204" pitchFamily="50" charset="-128"/>
                <a:ea typeface="Meiryo UI" panose="020B0604030504040204" pitchFamily="50" charset="-128"/>
              </a:rPr>
              <a:t>- </a:t>
            </a:r>
            <a:r>
              <a:rPr kumimoji="1" lang="ja-JP" altLang="en-US" sz="1100" dirty="0" smtClean="0">
                <a:solidFill>
                  <a:srgbClr val="0066FF"/>
                </a:solidFill>
                <a:latin typeface="Meiryo UI" panose="020B0604030504040204" pitchFamily="50" charset="-128"/>
                <a:ea typeface="Meiryo UI" panose="020B0604030504040204" pitchFamily="50" charset="-128"/>
              </a:rPr>
              <a:t>業種</a:t>
            </a:r>
            <a:endParaRPr kumimoji="1" lang="en-US" altLang="ja-JP" sz="1100" dirty="0" smtClean="0">
              <a:solidFill>
                <a:srgbClr val="0066FF"/>
              </a:solidFill>
              <a:latin typeface="Meiryo UI" panose="020B0604030504040204" pitchFamily="50" charset="-128"/>
              <a:ea typeface="Meiryo UI" panose="020B0604030504040204" pitchFamily="50" charset="-128"/>
            </a:endParaRPr>
          </a:p>
          <a:p>
            <a:pPr lvl="0">
              <a:defRPr/>
            </a:pPr>
            <a:r>
              <a:rPr kumimoji="1" lang="en-US" altLang="ja-JP" sz="1100" dirty="0" smtClean="0">
                <a:solidFill>
                  <a:srgbClr val="0066FF"/>
                </a:solidFill>
                <a:latin typeface="Meiryo UI" panose="020B0604030504040204" pitchFamily="50" charset="-128"/>
                <a:ea typeface="Meiryo UI" panose="020B0604030504040204" pitchFamily="50" charset="-128"/>
              </a:rPr>
              <a:t>- </a:t>
            </a:r>
            <a:r>
              <a:rPr kumimoji="1" lang="ja-JP" altLang="en-US" sz="1100" dirty="0" smtClean="0">
                <a:solidFill>
                  <a:srgbClr val="0066FF"/>
                </a:solidFill>
                <a:latin typeface="Meiryo UI" panose="020B0604030504040204" pitchFamily="50" charset="-128"/>
                <a:ea typeface="Meiryo UI" panose="020B0604030504040204" pitchFamily="50" charset="-128"/>
              </a:rPr>
              <a:t>事業規模</a:t>
            </a:r>
            <a:endParaRPr kumimoji="1" lang="en-US" altLang="ja-JP" sz="1100" dirty="0" smtClean="0">
              <a:solidFill>
                <a:srgbClr val="0066FF"/>
              </a:solidFill>
              <a:latin typeface="Meiryo UI" panose="020B0604030504040204" pitchFamily="50" charset="-128"/>
              <a:ea typeface="Meiryo UI" panose="020B0604030504040204" pitchFamily="50" charset="-128"/>
            </a:endParaRPr>
          </a:p>
          <a:p>
            <a:pPr lvl="0">
              <a:defRPr/>
            </a:pPr>
            <a:r>
              <a:rPr kumimoji="1" lang="en-US" altLang="ja-JP" sz="1100" dirty="0" smtClean="0">
                <a:solidFill>
                  <a:srgbClr val="0066FF"/>
                </a:solidFill>
                <a:latin typeface="Meiryo UI" panose="020B0604030504040204" pitchFamily="50" charset="-128"/>
                <a:ea typeface="Meiryo UI" panose="020B0604030504040204" pitchFamily="50" charset="-128"/>
              </a:rPr>
              <a:t>- </a:t>
            </a:r>
            <a:r>
              <a:rPr kumimoji="1" lang="ja-JP" altLang="en-US" sz="1100" dirty="0" smtClean="0">
                <a:solidFill>
                  <a:srgbClr val="0066FF"/>
                </a:solidFill>
                <a:latin typeface="Meiryo UI" panose="020B0604030504040204" pitchFamily="50" charset="-128"/>
                <a:ea typeface="Meiryo UI" panose="020B0604030504040204" pitchFamily="50" charset="-128"/>
              </a:rPr>
              <a:t>国内・海外の展開の規模など</a:t>
            </a:r>
            <a:endParaRPr kumimoji="1" lang="en-US" altLang="ja-JP" sz="1100" dirty="0">
              <a:solidFill>
                <a:srgbClr val="0066FF"/>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08343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ケーススタディ </a:t>
            </a:r>
            <a:r>
              <a:rPr lang="en-US" altLang="ja-JP" dirty="0"/>
              <a:t>&amp;</a:t>
            </a:r>
            <a:r>
              <a:rPr lang="ja-JP" altLang="en-US" dirty="0"/>
              <a:t> ライトニングトーク</a:t>
            </a:r>
            <a:endParaRPr kumimoji="1" lang="ja-JP" altLang="en-US" dirty="0"/>
          </a:p>
        </p:txBody>
      </p:sp>
      <p:sp>
        <p:nvSpPr>
          <p:cNvPr id="5" name="テキスト プレースホルダー 4"/>
          <p:cNvSpPr>
            <a:spLocks noGrp="1"/>
          </p:cNvSpPr>
          <p:nvPr>
            <p:ph type="body" idx="1"/>
          </p:nvPr>
        </p:nvSpPr>
        <p:spPr/>
        <p:txBody>
          <a:bodyPr/>
          <a:lstStyle/>
          <a:p>
            <a:r>
              <a:rPr kumimoji="1" lang="en-US" altLang="ja-JP" sz="1800" dirty="0">
                <a:solidFill>
                  <a:schemeClr val="tx1"/>
                </a:solidFill>
              </a:rPr>
              <a:t>OSS</a:t>
            </a:r>
            <a:r>
              <a:rPr kumimoji="1" lang="ja-JP" altLang="en-US" sz="1800" dirty="0">
                <a:solidFill>
                  <a:schemeClr val="tx1"/>
                </a:solidFill>
              </a:rPr>
              <a:t>コンプライアンスにおいて、情報収集や情報共有の場で、他社の良い事例を聞ける機会も増えてきたと思います</a:t>
            </a:r>
            <a:endParaRPr kumimoji="1" lang="en-US" altLang="ja-JP" sz="1800" dirty="0">
              <a:solidFill>
                <a:schemeClr val="tx1"/>
              </a:solidFill>
            </a:endParaRPr>
          </a:p>
          <a:p>
            <a:r>
              <a:rPr lang="ja-JP" altLang="en-US" sz="1800" dirty="0">
                <a:solidFill>
                  <a:schemeClr val="tx1"/>
                </a:solidFill>
              </a:rPr>
              <a:t>一方で、広く議論する場はあっても、その場限りで終わってしまい、各自が自分のメモを頼りに社内へフィードバックする、などという状況が多いと感じています</a:t>
            </a:r>
            <a:endParaRPr lang="en-US" altLang="ja-JP" sz="1800" dirty="0">
              <a:solidFill>
                <a:schemeClr val="tx1"/>
              </a:solidFill>
            </a:endParaRPr>
          </a:p>
          <a:p>
            <a:r>
              <a:rPr kumimoji="1" lang="ja-JP" altLang="en-US" sz="1800" dirty="0">
                <a:solidFill>
                  <a:schemeClr val="tx1"/>
                </a:solidFill>
              </a:rPr>
              <a:t>フリーディスカッション</a:t>
            </a:r>
            <a:r>
              <a:rPr lang="ja-JP" altLang="en-US" sz="1800" dirty="0">
                <a:solidFill>
                  <a:schemeClr val="tx1"/>
                </a:solidFill>
              </a:rPr>
              <a:t>の場で情報を集めることができても、テーマが発散しがちなケースもあり、あえてケースを絞って各社の状況を話す、というようなことはあまりないと感じています</a:t>
            </a:r>
            <a:endParaRPr kumimoji="1" lang="en-US" altLang="ja-JP" sz="1800" dirty="0">
              <a:solidFill>
                <a:schemeClr val="tx1"/>
              </a:solidFill>
            </a:endParaRPr>
          </a:p>
          <a:p>
            <a:pPr marL="0" indent="0">
              <a:buNone/>
            </a:pPr>
            <a:endParaRPr kumimoji="1" lang="en-US" altLang="ja-JP" sz="1800" dirty="0">
              <a:solidFill>
                <a:schemeClr val="tx1"/>
              </a:solidFill>
            </a:endParaRPr>
          </a:p>
          <a:p>
            <a:pPr marL="0" indent="0">
              <a:buNone/>
            </a:pPr>
            <a:r>
              <a:rPr lang="ja-JP" altLang="en-US" sz="1800" dirty="0">
                <a:solidFill>
                  <a:schemeClr val="tx1"/>
                </a:solidFill>
              </a:rPr>
              <a:t>そこで、</a:t>
            </a:r>
            <a:r>
              <a:rPr kumimoji="1" lang="ja-JP" altLang="en-US" sz="1800" dirty="0">
                <a:solidFill>
                  <a:schemeClr val="tx1"/>
                </a:solidFill>
              </a:rPr>
              <a:t>テーマを決めて、各社の状況をそれぞれ発表し、下記の効果を目論見ます</a:t>
            </a:r>
            <a:endParaRPr kumimoji="1" lang="en-US" altLang="ja-JP" sz="1800" dirty="0">
              <a:solidFill>
                <a:schemeClr val="tx1"/>
              </a:solidFill>
            </a:endParaRPr>
          </a:p>
          <a:p>
            <a:pPr lvl="1"/>
            <a:r>
              <a:rPr lang="ja-JP" altLang="en-US" sz="1600" dirty="0">
                <a:solidFill>
                  <a:schemeClr val="tx1"/>
                </a:solidFill>
              </a:rPr>
              <a:t>テーマに沿って、ケーススタディを集めることで、参考にしやすい／新しい気付きがある、などの効果を期待</a:t>
            </a:r>
            <a:endParaRPr lang="en-US" altLang="ja-JP" sz="1600" dirty="0">
              <a:solidFill>
                <a:schemeClr val="tx1"/>
              </a:solidFill>
            </a:endParaRPr>
          </a:p>
          <a:p>
            <a:pPr lvl="1"/>
            <a:r>
              <a:rPr lang="ja-JP" altLang="en-US" sz="1600" dirty="0">
                <a:solidFill>
                  <a:schemeClr val="tx1"/>
                </a:solidFill>
              </a:rPr>
              <a:t>似ている状況の他社のケースから、良い点を社内にフィードバック</a:t>
            </a:r>
            <a:endParaRPr lang="en-US" altLang="ja-JP" sz="1600" dirty="0">
              <a:solidFill>
                <a:schemeClr val="tx1"/>
              </a:solidFill>
            </a:endParaRPr>
          </a:p>
          <a:p>
            <a:pPr lvl="1"/>
            <a:r>
              <a:rPr lang="ja-JP" altLang="en-US" sz="1600" dirty="0">
                <a:solidFill>
                  <a:schemeClr val="tx1"/>
                </a:solidFill>
              </a:rPr>
              <a:t>発表形態：</a:t>
            </a:r>
            <a:r>
              <a:rPr lang="en-US" altLang="ja-JP" sz="1600" dirty="0">
                <a:solidFill>
                  <a:schemeClr val="tx1"/>
                </a:solidFill>
              </a:rPr>
              <a:t>1</a:t>
            </a:r>
            <a:r>
              <a:rPr lang="ja-JP" altLang="en-US" sz="1600" dirty="0">
                <a:solidFill>
                  <a:schemeClr val="tx1"/>
                </a:solidFill>
              </a:rPr>
              <a:t>社持ち時間は</a:t>
            </a:r>
            <a:r>
              <a:rPr lang="en-US" altLang="ja-JP" sz="1600" dirty="0">
                <a:solidFill>
                  <a:schemeClr val="tx1"/>
                </a:solidFill>
              </a:rPr>
              <a:t>2</a:t>
            </a:r>
            <a:r>
              <a:rPr lang="ja-JP" altLang="en-US" sz="1600" dirty="0">
                <a:solidFill>
                  <a:schemeClr val="tx1"/>
                </a:solidFill>
              </a:rPr>
              <a:t>～</a:t>
            </a:r>
            <a:r>
              <a:rPr lang="en-US" altLang="ja-JP" sz="1600" dirty="0">
                <a:solidFill>
                  <a:schemeClr val="tx1"/>
                </a:solidFill>
              </a:rPr>
              <a:t>3</a:t>
            </a:r>
            <a:r>
              <a:rPr lang="ja-JP" altLang="en-US" sz="1600" dirty="0">
                <a:solidFill>
                  <a:schemeClr val="tx1"/>
                </a:solidFill>
              </a:rPr>
              <a:t>分として、状況</a:t>
            </a:r>
            <a:r>
              <a:rPr lang="en-US" altLang="ja-JP" sz="1600" dirty="0">
                <a:solidFill>
                  <a:schemeClr val="tx1"/>
                </a:solidFill>
              </a:rPr>
              <a:t>(</a:t>
            </a:r>
            <a:r>
              <a:rPr lang="ja-JP" altLang="en-US" sz="1600" dirty="0">
                <a:solidFill>
                  <a:schemeClr val="tx1"/>
                </a:solidFill>
              </a:rPr>
              <a:t>実状</a:t>
            </a:r>
            <a:r>
              <a:rPr lang="en-US" altLang="ja-JP" sz="1600" dirty="0">
                <a:solidFill>
                  <a:schemeClr val="tx1"/>
                </a:solidFill>
              </a:rPr>
              <a:t>)</a:t>
            </a:r>
            <a:r>
              <a:rPr lang="ja-JP" altLang="en-US" sz="1600" dirty="0">
                <a:solidFill>
                  <a:schemeClr val="tx1"/>
                </a:solidFill>
              </a:rPr>
              <a:t>をプレゼン</a:t>
            </a:r>
            <a:endParaRPr lang="en-US" altLang="ja-JP" sz="1600" dirty="0">
              <a:solidFill>
                <a:schemeClr val="tx1"/>
              </a:solidFill>
            </a:endParaRPr>
          </a:p>
          <a:p>
            <a:pPr lvl="2"/>
            <a:r>
              <a:rPr lang="ja-JP" altLang="en-US" sz="1400" dirty="0">
                <a:solidFill>
                  <a:schemeClr val="tx1"/>
                </a:solidFill>
              </a:rPr>
              <a:t>あえてある程度フォーマット化してシンプルに</a:t>
            </a:r>
            <a:endParaRPr lang="en-US" altLang="ja-JP" sz="1400" dirty="0">
              <a:solidFill>
                <a:schemeClr val="tx1"/>
              </a:solidFill>
            </a:endParaRPr>
          </a:p>
          <a:p>
            <a:pPr lvl="2"/>
            <a:r>
              <a:rPr lang="ja-JP" altLang="en-US" sz="1400" dirty="0">
                <a:solidFill>
                  <a:schemeClr val="tx1"/>
                </a:solidFill>
              </a:rPr>
              <a:t>その中でポイントと思う点、などを含める</a:t>
            </a:r>
            <a:endParaRPr lang="en-US" altLang="ja-JP" sz="1400" dirty="0">
              <a:solidFill>
                <a:schemeClr val="tx1"/>
              </a:solidFill>
            </a:endParaRPr>
          </a:p>
          <a:p>
            <a:pPr lvl="2"/>
            <a:r>
              <a:rPr lang="ja-JP" altLang="en-US" sz="1400" dirty="0">
                <a:solidFill>
                  <a:schemeClr val="tx1"/>
                </a:solidFill>
              </a:rPr>
              <a:t>匿名希望</a:t>
            </a:r>
            <a:r>
              <a:rPr lang="en-US" altLang="ja-JP" sz="1400" dirty="0">
                <a:solidFill>
                  <a:schemeClr val="tx1"/>
                </a:solidFill>
              </a:rPr>
              <a:t>(A</a:t>
            </a:r>
            <a:r>
              <a:rPr lang="ja-JP" altLang="en-US" sz="1400" dirty="0">
                <a:solidFill>
                  <a:schemeClr val="tx1"/>
                </a:solidFill>
              </a:rPr>
              <a:t>社，</a:t>
            </a:r>
            <a:r>
              <a:rPr lang="en-US" altLang="ja-JP" sz="1400" dirty="0">
                <a:solidFill>
                  <a:schemeClr val="tx1"/>
                </a:solidFill>
              </a:rPr>
              <a:t>B</a:t>
            </a:r>
            <a:r>
              <a:rPr lang="ja-JP" altLang="en-US" sz="1400" dirty="0">
                <a:solidFill>
                  <a:schemeClr val="tx1"/>
                </a:solidFill>
              </a:rPr>
              <a:t>社</a:t>
            </a:r>
            <a:r>
              <a:rPr lang="en-US" altLang="ja-JP" sz="1400" dirty="0">
                <a:solidFill>
                  <a:schemeClr val="tx1"/>
                </a:solidFill>
              </a:rPr>
              <a:t>)</a:t>
            </a:r>
            <a:r>
              <a:rPr lang="ja-JP" altLang="en-US" sz="1400" dirty="0">
                <a:solidFill>
                  <a:schemeClr val="tx1"/>
                </a:solidFill>
              </a:rPr>
              <a:t>も</a:t>
            </a:r>
            <a:r>
              <a:rPr lang="en-US" altLang="ja-JP" sz="1400" dirty="0">
                <a:solidFill>
                  <a:schemeClr val="tx1"/>
                </a:solidFill>
              </a:rPr>
              <a:t>OK</a:t>
            </a:r>
            <a:r>
              <a:rPr lang="ja-JP" altLang="en-US" sz="1400" dirty="0">
                <a:solidFill>
                  <a:schemeClr val="tx1"/>
                </a:solidFill>
              </a:rPr>
              <a:t>として、出来れば議事</a:t>
            </a:r>
            <a:r>
              <a:rPr lang="en-US" altLang="ja-JP" sz="1400" dirty="0">
                <a:solidFill>
                  <a:schemeClr val="tx1"/>
                </a:solidFill>
              </a:rPr>
              <a:t>(Wiki)</a:t>
            </a:r>
            <a:r>
              <a:rPr lang="ja-JP" altLang="en-US" sz="1400" dirty="0">
                <a:solidFill>
                  <a:schemeClr val="tx1"/>
                </a:solidFill>
              </a:rPr>
              <a:t>に</a:t>
            </a:r>
            <a:r>
              <a:rPr lang="ja-JP" altLang="en-US" sz="1400" dirty="0" smtClean="0">
                <a:solidFill>
                  <a:schemeClr val="tx1"/>
                </a:solidFill>
              </a:rPr>
              <a:t>残す</a:t>
            </a:r>
            <a:endParaRPr lang="en-US" altLang="ja-JP" sz="1400" dirty="0">
              <a:solidFill>
                <a:schemeClr val="tx1"/>
              </a:solidFill>
            </a:endParaRPr>
          </a:p>
        </p:txBody>
      </p:sp>
      <p:sp>
        <p:nvSpPr>
          <p:cNvPr id="3" name="フッター プレースホルダー 2"/>
          <p:cNvSpPr>
            <a:spLocks noGrp="1"/>
          </p:cNvSpPr>
          <p:nvPr>
            <p:ph type="ftr" idx="4294967295"/>
          </p:nvPr>
        </p:nvSpPr>
        <p:spPr>
          <a:xfrm>
            <a:off x="0" y="6194425"/>
            <a:ext cx="4114800" cy="365125"/>
          </a:xfrm>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2" name="正方形/長方形 1"/>
          <p:cNvSpPr/>
          <p:nvPr/>
        </p:nvSpPr>
        <p:spPr>
          <a:xfrm>
            <a:off x="85239" y="99675"/>
            <a:ext cx="4695988" cy="37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参考：過去の</a:t>
            </a:r>
            <a:r>
              <a:rPr kumimoji="1" lang="en-US" altLang="ja-JP" dirty="0" smtClean="0"/>
              <a:t>LT</a:t>
            </a:r>
            <a:r>
              <a:rPr kumimoji="1" lang="ja-JP" altLang="en-US" dirty="0" smtClean="0"/>
              <a:t>における加藤さんからの案内文の写し</a:t>
            </a:r>
            <a:endParaRPr kumimoji="1" lang="ja-JP" altLang="en-US" dirty="0"/>
          </a:p>
        </p:txBody>
      </p:sp>
    </p:spTree>
    <p:extLst>
      <p:ext uri="{BB962C8B-B14F-4D97-AF65-F5344CB8AC3E}">
        <p14:creationId xmlns:p14="http://schemas.microsoft.com/office/powerpoint/2010/main" val="1509704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endParaRPr kumimoji="1" lang="ja-JP" altLang="en-US"/>
          </a:p>
        </p:txBody>
      </p:sp>
      <p:sp>
        <p:nvSpPr>
          <p:cNvPr id="5" name="テキスト プレースホルダー 4"/>
          <p:cNvSpPr>
            <a:spLocks noGrp="1"/>
          </p:cNvSpPr>
          <p:nvPr>
            <p:ph type="body" idx="1"/>
          </p:nvPr>
        </p:nvSpPr>
        <p:spPr/>
        <p:txBody>
          <a:bodyPr/>
          <a:lstStyle/>
          <a:p>
            <a:r>
              <a:rPr lang="en-US" altLang="ja-JP" dirty="0">
                <a:solidFill>
                  <a:schemeClr val="tx1"/>
                </a:solidFill>
              </a:rPr>
              <a:t>Tips</a:t>
            </a:r>
            <a:r>
              <a:rPr lang="ja-JP" altLang="en-US" dirty="0">
                <a:solidFill>
                  <a:schemeClr val="tx1"/>
                </a:solidFill>
              </a:rPr>
              <a:t> </a:t>
            </a:r>
            <a:r>
              <a:rPr lang="en-US" altLang="ja-JP" dirty="0">
                <a:solidFill>
                  <a:schemeClr val="tx1"/>
                </a:solidFill>
              </a:rPr>
              <a:t>of the case study</a:t>
            </a:r>
            <a:endParaRPr kumimoji="1" lang="en-US" altLang="ja-JP" dirty="0">
              <a:solidFill>
                <a:schemeClr val="tx1"/>
              </a:solidFill>
            </a:endParaRPr>
          </a:p>
          <a:p>
            <a:pPr lvl="1"/>
            <a:r>
              <a:rPr lang="ja-JP" altLang="en-US" dirty="0">
                <a:solidFill>
                  <a:schemeClr val="tx1"/>
                </a:solidFill>
              </a:rPr>
              <a:t>独自フォーマットも</a:t>
            </a:r>
            <a:r>
              <a:rPr lang="en-US" altLang="ja-JP" dirty="0">
                <a:solidFill>
                  <a:schemeClr val="tx1"/>
                </a:solidFill>
              </a:rPr>
              <a:t>OK</a:t>
            </a:r>
            <a:r>
              <a:rPr lang="ja-JP" altLang="en-US" dirty="0">
                <a:solidFill>
                  <a:schemeClr val="tx1"/>
                </a:solidFill>
              </a:rPr>
              <a:t>です。ただし「</a:t>
            </a:r>
            <a:r>
              <a:rPr lang="en-US" altLang="ja-JP" dirty="0">
                <a:solidFill>
                  <a:schemeClr val="tx1"/>
                </a:solidFill>
              </a:rPr>
              <a:t>1</a:t>
            </a:r>
            <a:r>
              <a:rPr lang="ja-JP" altLang="en-US" dirty="0">
                <a:solidFill>
                  <a:schemeClr val="tx1"/>
                </a:solidFill>
              </a:rPr>
              <a:t>枚」で</a:t>
            </a:r>
            <a:endParaRPr lang="en-US" altLang="ja-JP" dirty="0">
              <a:solidFill>
                <a:schemeClr val="tx1"/>
              </a:solidFill>
            </a:endParaRPr>
          </a:p>
          <a:p>
            <a:pPr lvl="2"/>
            <a:r>
              <a:rPr lang="ja-JP" altLang="en-US" dirty="0">
                <a:solidFill>
                  <a:schemeClr val="tx1"/>
                </a:solidFill>
              </a:rPr>
              <a:t>出来れば英語版も作成いただけると助かります</a:t>
            </a:r>
            <a:endParaRPr lang="en-US" altLang="ja-JP" dirty="0">
              <a:solidFill>
                <a:schemeClr val="tx1"/>
              </a:solidFill>
            </a:endParaRPr>
          </a:p>
          <a:p>
            <a:pPr lvl="3"/>
            <a:r>
              <a:rPr lang="ja-JP" altLang="en-US" dirty="0">
                <a:solidFill>
                  <a:schemeClr val="tx1"/>
                </a:solidFill>
              </a:rPr>
              <a:t>英語版は、なし</a:t>
            </a:r>
            <a:r>
              <a:rPr lang="en-US" altLang="ja-JP" dirty="0">
                <a:solidFill>
                  <a:schemeClr val="tx1"/>
                </a:solidFill>
              </a:rPr>
              <a:t>/</a:t>
            </a:r>
            <a:r>
              <a:rPr lang="ja-JP" altLang="en-US" dirty="0">
                <a:solidFill>
                  <a:schemeClr val="tx1"/>
                </a:solidFill>
              </a:rPr>
              <a:t>後日、でも構いません</a:t>
            </a:r>
            <a:endParaRPr lang="en-US" altLang="ja-JP" dirty="0">
              <a:solidFill>
                <a:schemeClr val="tx1"/>
              </a:solidFill>
            </a:endParaRPr>
          </a:p>
          <a:p>
            <a:pPr lvl="1"/>
            <a:r>
              <a:rPr kumimoji="1" lang="ja-JP" altLang="en-US" dirty="0">
                <a:solidFill>
                  <a:schemeClr val="tx1"/>
                </a:solidFill>
              </a:rPr>
              <a:t>「資料なし。当日口頭での発表」も</a:t>
            </a:r>
            <a:r>
              <a:rPr kumimoji="1" lang="en-US" altLang="ja-JP" dirty="0">
                <a:solidFill>
                  <a:schemeClr val="tx1"/>
                </a:solidFill>
              </a:rPr>
              <a:t>Welcome</a:t>
            </a:r>
            <a:r>
              <a:rPr kumimoji="1" lang="ja-JP" altLang="en-US" dirty="0" err="1">
                <a:solidFill>
                  <a:schemeClr val="tx1"/>
                </a:solidFill>
              </a:rPr>
              <a:t>です</a:t>
            </a:r>
            <a:endParaRPr kumimoji="1" lang="en-US" altLang="ja-JP" dirty="0">
              <a:solidFill>
                <a:schemeClr val="tx1"/>
              </a:solidFill>
            </a:endParaRPr>
          </a:p>
          <a:p>
            <a:pPr lvl="2"/>
            <a:r>
              <a:rPr lang="ja-JP" altLang="en-US" dirty="0">
                <a:solidFill>
                  <a:schemeClr val="tx1"/>
                </a:solidFill>
              </a:rPr>
              <a:t>資料は当日のみ投影可、の場合は「</a:t>
            </a:r>
            <a:r>
              <a:rPr lang="en-US" altLang="ja-JP" dirty="0">
                <a:solidFill>
                  <a:schemeClr val="tx1"/>
                </a:solidFill>
              </a:rPr>
              <a:t>Wiki</a:t>
            </a:r>
            <a:r>
              <a:rPr lang="ja-JP" altLang="en-US" dirty="0">
                <a:solidFill>
                  <a:schemeClr val="tx1"/>
                </a:solidFill>
              </a:rPr>
              <a:t>：</a:t>
            </a:r>
            <a:r>
              <a:rPr lang="en-US" altLang="ja-JP" dirty="0">
                <a:solidFill>
                  <a:schemeClr val="tx1"/>
                </a:solidFill>
              </a:rPr>
              <a:t>NG</a:t>
            </a:r>
            <a:r>
              <a:rPr lang="ja-JP" altLang="en-US" dirty="0">
                <a:solidFill>
                  <a:schemeClr val="tx1"/>
                </a:solidFill>
              </a:rPr>
              <a:t>」に</a:t>
            </a:r>
            <a:r>
              <a:rPr lang="ja-JP" altLang="en-US" dirty="0" err="1">
                <a:solidFill>
                  <a:schemeClr val="tx1"/>
                </a:solidFill>
              </a:rPr>
              <a:t>○して</a:t>
            </a:r>
            <a:r>
              <a:rPr lang="ja-JP" altLang="en-US" dirty="0">
                <a:solidFill>
                  <a:schemeClr val="tx1"/>
                </a:solidFill>
              </a:rPr>
              <a:t>ください</a:t>
            </a:r>
            <a:endParaRPr lang="en-US" altLang="ja-JP" dirty="0">
              <a:solidFill>
                <a:schemeClr val="tx1"/>
              </a:solidFill>
            </a:endParaRPr>
          </a:p>
          <a:p>
            <a:pPr lvl="1"/>
            <a:r>
              <a:rPr lang="ja-JP" altLang="en-US" dirty="0">
                <a:solidFill>
                  <a:schemeClr val="tx1"/>
                </a:solidFill>
              </a:rPr>
              <a:t>「某</a:t>
            </a:r>
            <a:r>
              <a:rPr lang="en-US" altLang="ja-JP" dirty="0">
                <a:solidFill>
                  <a:schemeClr val="tx1"/>
                </a:solidFill>
              </a:rPr>
              <a:t>X</a:t>
            </a:r>
            <a:r>
              <a:rPr lang="ja-JP" altLang="en-US" dirty="0">
                <a:solidFill>
                  <a:schemeClr val="tx1"/>
                </a:solidFill>
              </a:rPr>
              <a:t>社」，「某社」，「匿名希望」，でも構いません</a:t>
            </a:r>
            <a:endParaRPr lang="en-US" altLang="ja-JP" dirty="0">
              <a:solidFill>
                <a:schemeClr val="tx1"/>
              </a:solidFill>
            </a:endParaRPr>
          </a:p>
          <a:p>
            <a:pPr lvl="1"/>
            <a:r>
              <a:rPr kumimoji="1" lang="ja-JP" altLang="en-US" dirty="0">
                <a:solidFill>
                  <a:schemeClr val="tx1"/>
                </a:solidFill>
              </a:rPr>
              <a:t>「何が良い・悪い」、ではなく、参考になる点を見つけられる機会になれば、というスタンスです</a:t>
            </a:r>
            <a:endParaRPr kumimoji="1" lang="en-US" altLang="ja-JP" dirty="0">
              <a:solidFill>
                <a:schemeClr val="tx1"/>
              </a:solidFill>
            </a:endParaRPr>
          </a:p>
          <a:p>
            <a:pPr lvl="1"/>
            <a:r>
              <a:rPr lang="ja-JP" altLang="en-US" dirty="0">
                <a:solidFill>
                  <a:schemeClr val="tx1"/>
                </a:solidFill>
              </a:rPr>
              <a:t>できれば</a:t>
            </a:r>
            <a:r>
              <a:rPr lang="en-US" altLang="ja-JP" dirty="0">
                <a:solidFill>
                  <a:schemeClr val="tx1"/>
                </a:solidFill>
              </a:rPr>
              <a:t>1</a:t>
            </a:r>
            <a:r>
              <a:rPr lang="ja-JP" altLang="en-US" dirty="0">
                <a:solidFill>
                  <a:schemeClr val="tx1"/>
                </a:solidFill>
              </a:rPr>
              <a:t>ファイルにして</a:t>
            </a:r>
            <a:r>
              <a:rPr lang="en-US" altLang="ja-JP" dirty="0">
                <a:solidFill>
                  <a:schemeClr val="tx1"/>
                </a:solidFill>
              </a:rPr>
              <a:t>Wiki</a:t>
            </a:r>
            <a:r>
              <a:rPr lang="ja-JP" altLang="en-US" dirty="0">
                <a:solidFill>
                  <a:schemeClr val="tx1"/>
                </a:solidFill>
              </a:rPr>
              <a:t>に掲載したいです。理由は、その回に参加できなかった方にも参考にして頂くため、です</a:t>
            </a:r>
            <a:endParaRPr lang="en-US" altLang="ja-JP" dirty="0">
              <a:solidFill>
                <a:schemeClr val="tx1"/>
              </a:solidFill>
            </a:endParaRPr>
          </a:p>
          <a:p>
            <a:endParaRPr kumimoji="1" lang="ja-JP" altLang="en-US" dirty="0">
              <a:solidFill>
                <a:schemeClr val="tx1"/>
              </a:solidFill>
            </a:endParaRPr>
          </a:p>
        </p:txBody>
      </p:sp>
      <p:sp>
        <p:nvSpPr>
          <p:cNvPr id="3" name="フッター プレースホルダー 2"/>
          <p:cNvSpPr>
            <a:spLocks noGrp="1"/>
          </p:cNvSpPr>
          <p:nvPr>
            <p:ph type="ftr" idx="4294967295"/>
          </p:nvPr>
        </p:nvSpPr>
        <p:spPr>
          <a:xfrm>
            <a:off x="0" y="6194425"/>
            <a:ext cx="4114800" cy="365125"/>
          </a:xfrm>
        </p:spPr>
        <p:txBody>
          <a:bodyPr/>
          <a:lstStyle/>
          <a:p>
            <a:r>
              <a:rPr kumimoji="1" lang="en-US" altLang="ja-JP" smtClean="0">
                <a:solidFill>
                  <a:schemeClr val="bg1">
                    <a:lumMod val="65000"/>
                  </a:schemeClr>
                </a:solidFill>
              </a:rPr>
              <a:t>Licensed under CC0-1.0</a:t>
            </a:r>
            <a:endParaRPr kumimoji="1" lang="en-US" altLang="ja-JP" dirty="0" smtClean="0">
              <a:solidFill>
                <a:schemeClr val="bg1">
                  <a:lumMod val="65000"/>
                </a:schemeClr>
              </a:solidFill>
            </a:endParaRPr>
          </a:p>
        </p:txBody>
      </p:sp>
      <p:sp>
        <p:nvSpPr>
          <p:cNvPr id="6" name="正方形/長方形 5"/>
          <p:cNvSpPr/>
          <p:nvPr/>
        </p:nvSpPr>
        <p:spPr>
          <a:xfrm>
            <a:off x="85239" y="99675"/>
            <a:ext cx="4695988" cy="37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参考：過去の</a:t>
            </a:r>
            <a:r>
              <a:rPr kumimoji="1" lang="en-US" altLang="ja-JP" dirty="0" smtClean="0"/>
              <a:t>LT</a:t>
            </a:r>
            <a:r>
              <a:rPr kumimoji="1" lang="ja-JP" altLang="en-US" dirty="0" smtClean="0"/>
              <a:t>における加藤さんからの案内文の写し</a:t>
            </a:r>
            <a:endParaRPr kumimoji="1" lang="ja-JP" altLang="en-US" dirty="0"/>
          </a:p>
        </p:txBody>
      </p:sp>
    </p:spTree>
    <p:extLst>
      <p:ext uri="{BB962C8B-B14F-4D97-AF65-F5344CB8AC3E}">
        <p14:creationId xmlns:p14="http://schemas.microsoft.com/office/powerpoint/2010/main" val="1341952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a:t>
            </a:r>
            <a:r>
              <a:rPr kumimoji="1" lang="en-US" altLang="ja-JP" dirty="0" smtClean="0"/>
              <a:t>(</a:t>
            </a:r>
            <a:r>
              <a:rPr kumimoji="1" lang="ja-JP" altLang="en-US" dirty="0" smtClean="0"/>
              <a:t>第</a:t>
            </a:r>
            <a:r>
              <a:rPr kumimoji="1" lang="en-US" altLang="ja-JP" dirty="0" smtClean="0"/>
              <a:t>13</a:t>
            </a:r>
            <a:r>
              <a:rPr kumimoji="1" lang="ja-JP" altLang="en-US" dirty="0" smtClean="0"/>
              <a:t>回</a:t>
            </a:r>
            <a:r>
              <a:rPr kumimoji="1" lang="en-US" altLang="ja-JP" dirty="0" smtClean="0"/>
              <a:t>)</a:t>
            </a:r>
            <a:r>
              <a:rPr kumimoji="1" lang="ja-JP" altLang="en-US" dirty="0" smtClean="0"/>
              <a:t>の案内</a:t>
            </a:r>
            <a:endParaRPr kumimoji="1" lang="ja-JP" altLang="en-US" dirty="0"/>
          </a:p>
        </p:txBody>
      </p:sp>
      <p:sp>
        <p:nvSpPr>
          <p:cNvPr id="3" name="テキスト プレースホルダー 2"/>
          <p:cNvSpPr>
            <a:spLocks noGrp="1"/>
          </p:cNvSpPr>
          <p:nvPr>
            <p:ph type="body" idx="1"/>
          </p:nvPr>
        </p:nvSpPr>
        <p:spPr>
          <a:xfrm>
            <a:off x="838200" y="1255595"/>
            <a:ext cx="10515599" cy="4537880"/>
          </a:xfrm>
        </p:spPr>
        <p:txBody>
          <a:bodyPr>
            <a:normAutofit/>
          </a:bodyPr>
          <a:lstStyle/>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2020</a:t>
            </a:r>
            <a:r>
              <a:rPr kumimoji="1" lang="ja-JP" altLang="en-US" b="1" dirty="0" smtClean="0">
                <a:solidFill>
                  <a:schemeClr val="tx1"/>
                </a:solidFill>
                <a:latin typeface="メイリオ" panose="020B0604030504040204" pitchFamily="50" charset="-128"/>
                <a:ea typeface="メイリオ" panose="020B0604030504040204" pitchFamily="50" charset="-128"/>
              </a:rPr>
              <a:t>年</a:t>
            </a:r>
            <a:r>
              <a:rPr kumimoji="1" lang="en-US" altLang="ja-JP" b="1" dirty="0">
                <a:solidFill>
                  <a:schemeClr val="tx1"/>
                </a:solidFill>
                <a:latin typeface="メイリオ" panose="020B0604030504040204" pitchFamily="50" charset="-128"/>
                <a:ea typeface="メイリオ" panose="020B0604030504040204" pitchFamily="50" charset="-128"/>
              </a:rPr>
              <a:t>8</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24</a:t>
            </a:r>
            <a:r>
              <a:rPr kumimoji="1" lang="ja-JP" altLang="en-US" b="1" dirty="0" smtClean="0">
                <a:solidFill>
                  <a:schemeClr val="tx1"/>
                </a:solidFill>
                <a:latin typeface="メイリオ" panose="020B0604030504040204" pitchFamily="50" charset="-128"/>
                <a:ea typeface="メイリオ" panose="020B0604030504040204" pitchFamily="50" charset="-128"/>
              </a:rPr>
              <a:t>日 </a:t>
            </a: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月</a:t>
            </a:r>
            <a:r>
              <a:rPr kumimoji="1" lang="en-US" altLang="ja-JP" b="1" dirty="0" smtClean="0">
                <a:solidFill>
                  <a:schemeClr val="tx1"/>
                </a:solidFill>
                <a:latin typeface="メイリオ" panose="020B0604030504040204" pitchFamily="50" charset="-128"/>
                <a:ea typeface="メイリオ" panose="020B0604030504040204" pitchFamily="50" charset="-128"/>
              </a:rPr>
              <a:t>) 15:00 – 17:00</a:t>
            </a:r>
            <a:r>
              <a:rPr kumimoji="1" lang="ja-JP" altLang="en-US" b="1" dirty="0">
                <a:solidFill>
                  <a:schemeClr val="tx1"/>
                </a:solidFill>
                <a:latin typeface="メイリオ" panose="020B0604030504040204" pitchFamily="50" charset="-128"/>
                <a:ea typeface="メイリオ" panose="020B0604030504040204" pitchFamily="50" charset="-128"/>
              </a:rPr>
              <a:t> </a:t>
            </a:r>
            <a:r>
              <a:rPr kumimoji="1" lang="ja-JP" altLang="en-US" b="1" dirty="0" smtClean="0">
                <a:solidFill>
                  <a:schemeClr val="tx1"/>
                </a:solidFill>
                <a:latin typeface="メイリオ" panose="020B0604030504040204" pitchFamily="50" charset="-128"/>
                <a:ea typeface="メイリオ" panose="020B0604030504040204" pitchFamily="50" charset="-128"/>
              </a:rPr>
              <a:t>オンライン</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en-US" altLang="ja-JP" b="1" dirty="0" smtClean="0">
                <a:solidFill>
                  <a:schemeClr val="tx1"/>
                </a:solidFill>
                <a:latin typeface="メイリオ" panose="020B0604030504040204" pitchFamily="50" charset="-128"/>
                <a:ea typeface="メイリオ" panose="020B0604030504040204" pitchFamily="50" charset="-128"/>
              </a:rPr>
              <a:t>(</a:t>
            </a:r>
            <a:r>
              <a:rPr kumimoji="1" lang="ja-JP" altLang="en-US" b="1" dirty="0" smtClean="0">
                <a:solidFill>
                  <a:schemeClr val="tx1"/>
                </a:solidFill>
                <a:latin typeface="メイリオ" panose="020B0604030504040204" pitchFamily="50" charset="-128"/>
                <a:ea typeface="メイリオ" panose="020B0604030504040204" pitchFamily="50" charset="-128"/>
              </a:rPr>
              <a:t>接続手段はメーリングリストと</a:t>
            </a:r>
            <a:r>
              <a:rPr kumimoji="1" lang="en-US" altLang="ja-JP" b="1" dirty="0" smtClean="0">
                <a:solidFill>
                  <a:schemeClr val="tx1"/>
                </a:solidFill>
                <a:latin typeface="メイリオ" panose="020B0604030504040204" pitchFamily="50" charset="-128"/>
                <a:ea typeface="メイリオ" panose="020B0604030504040204" pitchFamily="50" charset="-128"/>
              </a:rPr>
              <a:t>Slack</a:t>
            </a:r>
            <a:r>
              <a:rPr kumimoji="1" lang="ja-JP" altLang="en-US" b="1" dirty="0" smtClean="0">
                <a:solidFill>
                  <a:schemeClr val="tx1"/>
                </a:solidFill>
                <a:latin typeface="メイリオ" panose="020B0604030504040204" pitchFamily="50" charset="-128"/>
                <a:ea typeface="メイリオ" panose="020B0604030504040204" pitchFamily="50" charset="-128"/>
              </a:rPr>
              <a:t>を確認のこと</a:t>
            </a:r>
            <a:r>
              <a:rPr kumimoji="1" lang="en-US" altLang="ja-JP" b="1" dirty="0" smtClean="0">
                <a:solidFill>
                  <a:schemeClr val="tx1"/>
                </a:solidFill>
                <a:latin typeface="メイリオ" panose="020B0604030504040204" pitchFamily="50" charset="-128"/>
                <a:ea typeface="メイリオ" panose="020B0604030504040204" pitchFamily="50" charset="-128"/>
              </a:rPr>
              <a:t>)</a:t>
            </a:r>
          </a:p>
          <a:p>
            <a:pPr marL="50800" indent="0">
              <a:lnSpc>
                <a:spcPct val="150000"/>
              </a:lnSpc>
              <a:buNone/>
            </a:pPr>
            <a:endParaRPr kumimoji="1" lang="en-US" altLang="ja-JP" b="1" dirty="0" smtClean="0">
              <a:solidFill>
                <a:schemeClr val="tx1"/>
              </a:solidFill>
              <a:latin typeface="メイリオ" panose="020B0604030504040204" pitchFamily="50" charset="-128"/>
              <a:ea typeface="メイリオ" panose="020B0604030504040204" pitchFamily="50" charset="-128"/>
            </a:endParaRPr>
          </a:p>
          <a:p>
            <a:pPr marL="50800" indent="0">
              <a:lnSpc>
                <a:spcPct val="150000"/>
              </a:lnSpc>
              <a:buNone/>
            </a:pPr>
            <a:r>
              <a:rPr kumimoji="1" lang="ja-JP" altLang="en-US" b="1" dirty="0" smtClean="0">
                <a:solidFill>
                  <a:schemeClr val="tx1"/>
                </a:solidFill>
                <a:latin typeface="メイリオ" panose="020B0604030504040204" pitchFamily="50" charset="-128"/>
                <a:ea typeface="メイリオ" panose="020B0604030504040204" pitchFamily="50" charset="-128"/>
              </a:rPr>
              <a:t>気軽に参加、気楽に発表、でお願いします！</a:t>
            </a:r>
            <a:endParaRPr kumimoji="1" lang="en-US" altLang="ja-JP" b="1" dirty="0" smtClean="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2049723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0" dirty="0">
                <a:solidFill>
                  <a:srgbClr val="168FDF"/>
                </a:solidFill>
                <a:cs typeface="Calibri"/>
              </a:rPr>
              <a:t>独占禁止法順守ポリシー </a:t>
            </a:r>
            <a:r>
              <a:rPr lang="en-US" altLang="ja-JP" b="0" dirty="0">
                <a:solidFill>
                  <a:srgbClr val="168FDF"/>
                </a:solidFill>
                <a:cs typeface="Calibri"/>
              </a:rPr>
              <a:t>(</a:t>
            </a:r>
            <a:r>
              <a:rPr lang="en-CA" altLang="ja-JP" b="0" dirty="0">
                <a:solidFill>
                  <a:srgbClr val="168FDF"/>
                </a:solidFill>
                <a:cs typeface="Calibri"/>
              </a:rPr>
              <a:t>Antitrust Policy)</a:t>
            </a:r>
            <a:endParaRPr kumimoji="1" lang="ja-JP" altLang="en-US" dirty="0"/>
          </a:p>
        </p:txBody>
      </p:sp>
      <p:sp>
        <p:nvSpPr>
          <p:cNvPr id="3" name="テキスト プレースホルダー 2"/>
          <p:cNvSpPr>
            <a:spLocks noGrp="1"/>
          </p:cNvSpPr>
          <p:nvPr>
            <p:ph type="body" idx="1"/>
          </p:nvPr>
        </p:nvSpPr>
        <p:spPr/>
        <p:txBody>
          <a:bodyPr>
            <a:normAutofit/>
          </a:bodyPr>
          <a:lstStyle/>
          <a:p>
            <a:pPr marL="228600" lvl="0" indent="-50800">
              <a:spcBef>
                <a:spcPts val="0"/>
              </a:spcBef>
              <a:buSzPts val="2200"/>
            </a:pPr>
            <a:r>
              <a:rPr lang="en-US" altLang="ja-JP" sz="2200" dirty="0">
                <a:solidFill>
                  <a:srgbClr val="000000"/>
                </a:solidFill>
              </a:rPr>
              <a:t>Linux Foundation (</a:t>
            </a:r>
            <a:r>
              <a:rPr lang="ja-JP" altLang="en-US" sz="2200" dirty="0">
                <a:solidFill>
                  <a:srgbClr val="000000"/>
                </a:solidFill>
              </a:rPr>
              <a:t>以下</a:t>
            </a:r>
            <a:r>
              <a:rPr lang="en-US" altLang="ja-JP" sz="2200" dirty="0">
                <a:solidFill>
                  <a:srgbClr val="000000"/>
                </a:solidFill>
              </a:rPr>
              <a:t>LF</a:t>
            </a:r>
            <a:r>
              <a:rPr lang="ja-JP" altLang="en-US" sz="2200" dirty="0">
                <a:solidFill>
                  <a:srgbClr val="000000"/>
                </a:solidFill>
              </a:rPr>
              <a:t>と略す</a:t>
            </a:r>
            <a:r>
              <a:rPr lang="en-US" altLang="ja-JP" sz="2200" dirty="0">
                <a:solidFill>
                  <a:srgbClr val="000000"/>
                </a:solidFill>
              </a:rPr>
              <a:t>) </a:t>
            </a:r>
            <a:r>
              <a:rPr lang="ja-JP" altLang="en-US" sz="2200" dirty="0">
                <a:solidFill>
                  <a:srgbClr val="000000"/>
                </a:solidFill>
              </a:rPr>
              <a:t>の会議は、産業界で競合関係にある企業同士の参加が不可欠です。</a:t>
            </a:r>
            <a:r>
              <a:rPr lang="en-US" altLang="ja-JP" sz="2200" dirty="0">
                <a:solidFill>
                  <a:srgbClr val="000000"/>
                </a:solidFill>
              </a:rPr>
              <a:t>LF</a:t>
            </a:r>
            <a:r>
              <a:rPr lang="ja-JP" altLang="en-US" sz="2200" dirty="0">
                <a:solidFill>
                  <a:srgbClr val="000000"/>
                </a:solidFill>
              </a:rPr>
              <a:t>は、すべての活動を、適用されるべきすべての独占禁止法</a:t>
            </a:r>
            <a:r>
              <a:rPr lang="en-US" altLang="ja-JP" sz="2200" dirty="0">
                <a:solidFill>
                  <a:srgbClr val="000000"/>
                </a:solidFill>
              </a:rPr>
              <a:t>/</a:t>
            </a:r>
            <a:r>
              <a:rPr lang="ja-JP" altLang="en-US" sz="2200" dirty="0">
                <a:solidFill>
                  <a:srgbClr val="000000"/>
                </a:solidFill>
              </a:rPr>
              <a:t>競争法に則って運営します。従って、会議の出席者は、アジェンダに沿って会議を進め、国内外の独占禁止法</a:t>
            </a:r>
            <a:r>
              <a:rPr lang="en-US" altLang="ja-JP" sz="2200" dirty="0">
                <a:solidFill>
                  <a:srgbClr val="000000"/>
                </a:solidFill>
              </a:rPr>
              <a:t>/</a:t>
            </a:r>
            <a:r>
              <a:rPr lang="ja-JP" altLang="en-US" sz="2200" dirty="0">
                <a:solidFill>
                  <a:srgbClr val="000000"/>
                </a:solidFill>
              </a:rPr>
              <a:t>競争法の下で禁止されているいかなる活動にも参加しないよう、注意を払うことが非常に重要です</a:t>
            </a:r>
            <a:r>
              <a:rPr lang="ja-JP" altLang="en-US" sz="2200" dirty="0" smtClean="0">
                <a:solidFill>
                  <a:srgbClr val="000000"/>
                </a:solidFill>
              </a:rPr>
              <a:t>。</a:t>
            </a:r>
            <a:endParaRPr lang="en-US" altLang="ja-JP" sz="2200" dirty="0" smtClean="0">
              <a:solidFill>
                <a:srgbClr val="000000"/>
              </a:solidFill>
            </a:endParaRPr>
          </a:p>
          <a:p>
            <a:pPr marL="228600" lvl="0" indent="-50800">
              <a:spcBef>
                <a:spcPts val="0"/>
              </a:spcBef>
              <a:buSzPts val="2200"/>
            </a:pPr>
            <a:endParaRPr lang="ja-JP" altLang="en-US" sz="2200" dirty="0">
              <a:solidFill>
                <a:srgbClr val="000000"/>
              </a:solidFill>
            </a:endParaRPr>
          </a:p>
          <a:p>
            <a:pPr marL="228600" lvl="0" indent="-50800">
              <a:spcBef>
                <a:spcPts val="0"/>
              </a:spcBef>
              <a:buSzPts val="2200"/>
            </a:pPr>
            <a:r>
              <a:rPr lang="en-US" altLang="ja-JP" sz="2200" dirty="0">
                <a:solidFill>
                  <a:srgbClr val="000000"/>
                </a:solidFill>
              </a:rPr>
              <a:t>LF</a:t>
            </a:r>
            <a:r>
              <a:rPr lang="ja-JP" altLang="en-US" sz="2200" dirty="0">
                <a:solidFill>
                  <a:srgbClr val="000000"/>
                </a:solidFill>
              </a:rPr>
              <a:t>の会議において、また</a:t>
            </a:r>
            <a:r>
              <a:rPr lang="en-US" altLang="ja-JP" sz="2200" dirty="0">
                <a:solidFill>
                  <a:srgbClr val="000000"/>
                </a:solidFill>
              </a:rPr>
              <a:t>LF</a:t>
            </a:r>
            <a:r>
              <a:rPr lang="ja-JP" altLang="en-US" sz="2200" dirty="0">
                <a:solidFill>
                  <a:srgbClr val="000000"/>
                </a:solidFill>
              </a:rPr>
              <a:t>の活動に関連して、禁止されている行動の例は、</a:t>
            </a:r>
            <a:r>
              <a:rPr lang="en-US" altLang="ja-JP" sz="2200" dirty="0">
                <a:solidFill>
                  <a:srgbClr val="000000"/>
                </a:solidFill>
              </a:rPr>
              <a:t>https://www.linuxfoundation.jp/antitrust-policy/ </a:t>
            </a:r>
            <a:r>
              <a:rPr lang="ja-JP" altLang="en-US" sz="2200" dirty="0">
                <a:solidFill>
                  <a:srgbClr val="000000"/>
                </a:solidFill>
              </a:rPr>
              <a:t>から入手できる</a:t>
            </a:r>
            <a:r>
              <a:rPr lang="en-US" altLang="ja-JP" sz="2200" dirty="0">
                <a:solidFill>
                  <a:srgbClr val="000000"/>
                </a:solidFill>
              </a:rPr>
              <a:t>LF</a:t>
            </a:r>
            <a:r>
              <a:rPr lang="ja-JP" altLang="en-US" sz="2200" dirty="0">
                <a:solidFill>
                  <a:srgbClr val="000000"/>
                </a:solidFill>
              </a:rPr>
              <a:t>独占禁止法順守ポリシーに記載されています。これらの事項について質問がある場合は、あなたの会社の法律顧問に問い合わせるか、もしあなたが</a:t>
            </a:r>
            <a:r>
              <a:rPr lang="en-US" altLang="ja-JP" sz="2200" dirty="0">
                <a:solidFill>
                  <a:srgbClr val="000000"/>
                </a:solidFill>
              </a:rPr>
              <a:t>LF</a:t>
            </a:r>
            <a:r>
              <a:rPr lang="ja-JP" altLang="en-US" sz="2200" dirty="0">
                <a:solidFill>
                  <a:srgbClr val="000000"/>
                </a:solidFill>
              </a:rPr>
              <a:t>のメンバーであるならば、</a:t>
            </a:r>
            <a:r>
              <a:rPr lang="en-US" altLang="ja-JP" sz="2200" dirty="0">
                <a:solidFill>
                  <a:srgbClr val="000000"/>
                </a:solidFill>
              </a:rPr>
              <a:t>LF</a:t>
            </a:r>
            <a:r>
              <a:rPr lang="ja-JP" altLang="en-US" sz="2200" dirty="0">
                <a:solidFill>
                  <a:srgbClr val="000000"/>
                </a:solidFill>
              </a:rPr>
              <a:t>の法律顧問である </a:t>
            </a:r>
            <a:r>
              <a:rPr lang="en-US" altLang="ja-JP" sz="2200" dirty="0" err="1">
                <a:solidFill>
                  <a:srgbClr val="000000"/>
                </a:solidFill>
              </a:rPr>
              <a:t>Gesmer</a:t>
            </a:r>
            <a:r>
              <a:rPr lang="en-US" altLang="ja-JP" sz="2200" dirty="0">
                <a:solidFill>
                  <a:srgbClr val="000000"/>
                </a:solidFill>
              </a:rPr>
              <a:t> </a:t>
            </a:r>
            <a:r>
              <a:rPr lang="en-US" altLang="ja-JP" sz="2200" dirty="0" err="1">
                <a:solidFill>
                  <a:srgbClr val="000000"/>
                </a:solidFill>
              </a:rPr>
              <a:t>Updegrove</a:t>
            </a:r>
            <a:r>
              <a:rPr lang="en-US" altLang="ja-JP" sz="2200" dirty="0">
                <a:solidFill>
                  <a:srgbClr val="000000"/>
                </a:solidFill>
              </a:rPr>
              <a:t> LLP </a:t>
            </a:r>
            <a:r>
              <a:rPr lang="ja-JP" altLang="en-US" sz="2200" dirty="0">
                <a:solidFill>
                  <a:srgbClr val="000000"/>
                </a:solidFill>
              </a:rPr>
              <a:t>の </a:t>
            </a:r>
            <a:r>
              <a:rPr lang="en-US" altLang="ja-JP" sz="2200" dirty="0">
                <a:solidFill>
                  <a:srgbClr val="000000"/>
                </a:solidFill>
              </a:rPr>
              <a:t>Andrew </a:t>
            </a:r>
            <a:r>
              <a:rPr lang="en-US" altLang="ja-JP" sz="2200" dirty="0" err="1">
                <a:solidFill>
                  <a:srgbClr val="000000"/>
                </a:solidFill>
              </a:rPr>
              <a:t>Updegrove</a:t>
            </a:r>
            <a:r>
              <a:rPr lang="en-US" altLang="ja-JP" sz="2200" dirty="0">
                <a:solidFill>
                  <a:srgbClr val="000000"/>
                </a:solidFill>
              </a:rPr>
              <a:t> </a:t>
            </a:r>
            <a:r>
              <a:rPr lang="ja-JP" altLang="en-US" sz="2200" dirty="0">
                <a:solidFill>
                  <a:srgbClr val="000000"/>
                </a:solidFill>
              </a:rPr>
              <a:t>にお問い合わせください。</a:t>
            </a:r>
          </a:p>
          <a:p>
            <a:endParaRPr kumimoji="1" lang="ja-JP" altLang="en-US" dirty="0"/>
          </a:p>
        </p:txBody>
      </p:sp>
      <p:sp>
        <p:nvSpPr>
          <p:cNvPr id="6" name="フッター プレースホルダー 5"/>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テキスト ボックス 3"/>
          <p:cNvSpPr txBox="1"/>
          <p:nvPr/>
        </p:nvSpPr>
        <p:spPr>
          <a:xfrm>
            <a:off x="0" y="105149"/>
            <a:ext cx="1107996" cy="461665"/>
          </a:xfrm>
          <a:prstGeom prst="rect">
            <a:avLst/>
          </a:prstGeom>
          <a:noFill/>
        </p:spPr>
        <p:txBody>
          <a:bodyPr wrap="none" rtlCol="0">
            <a:spAutoFit/>
          </a:bodyPr>
          <a:lstStyle/>
          <a:p>
            <a:r>
              <a:rPr kumimoji="1" lang="en-US" altLang="ja-JP" sz="2400" dirty="0" smtClean="0">
                <a:latin typeface="Meiryo UI" panose="020B0604030504040204" pitchFamily="50" charset="-128"/>
                <a:ea typeface="Meiryo UI" panose="020B0604030504040204" pitchFamily="50" charset="-128"/>
              </a:rPr>
              <a:t>【</a:t>
            </a:r>
            <a:r>
              <a:rPr kumimoji="1" lang="ja-JP" altLang="en-US" sz="2400" dirty="0" smtClean="0">
                <a:latin typeface="Meiryo UI" panose="020B0604030504040204" pitchFamily="50" charset="-128"/>
                <a:ea typeface="Meiryo UI" panose="020B0604030504040204" pitchFamily="50" charset="-128"/>
              </a:rPr>
              <a:t>参考</a:t>
            </a:r>
            <a:r>
              <a:rPr kumimoji="1" lang="en-US" altLang="ja-JP" sz="2400" dirty="0" smtClean="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128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の目的</a:t>
            </a:r>
            <a:endParaRPr kumimoji="1" lang="ja-JP" altLang="en-US" dirty="0"/>
          </a:p>
        </p:txBody>
      </p:sp>
      <p:sp>
        <p:nvSpPr>
          <p:cNvPr id="3" name="テキスト プレースホルダー 2"/>
          <p:cNvSpPr>
            <a:spLocks noGrp="1"/>
          </p:cNvSpPr>
          <p:nvPr>
            <p:ph type="body" idx="1"/>
          </p:nvPr>
        </p:nvSpPr>
        <p:spPr>
          <a:xfrm>
            <a:off x="838200" y="1255594"/>
            <a:ext cx="10898393" cy="4521261"/>
          </a:xfrm>
        </p:spPr>
        <p:txBody>
          <a:bodyPr>
            <a:normAutofit/>
          </a:bodyPr>
          <a:lstStyle/>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管理運用のための</a:t>
            </a:r>
            <a:r>
              <a:rPr kumimoji="1" lang="en-US" altLang="ja-JP" b="1" dirty="0">
                <a:solidFill>
                  <a:schemeClr val="tx1"/>
                </a:solidFill>
                <a:latin typeface="メイリオ" panose="020B0604030504040204" pitchFamily="50" charset="-128"/>
                <a:ea typeface="メイリオ" panose="020B0604030504040204" pitchFamily="50" charset="-128"/>
              </a:rPr>
              <a:t>OSS(</a:t>
            </a:r>
            <a:r>
              <a:rPr kumimoji="1" lang="ja-JP" altLang="en-US" b="1" dirty="0">
                <a:solidFill>
                  <a:schemeClr val="tx1"/>
                </a:solidFill>
                <a:latin typeface="メイリオ" panose="020B0604030504040204" pitchFamily="50" charset="-128"/>
                <a:ea typeface="メイリオ" panose="020B0604030504040204" pitchFamily="50" charset="-128"/>
              </a:rPr>
              <a:t>ツール</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を利用して、</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38100" indent="0">
              <a:buNone/>
            </a:pPr>
            <a:r>
              <a:rPr kumimoji="1" lang="en-US" altLang="ja-JP" b="1" dirty="0">
                <a:solidFill>
                  <a:schemeClr val="tx1"/>
                </a:solidFill>
                <a:latin typeface="メイリオ" panose="020B0604030504040204" pitchFamily="50" charset="-128"/>
                <a:ea typeface="メイリオ" panose="020B0604030504040204" pitchFamily="50" charset="-128"/>
              </a:rPr>
              <a:t>Open Source Compliance </a:t>
            </a:r>
            <a:r>
              <a:rPr kumimoji="1" lang="ja-JP" altLang="en-US" b="1" dirty="0">
                <a:solidFill>
                  <a:schemeClr val="tx1"/>
                </a:solidFill>
                <a:latin typeface="メイリオ" panose="020B0604030504040204" pitchFamily="50" charset="-128"/>
                <a:ea typeface="メイリオ" panose="020B0604030504040204" pitchFamily="50" charset="-128"/>
              </a:rPr>
              <a:t>において次を実現する</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組織に応じたワークフローの構築</a:t>
            </a: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省力化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オートメーション</a:t>
            </a:r>
            <a:r>
              <a:rPr kumimoji="1" lang="en-US" altLang="ja-JP" b="1" dirty="0">
                <a:solidFill>
                  <a:schemeClr val="tx1"/>
                </a:solidFill>
                <a:latin typeface="メイリオ" panose="020B0604030504040204" pitchFamily="50" charset="-128"/>
                <a:ea typeface="メイリオ" panose="020B0604030504040204" pitchFamily="50" charset="-128"/>
              </a:rPr>
              <a:t>)</a:t>
            </a:r>
          </a:p>
          <a:p>
            <a:pPr marL="495300" indent="-457200">
              <a:buFont typeface="+mj-lt"/>
              <a:buAutoNum type="arabicPeriod"/>
            </a:pPr>
            <a:endParaRPr kumimoji="1" lang="en-US" altLang="ja-JP" b="1" dirty="0">
              <a:solidFill>
                <a:schemeClr val="tx1"/>
              </a:solidFill>
              <a:latin typeface="メイリオ" panose="020B0604030504040204" pitchFamily="50" charset="-128"/>
              <a:ea typeface="メイリオ" panose="020B0604030504040204" pitchFamily="50" charset="-128"/>
            </a:endParaRPr>
          </a:p>
          <a:p>
            <a:pPr marL="495300" indent="-457200">
              <a:buFont typeface="+mj-lt"/>
              <a:buAutoNum type="arabicPeriod"/>
            </a:pPr>
            <a:r>
              <a:rPr kumimoji="1" lang="ja-JP" altLang="en-US" b="1" dirty="0">
                <a:solidFill>
                  <a:schemeClr val="tx1"/>
                </a:solidFill>
                <a:latin typeface="メイリオ" panose="020B0604030504040204" pitchFamily="50" charset="-128"/>
                <a:ea typeface="メイリオ" panose="020B0604030504040204" pitchFamily="50" charset="-128"/>
              </a:rPr>
              <a:t>質の向上 </a:t>
            </a:r>
            <a:r>
              <a:rPr kumimoji="1" lang="en-US" altLang="ja-JP" b="1" dirty="0">
                <a:solidFill>
                  <a:schemeClr val="tx1"/>
                </a:solidFill>
                <a:latin typeface="メイリオ" panose="020B0604030504040204" pitchFamily="50" charset="-128"/>
                <a:ea typeface="メイリオ" panose="020B0604030504040204" pitchFamily="50" charset="-128"/>
              </a:rPr>
              <a:t>(</a:t>
            </a:r>
            <a:r>
              <a:rPr kumimoji="1" lang="ja-JP" altLang="en-US" b="1" dirty="0">
                <a:solidFill>
                  <a:schemeClr val="tx1"/>
                </a:solidFill>
                <a:latin typeface="メイリオ" panose="020B0604030504040204" pitchFamily="50" charset="-128"/>
                <a:ea typeface="メイリオ" panose="020B0604030504040204" pitchFamily="50" charset="-128"/>
              </a:rPr>
              <a:t>ツール、ワークフロー、コンプライアンスについて</a:t>
            </a:r>
            <a:r>
              <a:rPr kumimoji="1" lang="en-US" altLang="ja-JP" b="1" dirty="0">
                <a:solidFill>
                  <a:schemeClr val="tx1"/>
                </a:solidFill>
                <a:latin typeface="メイリオ" panose="020B0604030504040204" pitchFamily="50" charset="-128"/>
                <a:ea typeface="メイリオ" panose="020B0604030504040204" pitchFamily="50" charset="-128"/>
              </a:rPr>
              <a:t>)</a:t>
            </a:r>
            <a:endParaRPr kumimoji="1" lang="ja-JP" altLang="en-US" b="1" dirty="0">
              <a:solidFill>
                <a:schemeClr val="tx1"/>
              </a:solidFill>
              <a:latin typeface="メイリオ" panose="020B0604030504040204" pitchFamily="50" charset="-128"/>
              <a:ea typeface="メイリオ" panose="020B0604030504040204" pitchFamily="50" charset="-128"/>
            </a:endParaRPr>
          </a:p>
          <a:p>
            <a:pPr marL="97156" indent="0">
              <a:buNone/>
            </a:pP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705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Tooling</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SG </a:t>
            </a:r>
            <a:r>
              <a:rPr lang="ja-JP" altLang="en-US" dirty="0">
                <a:solidFill>
                  <a:srgbClr val="18BDE3"/>
                </a:solidFill>
                <a:latin typeface="メイリオ" panose="020B0604030504040204" pitchFamily="50" charset="-128"/>
                <a:ea typeface="メイリオ" panose="020B0604030504040204" pitchFamily="50" charset="-128"/>
                <a:cs typeface="メイリオ" panose="020B0604030504040204" pitchFamily="50" charset="-128"/>
              </a:rPr>
              <a:t>の活動内容</a:t>
            </a:r>
            <a:endParaRPr kumimoji="1" lang="ja-JP" altLang="en-US" dirty="0"/>
          </a:p>
        </p:txBody>
      </p:sp>
      <p:sp>
        <p:nvSpPr>
          <p:cNvPr id="3" name="テキスト プレースホルダー 2"/>
          <p:cNvSpPr>
            <a:spLocks noGrp="1"/>
          </p:cNvSpPr>
          <p:nvPr>
            <p:ph type="body" idx="1"/>
          </p:nvPr>
        </p:nvSpPr>
        <p:spPr>
          <a:xfrm>
            <a:off x="838200" y="1255594"/>
            <a:ext cx="10515599" cy="4779445"/>
          </a:xfrm>
        </p:spPr>
        <p:txBody>
          <a:bodyPr>
            <a:normAutofit/>
          </a:bodyPr>
          <a:lstStyle/>
          <a:p>
            <a:pPr marL="38100" indent="0">
              <a:buNone/>
            </a:pPr>
            <a:r>
              <a:rPr kumimoji="1" lang="ja-JP" altLang="en-US" b="1" dirty="0">
                <a:solidFill>
                  <a:schemeClr val="tx1"/>
                </a:solidFill>
                <a:latin typeface="メイリオ" panose="020B0604030504040204" pitchFamily="50" charset="-128"/>
                <a:ea typeface="メイリオ" panose="020B0604030504040204" pitchFamily="50" charset="-128"/>
              </a:rPr>
              <a:t>日本語中心で</a:t>
            </a:r>
            <a:r>
              <a:rPr kumimoji="1" lang="en-US" altLang="ja-JP" b="1" dirty="0">
                <a:solidFill>
                  <a:schemeClr val="tx1"/>
                </a:solidFill>
                <a:latin typeface="メイリオ" panose="020B0604030504040204" pitchFamily="50" charset="-128"/>
                <a:ea typeface="メイリオ" panose="020B0604030504040204" pitchFamily="50" charset="-128"/>
              </a:rPr>
              <a:t>OK</a:t>
            </a:r>
          </a:p>
          <a:p>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ツールの情報をまとめる </a:t>
            </a:r>
            <a:r>
              <a:rPr kumimoji="1" lang="en-US" altLang="ja-JP" sz="2000" b="1" dirty="0">
                <a:solidFill>
                  <a:schemeClr val="tx1"/>
                </a:solidFill>
                <a:latin typeface="メイリオ" panose="020B0604030504040204" pitchFamily="50" charset="-128"/>
                <a:ea typeface="メイリオ" panose="020B0604030504040204" pitchFamily="50" charset="-128"/>
              </a:rPr>
              <a:t>/ </a:t>
            </a:r>
            <a:r>
              <a:rPr kumimoji="1" lang="ja-JP" altLang="en-US" sz="2000" b="1" dirty="0">
                <a:solidFill>
                  <a:schemeClr val="tx1"/>
                </a:solidFill>
                <a:latin typeface="メイリオ" panose="020B0604030504040204" pitchFamily="50" charset="-128"/>
                <a:ea typeface="メイリオ" panose="020B0604030504040204" pitchFamily="50" charset="-128"/>
              </a:rPr>
              <a:t>発信する</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(Global</a:t>
            </a:r>
            <a:r>
              <a:rPr kumimoji="1" lang="ja-JP" altLang="en-US" sz="1700" dirty="0">
                <a:solidFill>
                  <a:schemeClr val="tx1"/>
                </a:solidFill>
                <a:latin typeface="メイリオ" panose="020B0604030504040204" pitchFamily="50" charset="-128"/>
                <a:ea typeface="メイリオ" panose="020B0604030504040204" pitchFamily="50" charset="-128"/>
              </a:rPr>
              <a:t>コミュニティと連携</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実際に使いながら勉強や議論する場の提供</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ツール紹介、セミナーやハンズオンの開催など</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情報流通とツールのマッピング</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b="1"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ja-JP" altLang="en-US" sz="1700" dirty="0">
                <a:solidFill>
                  <a:schemeClr val="tx1"/>
                </a:solidFill>
                <a:latin typeface="メイリオ" panose="020B0604030504040204" pitchFamily="50" charset="-128"/>
                <a:ea typeface="メイリオ" panose="020B0604030504040204" pitchFamily="50" charset="-128"/>
              </a:rPr>
              <a:t>ワークフロー実現のために課題を洗い出し、他と連携して改善</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p>
          <a:p>
            <a:pPr marL="243840" lvl="1" indent="0">
              <a:buNone/>
            </a:pPr>
            <a:endParaRPr kumimoji="1" lang="en-US" altLang="ja-JP" sz="1700" dirty="0">
              <a:solidFill>
                <a:schemeClr val="tx1"/>
              </a:solidFill>
              <a:latin typeface="メイリオ" panose="020B0604030504040204" pitchFamily="50" charset="-128"/>
              <a:ea typeface="メイリオ" panose="020B0604030504040204" pitchFamily="50" charset="-128"/>
            </a:endParaRPr>
          </a:p>
          <a:p>
            <a:pPr marL="423863" indent="-385763">
              <a:buFont typeface="+mj-lt"/>
              <a:buAutoNum type="arabicPeriod"/>
            </a:pPr>
            <a:r>
              <a:rPr kumimoji="1" lang="ja-JP" altLang="en-US" sz="2000" b="1" dirty="0">
                <a:solidFill>
                  <a:schemeClr val="tx1"/>
                </a:solidFill>
                <a:latin typeface="メイリオ" panose="020B0604030504040204" pitchFamily="50" charset="-128"/>
                <a:ea typeface="メイリオ" panose="020B0604030504040204" pitchFamily="50" charset="-128"/>
              </a:rPr>
              <a:t>活動に賛同するメンバ拡大のためのプロモーション</a:t>
            </a:r>
            <a:endParaRPr kumimoji="1" lang="en-US" altLang="ja-JP" sz="2000" b="1" dirty="0">
              <a:solidFill>
                <a:schemeClr val="tx1"/>
              </a:solidFill>
              <a:latin typeface="メイリオ" panose="020B0604030504040204" pitchFamily="50" charset="-128"/>
              <a:ea typeface="メイリオ" panose="020B0604030504040204" pitchFamily="50" charset="-128"/>
            </a:endParaRPr>
          </a:p>
          <a:p>
            <a:pPr marL="243840" lvl="1" indent="0">
              <a:buNone/>
            </a:pPr>
            <a:r>
              <a:rPr kumimoji="1" lang="ja-JP" altLang="en-US" sz="1700" dirty="0">
                <a:solidFill>
                  <a:schemeClr val="tx1"/>
                </a:solidFill>
                <a:latin typeface="メイリオ" panose="020B0604030504040204" pitchFamily="50" charset="-128"/>
                <a:ea typeface="メイリオ" panose="020B0604030504040204" pitchFamily="50" charset="-128"/>
              </a:rPr>
              <a:t>　　　　　</a:t>
            </a:r>
            <a:r>
              <a:rPr kumimoji="1" lang="en-US" altLang="ja-JP" sz="1700" dirty="0">
                <a:solidFill>
                  <a:schemeClr val="tx1"/>
                </a:solidFill>
                <a:latin typeface="メイリオ" panose="020B0604030504040204" pitchFamily="50" charset="-128"/>
                <a:ea typeface="メイリオ" panose="020B0604030504040204" pitchFamily="50" charset="-128"/>
              </a:rPr>
              <a:t>(</a:t>
            </a:r>
            <a:r>
              <a:rPr kumimoji="1" lang="en-US" altLang="ja-JP" sz="1700" dirty="0" err="1">
                <a:solidFill>
                  <a:schemeClr val="tx1"/>
                </a:solidFill>
                <a:latin typeface="メイリオ" panose="020B0604030504040204" pitchFamily="50" charset="-128"/>
                <a:ea typeface="メイリオ" panose="020B0604030504040204" pitchFamily="50" charset="-128"/>
              </a:rPr>
              <a:t>OpenChain</a:t>
            </a:r>
            <a:r>
              <a:rPr kumimoji="1" lang="ja-JP" altLang="en-US" sz="1700" dirty="0">
                <a:solidFill>
                  <a:schemeClr val="tx1"/>
                </a:solidFill>
                <a:latin typeface="メイリオ" panose="020B0604030504040204" pitchFamily="50" charset="-128"/>
                <a:ea typeface="メイリオ" panose="020B0604030504040204" pitchFamily="50" charset="-128"/>
              </a:rPr>
              <a:t>以外の会合での発表、</a:t>
            </a:r>
            <a:r>
              <a:rPr kumimoji="1" lang="en-US" altLang="ja-JP" sz="1700" dirty="0" err="1">
                <a:solidFill>
                  <a:schemeClr val="tx1"/>
                </a:solidFill>
                <a:latin typeface="メイリオ" panose="020B0604030504040204" pitchFamily="50" charset="-128"/>
                <a:ea typeface="メイリオ" panose="020B0604030504040204" pitchFamily="50" charset="-128"/>
              </a:rPr>
              <a:t>Github</a:t>
            </a:r>
            <a:r>
              <a:rPr kumimoji="1" lang="ja-JP" altLang="en-US" sz="1700" dirty="0">
                <a:solidFill>
                  <a:schemeClr val="tx1"/>
                </a:solidFill>
                <a:latin typeface="メイリオ" panose="020B0604030504040204" pitchFamily="50" charset="-128"/>
                <a:ea typeface="メイリオ" panose="020B0604030504040204" pitchFamily="50" charset="-128"/>
              </a:rPr>
              <a:t>やその他メディアの活用</a:t>
            </a:r>
            <a:r>
              <a:rPr kumimoji="1" lang="en-US" altLang="ja-JP" sz="1700" dirty="0" smtClean="0">
                <a:solidFill>
                  <a:schemeClr val="tx1"/>
                </a:solidFill>
                <a:latin typeface="メイリオ" panose="020B0604030504040204" pitchFamily="50" charset="-128"/>
                <a:ea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
        <p:nvSpPr>
          <p:cNvPr id="5" name="フッター プレースホルダー 4"/>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52099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本日の</a:t>
            </a:r>
            <a:r>
              <a:rPr kumimoji="1" lang="ja-JP" altLang="en-US" dirty="0" smtClean="0"/>
              <a:t>参加者</a:t>
            </a:r>
            <a:r>
              <a:rPr kumimoji="1" lang="ja-JP" altLang="en-US" sz="2800" dirty="0" smtClean="0"/>
              <a:t> </a:t>
            </a:r>
            <a:r>
              <a:rPr kumimoji="1" lang="en-US" altLang="ja-JP" sz="2800" dirty="0" smtClean="0"/>
              <a:t>(</a:t>
            </a:r>
            <a:r>
              <a:rPr kumimoji="1" lang="ja-JP" altLang="en-US" sz="2800" dirty="0" smtClean="0"/>
              <a:t>所属組織名 </a:t>
            </a:r>
            <a:r>
              <a:rPr kumimoji="1" lang="en-US" altLang="ja-JP" sz="2800" dirty="0" smtClean="0"/>
              <a:t>a-z, </a:t>
            </a:r>
            <a:r>
              <a:rPr kumimoji="1" lang="ja-JP" altLang="en-US" sz="2800" dirty="0" smtClean="0"/>
              <a:t>あー</a:t>
            </a:r>
            <a:r>
              <a:rPr kumimoji="1" lang="ja-JP" altLang="en-US" sz="2800" dirty="0" err="1" smtClean="0"/>
              <a:t>わ</a:t>
            </a:r>
            <a:r>
              <a:rPr kumimoji="1" lang="ja-JP" altLang="en-US" sz="2800" dirty="0" smtClean="0"/>
              <a:t>順</a:t>
            </a:r>
            <a:r>
              <a:rPr kumimoji="1" lang="en-US" altLang="ja-JP" sz="2800" dirty="0" smtClean="0"/>
              <a:t>)</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484931896"/>
              </p:ext>
            </p:extLst>
          </p:nvPr>
        </p:nvGraphicFramePr>
        <p:xfrm>
          <a:off x="2311996" y="1200277"/>
          <a:ext cx="6862826" cy="4472734"/>
        </p:xfrm>
        <a:graphic>
          <a:graphicData uri="http://schemas.openxmlformats.org/drawingml/2006/table">
            <a:tbl>
              <a:tblPr firstRow="1" bandRow="1">
                <a:tableStyleId>{2D5ABB26-0587-4C30-8999-92F81FD0307C}</a:tableStyleId>
              </a:tblPr>
              <a:tblGrid>
                <a:gridCol w="3757286">
                  <a:extLst>
                    <a:ext uri="{9D8B030D-6E8A-4147-A177-3AD203B41FA5}">
                      <a16:colId xmlns:a16="http://schemas.microsoft.com/office/drawing/2014/main" val="2277720948"/>
                    </a:ext>
                  </a:extLst>
                </a:gridCol>
                <a:gridCol w="3105540">
                  <a:extLst>
                    <a:ext uri="{9D8B030D-6E8A-4147-A177-3AD203B41FA5}">
                      <a16:colId xmlns:a16="http://schemas.microsoft.com/office/drawing/2014/main" val="3173556605"/>
                    </a:ext>
                  </a:extLst>
                </a:gridCol>
              </a:tblGrid>
              <a:tr h="319481">
                <a:tc>
                  <a:txBody>
                    <a:bodyPr/>
                    <a:lstStyle/>
                    <a:p>
                      <a:pPr algn="l" fontAlgn="ctr"/>
                      <a:r>
                        <a:rPr 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所属組織</a:t>
                      </a:r>
                      <a:r>
                        <a:rPr 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tc>
                  <a:txBody>
                    <a:bodyPr/>
                    <a:lstStyle/>
                    <a:p>
                      <a:pPr algn="l" fontAlgn="ct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お名前</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952959265"/>
                  </a:ext>
                </a:extLst>
              </a:tr>
              <a:tr h="319481">
                <a:tc>
                  <a:txBody>
                    <a:bodyPr/>
                    <a:lstStyle/>
                    <a:p>
                      <a:pPr algn="l" fontAlgn="ctr"/>
                      <a:r>
                        <a:rPr lang="en-US" altLang="ja-JP" sz="1200" b="1" i="0" u="none" strike="noStrike" dirty="0" err="1" smtClean="0">
                          <a:solidFill>
                            <a:schemeClr val="tx1"/>
                          </a:solidFill>
                          <a:effectLst/>
                          <a:latin typeface="メイリオ" panose="020B0604030504040204" pitchFamily="50" charset="-128"/>
                          <a:ea typeface="メイリオ" panose="020B0604030504040204" pitchFamily="50" charset="-128"/>
                        </a:rPr>
                        <a:t>Micware</a:t>
                      </a:r>
                      <a:endParaRPr 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土手さん</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407016050"/>
                  </a:ext>
                </a:extLst>
              </a:tr>
              <a:tr h="319481">
                <a:tc>
                  <a:txBody>
                    <a:bodyPr/>
                    <a:lstStyle/>
                    <a:p>
                      <a:pPr algn="l" fontAlgn="ct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NEC</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ソリューションイノベータ</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島さん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4164602178"/>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ソニー</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小保田さん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29917131"/>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デンソーテン</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河村さん、笹谷さん</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73868073"/>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東芝</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濵さん</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en-US" altLang="ja-JP" sz="1200" b="1" i="0"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err="1" smtClean="0">
                          <a:solidFill>
                            <a:schemeClr val="tx1"/>
                          </a:solidFill>
                          <a:effectLst/>
                          <a:latin typeface="メイリオ" panose="020B0604030504040204" pitchFamily="50" charset="-128"/>
                          <a:ea typeface="メイリオ" panose="020B0604030504040204" pitchFamily="50" charset="-128"/>
                        </a:rPr>
                        <a:t>、</a:t>
                      </a: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島田さん、忍頂寺</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630603391"/>
                  </a:ext>
                </a:extLst>
              </a:tr>
              <a:tr h="319481">
                <a:tc>
                  <a:txBody>
                    <a:bodyPr/>
                    <a:lstStyle/>
                    <a:p>
                      <a:pPr algn="l" fontAlgn="ctr"/>
                      <a:r>
                        <a:rPr lang="zh-TW" altLang="en-US" sz="1200" b="1" i="0" u="none" strike="noStrike" dirty="0" smtClean="0">
                          <a:solidFill>
                            <a:schemeClr val="tx1"/>
                          </a:solidFill>
                          <a:effectLst/>
                          <a:latin typeface="メイリオ" panose="020B0604030504040204" pitchFamily="50" charset="-128"/>
                          <a:ea typeface="メイリオ" panose="020B0604030504040204" pitchFamily="50" charset="-128"/>
                        </a:rPr>
                        <a:t>豊田自動織機</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吉村さん、名児耶さん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30224998"/>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パナソニック株式会社</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加藤さん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4262078420"/>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パナソニック株式会社　アプライアンス社</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星野さん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302561485"/>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日立製作所</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今田さん、清時さん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244399388"/>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日立ソリューションズ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渡邊さん、森下さん</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377712892"/>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富士通</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青木さん、白石さん</a:t>
                      </a: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02793784"/>
                  </a:ext>
                </a:extLst>
              </a:tr>
              <a:tr h="319481">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富士通コンピュータテクノロジーズ</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l" fontAlgn="ctr"/>
                      <a:r>
                        <a:rPr lang="ja-JP" altLang="en-US" sz="1200" b="1" i="0" u="none" strike="noStrike" dirty="0" smtClean="0">
                          <a:solidFill>
                            <a:schemeClr val="tx1"/>
                          </a:solidFill>
                          <a:effectLst/>
                          <a:latin typeface="メイリオ" panose="020B0604030504040204" pitchFamily="50" charset="-128"/>
                          <a:ea typeface="メイリオ" panose="020B0604030504040204" pitchFamily="50" charset="-128"/>
                        </a:rPr>
                        <a:t>浅羽さん、徳本さん</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097041274"/>
                  </a:ext>
                </a:extLst>
              </a:tr>
              <a:tr h="319481">
                <a:tc>
                  <a:txBody>
                    <a:bodyPr/>
                    <a:lstStyle/>
                    <a:p>
                      <a:pPr algn="l" fontAlgn="ct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非記載希望 </a:t>
                      </a: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含む</a:t>
                      </a:r>
                      <a:r>
                        <a:rPr lang="en-US" altLang="ja-JP" sz="1200" b="1" u="none" strike="noStrike" baseline="0" dirty="0" smtClean="0">
                          <a:solidFill>
                            <a:schemeClr val="tx1"/>
                          </a:solidFill>
                          <a:effectLst/>
                          <a:latin typeface="メイリオ" panose="020B0604030504040204" pitchFamily="50" charset="-128"/>
                          <a:ea typeface="メイリオ" panose="020B0604030504040204" pitchFamily="50" charset="-128"/>
                        </a:rPr>
                        <a:t> </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意向未確認</a:t>
                      </a: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a:t>
                      </a:r>
                      <a:endParaRPr lang="zh-TW"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tc>
                  <a:txBody>
                    <a:bodyPr/>
                    <a:lstStyle/>
                    <a:p>
                      <a:pPr algn="l" fontAlgn="ctr"/>
                      <a:r>
                        <a:rPr lang="en-US" altLang="ja-JP" sz="1200" b="1" u="none" strike="noStrike" dirty="0" smtClean="0">
                          <a:solidFill>
                            <a:schemeClr val="tx1"/>
                          </a:solidFill>
                          <a:effectLst/>
                          <a:latin typeface="メイリオ" panose="020B0604030504040204" pitchFamily="50" charset="-128"/>
                          <a:ea typeface="メイリオ" panose="020B0604030504040204" pitchFamily="50" charset="-128"/>
                        </a:rPr>
                        <a:t>5</a:t>
                      </a:r>
                      <a:r>
                        <a:rPr lang="ja-JP" altLang="en-US" sz="1200" b="1" u="none" strike="noStrike" dirty="0" smtClean="0">
                          <a:solidFill>
                            <a:schemeClr val="tx1"/>
                          </a:solidFill>
                          <a:effectLst/>
                          <a:latin typeface="メイリオ" panose="020B0604030504040204" pitchFamily="50" charset="-128"/>
                          <a:ea typeface="メイリオ" panose="020B0604030504040204" pitchFamily="50" charset="-128"/>
                        </a:rPr>
                        <a:t>名</a:t>
                      </a:r>
                      <a:endParaRPr lang="ja-JP" altLang="en-US" sz="12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T w="127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664460536"/>
                  </a:ext>
                </a:extLst>
              </a:tr>
            </a:tbl>
          </a:graphicData>
        </a:graphic>
      </p:graphicFrame>
      <p:sp>
        <p:nvSpPr>
          <p:cNvPr id="6" name="テキスト ボックス 5"/>
          <p:cNvSpPr txBox="1"/>
          <p:nvPr/>
        </p:nvSpPr>
        <p:spPr>
          <a:xfrm>
            <a:off x="9520517" y="3517419"/>
            <a:ext cx="2492807" cy="1785104"/>
          </a:xfrm>
          <a:prstGeom prst="rect">
            <a:avLst/>
          </a:prstGeom>
          <a:noFill/>
        </p:spPr>
        <p:txBody>
          <a:bodyPr wrap="square" rtlCol="0">
            <a:spAutoFit/>
          </a:bodyPr>
          <a:lstStyle/>
          <a:p>
            <a:r>
              <a:rPr kumimoji="1" lang="ja-JP" altLang="en-US" sz="2800" b="1" dirty="0" smtClean="0">
                <a:latin typeface="メイリオ" panose="020B0604030504040204" pitchFamily="50" charset="-128"/>
                <a:ea typeface="メイリオ" panose="020B0604030504040204" pitchFamily="50" charset="-128"/>
              </a:rPr>
              <a:t>合計</a:t>
            </a:r>
            <a:r>
              <a:rPr kumimoji="1" lang="en-US" altLang="ja-JP" sz="2800" b="1" dirty="0">
                <a:latin typeface="メイリオ" panose="020B0604030504040204" pitchFamily="50" charset="-128"/>
                <a:ea typeface="メイリオ" panose="020B0604030504040204" pitchFamily="50" charset="-128"/>
              </a:rPr>
              <a:t>2</a:t>
            </a:r>
            <a:r>
              <a:rPr kumimoji="1" lang="en-US" altLang="ja-JP" sz="2800" b="1" dirty="0" smtClean="0">
                <a:latin typeface="メイリオ" panose="020B0604030504040204" pitchFamily="50" charset="-128"/>
                <a:ea typeface="メイリオ" panose="020B0604030504040204" pitchFamily="50" charset="-128"/>
              </a:rPr>
              <a:t>5</a:t>
            </a:r>
            <a:r>
              <a:rPr kumimoji="1" lang="ja-JP" altLang="en-US" sz="2800" b="1" dirty="0" smtClean="0">
                <a:latin typeface="メイリオ" panose="020B0604030504040204" pitchFamily="50" charset="-128"/>
                <a:ea typeface="メイリオ" panose="020B0604030504040204" pitchFamily="50" charset="-128"/>
              </a:rPr>
              <a:t>名</a:t>
            </a:r>
            <a:endParaRPr kumimoji="1" lang="en-US" altLang="ja-JP" sz="2800" b="1" dirty="0" smtClean="0">
              <a:latin typeface="メイリオ" panose="020B0604030504040204" pitchFamily="50" charset="-128"/>
              <a:ea typeface="メイリオ" panose="020B0604030504040204" pitchFamily="50" charset="-128"/>
            </a:endParaRPr>
          </a:p>
          <a:p>
            <a:endParaRPr kumimoji="1" lang="en-US" altLang="ja-JP" sz="2800" b="1" dirty="0">
              <a:latin typeface="メイリオ" panose="020B0604030504040204" pitchFamily="50" charset="-128"/>
              <a:ea typeface="メイリオ" panose="020B0604030504040204" pitchFamily="50" charset="-128"/>
            </a:endParaRPr>
          </a:p>
          <a:p>
            <a:r>
              <a:rPr kumimoji="1" lang="ja-JP" altLang="en-US" sz="1800" b="1" dirty="0" smtClean="0">
                <a:latin typeface="メイリオ" panose="020B0604030504040204" pitchFamily="50" charset="-128"/>
                <a:ea typeface="メイリオ" panose="020B0604030504040204" pitchFamily="50" charset="-128"/>
              </a:rPr>
              <a:t>★本日の発表者</a:t>
            </a:r>
            <a:r>
              <a:rPr kumimoji="1" lang="en-US" altLang="ja-JP" sz="1800" b="1" dirty="0" smtClean="0">
                <a:latin typeface="メイリオ" panose="020B0604030504040204" pitchFamily="50" charset="-128"/>
                <a:ea typeface="メイリオ" panose="020B0604030504040204" pitchFamily="50" charset="-128"/>
              </a:rPr>
              <a:t>:</a:t>
            </a:r>
            <a:r>
              <a:rPr kumimoji="1" lang="ja-JP" altLang="en-US" sz="1800" b="1" dirty="0">
                <a:latin typeface="メイリオ" panose="020B0604030504040204" pitchFamily="50" charset="-128"/>
                <a:ea typeface="メイリオ" panose="020B0604030504040204" pitchFamily="50" charset="-128"/>
              </a:rPr>
              <a:t> </a:t>
            </a:r>
            <a:r>
              <a:rPr kumimoji="1" lang="en-US" altLang="ja-JP" sz="1800" b="1" dirty="0" smtClean="0">
                <a:latin typeface="メイリオ" panose="020B0604030504040204" pitchFamily="50" charset="-128"/>
                <a:ea typeface="メイリオ" panose="020B0604030504040204" pitchFamily="50" charset="-128"/>
              </a:rPr>
              <a:t>1</a:t>
            </a:r>
            <a:r>
              <a:rPr kumimoji="1" lang="ja-JP" altLang="en-US" sz="1800" b="1" dirty="0" smtClean="0">
                <a:latin typeface="メイリオ" panose="020B0604030504040204" pitchFamily="50" charset="-128"/>
                <a:ea typeface="メイリオ" panose="020B0604030504040204" pitchFamily="50" charset="-128"/>
              </a:rPr>
              <a:t>名</a:t>
            </a:r>
            <a:endParaRPr kumimoji="1" lang="en-US" altLang="ja-JP" sz="1800" b="1" dirty="0" smtClean="0">
              <a:latin typeface="メイリオ" panose="020B0604030504040204" pitchFamily="50" charset="-128"/>
              <a:ea typeface="メイリオ" panose="020B0604030504040204" pitchFamily="50" charset="-128"/>
            </a:endParaRPr>
          </a:p>
          <a:p>
            <a:endParaRPr kumimoji="1" lang="en-US" altLang="ja-JP" sz="1800" b="1" dirty="0">
              <a:latin typeface="メイリオ" panose="020B0604030504040204" pitchFamily="50" charset="-128"/>
              <a:ea typeface="メイリオ" panose="020B0604030504040204" pitchFamily="50" charset="-128"/>
            </a:endParaRPr>
          </a:p>
          <a:p>
            <a:endParaRPr kumimoji="1" lang="ja-JP" altLang="en-US" sz="1800" b="1" dirty="0">
              <a:latin typeface="メイリオ" panose="020B0604030504040204" pitchFamily="50" charset="-128"/>
              <a:ea typeface="メイリオ" panose="020B0604030504040204" pitchFamily="50" charset="-128"/>
            </a:endParaRPr>
          </a:p>
        </p:txBody>
      </p:sp>
      <p:sp>
        <p:nvSpPr>
          <p:cNvPr id="7" name="フッター プレースホルダー 6"/>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1730170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3021913236"/>
              </p:ext>
            </p:extLst>
          </p:nvPr>
        </p:nvGraphicFramePr>
        <p:xfrm>
          <a:off x="838200" y="1180529"/>
          <a:ext cx="10851931" cy="3527715"/>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515522">
                <a:tc>
                  <a:txBody>
                    <a:bodyPr/>
                    <a:lstStyle/>
                    <a:p>
                      <a:pPr algn="ctr"/>
                      <a:r>
                        <a:rPr kumimoji="1" lang="en-US" altLang="ja-JP" sz="1400" b="1" dirty="0" smtClean="0">
                          <a:latin typeface="メイリオ" panose="020B0604030504040204" pitchFamily="50" charset="-128"/>
                          <a:ea typeface="メイリオ" panose="020B0604030504040204" pitchFamily="50" charset="-128"/>
                        </a:rPr>
                        <a:t>1</a:t>
                      </a: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15:00 - 15:05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開会</a:t>
                      </a:r>
                      <a:r>
                        <a:rPr kumimoji="1" lang="ja-JP" altLang="en-US" sz="1400" b="1" baseline="0" dirty="0" smtClean="0">
                          <a:latin typeface="メイリオ" panose="020B0604030504040204" pitchFamily="50" charset="-128"/>
                          <a:ea typeface="メイリオ" panose="020B0604030504040204" pitchFamily="50" charset="-128"/>
                        </a:rPr>
                        <a:t> </a:t>
                      </a:r>
                      <a:r>
                        <a:rPr kumimoji="1" lang="en-US" altLang="ja-JP" sz="1400" b="1" baseline="0" dirty="0" smtClean="0">
                          <a:latin typeface="メイリオ" panose="020B0604030504040204" pitchFamily="50" charset="-128"/>
                          <a:ea typeface="メイリオ" panose="020B0604030504040204" pitchFamily="50" charset="-128"/>
                        </a:rPr>
                        <a:t>&amp; </a:t>
                      </a:r>
                      <a:r>
                        <a:rPr kumimoji="1" lang="ja-JP" altLang="en-US" sz="1400" b="1" baseline="0" dirty="0" smtClean="0">
                          <a:latin typeface="メイリオ" panose="020B0604030504040204" pitchFamily="50" charset="-128"/>
                          <a:ea typeface="メイリオ" panose="020B0604030504040204" pitchFamily="50" charset="-128"/>
                        </a:rPr>
                        <a:t>お知らせ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mpd="sng">
                      <a:noFill/>
                      <a:prstDash val="soli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3653694"/>
                  </a:ext>
                </a:extLst>
              </a:tr>
              <a:tr h="368951">
                <a:tc rowSpan="3">
                  <a:txBody>
                    <a:bodyPr/>
                    <a:lstStyle/>
                    <a:p>
                      <a:pPr algn="ctr"/>
                      <a:endParaRPr kumimoji="1" lang="en-US" altLang="ja-JP" sz="1400" b="1" dirty="0" smtClean="0">
                        <a:latin typeface="メイリオ" panose="020B0604030504040204" pitchFamily="50" charset="-128"/>
                        <a:ea typeface="メイリオ" panose="020B0604030504040204" pitchFamily="50" charset="-128"/>
                      </a:endParaRPr>
                    </a:p>
                    <a:p>
                      <a:pPr algn="ctr"/>
                      <a:r>
                        <a:rPr kumimoji="1" lang="en-US" altLang="ja-JP" sz="1400" b="1" dirty="0" smtClean="0">
                          <a:latin typeface="メイリオ" panose="020B0604030504040204" pitchFamily="50" charset="-128"/>
                          <a:ea typeface="メイリオ" panose="020B0604030504040204" pitchFamily="50" charset="-128"/>
                        </a:rPr>
                        <a:t>2</a:t>
                      </a:r>
                      <a:endParaRPr kumimoji="1" lang="ja-JP" altLang="en-US" sz="14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400" b="1" dirty="0" smtClean="0">
                          <a:latin typeface="メイリオ" panose="020B0604030504040204" pitchFamily="50" charset="-128"/>
                          <a:ea typeface="メイリオ" panose="020B0604030504040204" pitchFamily="50" charset="-128"/>
                        </a:rPr>
                        <a:t>発表</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53193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latin typeface="メイリオ" panose="020B0604030504040204" pitchFamily="50" charset="-128"/>
                          <a:ea typeface="メイリオ" panose="020B0604030504040204" pitchFamily="50" charset="-128"/>
                        </a:rPr>
                        <a:t>15:05 - 15:35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濱さん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東芝</a:t>
                      </a:r>
                      <a:r>
                        <a:rPr kumimoji="1" lang="en-US" altLang="ja-JP" sz="1400" b="1" dirty="0" smtClean="0">
                          <a:latin typeface="メイリオ" panose="020B0604030504040204" pitchFamily="50" charset="-128"/>
                          <a:ea typeface="メイリオ" panose="020B0604030504040204" pitchFamily="50" charset="-128"/>
                        </a:rPr>
                        <a:t>).</a:t>
                      </a:r>
                    </a:p>
                    <a:p>
                      <a:r>
                        <a:rPr kumimoji="1" lang="ja-JP" altLang="en-US" sz="1400" b="1" dirty="0" smtClean="0">
                          <a:latin typeface="メイリオ" panose="020B0604030504040204" pitchFamily="50" charset="-128"/>
                          <a:ea typeface="メイリオ" panose="020B0604030504040204" pitchFamily="50" charset="-128"/>
                        </a:rPr>
                        <a:t>「</a:t>
                      </a:r>
                      <a:r>
                        <a:rPr kumimoji="1" lang="en-US" altLang="ja-JP" sz="1400" b="1" dirty="0" smtClean="0">
                          <a:latin typeface="メイリオ" panose="020B0604030504040204" pitchFamily="50" charset="-128"/>
                          <a:ea typeface="メイリオ" panose="020B0604030504040204" pitchFamily="50" charset="-128"/>
                        </a:rPr>
                        <a:t>VMware</a:t>
                      </a:r>
                      <a:r>
                        <a:rPr kumimoji="1" lang="ja-JP" altLang="en-US" sz="1400" b="1" dirty="0" smtClean="0">
                          <a:latin typeface="メイリオ" panose="020B0604030504040204" pitchFamily="50" charset="-128"/>
                          <a:ea typeface="メイリオ" panose="020B0604030504040204" pitchFamily="50" charset="-128"/>
                        </a:rPr>
                        <a:t>社による</a:t>
                      </a:r>
                      <a:r>
                        <a:rPr kumimoji="1" lang="en-US" altLang="ja-JP" sz="1400" b="1" baseline="0" dirty="0" smtClean="0">
                          <a:latin typeface="メイリオ" panose="020B0604030504040204" pitchFamily="50" charset="-128"/>
                          <a:ea typeface="メイリオ" panose="020B0604030504040204" pitchFamily="50" charset="-128"/>
                        </a:rPr>
                        <a:t> Tern </a:t>
                      </a:r>
                      <a:r>
                        <a:rPr kumimoji="1" lang="ja-JP" altLang="en-US" sz="1400" b="1" baseline="0" dirty="0" smtClean="0">
                          <a:latin typeface="メイリオ" panose="020B0604030504040204" pitchFamily="50" charset="-128"/>
                          <a:ea typeface="メイリオ" panose="020B0604030504040204" pitchFamily="50" charset="-128"/>
                        </a:rPr>
                        <a:t>について</a:t>
                      </a:r>
                      <a:r>
                        <a:rPr kumimoji="1" lang="ja-JP" altLang="en-US" sz="1400" b="1" dirty="0" smtClean="0">
                          <a:latin typeface="メイリオ" panose="020B0604030504040204" pitchFamily="50" charset="-128"/>
                          <a:ea typeface="メイリオ" panose="020B0604030504040204" pitchFamily="50" charset="-128"/>
                        </a:rPr>
                        <a:t>」</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531930">
                <a:tc vMerge="1">
                  <a:txBody>
                    <a:bodyPr/>
                    <a:lstStyle/>
                    <a:p>
                      <a:endParaRPr kumimoji="1" lang="ja-JP" altLang="en-US"/>
                    </a:p>
                  </a:txBody>
                  <a:tcPr/>
                </a:tc>
                <a:tc>
                  <a:txBody>
                    <a:bodyPr/>
                    <a:lstStyle/>
                    <a:p>
                      <a:r>
                        <a:rPr kumimoji="1" lang="en-US" altLang="ja-JP" sz="1400" b="1" dirty="0" smtClean="0">
                          <a:latin typeface="メイリオ" panose="020B0604030504040204" pitchFamily="50" charset="-128"/>
                          <a:ea typeface="メイリオ" panose="020B0604030504040204" pitchFamily="50" charset="-128"/>
                        </a:rPr>
                        <a:t>15:35 - 15:45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latin typeface="メイリオ" panose="020B0604030504040204" pitchFamily="50" charset="-128"/>
                          <a:ea typeface="メイリオ" panose="020B0604030504040204" pitchFamily="50" charset="-128"/>
                        </a:rPr>
                        <a:t>その他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話題のある方</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2510990"/>
                  </a:ext>
                </a:extLst>
              </a:tr>
              <a:tr h="531930">
                <a:tc>
                  <a:txBody>
                    <a:bodyPr/>
                    <a:lstStyle/>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15:45 - 16:15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次回夏休み企画「</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案</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a:t>
                      </a:r>
                      <a:r>
                        <a:rPr kumimoji="1" lang="ja-JP" altLang="en-US" sz="1400" b="1" baseline="0" dirty="0" smtClean="0">
                          <a:latin typeface="メイリオ" panose="020B0604030504040204" pitchFamily="50" charset="-128"/>
                          <a:ea typeface="メイリオ" panose="020B0604030504040204" pitchFamily="50" charset="-128"/>
                        </a:rPr>
                        <a:t>について</a:t>
                      </a:r>
                      <a:endParaRPr kumimoji="1" lang="en-US" altLang="ja-JP" sz="1400" b="1" baseline="0" dirty="0" smtClean="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次回日程について　</a:t>
                      </a:r>
                      <a:r>
                        <a:rPr kumimoji="1" lang="en-US" altLang="ja-JP" sz="1400" b="1" dirty="0" smtClean="0">
                          <a:latin typeface="メイリオ" panose="020B0604030504040204" pitchFamily="50" charset="-128"/>
                          <a:ea typeface="メイリオ" panose="020B0604030504040204" pitchFamily="50" charset="-128"/>
                        </a:rPr>
                        <a:t>(8</a:t>
                      </a:r>
                      <a:r>
                        <a:rPr kumimoji="1" lang="ja-JP" altLang="en-US" sz="1400" b="1" dirty="0" smtClean="0">
                          <a:latin typeface="メイリオ" panose="020B0604030504040204" pitchFamily="50" charset="-128"/>
                          <a:ea typeface="メイリオ" panose="020B0604030504040204" pitchFamily="50" charset="-128"/>
                        </a:rPr>
                        <a:t>月</a:t>
                      </a:r>
                      <a:r>
                        <a:rPr kumimoji="1" lang="en-US" altLang="ja-JP" sz="1400" b="1" dirty="0" smtClean="0">
                          <a:latin typeface="メイリオ" panose="020B0604030504040204" pitchFamily="50" charset="-128"/>
                          <a:ea typeface="メイリオ" panose="020B0604030504040204" pitchFamily="50" charset="-128"/>
                        </a:rPr>
                        <a:t>24</a:t>
                      </a:r>
                      <a:r>
                        <a:rPr kumimoji="1" lang="ja-JP" altLang="en-US" sz="1400" b="1" dirty="0" smtClean="0">
                          <a:latin typeface="メイリオ" panose="020B0604030504040204" pitchFamily="50" charset="-128"/>
                          <a:ea typeface="メイリオ" panose="020B0604030504040204" pitchFamily="50" charset="-128"/>
                        </a:rPr>
                        <a:t>日</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月</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予定の相談</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531930">
                <a:tc>
                  <a:txBody>
                    <a:bodyPr/>
                    <a:lstStyle/>
                    <a:p>
                      <a:pPr algn="ctr"/>
                      <a:r>
                        <a:rPr kumimoji="1" lang="en-US" altLang="ja-JP" sz="1400" b="1" dirty="0" smtClean="0">
                          <a:latin typeface="メイリオ" panose="020B0604030504040204" pitchFamily="50" charset="-128"/>
                          <a:ea typeface="メイリオ" panose="020B0604030504040204" pitchFamily="50" charset="-128"/>
                        </a:rPr>
                        <a:t>4</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16:15 - 16:55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閉会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繰り上げ終了の可能性もアリ</a:t>
                      </a:r>
                      <a:r>
                        <a:rPr kumimoji="1" lang="en-US" altLang="ja-JP" sz="1400" b="1" dirty="0" smtClean="0">
                          <a:latin typeface="メイリオ" panose="020B0604030504040204" pitchFamily="50" charset="-128"/>
                          <a:ea typeface="メイリオ" panose="020B0604030504040204" pitchFamily="50" charset="-128"/>
                        </a:rPr>
                        <a:t>)</a:t>
                      </a:r>
                      <a:endParaRPr kumimoji="1" lang="ja-JP" altLang="en-US"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2095372"/>
                  </a:ext>
                </a:extLst>
              </a:tr>
              <a:tr h="515522">
                <a:tc>
                  <a:txBody>
                    <a:bodyPr/>
                    <a:lstStyle/>
                    <a:p>
                      <a:pPr algn="ctr"/>
                      <a:r>
                        <a:rPr kumimoji="1" lang="en-US" altLang="ja-JP" sz="1400" b="1" dirty="0" smtClean="0">
                          <a:latin typeface="メイリオ" panose="020B0604030504040204" pitchFamily="50" charset="-128"/>
                          <a:ea typeface="メイリオ" panose="020B0604030504040204" pitchFamily="50" charset="-128"/>
                        </a:rPr>
                        <a:t>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latin typeface="メイリオ" panose="020B0604030504040204" pitchFamily="50" charset="-128"/>
                          <a:ea typeface="メイリオ" panose="020B0604030504040204" pitchFamily="50" charset="-128"/>
                        </a:rPr>
                        <a:t>16:15 – 16:30 </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フリートーク</a:t>
                      </a: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Tree>
    <p:extLst>
      <p:ext uri="{BB962C8B-B14F-4D97-AF65-F5344CB8AC3E}">
        <p14:creationId xmlns:p14="http://schemas.microsoft.com/office/powerpoint/2010/main" val="3971374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graphicFrame>
        <p:nvGraphicFramePr>
          <p:cNvPr id="6" name="表 5"/>
          <p:cNvGraphicFramePr>
            <a:graphicFrameLocks noGrp="1"/>
          </p:cNvGraphicFramePr>
          <p:nvPr>
            <p:extLst>
              <p:ext uri="{D42A27DB-BD31-4B8C-83A1-F6EECF244321}">
                <p14:modId xmlns:p14="http://schemas.microsoft.com/office/powerpoint/2010/main" val="483539398"/>
              </p:ext>
            </p:extLst>
          </p:nvPr>
        </p:nvGraphicFramePr>
        <p:xfrm>
          <a:off x="838200" y="1180529"/>
          <a:ext cx="10851931" cy="3376598"/>
        </p:xfrm>
        <a:graphic>
          <a:graphicData uri="http://schemas.openxmlformats.org/drawingml/2006/table">
            <a:tbl>
              <a:tblPr firstRow="1" bandRow="1">
                <a:tableStyleId>{117FEBB4-7148-4F1E-9626-8CCF50D799FC}</a:tableStyleId>
              </a:tblPr>
              <a:tblGrid>
                <a:gridCol w="1419262">
                  <a:extLst>
                    <a:ext uri="{9D8B030D-6E8A-4147-A177-3AD203B41FA5}">
                      <a16:colId xmlns:a16="http://schemas.microsoft.com/office/drawing/2014/main" val="1978435519"/>
                    </a:ext>
                  </a:extLst>
                </a:gridCol>
                <a:gridCol w="2282468">
                  <a:extLst>
                    <a:ext uri="{9D8B030D-6E8A-4147-A177-3AD203B41FA5}">
                      <a16:colId xmlns:a16="http://schemas.microsoft.com/office/drawing/2014/main" val="137771544"/>
                    </a:ext>
                  </a:extLst>
                </a:gridCol>
                <a:gridCol w="7150201">
                  <a:extLst>
                    <a:ext uri="{9D8B030D-6E8A-4147-A177-3AD203B41FA5}">
                      <a16:colId xmlns:a16="http://schemas.microsoft.com/office/drawing/2014/main" val="1377020469"/>
                    </a:ext>
                  </a:extLst>
                </a:gridCol>
              </a:tblGrid>
              <a:tr h="422798">
                <a:tc rowSpan="4">
                  <a:txBody>
                    <a:bodyPr/>
                    <a:lstStyle/>
                    <a:p>
                      <a:pPr algn="ctr"/>
                      <a:endParaRPr kumimoji="1" lang="en-US" altLang="ja-JP" sz="1400" b="1" dirty="0" smtClean="0">
                        <a:latin typeface="メイリオ" panose="020B0604030504040204" pitchFamily="50" charset="-128"/>
                        <a:ea typeface="メイリオ" panose="020B0604030504040204" pitchFamily="50" charset="-128"/>
                      </a:endParaRPr>
                    </a:p>
                    <a:p>
                      <a:pPr algn="ctr"/>
                      <a:r>
                        <a:rPr kumimoji="1" lang="en-US" altLang="ja-JP" sz="1400" b="1" dirty="0" smtClean="0">
                          <a:latin typeface="メイリオ" panose="020B0604030504040204" pitchFamily="50" charset="-128"/>
                          <a:ea typeface="メイリオ" panose="020B0604030504040204" pitchFamily="50" charset="-128"/>
                        </a:rPr>
                        <a:t>3</a:t>
                      </a:r>
                      <a:endParaRPr kumimoji="1" lang="ja-JP" altLang="en-US" sz="1400" b="1" dirty="0">
                        <a:latin typeface="メイリオ" panose="020B0604030504040204" pitchFamily="50" charset="-128"/>
                        <a:ea typeface="メイリオ" panose="020B0604030504040204" pitchFamily="50" charset="-128"/>
                      </a:endParaRPr>
                    </a:p>
                  </a:txBody>
                  <a:tcP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gridSpan="2">
                  <a:txBody>
                    <a:bodyPr/>
                    <a:lstStyle/>
                    <a:p>
                      <a:r>
                        <a:rPr kumimoji="1" lang="ja-JP" altLang="en-US" sz="1400" b="1" dirty="0" smtClean="0">
                          <a:latin typeface="メイリオ" panose="020B0604030504040204" pitchFamily="50" charset="-128"/>
                          <a:ea typeface="メイリオ" panose="020B0604030504040204" pitchFamily="50" charset="-128"/>
                        </a:rPr>
                        <a:t>発表</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967606089"/>
                  </a:ext>
                </a:extLst>
              </a:tr>
              <a:tr h="59076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latin typeface="メイリオ" panose="020B0604030504040204" pitchFamily="50" charset="-128"/>
                          <a:ea typeface="メイリオ" panose="020B0604030504040204" pitchFamily="50" charset="-128"/>
                        </a:rPr>
                        <a:t>15:05 - 15:35</a:t>
                      </a:r>
                      <a:endParaRPr kumimoji="1" lang="ja-JP" altLang="en-US" sz="1400" b="1" dirty="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latin typeface="メイリオ" panose="020B0604030504040204" pitchFamily="50" charset="-128"/>
                          <a:ea typeface="メイリオ" panose="020B0604030504040204" pitchFamily="50" charset="-128"/>
                        </a:rPr>
                        <a:t>濱さん </a:t>
                      </a:r>
                      <a:r>
                        <a:rPr kumimoji="1" lang="en-US" altLang="ja-JP" sz="1400" b="1" dirty="0" smtClean="0">
                          <a:latin typeface="メイリオ" panose="020B0604030504040204" pitchFamily="50" charset="-128"/>
                          <a:ea typeface="メイリオ" panose="020B0604030504040204" pitchFamily="50" charset="-128"/>
                        </a:rPr>
                        <a:t>(</a:t>
                      </a:r>
                      <a:r>
                        <a:rPr kumimoji="1" lang="ja-JP" altLang="en-US" sz="1400" b="1" dirty="0" smtClean="0">
                          <a:latin typeface="メイリオ" panose="020B0604030504040204" pitchFamily="50" charset="-128"/>
                          <a:ea typeface="メイリオ" panose="020B0604030504040204" pitchFamily="50" charset="-128"/>
                        </a:rPr>
                        <a:t>東芝</a:t>
                      </a:r>
                      <a:r>
                        <a:rPr kumimoji="1" lang="en-US" altLang="ja-JP" sz="1400" b="1" dirty="0" smtClean="0">
                          <a:latin typeface="メイリオ" panose="020B0604030504040204" pitchFamily="50" charset="-128"/>
                          <a:ea typeface="メイリオ" panose="020B0604030504040204" pitchFamily="50" charset="-128"/>
                        </a:rPr>
                        <a:t>).</a:t>
                      </a:r>
                    </a:p>
                    <a:p>
                      <a:r>
                        <a:rPr kumimoji="1" lang="ja-JP" altLang="en-US" sz="1400" b="1" dirty="0" smtClean="0">
                          <a:latin typeface="メイリオ" panose="020B0604030504040204" pitchFamily="50" charset="-128"/>
                          <a:ea typeface="メイリオ" panose="020B0604030504040204" pitchFamily="50" charset="-128"/>
                        </a:rPr>
                        <a:t>「</a:t>
                      </a:r>
                      <a:r>
                        <a:rPr kumimoji="1" lang="en-US" altLang="ja-JP" sz="1400" b="1" baseline="0" dirty="0" smtClean="0">
                          <a:latin typeface="メイリオ" panose="020B0604030504040204" pitchFamily="50" charset="-128"/>
                          <a:ea typeface="メイリオ" panose="020B0604030504040204" pitchFamily="50" charset="-128"/>
                        </a:rPr>
                        <a:t>Tern </a:t>
                      </a:r>
                      <a:r>
                        <a:rPr kumimoji="1" lang="ja-JP" altLang="en-US" sz="1400" b="1" baseline="0" dirty="0" smtClean="0">
                          <a:latin typeface="メイリオ" panose="020B0604030504040204" pitchFamily="50" charset="-128"/>
                          <a:ea typeface="メイリオ" panose="020B0604030504040204" pitchFamily="50" charset="-128"/>
                        </a:rPr>
                        <a:t>について</a:t>
                      </a:r>
                      <a:r>
                        <a:rPr kumimoji="1" lang="ja-JP" altLang="en-US" sz="1400" b="1" dirty="0" smtClean="0">
                          <a:latin typeface="メイリオ" panose="020B0604030504040204" pitchFamily="50" charset="-128"/>
                          <a:ea typeface="メイリオ" panose="020B0604030504040204" pitchFamily="50" charset="-128"/>
                        </a:rPr>
                        <a:t>」</a:t>
                      </a:r>
                      <a:endParaRPr kumimoji="1" lang="en-US" altLang="ja-JP" sz="1400" b="1" dirty="0" smtClean="0">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4619285"/>
                  </a:ext>
                </a:extLst>
              </a:tr>
              <a:tr h="590760">
                <a:tc vMerge="1">
                  <a:txBody>
                    <a:bodyPr/>
                    <a:lstStyle/>
                    <a:p>
                      <a:endParaRPr kumimoji="1" lang="ja-JP" altLang="en-US"/>
                    </a:p>
                  </a:txBody>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15:50 - 16:20</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森下さん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日立ソリューションズ</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p>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調整中</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 </a:t>
                      </a:r>
                      <a:endPar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2510990"/>
                  </a:ext>
                </a:extLst>
              </a:tr>
              <a:tr h="590760">
                <a:tc vMerge="1">
                  <a:txBody>
                    <a:bodyPr/>
                    <a:lstStyle/>
                    <a:p>
                      <a:pPr algn="ctr"/>
                      <a:endParaRPr kumimoji="1" lang="ja-JP" altLang="en-US"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16:20 - 16:30</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その他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話題のある方</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6119818"/>
                  </a:ext>
                </a:extLst>
              </a:tr>
              <a:tr h="590760">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4</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16:30 - 16:45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今後の</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 </a:t>
                      </a:r>
                      <a:r>
                        <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rPr>
                        <a:t>Tooling SG </a:t>
                      </a:r>
                      <a:r>
                        <a:rPr kumimoji="1" lang="ja-JP" altLang="en-US" sz="1400" b="1" baseline="0" dirty="0" smtClean="0">
                          <a:solidFill>
                            <a:schemeClr val="bg1">
                              <a:lumMod val="75000"/>
                            </a:schemeClr>
                          </a:solidFill>
                          <a:latin typeface="メイリオ" panose="020B0604030504040204" pitchFamily="50" charset="-128"/>
                          <a:ea typeface="メイリオ" panose="020B0604030504040204" pitchFamily="50" charset="-128"/>
                        </a:rPr>
                        <a:t>の運営について</a:t>
                      </a:r>
                      <a:endParaRPr kumimoji="1" lang="en-US" altLang="ja-JP" sz="1400" b="1" baseline="0" dirty="0" smtClean="0">
                        <a:solidFill>
                          <a:schemeClr val="bg1">
                            <a:lumMod val="75000"/>
                          </a:schemeClr>
                        </a:solidFill>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会日程を決める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(6</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月</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22</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日週など</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3003589"/>
                  </a:ext>
                </a:extLst>
              </a:tr>
              <a:tr h="590760">
                <a:tc>
                  <a:txBody>
                    <a:bodyPr/>
                    <a:lstStyle/>
                    <a:p>
                      <a:pPr algn="ct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5</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16:45 </a:t>
                      </a:r>
                      <a:endParaRPr kumimoji="1" lang="ja-JP" altLang="en-US" sz="1400" b="1" dirty="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閉会 </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r>
                        <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rPr>
                        <a:t>残り時間はバッファです。繰り上げ終了の可能性もアリ</a:t>
                      </a:r>
                      <a:r>
                        <a:rPr kumimoji="1" lang="en-US" altLang="ja-JP" sz="1400" b="1" dirty="0" smtClean="0">
                          <a:solidFill>
                            <a:schemeClr val="bg1">
                              <a:lumMod val="75000"/>
                            </a:schemeClr>
                          </a:solidFill>
                          <a:latin typeface="メイリオ" panose="020B0604030504040204" pitchFamily="50" charset="-128"/>
                          <a:ea typeface="メイリオ" panose="020B0604030504040204" pitchFamily="50" charset="-128"/>
                        </a:rPr>
                        <a:t>)</a:t>
                      </a:r>
                      <a:endParaRPr kumimoji="1" lang="ja-JP" altLang="en-US" sz="1400" b="1" dirty="0" smtClean="0">
                        <a:solidFill>
                          <a:schemeClr val="bg1">
                            <a:lumMod val="75000"/>
                          </a:schemeClr>
                        </a:solidFill>
                        <a:latin typeface="メイリオ" panose="020B0604030504040204" pitchFamily="50" charset="-128"/>
                        <a:ea typeface="メイリオ" panose="020B0604030504040204" pitchFamily="50" charset="-128"/>
                      </a:endParaRPr>
                    </a:p>
                  </a:txBody>
                  <a:tcPr anchor="ctr">
                    <a:lnL w="12700" cmpd="sng">
                      <a:noFill/>
                      <a:prstDash val="solid"/>
                    </a:lnL>
                    <a:lnR w="12700" cmpd="sng">
                      <a:noFill/>
                      <a:prstDash val="solid"/>
                    </a:lnR>
                    <a:lnT w="12700" cap="flat" cmpd="sng" algn="ctr">
                      <a:solidFill>
                        <a:schemeClr val="tx1"/>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72973256"/>
                  </a:ext>
                </a:extLst>
              </a:tr>
            </a:tbl>
          </a:graphicData>
        </a:graphic>
      </p:graphicFrame>
      <p:sp>
        <p:nvSpPr>
          <p:cNvPr id="3" name="フッター プレースホルダー 2"/>
          <p:cNvSpPr>
            <a:spLocks noGrp="1"/>
          </p:cNvSpPr>
          <p:nvPr>
            <p:ph type="ftr" idx="11"/>
          </p:nvPr>
        </p:nvSpPr>
        <p:spPr/>
        <p:txBody>
          <a:bodyPr/>
          <a:lstStyle/>
          <a:p>
            <a:r>
              <a:rPr kumimoji="1" lang="en-US" altLang="ja-JP" smtClean="0">
                <a:solidFill>
                  <a:schemeClr val="bg1">
                    <a:lumMod val="65000"/>
                  </a:schemeClr>
                </a:solidFill>
              </a:rPr>
              <a:t>OpenChain project /  CC0-1.0</a:t>
            </a:r>
            <a:endParaRPr kumimoji="1" lang="en-US" altLang="ja-JP" dirty="0" smtClean="0">
              <a:solidFill>
                <a:schemeClr val="bg1">
                  <a:lumMod val="65000"/>
                </a:schemeClr>
              </a:solidFill>
            </a:endParaRPr>
          </a:p>
        </p:txBody>
      </p:sp>
      <p:sp>
        <p:nvSpPr>
          <p:cNvPr id="4" name="テキスト ボックス 3"/>
          <p:cNvSpPr txBox="1"/>
          <p:nvPr/>
        </p:nvSpPr>
        <p:spPr>
          <a:xfrm>
            <a:off x="2288626" y="2221995"/>
            <a:ext cx="7614745" cy="3108543"/>
          </a:xfrm>
          <a:prstGeom prst="rect">
            <a:avLst/>
          </a:prstGeom>
          <a:solidFill>
            <a:schemeClr val="bg1"/>
          </a:solidFill>
          <a:ln w="19050">
            <a:solidFill>
              <a:schemeClr val="accent1"/>
            </a:solidFill>
          </a:ln>
        </p:spPr>
        <p:txBody>
          <a:bodyPr wrap="square" rtlCol="0">
            <a:spAutoFit/>
          </a:bodyPr>
          <a:lstStyle/>
          <a:p>
            <a:r>
              <a:rPr kumimoji="1" lang="ja-JP" altLang="en-US" dirty="0" smtClean="0"/>
              <a:t>　</a:t>
            </a:r>
            <a:endParaRPr kumimoji="1" lang="en-US" altLang="ja-JP" dirty="0" smtClean="0"/>
          </a:p>
          <a:p>
            <a:pPr indent="180975"/>
            <a:r>
              <a:rPr kumimoji="1" lang="zh-TW" altLang="en-US" dirty="0" smtClean="0"/>
              <a:t>発表</a:t>
            </a:r>
            <a:r>
              <a:rPr kumimoji="1" lang="zh-TW" altLang="en-US" dirty="0"/>
              <a:t>時間：</a:t>
            </a:r>
            <a:r>
              <a:rPr kumimoji="1" lang="en-US" altLang="zh-TW" dirty="0"/>
              <a:t>15</a:t>
            </a:r>
            <a:r>
              <a:rPr kumimoji="1" lang="zh-TW" altLang="en-US" dirty="0"/>
              <a:t>分</a:t>
            </a:r>
            <a:r>
              <a:rPr kumimoji="1" lang="en-US" altLang="zh-TW" dirty="0"/>
              <a:t>(</a:t>
            </a:r>
            <a:r>
              <a:rPr kumimoji="1" lang="zh-TW" altLang="en-US" dirty="0"/>
              <a:t>目安</a:t>
            </a:r>
            <a:r>
              <a:rPr kumimoji="1" lang="en-US" altLang="zh-TW" dirty="0"/>
              <a:t>)</a:t>
            </a:r>
            <a:r>
              <a:rPr kumimoji="1" lang="zh-TW" altLang="en-US" dirty="0"/>
              <a:t>＋</a:t>
            </a:r>
            <a:r>
              <a:rPr kumimoji="1" lang="en-US" altLang="zh-TW" dirty="0"/>
              <a:t>10</a:t>
            </a:r>
            <a:r>
              <a:rPr kumimoji="1" lang="zh-TW" altLang="en-US" dirty="0"/>
              <a:t>分</a:t>
            </a:r>
            <a:r>
              <a:rPr kumimoji="1" lang="en-US" altLang="zh-TW" dirty="0"/>
              <a:t>(</a:t>
            </a:r>
            <a:r>
              <a:rPr kumimoji="1" lang="zh-TW" altLang="en-US" dirty="0"/>
              <a:t>質疑</a:t>
            </a:r>
            <a:r>
              <a:rPr kumimoji="1" lang="en-US" altLang="zh-TW" dirty="0"/>
              <a:t>/</a:t>
            </a:r>
            <a:r>
              <a:rPr kumimoji="1" lang="zh-TW" altLang="en-US" dirty="0"/>
              <a:t>議論</a:t>
            </a:r>
            <a:r>
              <a:rPr kumimoji="1" lang="en-US" altLang="zh-TW" dirty="0"/>
              <a:t>)</a:t>
            </a:r>
            <a:endParaRPr kumimoji="1" lang="en-US" altLang="ja-JP" dirty="0" smtClean="0"/>
          </a:p>
          <a:p>
            <a:endParaRPr kumimoji="1" lang="en-US" altLang="ja-JP" dirty="0" smtClean="0"/>
          </a:p>
          <a:p>
            <a:endParaRPr kumimoji="1" lang="en-US" altLang="ja-JP" dirty="0"/>
          </a:p>
          <a:p>
            <a:pPr indent="180975"/>
            <a:r>
              <a:rPr kumimoji="1" lang="en-US" altLang="ja-JP" dirty="0" smtClean="0"/>
              <a:t>【Tooling SG</a:t>
            </a:r>
            <a:r>
              <a:rPr kumimoji="1" lang="ja-JP" altLang="en-US" dirty="0" smtClean="0"/>
              <a:t>リーダー</a:t>
            </a:r>
            <a:r>
              <a:rPr kumimoji="1" lang="en-US" altLang="ja-JP" dirty="0" smtClean="0"/>
              <a:t> </a:t>
            </a:r>
            <a:r>
              <a:rPr kumimoji="1" lang="ja-JP" altLang="en-US" dirty="0" smtClean="0"/>
              <a:t>コメント</a:t>
            </a:r>
            <a:r>
              <a:rPr kumimoji="1" lang="en-US" altLang="ja-JP" dirty="0" smtClean="0"/>
              <a:t>】</a:t>
            </a:r>
          </a:p>
          <a:p>
            <a:endParaRPr kumimoji="1" lang="en-US" altLang="ja-JP" dirty="0" smtClean="0"/>
          </a:p>
          <a:p>
            <a:pPr marL="180975"/>
            <a:r>
              <a:rPr kumimoji="1" lang="en-US" altLang="ja-JP" dirty="0" smtClean="0"/>
              <a:t>Tern </a:t>
            </a:r>
            <a:r>
              <a:rPr kumimoji="1" lang="ja-JP" altLang="en-US" dirty="0" smtClean="0"/>
              <a:t>は、</a:t>
            </a:r>
            <a:r>
              <a:rPr kumimoji="1" lang="en-US" altLang="ja-JP" dirty="0" smtClean="0"/>
              <a:t>Docker </a:t>
            </a:r>
            <a:r>
              <a:rPr kumimoji="1" lang="ja-JP" altLang="en-US" dirty="0" smtClean="0"/>
              <a:t>コンテナにインストールされているソフトウェアパッケージを検査するためのツールです。</a:t>
            </a:r>
            <a:endParaRPr kumimoji="1" lang="en-US" altLang="ja-JP" dirty="0" smtClean="0"/>
          </a:p>
          <a:p>
            <a:pPr marL="180975"/>
            <a:endParaRPr kumimoji="1" lang="en-US" altLang="ja-JP" dirty="0"/>
          </a:p>
          <a:p>
            <a:pPr marL="180975"/>
            <a:r>
              <a:rPr kumimoji="1" lang="ja-JP" altLang="en-US" dirty="0" smtClean="0"/>
              <a:t>ライセンスや著作権情報などの検出に </a:t>
            </a:r>
            <a:r>
              <a:rPr kumimoji="1" lang="en-US" altLang="ja-JP" dirty="0" err="1" smtClean="0"/>
              <a:t>nexB</a:t>
            </a:r>
            <a:r>
              <a:rPr kumimoji="1" lang="ja-JP" altLang="en-US" dirty="0" smtClean="0"/>
              <a:t>社の</a:t>
            </a:r>
            <a:r>
              <a:rPr kumimoji="1" lang="en-US" altLang="ja-JP" dirty="0" err="1" smtClean="0"/>
              <a:t>ScanCode</a:t>
            </a:r>
            <a:r>
              <a:rPr kumimoji="1" lang="ja-JP" altLang="en-US" dirty="0" smtClean="0"/>
              <a:t>や、バイナリを対象として</a:t>
            </a:r>
            <a:r>
              <a:rPr kumimoji="1" lang="en-US" altLang="ja-JP" dirty="0" smtClean="0"/>
              <a:t>CVE</a:t>
            </a:r>
            <a:r>
              <a:rPr kumimoji="1" lang="ja-JP" altLang="en-US" dirty="0" smtClean="0"/>
              <a:t>に関連する脆弱性情報の検出に</a:t>
            </a:r>
            <a:r>
              <a:rPr kumimoji="1" lang="en-US" altLang="ja-JP" dirty="0" smtClean="0"/>
              <a:t>Intel</a:t>
            </a:r>
            <a:r>
              <a:rPr kumimoji="1" lang="ja-JP" altLang="en-US" dirty="0" smtClean="0"/>
              <a:t>社の</a:t>
            </a:r>
            <a:r>
              <a:rPr kumimoji="1" lang="en-US" altLang="ja-JP" dirty="0" err="1" smtClean="0"/>
              <a:t>cve</a:t>
            </a:r>
            <a:r>
              <a:rPr kumimoji="1" lang="en-US" altLang="ja-JP" dirty="0" smtClean="0"/>
              <a:t>-bin-tool</a:t>
            </a:r>
            <a:r>
              <a:rPr kumimoji="1" lang="ja-JP" altLang="en-US" dirty="0" smtClean="0"/>
              <a:t>といった、外部ツールを連携させて利用できます。</a:t>
            </a:r>
            <a:endParaRPr kumimoji="1" lang="en-US" altLang="ja-JP" dirty="0" smtClean="0"/>
          </a:p>
          <a:p>
            <a:pPr marL="180975"/>
            <a:endParaRPr kumimoji="1" lang="en-US" altLang="ja-JP" dirty="0"/>
          </a:p>
          <a:p>
            <a:pPr marL="180975"/>
            <a:r>
              <a:rPr kumimoji="1" lang="ja-JP" altLang="en-US" dirty="0" smtClean="0"/>
              <a:t>本発表では、その利用方法や出力を紹介して貰います。</a:t>
            </a:r>
            <a:endParaRPr kumimoji="1" lang="en-US" altLang="ja-JP" dirty="0" smtClean="0"/>
          </a:p>
        </p:txBody>
      </p:sp>
    </p:spTree>
    <p:extLst>
      <p:ext uri="{BB962C8B-B14F-4D97-AF65-F5344CB8AC3E}">
        <p14:creationId xmlns:p14="http://schemas.microsoft.com/office/powerpoint/2010/main" val="184773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発表・その他 </a:t>
            </a:r>
            <a:r>
              <a:rPr kumimoji="1" lang="en-US" altLang="ja-JP" dirty="0" smtClean="0"/>
              <a:t>(</a:t>
            </a:r>
            <a:r>
              <a:rPr kumimoji="1" lang="ja-JP" altLang="en-US" dirty="0" smtClean="0"/>
              <a:t>情報共有等</a:t>
            </a:r>
            <a:r>
              <a:rPr kumimoji="1" lang="en-US" altLang="ja-JP" dirty="0" smtClean="0"/>
              <a:t>)</a:t>
            </a:r>
            <a:endParaRPr kumimoji="1" lang="ja-JP" altLang="en-US" dirty="0"/>
          </a:p>
        </p:txBody>
      </p:sp>
      <p:sp>
        <p:nvSpPr>
          <p:cNvPr id="6" name="フッター プレースホルダー 5"/>
          <p:cNvSpPr>
            <a:spLocks noGrp="1"/>
          </p:cNvSpPr>
          <p:nvPr>
            <p:ph type="ftr" idx="11"/>
          </p:nvPr>
        </p:nvSpPr>
        <p:spPr/>
        <p:txBody>
          <a:bodyPr/>
          <a:lstStyle/>
          <a:p>
            <a:r>
              <a:rPr kumimoji="1" lang="en-US" altLang="ja-JP" dirty="0" err="1" smtClean="0">
                <a:solidFill>
                  <a:schemeClr val="bg1">
                    <a:lumMod val="65000"/>
                  </a:schemeClr>
                </a:solidFill>
              </a:rPr>
              <a:t>OpenChain</a:t>
            </a:r>
            <a:r>
              <a:rPr kumimoji="1" lang="en-US" altLang="ja-JP" dirty="0" smtClean="0">
                <a:solidFill>
                  <a:schemeClr val="bg1">
                    <a:lumMod val="65000"/>
                  </a:schemeClr>
                </a:solidFill>
              </a:rPr>
              <a:t> project /  CC0-1.0</a:t>
            </a:r>
          </a:p>
        </p:txBody>
      </p:sp>
      <p:sp>
        <p:nvSpPr>
          <p:cNvPr id="3" name="テキスト プレースホルダー 2"/>
          <p:cNvSpPr>
            <a:spLocks noGrp="1"/>
          </p:cNvSpPr>
          <p:nvPr>
            <p:ph type="body" idx="1"/>
          </p:nvPr>
        </p:nvSpPr>
        <p:spPr>
          <a:xfrm>
            <a:off x="838200" y="1002322"/>
            <a:ext cx="10515599" cy="5600089"/>
          </a:xfrm>
          <a:noFill/>
        </p:spPr>
        <p:txBody>
          <a:bodyPr>
            <a:noAutofit/>
          </a:bodyPr>
          <a:lstStyle/>
          <a:p>
            <a:pPr marL="565150" indent="-514350">
              <a:lnSpc>
                <a:spcPct val="150000"/>
              </a:lnSpc>
              <a:buSzPct val="150000"/>
              <a:buFont typeface="+mj-lt"/>
              <a:buAutoNum type="arabicPeriod"/>
            </a:pPr>
            <a:r>
              <a:rPr kumimoji="1" lang="en-US" altLang="ja-JP" sz="1100" b="1" dirty="0" err="1">
                <a:solidFill>
                  <a:schemeClr val="tx1"/>
                </a:solidFill>
                <a:latin typeface="メイリオ" panose="020B0604030504040204" pitchFamily="50" charset="-128"/>
                <a:ea typeface="メイリオ" panose="020B0604030504040204" pitchFamily="50" charset="-128"/>
              </a:rPr>
              <a:t>OpenChain</a:t>
            </a:r>
            <a:r>
              <a:rPr kumimoji="1" lang="en-US" altLang="ja-JP" sz="1100" b="1" dirty="0">
                <a:solidFill>
                  <a:schemeClr val="tx1"/>
                </a:solidFill>
                <a:latin typeface="メイリオ" panose="020B0604030504040204" pitchFamily="50" charset="-128"/>
                <a:ea typeface="メイリオ" panose="020B0604030504040204" pitchFamily="50" charset="-128"/>
              </a:rPr>
              <a:t> Reference Tooling Work Group – Meeting </a:t>
            </a:r>
            <a:endParaRPr kumimoji="1" lang="en-US" altLang="ja-JP" sz="105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SzPct val="100000"/>
              <a:buFont typeface="+mj-lt"/>
              <a:buAutoNum type="romanLcPeriod"/>
            </a:pPr>
            <a:r>
              <a:rPr kumimoji="1" lang="en-US" altLang="ja-JP" sz="1050" b="1" dirty="0" smtClean="0">
                <a:solidFill>
                  <a:schemeClr val="tx1"/>
                </a:solidFill>
                <a:latin typeface="メイリオ" panose="020B0604030504040204" pitchFamily="50" charset="-128"/>
                <a:ea typeface="メイリオ" panose="020B0604030504040204" pitchFamily="50" charset="-128"/>
              </a:rPr>
              <a:t>#18</a:t>
            </a:r>
            <a:r>
              <a:rPr kumimoji="1" lang="ja-JP" altLang="en-US" sz="1050" b="1" dirty="0" smtClean="0">
                <a:solidFill>
                  <a:schemeClr val="tx1"/>
                </a:solidFill>
                <a:latin typeface="メイリオ" panose="020B0604030504040204" pitchFamily="50" charset="-128"/>
                <a:ea typeface="メイリオ" panose="020B0604030504040204" pitchFamily="50" charset="-128"/>
              </a:rPr>
              <a:t> </a:t>
            </a:r>
            <a:r>
              <a:rPr kumimoji="1" lang="en-US" altLang="ja-JP" sz="1050" b="1" dirty="0" smtClean="0">
                <a:solidFill>
                  <a:schemeClr val="tx1"/>
                </a:solidFill>
                <a:latin typeface="メイリオ" panose="020B0604030504040204" pitchFamily="50" charset="-128"/>
                <a:ea typeface="メイリオ" panose="020B0604030504040204" pitchFamily="50" charset="-128"/>
              </a:rPr>
              <a:t>(2020/07/01). </a:t>
            </a:r>
            <a:r>
              <a:rPr kumimoji="1" lang="en-US" altLang="ja-JP" sz="1050" b="1" dirty="0" err="1" smtClean="0">
                <a:solidFill>
                  <a:schemeClr val="tx1"/>
                </a:solidFill>
                <a:latin typeface="メイリオ" panose="020B0604030504040204" pitchFamily="50" charset="-128"/>
                <a:ea typeface="メイリオ" panose="020B0604030504040204" pitchFamily="50" charset="-128"/>
              </a:rPr>
              <a:t>FOSSology</a:t>
            </a:r>
            <a:r>
              <a:rPr kumimoji="1" lang="ja-JP" altLang="en-US" sz="1050" b="1" dirty="0" smtClean="0">
                <a:solidFill>
                  <a:schemeClr val="tx1"/>
                </a:solidFill>
                <a:latin typeface="メイリオ" panose="020B0604030504040204" pitchFamily="50" charset="-128"/>
                <a:ea typeface="メイリオ" panose="020B0604030504040204" pitchFamily="50" charset="-128"/>
              </a:rPr>
              <a:t> 関連で </a:t>
            </a:r>
            <a:r>
              <a:rPr kumimoji="1" lang="en-US" altLang="ja-JP" sz="1050" b="1" dirty="0" smtClean="0">
                <a:solidFill>
                  <a:schemeClr val="tx1"/>
                </a:solidFill>
                <a:latin typeface="メイリオ" panose="020B0604030504040204" pitchFamily="50" charset="-128"/>
                <a:ea typeface="メイリオ" panose="020B0604030504040204" pitchFamily="50" charset="-128"/>
              </a:rPr>
              <a:t>CI</a:t>
            </a:r>
            <a:r>
              <a:rPr kumimoji="1" lang="ja-JP" altLang="en-US" sz="1050" b="1" dirty="0" smtClean="0">
                <a:solidFill>
                  <a:schemeClr val="tx1"/>
                </a:solidFill>
                <a:latin typeface="メイリオ" panose="020B0604030504040204" pitchFamily="50" charset="-128"/>
                <a:ea typeface="メイリオ" panose="020B0604030504040204" pitchFamily="50" charset="-128"/>
              </a:rPr>
              <a:t>との連携、</a:t>
            </a:r>
            <a:r>
              <a:rPr kumimoji="1" lang="en-US" altLang="ja-JP" sz="1050" b="1" dirty="0" smtClean="0">
                <a:solidFill>
                  <a:schemeClr val="tx1"/>
                </a:solidFill>
                <a:latin typeface="メイリオ" panose="020B0604030504040204" pitchFamily="50" charset="-128"/>
                <a:ea typeface="メイリオ" panose="020B0604030504040204" pitchFamily="50" charset="-128"/>
              </a:rPr>
              <a:t>Machine Learning  (ML) </a:t>
            </a:r>
            <a:r>
              <a:rPr kumimoji="1" lang="ja-JP" altLang="en-US" sz="1050" b="1" dirty="0" smtClean="0">
                <a:solidFill>
                  <a:schemeClr val="tx1"/>
                </a:solidFill>
                <a:latin typeface="メイリオ" panose="020B0604030504040204" pitchFamily="50" charset="-128"/>
                <a:ea typeface="メイリオ" panose="020B0604030504040204" pitchFamily="50" charset="-128"/>
              </a:rPr>
              <a:t>活用について各</a:t>
            </a:r>
            <a:r>
              <a:rPr kumimoji="1" lang="en-US" altLang="ja-JP" sz="1050" b="1" dirty="0" smtClean="0">
                <a:solidFill>
                  <a:schemeClr val="tx1"/>
                </a:solidFill>
                <a:latin typeface="メイリオ" panose="020B0604030504040204" pitchFamily="50" charset="-128"/>
                <a:ea typeface="メイリオ" panose="020B0604030504040204" pitchFamily="50" charset="-128"/>
              </a:rPr>
              <a:t>1</a:t>
            </a:r>
            <a:r>
              <a:rPr kumimoji="1" lang="ja-JP" altLang="en-US" sz="1050" b="1" dirty="0" smtClean="0">
                <a:solidFill>
                  <a:schemeClr val="tx1"/>
                </a:solidFill>
                <a:latin typeface="メイリオ" panose="020B0604030504040204" pitchFamily="50" charset="-128"/>
                <a:ea typeface="メイリオ" panose="020B0604030504040204" pitchFamily="50" charset="-128"/>
              </a:rPr>
              <a:t>件</a:t>
            </a:r>
            <a:r>
              <a:rPr kumimoji="1" lang="en-US" altLang="ja-JP" sz="1050" b="1" dirty="0" smtClean="0">
                <a:solidFill>
                  <a:schemeClr val="tx1"/>
                </a:solidFill>
                <a:latin typeface="メイリオ" panose="020B0604030504040204" pitchFamily="50" charset="-128"/>
                <a:ea typeface="メイリオ" panose="020B0604030504040204" pitchFamily="50" charset="-128"/>
              </a:rPr>
              <a:t> </a:t>
            </a:r>
            <a:r>
              <a:rPr kumimoji="1" lang="en-US" altLang="ja-JP" sz="1050" b="1" dirty="0">
                <a:solidFill>
                  <a:schemeClr val="tx1"/>
                </a:solidFill>
                <a:latin typeface="メイリオ" panose="020B0604030504040204" pitchFamily="50" charset="-128"/>
                <a:ea typeface="メイリオ" panose="020B0604030504040204" pitchFamily="50" charset="-128"/>
              </a:rPr>
              <a:t>(</a:t>
            </a:r>
            <a:r>
              <a:rPr kumimoji="1" lang="en-US" altLang="ja-JP" sz="1050" b="1" dirty="0" smtClean="0">
                <a:solidFill>
                  <a:schemeClr val="tx1"/>
                </a:solidFill>
                <a:latin typeface="メイリオ" panose="020B0604030504040204" pitchFamily="50" charset="-128"/>
                <a:ea typeface="メイリオ" panose="020B0604030504040204" pitchFamily="50" charset="-128"/>
                <a:hlinkClick r:id="rId3"/>
              </a:rPr>
              <a:t>URL</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p>
          <a:p>
            <a:pPr marL="1022350" lvl="1" indent="-514350">
              <a:lnSpc>
                <a:spcPct val="150000"/>
              </a:lnSpc>
              <a:buSzPct val="100000"/>
              <a:buFont typeface="+mj-lt"/>
              <a:buAutoNum type="romanLcPeriod"/>
            </a:pPr>
            <a:r>
              <a:rPr kumimoji="1" lang="en-US" altLang="ja-JP" sz="1050" b="1" dirty="0" smtClean="0">
                <a:solidFill>
                  <a:schemeClr val="tx1"/>
                </a:solidFill>
                <a:latin typeface="メイリオ" panose="020B0604030504040204" pitchFamily="50" charset="-128"/>
                <a:ea typeface="メイリオ" panose="020B0604030504040204" pitchFamily="50" charset="-128"/>
              </a:rPr>
              <a:t>#19 (2020/07/15), </a:t>
            </a:r>
            <a:r>
              <a:rPr kumimoji="1" lang="en-US" altLang="ja-JP" sz="1050" b="1" dirty="0" err="1" smtClean="0">
                <a:solidFill>
                  <a:schemeClr val="tx1"/>
                </a:solidFill>
                <a:latin typeface="メイリオ" panose="020B0604030504040204" pitchFamily="50" charset="-128"/>
                <a:ea typeface="メイリオ" panose="020B0604030504040204" pitchFamily="50" charset="-128"/>
              </a:rPr>
              <a:t>Grigory</a:t>
            </a:r>
            <a:r>
              <a:rPr kumimoji="1" lang="en-US" altLang="ja-JP" sz="1050" b="1" dirty="0" smtClean="0">
                <a:solidFill>
                  <a:schemeClr val="tx1"/>
                </a:solidFill>
                <a:latin typeface="メイリオ" panose="020B0604030504040204" pitchFamily="50" charset="-128"/>
                <a:ea typeface="メイリオ" panose="020B0604030504040204" pitchFamily="50" charset="-128"/>
              </a:rPr>
              <a:t> </a:t>
            </a:r>
            <a:r>
              <a:rPr kumimoji="1" lang="en-US" altLang="ja-JP" sz="1050" b="1" dirty="0" err="1" smtClean="0">
                <a:solidFill>
                  <a:schemeClr val="tx1"/>
                </a:solidFill>
                <a:latin typeface="メイリオ" panose="020B0604030504040204" pitchFamily="50" charset="-128"/>
                <a:ea typeface="メイリオ" panose="020B0604030504040204" pitchFamily="50" charset="-128"/>
              </a:rPr>
              <a:t>Markin</a:t>
            </a:r>
            <a:r>
              <a:rPr kumimoji="1" lang="en-US" altLang="ja-JP" sz="1050" b="1" dirty="0" smtClean="0">
                <a:solidFill>
                  <a:schemeClr val="tx1"/>
                </a:solidFill>
                <a:latin typeface="メイリオ" panose="020B0604030504040204" pitchFamily="50" charset="-128"/>
                <a:ea typeface="メイリオ" panose="020B0604030504040204" pitchFamily="50" charset="-128"/>
              </a:rPr>
              <a:t>. “Similarity Analysis”</a:t>
            </a:r>
            <a:r>
              <a:rPr kumimoji="1" lang="ja-JP" altLang="en-US" sz="1050" b="1" dirty="0" err="1" smtClean="0">
                <a:solidFill>
                  <a:schemeClr val="tx1"/>
                </a:solidFill>
                <a:latin typeface="メイリオ" panose="020B0604030504040204" pitchFamily="50" charset="-128"/>
                <a:ea typeface="メイリオ" panose="020B0604030504040204" pitchFamily="50" charset="-128"/>
              </a:rPr>
              <a:t>、</a:t>
            </a:r>
            <a:r>
              <a:rPr kumimoji="1" lang="ja-JP" altLang="en-US" sz="1050" b="1" dirty="0" smtClean="0">
                <a:solidFill>
                  <a:schemeClr val="tx1"/>
                </a:solidFill>
                <a:latin typeface="メイリオ" panose="020B0604030504040204" pitchFamily="50" charset="-128"/>
                <a:ea typeface="メイリオ" panose="020B0604030504040204" pitchFamily="50" charset="-128"/>
              </a:rPr>
              <a:t>その他</a:t>
            </a:r>
            <a:r>
              <a:rPr kumimoji="1" lang="en-US" altLang="ja-JP" sz="1050" b="1" dirty="0" smtClean="0">
                <a:solidFill>
                  <a:schemeClr val="tx1"/>
                </a:solidFill>
                <a:latin typeface="メイリオ" panose="020B0604030504040204" pitchFamily="50" charset="-128"/>
                <a:ea typeface="メイリオ" panose="020B0604030504040204" pitchFamily="50" charset="-128"/>
              </a:rPr>
              <a:t>1</a:t>
            </a:r>
            <a:r>
              <a:rPr kumimoji="1" lang="ja-JP" altLang="en-US" sz="1050" b="1" dirty="0" smtClean="0">
                <a:solidFill>
                  <a:schemeClr val="tx1"/>
                </a:solidFill>
                <a:latin typeface="メイリオ" panose="020B0604030504040204" pitchFamily="50" charset="-128"/>
                <a:ea typeface="メイリオ" panose="020B0604030504040204" pitchFamily="50" charset="-128"/>
              </a:rPr>
              <a:t>件</a:t>
            </a:r>
            <a:r>
              <a:rPr kumimoji="1" lang="en-US" altLang="ja-JP" sz="1050" b="1" dirty="0" smtClean="0">
                <a:solidFill>
                  <a:schemeClr val="tx1"/>
                </a:solidFill>
                <a:latin typeface="メイリオ" panose="020B0604030504040204" pitchFamily="50" charset="-128"/>
                <a:ea typeface="メイリオ" panose="020B0604030504040204" pitchFamily="50" charset="-128"/>
              </a:rPr>
              <a:t> (</a:t>
            </a:r>
            <a:r>
              <a:rPr kumimoji="1" lang="en-US" altLang="ja-JP" sz="1050" b="1" dirty="0" smtClean="0">
                <a:solidFill>
                  <a:schemeClr val="tx1"/>
                </a:solidFill>
                <a:latin typeface="メイリオ" panose="020B0604030504040204" pitchFamily="50" charset="-128"/>
                <a:ea typeface="メイリオ" panose="020B0604030504040204" pitchFamily="50" charset="-128"/>
                <a:hlinkClick r:id="rId4"/>
              </a:rPr>
              <a:t>URL</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p>
          <a:p>
            <a:pPr marL="565150" indent="-514350">
              <a:lnSpc>
                <a:spcPct val="150000"/>
              </a:lnSpc>
              <a:buSzPct val="150000"/>
              <a:buFont typeface="+mj-lt"/>
              <a:buAutoNum type="arabicPeriod"/>
            </a:pPr>
            <a:r>
              <a:rPr kumimoji="1" lang="ja-JP" altLang="en-US" sz="1100" b="1" dirty="0" smtClean="0">
                <a:solidFill>
                  <a:schemeClr val="tx1"/>
                </a:solidFill>
                <a:latin typeface="メイリオ" panose="020B0604030504040204" pitchFamily="50" charset="-128"/>
                <a:ea typeface="メイリオ" panose="020B0604030504040204" pitchFamily="50" charset="-128"/>
              </a:rPr>
              <a:t>その他 </a:t>
            </a:r>
            <a:r>
              <a:rPr kumimoji="1" lang="en-US" altLang="ja-JP" sz="1100" b="1" dirty="0" err="1" smtClean="0">
                <a:solidFill>
                  <a:schemeClr val="tx1"/>
                </a:solidFill>
                <a:latin typeface="メイリオ" panose="020B0604030504040204" pitchFamily="50" charset="-128"/>
                <a:ea typeface="メイリオ" panose="020B0604030504040204" pitchFamily="50" charset="-128"/>
              </a:rPr>
              <a:t>OpenChain</a:t>
            </a:r>
            <a:r>
              <a:rPr kumimoji="1" lang="en-US" altLang="ja-JP" sz="1100" b="1" dirty="0" smtClean="0">
                <a:solidFill>
                  <a:schemeClr val="tx1"/>
                </a:solidFill>
                <a:latin typeface="メイリオ" panose="020B0604030504040204" pitchFamily="50" charset="-128"/>
                <a:ea typeface="メイリオ" panose="020B0604030504040204" pitchFamily="50" charset="-128"/>
              </a:rPr>
              <a:t> </a:t>
            </a:r>
            <a:r>
              <a:rPr kumimoji="1" lang="ja-JP" altLang="en-US" sz="1100" b="1" dirty="0" smtClean="0">
                <a:solidFill>
                  <a:schemeClr val="tx1"/>
                </a:solidFill>
                <a:latin typeface="メイリオ" panose="020B0604030504040204" pitchFamily="50" charset="-128"/>
                <a:ea typeface="メイリオ" panose="020B0604030504040204" pitchFamily="50" charset="-128"/>
              </a:rPr>
              <a:t>関連</a:t>
            </a:r>
            <a:endParaRPr kumimoji="1" lang="en-US" altLang="ja-JP" sz="11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SzPct val="100000"/>
              <a:buFont typeface="+mj-lt"/>
              <a:buAutoNum type="romanLcPeriod"/>
            </a:pPr>
            <a:r>
              <a:rPr kumimoji="1" lang="en-US" altLang="ja-JP" sz="1050" b="1" dirty="0" smtClean="0">
                <a:solidFill>
                  <a:schemeClr val="tx1"/>
                </a:solidFill>
                <a:latin typeface="メイリオ" panose="020B0604030504040204" pitchFamily="50" charset="-128"/>
                <a:ea typeface="メイリオ" panose="020B0604030504040204" pitchFamily="50" charset="-128"/>
              </a:rPr>
              <a:t>Specification Work Team: </a:t>
            </a:r>
            <a:r>
              <a:rPr kumimoji="1" lang="en-US" altLang="ja-JP" sz="1050" b="1" dirty="0" err="1" smtClean="0">
                <a:solidFill>
                  <a:schemeClr val="tx1"/>
                </a:solidFill>
                <a:latin typeface="メイリオ" panose="020B0604030504040204" pitchFamily="50" charset="-128"/>
                <a:ea typeface="メイリオ" panose="020B0604030504040204" pitchFamily="50" charset="-128"/>
              </a:rPr>
              <a:t>OpenChain</a:t>
            </a:r>
            <a:r>
              <a:rPr kumimoji="1" lang="en-US" altLang="ja-JP" sz="1050" b="1" dirty="0" smtClean="0">
                <a:solidFill>
                  <a:schemeClr val="tx1"/>
                </a:solidFill>
                <a:latin typeface="メイリオ" panose="020B0604030504040204" pitchFamily="50" charset="-128"/>
                <a:ea typeface="メイリオ" panose="020B0604030504040204" pitchFamily="50" charset="-128"/>
              </a:rPr>
              <a:t> Spec. v3.0</a:t>
            </a:r>
            <a:r>
              <a:rPr kumimoji="1" lang="ja-JP" altLang="en-US" sz="1050" b="1" dirty="0">
                <a:solidFill>
                  <a:schemeClr val="tx1"/>
                </a:solidFill>
                <a:latin typeface="メイリオ" panose="020B0604030504040204" pitchFamily="50" charset="-128"/>
                <a:ea typeface="メイリオ" panose="020B0604030504040204" pitchFamily="50" charset="-128"/>
              </a:rPr>
              <a:t> </a:t>
            </a:r>
            <a:r>
              <a:rPr kumimoji="1" lang="ja-JP" altLang="en-US" sz="1050" b="1" dirty="0" smtClean="0">
                <a:solidFill>
                  <a:schemeClr val="tx1"/>
                </a:solidFill>
                <a:latin typeface="メイリオ" panose="020B0604030504040204" pitchFamily="50" charset="-128"/>
                <a:ea typeface="メイリオ" panose="020B0604030504040204" pitchFamily="50" charset="-128"/>
              </a:rPr>
              <a:t>検討の電話会議を隔週で開催中</a:t>
            </a:r>
            <a:endParaRPr kumimoji="1" lang="en-US" altLang="ja-JP" sz="105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SzPct val="100000"/>
              <a:buFont typeface="+mj-lt"/>
              <a:buAutoNum type="romanLcPeriod"/>
            </a:pPr>
            <a:r>
              <a:rPr kumimoji="1" lang="en-US" altLang="ja-JP" sz="1050" b="1" dirty="0" smtClean="0">
                <a:solidFill>
                  <a:schemeClr val="tx1"/>
                </a:solidFill>
                <a:latin typeface="メイリオ" panose="020B0604030504040204" pitchFamily="50" charset="-128"/>
                <a:ea typeface="メイリオ" panose="020B0604030504040204" pitchFamily="50" charset="-128"/>
              </a:rPr>
              <a:t>Japan-WG, License-Info SG: SPDX 3.0 </a:t>
            </a:r>
            <a:r>
              <a:rPr kumimoji="1" lang="ja-JP" altLang="en-US" sz="1050" b="1" dirty="0" smtClean="0">
                <a:solidFill>
                  <a:schemeClr val="tx1"/>
                </a:solidFill>
                <a:latin typeface="メイリオ" panose="020B0604030504040204" pitchFamily="50" charset="-128"/>
                <a:ea typeface="メイリオ" panose="020B0604030504040204" pitchFamily="50" charset="-128"/>
              </a:rPr>
              <a:t>に </a:t>
            </a:r>
            <a:r>
              <a:rPr kumimoji="1" lang="en-US" altLang="ja-JP" sz="1050" b="1" dirty="0" smtClean="0">
                <a:solidFill>
                  <a:schemeClr val="tx1"/>
                </a:solidFill>
                <a:latin typeface="メイリオ" panose="020B0604030504040204" pitchFamily="50" charset="-128"/>
                <a:ea typeface="メイリオ" panose="020B0604030504040204" pitchFamily="50" charset="-128"/>
              </a:rPr>
              <a:t>Usage profile </a:t>
            </a:r>
            <a:r>
              <a:rPr kumimoji="1" lang="ja-JP" altLang="en-US" sz="1050" b="1" dirty="0" smtClean="0">
                <a:solidFill>
                  <a:schemeClr val="tx1"/>
                </a:solidFill>
                <a:latin typeface="メイリオ" panose="020B0604030504040204" pitchFamily="50" charset="-128"/>
                <a:ea typeface="メイリオ" panose="020B0604030504040204" pitchFamily="50" charset="-128"/>
              </a:rPr>
              <a:t>及び </a:t>
            </a:r>
            <a:r>
              <a:rPr kumimoji="1" lang="en-US" altLang="ja-JP" sz="1050" b="1" dirty="0" smtClean="0">
                <a:solidFill>
                  <a:schemeClr val="tx1"/>
                </a:solidFill>
                <a:latin typeface="メイリオ" panose="020B0604030504040204" pitchFamily="50" charset="-128"/>
                <a:ea typeface="メイリオ" panose="020B0604030504040204" pitchFamily="50" charset="-128"/>
              </a:rPr>
              <a:t>Functional </a:t>
            </a:r>
            <a:r>
              <a:rPr kumimoji="1" lang="en-US" altLang="ja-JP" sz="1050" b="1" dirty="0" smtClean="0">
                <a:solidFill>
                  <a:schemeClr val="tx1"/>
                </a:solidFill>
                <a:latin typeface="メイリオ" panose="020B0604030504040204" pitchFamily="50" charset="-128"/>
                <a:ea typeface="メイリオ" panose="020B0604030504040204" pitchFamily="50" charset="-128"/>
              </a:rPr>
              <a:t>Safety </a:t>
            </a:r>
            <a:r>
              <a:rPr kumimoji="1" lang="ja-JP" altLang="en-US" sz="1050" b="1" dirty="0" smtClean="0">
                <a:solidFill>
                  <a:schemeClr val="tx1"/>
                </a:solidFill>
                <a:latin typeface="メイリオ" panose="020B0604030504040204" pitchFamily="50" charset="-128"/>
                <a:ea typeface="メイリオ" panose="020B0604030504040204" pitchFamily="50" charset="-128"/>
              </a:rPr>
              <a:t>関連</a:t>
            </a:r>
            <a:r>
              <a:rPr kumimoji="1" lang="ja-JP" altLang="en-US" sz="1050" b="1" smtClean="0">
                <a:solidFill>
                  <a:schemeClr val="tx1"/>
                </a:solidFill>
                <a:latin typeface="メイリオ" panose="020B0604030504040204" pitchFamily="50" charset="-128"/>
                <a:ea typeface="メイリオ" panose="020B0604030504040204" pitchFamily="50" charset="-128"/>
              </a:rPr>
              <a:t>の情報の扱い方</a:t>
            </a:r>
            <a:r>
              <a:rPr kumimoji="1" lang="en-US" altLang="ja-JP" sz="1050" b="1" smtClean="0">
                <a:solidFill>
                  <a:schemeClr val="tx1"/>
                </a:solidFill>
                <a:latin typeface="メイリオ" panose="020B0604030504040204" pitchFamily="50" charset="-128"/>
                <a:ea typeface="メイリオ" panose="020B0604030504040204" pitchFamily="50" charset="-128"/>
              </a:rPr>
              <a:t> </a:t>
            </a:r>
            <a:r>
              <a:rPr kumimoji="1" lang="ja-JP" altLang="en-US" sz="1050" b="1" dirty="0" smtClean="0">
                <a:solidFill>
                  <a:schemeClr val="tx1"/>
                </a:solidFill>
                <a:latin typeface="メイリオ" panose="020B0604030504040204" pitchFamily="50" charset="-128"/>
                <a:ea typeface="メイリオ" panose="020B0604030504040204" pitchFamily="50" charset="-128"/>
              </a:rPr>
              <a:t>を提案準備中</a:t>
            </a:r>
            <a:endParaRPr kumimoji="1" lang="en-US" altLang="ja-JP" sz="1050" b="1" dirty="0" smtClean="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SzPct val="150000"/>
              <a:buFont typeface="+mj-lt"/>
              <a:buAutoNum type="arabicPeriod"/>
            </a:pPr>
            <a:r>
              <a:rPr kumimoji="1" lang="en-US" altLang="ja-JP" sz="1100" b="1" dirty="0" smtClean="0">
                <a:solidFill>
                  <a:schemeClr val="tx1"/>
                </a:solidFill>
                <a:latin typeface="メイリオ" panose="020B0604030504040204" pitchFamily="50" charset="-128"/>
                <a:ea typeface="メイリオ" panose="020B0604030504040204" pitchFamily="50" charset="-128"/>
              </a:rPr>
              <a:t>BOM</a:t>
            </a:r>
            <a:r>
              <a:rPr kumimoji="1" lang="ja-JP" altLang="en-US" sz="1100" b="1" dirty="0" smtClean="0">
                <a:solidFill>
                  <a:schemeClr val="tx1"/>
                </a:solidFill>
                <a:latin typeface="メイリオ" panose="020B0604030504040204" pitchFamily="50" charset="-128"/>
                <a:ea typeface="メイリオ" panose="020B0604030504040204" pitchFamily="50" charset="-128"/>
              </a:rPr>
              <a:t>関連</a:t>
            </a:r>
            <a:endParaRPr kumimoji="1" lang="en-US" altLang="ja-JP" sz="1100" b="1" dirty="0" smtClean="0">
              <a:solidFill>
                <a:schemeClr val="tx1"/>
              </a:solidFill>
              <a:latin typeface="メイリオ" panose="020B0604030504040204" pitchFamily="50" charset="-128"/>
              <a:ea typeface="メイリオ" panose="020B0604030504040204" pitchFamily="50" charset="-128"/>
            </a:endParaRPr>
          </a:p>
          <a:p>
            <a:pPr marL="1022350" lvl="1" indent="-514350">
              <a:lnSpc>
                <a:spcPct val="150000"/>
              </a:lnSpc>
              <a:buSzPct val="100000"/>
              <a:buFont typeface="+mj-lt"/>
              <a:buAutoNum type="romanLcPeriod"/>
            </a:pPr>
            <a:r>
              <a:rPr kumimoji="1" lang="en-US" altLang="ja-JP" sz="1050" b="1" dirty="0">
                <a:solidFill>
                  <a:schemeClr val="tx1"/>
                </a:solidFill>
                <a:latin typeface="メイリオ" panose="020B0604030504040204" pitchFamily="50" charset="-128"/>
                <a:ea typeface="メイリオ" panose="020B0604030504040204" pitchFamily="50" charset="-128"/>
              </a:rPr>
              <a:t>NTIA SBOM Formats and Tooling Working </a:t>
            </a:r>
            <a:r>
              <a:rPr kumimoji="1" lang="en-US" altLang="ja-JP" sz="1050" b="1" dirty="0" smtClean="0">
                <a:solidFill>
                  <a:schemeClr val="tx1"/>
                </a:solidFill>
                <a:latin typeface="メイリオ" panose="020B0604030504040204" pitchFamily="50" charset="-128"/>
                <a:ea typeface="メイリオ" panose="020B0604030504040204" pitchFamily="50" charset="-128"/>
              </a:rPr>
              <a:t>Group (</a:t>
            </a:r>
            <a:r>
              <a:rPr kumimoji="1" lang="ja-JP" altLang="en-US" sz="1050" b="1" dirty="0" smtClean="0">
                <a:solidFill>
                  <a:schemeClr val="tx1"/>
                </a:solidFill>
                <a:latin typeface="メイリオ" panose="020B0604030504040204" pitchFamily="50" charset="-128"/>
                <a:ea typeface="メイリオ" panose="020B0604030504040204" pitchFamily="50" charset="-128"/>
                <a:hlinkClick r:id="rId5"/>
              </a:rPr>
              <a:t>隔週開催の議事録の</a:t>
            </a:r>
            <a:r>
              <a:rPr kumimoji="1" lang="en-US" altLang="ja-JP" sz="1050" b="1" dirty="0" smtClean="0">
                <a:solidFill>
                  <a:schemeClr val="tx1"/>
                </a:solidFill>
                <a:latin typeface="メイリオ" panose="020B0604030504040204" pitchFamily="50" charset="-128"/>
                <a:ea typeface="メイリオ" panose="020B0604030504040204" pitchFamily="50" charset="-128"/>
                <a:hlinkClick r:id="rId5"/>
              </a:rPr>
              <a:t>URL</a:t>
            </a:r>
            <a:r>
              <a:rPr kumimoji="1" lang="en-US" altLang="ja-JP" sz="1050" b="1" dirty="0">
                <a:solidFill>
                  <a:schemeClr val="tx1"/>
                </a:solidFill>
                <a:latin typeface="メイリオ" panose="020B0604030504040204" pitchFamily="50" charset="-128"/>
                <a:ea typeface="メイリオ" panose="020B0604030504040204" pitchFamily="50" charset="-128"/>
              </a:rPr>
              <a:t>) </a:t>
            </a:r>
            <a:endParaRPr kumimoji="1" lang="en-US" altLang="ja-JP" sz="1050" b="1" dirty="0" smtClean="0">
              <a:solidFill>
                <a:schemeClr val="tx1"/>
              </a:solidFill>
              <a:latin typeface="メイリオ" panose="020B0604030504040204" pitchFamily="50" charset="-128"/>
              <a:ea typeface="メイリオ" panose="020B0604030504040204" pitchFamily="50" charset="-128"/>
            </a:endParaRPr>
          </a:p>
          <a:p>
            <a:pPr marL="1479550" lvl="2" indent="-514350">
              <a:lnSpc>
                <a:spcPct val="150000"/>
              </a:lnSpc>
              <a:buSzPct val="100000"/>
              <a:buFont typeface="+mj-lt"/>
              <a:buAutoNum type="romanLcPeriod"/>
            </a:pPr>
            <a:r>
              <a:rPr kumimoji="1" lang="en-US" altLang="ja-JP" sz="1050" b="1" dirty="0">
                <a:solidFill>
                  <a:schemeClr val="tx1"/>
                </a:solidFill>
                <a:latin typeface="メイリオ" panose="020B0604030504040204" pitchFamily="50" charset="-128"/>
                <a:ea typeface="メイリオ" panose="020B0604030504040204" pitchFamily="50" charset="-128"/>
              </a:rPr>
              <a:t>“Healthcare SBOM Proof of Concept, UPDATE 2020-07-09</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r>
              <a:rPr kumimoji="1" lang="ja-JP" altLang="en-US" sz="1050" b="1" dirty="0">
                <a:solidFill>
                  <a:schemeClr val="tx1"/>
                </a:solidFill>
                <a:latin typeface="メイリオ" panose="020B0604030504040204" pitchFamily="50" charset="-128"/>
                <a:ea typeface="メイリオ" panose="020B0604030504040204" pitchFamily="50" charset="-128"/>
              </a:rPr>
              <a:t> </a:t>
            </a:r>
            <a:r>
              <a:rPr kumimoji="1" lang="ja-JP" altLang="en-US" sz="1050" b="1" dirty="0" smtClean="0">
                <a:solidFill>
                  <a:schemeClr val="tx1"/>
                </a:solidFill>
                <a:latin typeface="メイリオ" panose="020B0604030504040204" pitchFamily="50" charset="-128"/>
                <a:ea typeface="メイリオ" panose="020B0604030504040204" pitchFamily="50" charset="-128"/>
              </a:rPr>
              <a:t> </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r>
              <a:rPr kumimoji="1" lang="en-US" altLang="ja-JP" sz="1050" b="1" dirty="0" smtClean="0">
                <a:solidFill>
                  <a:schemeClr val="tx1"/>
                </a:solidFill>
                <a:latin typeface="メイリオ" panose="020B0604030504040204" pitchFamily="50" charset="-128"/>
                <a:ea typeface="メイリオ" panose="020B0604030504040204" pitchFamily="50" charset="-128"/>
                <a:hlinkClick r:id="rId6"/>
              </a:rPr>
              <a:t>URL</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p>
          <a:p>
            <a:pPr marL="1022350" lvl="1" indent="-514350">
              <a:lnSpc>
                <a:spcPct val="150000"/>
              </a:lnSpc>
              <a:buSzPct val="100000"/>
              <a:buFont typeface="+mj-lt"/>
              <a:buAutoNum type="romanLcPeriod"/>
            </a:pPr>
            <a:r>
              <a:rPr kumimoji="1" lang="en-US" altLang="ja-JP" sz="1050" b="1" dirty="0" err="1" smtClean="0">
                <a:solidFill>
                  <a:schemeClr val="tx1"/>
                </a:solidFill>
                <a:latin typeface="メイリオ" panose="020B0604030504040204" pitchFamily="50" charset="-128"/>
                <a:ea typeface="メイリオ" panose="020B0604030504040204" pitchFamily="50" charset="-128"/>
              </a:rPr>
              <a:t>lfscanning</a:t>
            </a:r>
            <a:r>
              <a:rPr kumimoji="1" lang="en-US" altLang="ja-JP" sz="1050" b="1" dirty="0">
                <a:solidFill>
                  <a:schemeClr val="tx1"/>
                </a:solidFill>
                <a:latin typeface="メイリオ" panose="020B0604030504040204" pitchFamily="50" charset="-128"/>
                <a:ea typeface="メイリオ" panose="020B0604030504040204" pitchFamily="50" charset="-128"/>
              </a:rPr>
              <a:t> (https://github.com/lfscanning)</a:t>
            </a:r>
            <a:endParaRPr kumimoji="1" lang="en-US" altLang="ja-JP" sz="1200" b="1" dirty="0" smtClean="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SzPct val="150000"/>
              <a:buFont typeface="+mj-lt"/>
              <a:buAutoNum type="arabicPeriod"/>
            </a:pPr>
            <a:r>
              <a:rPr kumimoji="1" lang="ja-JP" altLang="en-US" sz="1100" b="1" dirty="0" smtClean="0">
                <a:solidFill>
                  <a:schemeClr val="tx1"/>
                </a:solidFill>
                <a:latin typeface="メイリオ" panose="020B0604030504040204" pitchFamily="50" charset="-128"/>
                <a:ea typeface="メイリオ" panose="020B0604030504040204" pitchFamily="50" charset="-128"/>
              </a:rPr>
              <a:t>その他 </a:t>
            </a:r>
            <a:r>
              <a:rPr kumimoji="1" lang="en-US" altLang="ja-JP" sz="1100" b="1" dirty="0" smtClean="0">
                <a:solidFill>
                  <a:schemeClr val="tx1"/>
                </a:solidFill>
                <a:latin typeface="メイリオ" panose="020B0604030504040204" pitchFamily="50" charset="-128"/>
                <a:ea typeface="メイリオ" panose="020B0604030504040204" pitchFamily="50" charset="-128"/>
              </a:rPr>
              <a:t>(</a:t>
            </a:r>
            <a:r>
              <a:rPr kumimoji="1" lang="ja-JP" altLang="en-US" sz="1100" b="1" dirty="0" smtClean="0">
                <a:solidFill>
                  <a:schemeClr val="tx1"/>
                </a:solidFill>
                <a:latin typeface="メイリオ" panose="020B0604030504040204" pitchFamily="50" charset="-128"/>
                <a:ea typeface="メイリオ" panose="020B0604030504040204" pitchFamily="50" charset="-128"/>
              </a:rPr>
              <a:t>何かあればその場で追加していきます</a:t>
            </a:r>
            <a:r>
              <a:rPr kumimoji="1" lang="en-US" altLang="ja-JP" sz="1100" b="1" dirty="0" smtClean="0">
                <a:solidFill>
                  <a:schemeClr val="tx1"/>
                </a:solidFill>
                <a:latin typeface="メイリオ" panose="020B0604030504040204" pitchFamily="50" charset="-128"/>
                <a:ea typeface="メイリオ" panose="020B0604030504040204" pitchFamily="50" charset="-128"/>
              </a:rPr>
              <a:t>)</a:t>
            </a:r>
          </a:p>
          <a:p>
            <a:pPr marL="1022350" lvl="1" indent="-514350">
              <a:lnSpc>
                <a:spcPct val="150000"/>
              </a:lnSpc>
              <a:buSzPct val="100000"/>
              <a:buFont typeface="+mj-lt"/>
              <a:buAutoNum type="romanLcPeriod"/>
            </a:pPr>
            <a:r>
              <a:rPr kumimoji="1" lang="en-US" altLang="ja-JP" sz="1050" b="1" dirty="0">
                <a:solidFill>
                  <a:schemeClr val="tx1"/>
                </a:solidFill>
                <a:latin typeface="メイリオ" panose="020B0604030504040204" pitchFamily="50" charset="-128"/>
                <a:ea typeface="メイリオ" panose="020B0604030504040204" pitchFamily="50" charset="-128"/>
              </a:rPr>
              <a:t>Open Source Summit North </a:t>
            </a:r>
            <a:r>
              <a:rPr kumimoji="1" lang="en-US" altLang="ja-JP" sz="1050" b="1" dirty="0" smtClean="0">
                <a:solidFill>
                  <a:schemeClr val="tx1"/>
                </a:solidFill>
                <a:latin typeface="メイリオ" panose="020B0604030504040204" pitchFamily="50" charset="-128"/>
                <a:ea typeface="メイリオ" panose="020B0604030504040204" pitchFamily="50" charset="-128"/>
              </a:rPr>
              <a:t>America 2020</a:t>
            </a:r>
          </a:p>
          <a:p>
            <a:pPr marL="1479550" lvl="2" indent="-514350">
              <a:lnSpc>
                <a:spcPct val="150000"/>
              </a:lnSpc>
              <a:buSzPct val="100000"/>
              <a:buFont typeface="+mj-lt"/>
              <a:buAutoNum type="romanLcPeriod"/>
            </a:pPr>
            <a:r>
              <a:rPr kumimoji="1" lang="en-US" altLang="ja-JP" sz="1050" b="1" dirty="0" err="1">
                <a:solidFill>
                  <a:schemeClr val="tx1"/>
                </a:solidFill>
                <a:latin typeface="メイリオ" panose="020B0604030504040204" pitchFamily="50" charset="-128"/>
                <a:ea typeface="メイリオ" panose="020B0604030504040204" pitchFamily="50" charset="-128"/>
              </a:rPr>
              <a:t>FOSSology</a:t>
            </a:r>
            <a:r>
              <a:rPr kumimoji="1" lang="en-US" altLang="ja-JP" sz="1050" b="1" dirty="0">
                <a:solidFill>
                  <a:schemeClr val="tx1"/>
                </a:solidFill>
                <a:latin typeface="メイリオ" panose="020B0604030504040204" pitchFamily="50" charset="-128"/>
                <a:ea typeface="メイリオ" panose="020B0604030504040204" pitchFamily="50" charset="-128"/>
              </a:rPr>
              <a:t>: News and Advances from the Project - Michael C. Jaeger, Siemens </a:t>
            </a:r>
            <a:r>
              <a:rPr kumimoji="1" lang="en-US" altLang="ja-JP" sz="1050" b="1" dirty="0" smtClean="0">
                <a:solidFill>
                  <a:schemeClr val="tx1"/>
                </a:solidFill>
                <a:latin typeface="メイリオ" panose="020B0604030504040204" pitchFamily="50" charset="-128"/>
                <a:ea typeface="メイリオ" panose="020B0604030504040204" pitchFamily="50" charset="-128"/>
              </a:rPr>
              <a:t>AG</a:t>
            </a:r>
            <a:r>
              <a:rPr kumimoji="1" lang="ja-JP" altLang="en-US" sz="1050" b="1" dirty="0">
                <a:solidFill>
                  <a:schemeClr val="tx1"/>
                </a:solidFill>
                <a:latin typeface="メイリオ" panose="020B0604030504040204" pitchFamily="50" charset="-128"/>
                <a:ea typeface="メイリオ" panose="020B0604030504040204" pitchFamily="50" charset="-128"/>
              </a:rPr>
              <a:t> </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r>
              <a:rPr kumimoji="1" lang="en-US" altLang="ja-JP" sz="1050" b="1" dirty="0" smtClean="0">
                <a:solidFill>
                  <a:schemeClr val="tx1"/>
                </a:solidFill>
                <a:latin typeface="メイリオ" panose="020B0604030504040204" pitchFamily="50" charset="-128"/>
                <a:ea typeface="メイリオ" panose="020B0604030504040204" pitchFamily="50" charset="-128"/>
                <a:hlinkClick r:id="rId7"/>
              </a:rPr>
              <a:t>URL</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p>
          <a:p>
            <a:pPr marL="1479550" lvl="2" indent="-514350">
              <a:lnSpc>
                <a:spcPct val="150000"/>
              </a:lnSpc>
              <a:buSzPct val="100000"/>
              <a:buFont typeface="+mj-lt"/>
              <a:buAutoNum type="romanLcPeriod"/>
            </a:pPr>
            <a:r>
              <a:rPr kumimoji="1" lang="en-US" altLang="ja-JP" sz="1050" b="1" dirty="0">
                <a:solidFill>
                  <a:schemeClr val="tx1"/>
                </a:solidFill>
                <a:latin typeface="メイリオ" panose="020B0604030504040204" pitchFamily="50" charset="-128"/>
                <a:ea typeface="メイリオ" panose="020B0604030504040204" pitchFamily="50" charset="-128"/>
              </a:rPr>
              <a:t>Why Is There No Free Software Vulnerability Database? - Philippe </a:t>
            </a:r>
            <a:r>
              <a:rPr kumimoji="1" lang="en-US" altLang="ja-JP" sz="1050" b="1" dirty="0" err="1">
                <a:solidFill>
                  <a:schemeClr val="tx1"/>
                </a:solidFill>
                <a:latin typeface="メイリオ" panose="020B0604030504040204" pitchFamily="50" charset="-128"/>
                <a:ea typeface="メイリオ" panose="020B0604030504040204" pitchFamily="50" charset="-128"/>
              </a:rPr>
              <a:t>Ombredanne</a:t>
            </a:r>
            <a:r>
              <a:rPr kumimoji="1" lang="en-US" altLang="ja-JP" sz="1050" b="1" dirty="0">
                <a:solidFill>
                  <a:schemeClr val="tx1"/>
                </a:solidFill>
                <a:latin typeface="メイリオ" panose="020B0604030504040204" pitchFamily="50" charset="-128"/>
                <a:ea typeface="メイリオ" panose="020B0604030504040204" pitchFamily="50" charset="-128"/>
              </a:rPr>
              <a:t>, AboutCode.org and </a:t>
            </a:r>
            <a:r>
              <a:rPr kumimoji="1" lang="en-US" altLang="ja-JP" sz="1050" b="1" dirty="0" err="1">
                <a:solidFill>
                  <a:schemeClr val="tx1"/>
                </a:solidFill>
                <a:latin typeface="メイリオ" panose="020B0604030504040204" pitchFamily="50" charset="-128"/>
                <a:ea typeface="メイリオ" panose="020B0604030504040204" pitchFamily="50" charset="-128"/>
              </a:rPr>
              <a:t>nexB</a:t>
            </a:r>
            <a:r>
              <a:rPr kumimoji="1" lang="en-US" altLang="ja-JP" sz="1050" b="1" dirty="0">
                <a:solidFill>
                  <a:schemeClr val="tx1"/>
                </a:solidFill>
                <a:latin typeface="メイリオ" panose="020B0604030504040204" pitchFamily="50" charset="-128"/>
                <a:ea typeface="メイリオ" panose="020B0604030504040204" pitchFamily="50" charset="-128"/>
              </a:rPr>
              <a:t> Inc. &amp; Michael Herzog, </a:t>
            </a:r>
            <a:r>
              <a:rPr kumimoji="1" lang="en-US" altLang="ja-JP" sz="1050" b="1" dirty="0" err="1">
                <a:solidFill>
                  <a:schemeClr val="tx1"/>
                </a:solidFill>
                <a:latin typeface="メイリオ" panose="020B0604030504040204" pitchFamily="50" charset="-128"/>
                <a:ea typeface="メイリオ" panose="020B0604030504040204" pitchFamily="50" charset="-128"/>
              </a:rPr>
              <a:t>nexB</a:t>
            </a:r>
            <a:r>
              <a:rPr kumimoji="1" lang="en-US" altLang="ja-JP" sz="1050" b="1" dirty="0">
                <a:solidFill>
                  <a:schemeClr val="tx1"/>
                </a:solidFill>
                <a:latin typeface="メイリオ" panose="020B0604030504040204" pitchFamily="50" charset="-128"/>
                <a:ea typeface="メイリオ" panose="020B0604030504040204" pitchFamily="50" charset="-128"/>
              </a:rPr>
              <a:t> Inc</a:t>
            </a:r>
            <a:r>
              <a:rPr kumimoji="1" lang="en-US" altLang="ja-JP" sz="1050" b="1" dirty="0" smtClean="0">
                <a:solidFill>
                  <a:schemeClr val="tx1"/>
                </a:solidFill>
                <a:latin typeface="メイリオ" panose="020B0604030504040204" pitchFamily="50" charset="-128"/>
                <a:ea typeface="メイリオ" panose="020B0604030504040204" pitchFamily="50" charset="-128"/>
              </a:rPr>
              <a:t>. (</a:t>
            </a:r>
            <a:r>
              <a:rPr kumimoji="1" lang="en-US" altLang="ja-JP" sz="1050" b="1" dirty="0" smtClean="0">
                <a:solidFill>
                  <a:schemeClr val="tx1"/>
                </a:solidFill>
                <a:latin typeface="メイリオ" panose="020B0604030504040204" pitchFamily="50" charset="-128"/>
                <a:ea typeface="メイリオ" panose="020B0604030504040204" pitchFamily="50" charset="-128"/>
                <a:hlinkClick r:id="rId8"/>
              </a:rPr>
              <a:t>URL</a:t>
            </a:r>
            <a:r>
              <a:rPr kumimoji="1" lang="en-US" altLang="ja-JP" sz="1050" b="1" dirty="0" smtClean="0">
                <a:solidFill>
                  <a:schemeClr val="tx1"/>
                </a:solidFill>
                <a:latin typeface="メイリオ" panose="020B0604030504040204" pitchFamily="50" charset="-128"/>
                <a:ea typeface="メイリオ" panose="020B0604030504040204" pitchFamily="50" charset="-128"/>
              </a:rPr>
              <a:t>)</a:t>
            </a:r>
            <a:endParaRPr kumimoji="1" lang="en-US" altLang="ja-JP" sz="1050" b="1" dirty="0">
              <a:solidFill>
                <a:schemeClr val="tx1"/>
              </a:solidFill>
              <a:latin typeface="メイリオ" panose="020B0604030504040204" pitchFamily="50" charset="-128"/>
              <a:ea typeface="メイリオ" panose="020B0604030504040204" pitchFamily="50" charset="-128"/>
            </a:endParaRPr>
          </a:p>
          <a:p>
            <a:pPr marL="1479550" lvl="2" indent="-514350">
              <a:lnSpc>
                <a:spcPct val="150000"/>
              </a:lnSpc>
              <a:buSzPct val="100000"/>
              <a:buFont typeface="+mj-lt"/>
              <a:buAutoNum type="romanLcPeriod"/>
            </a:pPr>
            <a:endParaRPr kumimoji="1" lang="en-US" altLang="ja-JP" sz="1050" b="1" dirty="0" smtClean="0">
              <a:solidFill>
                <a:schemeClr val="tx1"/>
              </a:solidFill>
              <a:latin typeface="メイリオ" panose="020B0604030504040204" pitchFamily="50" charset="-128"/>
              <a:ea typeface="メイリオ" panose="020B0604030504040204" pitchFamily="50" charset="-128"/>
            </a:endParaRPr>
          </a:p>
          <a:p>
            <a:pPr marL="1479550" lvl="2" indent="-514350">
              <a:lnSpc>
                <a:spcPct val="150000"/>
              </a:lnSpc>
              <a:buSzPct val="100000"/>
              <a:buFont typeface="+mj-lt"/>
              <a:buAutoNum type="romanLcPeriod"/>
            </a:pPr>
            <a:endParaRPr kumimoji="1" lang="en-US" altLang="ja-JP" sz="1050" b="1" dirty="0">
              <a:solidFill>
                <a:schemeClr val="tx1"/>
              </a:solidFill>
              <a:latin typeface="メイリオ" panose="020B0604030504040204" pitchFamily="50" charset="-128"/>
              <a:ea typeface="メイリオ" panose="020B0604030504040204" pitchFamily="50" charset="-128"/>
            </a:endParaRPr>
          </a:p>
          <a:p>
            <a:pPr marL="1479550" lvl="2" indent="-514350">
              <a:lnSpc>
                <a:spcPct val="150000"/>
              </a:lnSpc>
              <a:buSzPct val="100000"/>
              <a:buFont typeface="+mj-lt"/>
              <a:buAutoNum type="romanLcPeriod"/>
            </a:pPr>
            <a:endParaRPr kumimoji="1" lang="en-US" altLang="ja-JP" sz="200" b="1" dirty="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Font typeface="+mj-lt"/>
              <a:buAutoNum type="arabicPeriod"/>
            </a:pPr>
            <a:endParaRPr kumimoji="1" lang="en-US" altLang="ja-JP" sz="1100" b="1" dirty="0">
              <a:solidFill>
                <a:schemeClr val="tx1"/>
              </a:solidFill>
              <a:latin typeface="メイリオ" panose="020B0604030504040204" pitchFamily="50" charset="-128"/>
              <a:ea typeface="メイリオ" panose="020B0604030504040204" pitchFamily="50" charset="-128"/>
            </a:endParaRPr>
          </a:p>
          <a:p>
            <a:pPr marL="565150" indent="-514350">
              <a:lnSpc>
                <a:spcPct val="150000"/>
              </a:lnSpc>
              <a:buFont typeface="+mj-lt"/>
              <a:buAutoNum type="arabicPeriod"/>
            </a:pPr>
            <a:endParaRPr kumimoji="1" lang="en-US" altLang="ja-JP" sz="1100" b="1"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6602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37740</TotalTime>
  <Words>3019</Words>
  <Application>Microsoft Office PowerPoint</Application>
  <PresentationFormat>ワイド画面</PresentationFormat>
  <Paragraphs>351</Paragraphs>
  <Slides>17</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Meiryo UI</vt:lpstr>
      <vt:lpstr>ＭＳ Ｐゴシック</vt:lpstr>
      <vt:lpstr>メイリオ</vt:lpstr>
      <vt:lpstr>Arial</vt:lpstr>
      <vt:lpstr>Calibri</vt:lpstr>
      <vt:lpstr>Office Theme</vt:lpstr>
      <vt:lpstr>OpenChain Japan Work Group Tooling Sub-Group 第12回ミーティング</vt:lpstr>
      <vt:lpstr>Antitrust Policy Notice</vt:lpstr>
      <vt:lpstr>独占禁止法順守ポリシー (Antitrust Policy)</vt:lpstr>
      <vt:lpstr>Tooling SG の目的</vt:lpstr>
      <vt:lpstr>Tooling SG の活動内容</vt:lpstr>
      <vt:lpstr>本日の参加者 (所属組織名 a-z, あーわ順)</vt:lpstr>
      <vt:lpstr>今回のアジェンダ</vt:lpstr>
      <vt:lpstr>今回のアジェンダ</vt:lpstr>
      <vt:lpstr>発表・その他 (情報共有等)</vt:lpstr>
      <vt:lpstr>今後のTooling SGの運営について</vt:lpstr>
      <vt:lpstr>[相談1] #tooling-sg-randomの活用について</vt:lpstr>
      <vt:lpstr>[相談2-1] 2020年夏休み企画案 「ツールに関するLT」</vt:lpstr>
      <vt:lpstr>[相談2-2] 真夏の思いつき企画案 「自由工作LT」</vt:lpstr>
      <vt:lpstr>[テンプレート案] OSS管理運用で利用するOSSツール</vt:lpstr>
      <vt:lpstr>ケーススタディ &amp; ライトニングトーク</vt:lpstr>
      <vt:lpstr>PowerPoint プレゼンテーション</vt:lpstr>
      <vt:lpstr>次回(第13回)の案内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ninjouji takashi(忍頂寺 毅 □ＳＷＣ◯ＡＣＴ)</cp:lastModifiedBy>
  <cp:revision>395</cp:revision>
  <dcterms:modified xsi:type="dcterms:W3CDTF">2020-07-30T00:18:58Z</dcterms:modified>
</cp:coreProperties>
</file>