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1"/>
  </p:notesMasterIdLst>
  <p:sldIdLst>
    <p:sldId id="269" r:id="rId2"/>
    <p:sldId id="298" r:id="rId3"/>
    <p:sldId id="316" r:id="rId4"/>
    <p:sldId id="306" r:id="rId5"/>
    <p:sldId id="303" r:id="rId6"/>
    <p:sldId id="317" r:id="rId7"/>
    <p:sldId id="307" r:id="rId8"/>
    <p:sldId id="309" r:id="rId9"/>
    <p:sldId id="312" r:id="rId10"/>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49D"/>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7FEBB4-7148-4F1E-9626-8CCF50D799FC}">
  <a:tblStyle styleId="{117FEBB4-7148-4F1E-9626-8CCF50D799F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FF138BC-4FD1-494D-9BEB-9231F79C624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84" autoAdjust="0"/>
    <p:restoredTop sz="96505" autoAdjust="0"/>
  </p:normalViewPr>
  <p:slideViewPr>
    <p:cSldViewPr snapToGrid="0" snapToObjects="1">
      <p:cViewPr>
        <p:scale>
          <a:sx n="100" d="100"/>
          <a:sy n="100" d="100"/>
        </p:scale>
        <p:origin x="618" y="564"/>
      </p:cViewPr>
      <p:guideLst>
        <p:guide orient="horz" pos="2160"/>
        <p:guide pos="3840"/>
      </p:guideLst>
    </p:cSldViewPr>
  </p:slideViewPr>
  <p:outlineViewPr>
    <p:cViewPr>
      <p:scale>
        <a:sx n="33" d="100"/>
        <a:sy n="33" d="100"/>
      </p:scale>
      <p:origin x="0" y="12296"/>
    </p:cViewPr>
  </p:outlineViewPr>
  <p:notesTextViewPr>
    <p:cViewPr>
      <p:scale>
        <a:sx n="100" d="100"/>
        <a:sy n="100" d="100"/>
      </p:scale>
      <p:origin x="0" y="0"/>
    </p:cViewPr>
  </p:notesTextViewPr>
  <p:sorterViewPr>
    <p:cViewPr>
      <p:scale>
        <a:sx n="184" d="100"/>
        <a:sy n="184" d="100"/>
      </p:scale>
      <p:origin x="0" y="0"/>
    </p:cViewPr>
  </p:sorterViewPr>
  <p:notesViewPr>
    <p:cSldViewPr snapToGrid="0" snapToObjects="1">
      <p:cViewPr varScale="1">
        <p:scale>
          <a:sx n="83" d="100"/>
          <a:sy n="83" d="100"/>
        </p:scale>
        <p:origin x="30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548813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pPr lvl="1"/>
            <a:endParaRPr kumimoji="1" lang="en-US" altLang="ja-JP" dirty="0" smtClean="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6</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512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7</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4491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8</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953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9</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1901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7" name="Shape 17"/>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8" name="Shape 18"/>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9" name="Shape 19"/>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20" name="Shape 20"/>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rgbClr val="7F7F7F"/>
              </a:buClr>
              <a:buSzPts val="1400"/>
              <a:buFont typeface="Arial"/>
              <a:buNone/>
              <a:defRPr sz="4400" b="0" i="0" u="none" strike="noStrike" cap="none">
                <a:solidFill>
                  <a:srgbClr val="7F7F7F"/>
                </a:solidFill>
                <a:latin typeface="Arial"/>
                <a:ea typeface="Arial"/>
                <a:cs typeface="Arial"/>
                <a:sym typeface="Arial"/>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Shape 21"/>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rgbClr val="00B4C2"/>
              </a:buClr>
              <a:buSzPts val="2800"/>
              <a:buFont typeface="Arial"/>
              <a:buNone/>
              <a:defRPr sz="2400" b="0" i="0" u="none" strike="noStrike" cap="none">
                <a:solidFill>
                  <a:srgbClr val="00B4C2"/>
                </a:solidFill>
                <a:latin typeface="Calibri"/>
                <a:ea typeface="Calibri"/>
                <a:cs typeface="Calibri"/>
                <a:sym typeface="Calibri"/>
              </a:defRPr>
            </a:lvl1pPr>
            <a:lvl2pPr marL="457200" marR="0" lvl="1" indent="0" algn="ctr" rtl="0">
              <a:lnSpc>
                <a:spcPct val="90000"/>
              </a:lnSpc>
              <a:spcBef>
                <a:spcPts val="500"/>
              </a:spcBef>
              <a:spcAft>
                <a:spcPts val="0"/>
              </a:spcAft>
              <a:buClr>
                <a:srgbClr val="7F7F7F"/>
              </a:buClr>
              <a:buSzPts val="2400"/>
              <a:buFont typeface="Arial"/>
              <a:buNone/>
              <a:defRPr sz="2000" b="0" i="0" u="none" strike="noStrike" cap="none">
                <a:solidFill>
                  <a:srgbClr val="7F7F7F"/>
                </a:solidFill>
                <a:latin typeface="Calibri"/>
                <a:ea typeface="Calibri"/>
                <a:cs typeface="Calibri"/>
                <a:sym typeface="Calibri"/>
              </a:defRPr>
            </a:lvl2pPr>
            <a:lvl3pPr marL="914400" marR="0" lvl="2" indent="0" algn="ctr" rtl="0">
              <a:lnSpc>
                <a:spcPct val="90000"/>
              </a:lnSpc>
              <a:spcBef>
                <a:spcPts val="500"/>
              </a:spcBef>
              <a:spcAft>
                <a:spcPts val="0"/>
              </a:spcAft>
              <a:buClr>
                <a:srgbClr val="7F7F7F"/>
              </a:buClr>
              <a:buSzPts val="2000"/>
              <a:buFont typeface="Arial"/>
              <a:buNone/>
              <a:defRPr sz="1800" b="0" i="0" u="none" strike="noStrike" cap="none">
                <a:solidFill>
                  <a:srgbClr val="7F7F7F"/>
                </a:solidFill>
                <a:latin typeface="Calibri"/>
                <a:ea typeface="Calibri"/>
                <a:cs typeface="Calibri"/>
                <a:sym typeface="Calibri"/>
              </a:defRPr>
            </a:lvl3pPr>
            <a:lvl4pPr marL="1371600" marR="0" lvl="3"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4pPr>
            <a:lvl5pPr marL="1828800" marR="0" lvl="4"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pic>
        <p:nvPicPr>
          <p:cNvPr id="9" name="Shape 32"/>
          <p:cNvPicPr preferRelativeResize="0"/>
          <p:nvPr userDrawn="1"/>
        </p:nvPicPr>
        <p:blipFill rotWithShape="1">
          <a:blip r:embed="rId2">
            <a:alphaModFix/>
          </a:blip>
          <a:srcRect/>
          <a:stretch/>
        </p:blipFill>
        <p:spPr>
          <a:xfrm>
            <a:off x="838200" y="5800725"/>
            <a:ext cx="1422093" cy="789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1"/>
        <p:cNvGrpSpPr/>
        <p:nvPr/>
      </p:nvGrpSpPr>
      <p:grpSpPr>
        <a:xfrm>
          <a:off x="0" y="0"/>
          <a:ext cx="0" cy="0"/>
          <a:chOff x="0" y="0"/>
          <a:chExt cx="0" cy="0"/>
        </a:xfrm>
      </p:grpSpPr>
      <p:sp>
        <p:nvSpPr>
          <p:cNvPr id="42" name="Shape 42"/>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43" name="Shape 43"/>
          <p:cNvPicPr preferRelativeResize="0"/>
          <p:nvPr/>
        </p:nvPicPr>
        <p:blipFill rotWithShape="1">
          <a:blip r:embed="rId2">
            <a:alphaModFix/>
          </a:blip>
          <a:srcRect/>
          <a:stretch/>
        </p:blipFill>
        <p:spPr>
          <a:xfrm>
            <a:off x="838200" y="5800725"/>
            <a:ext cx="1422093" cy="789850"/>
          </a:xfrm>
          <a:prstGeom prst="rect">
            <a:avLst/>
          </a:prstGeom>
          <a:noFill/>
          <a:ln>
            <a:noFill/>
          </a:ln>
        </p:spPr>
      </p:pic>
      <p:pic>
        <p:nvPicPr>
          <p:cNvPr id="44" name="Shape 44"/>
          <p:cNvPicPr preferRelativeResize="0"/>
          <p:nvPr/>
        </p:nvPicPr>
        <p:blipFill rotWithShape="1">
          <a:blip r:embed="rId3">
            <a:alphaModFix/>
          </a:blip>
          <a:srcRect/>
          <a:stretch/>
        </p:blipFill>
        <p:spPr>
          <a:xfrm>
            <a:off x="838200" y="1914525"/>
            <a:ext cx="4051287" cy="1802512"/>
          </a:xfrm>
          <a:prstGeom prst="rect">
            <a:avLst/>
          </a:prstGeom>
          <a:noFill/>
          <a:ln>
            <a:noFill/>
          </a:ln>
        </p:spPr>
      </p:pic>
      <p:sp>
        <p:nvSpPr>
          <p:cNvPr id="45" name="Shape 4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Calibri"/>
              <a:buNone/>
              <a:defRPr sz="4400" b="0" i="0" u="none" strike="noStrike" cap="none">
                <a:solidFill>
                  <a:schemeClr val="lt1"/>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48" name="Shape 48"/>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51" name="Shape 51"/>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2" name="Shape 5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3" name="Shape 53"/>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4" name="Shape 5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59" name="Shape 59"/>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フッター プレースホルダー 2"/>
          <p:cNvSpPr>
            <a:spLocks noGrp="1"/>
          </p:cNvSpPr>
          <p:nvPr>
            <p:ph type="ftr" idx="10"/>
          </p:nvPr>
        </p:nvSpPr>
        <p:spPr/>
        <p:txBody>
          <a:bodyPr/>
          <a:lstStyle/>
          <a:p>
            <a:r>
              <a:rPr kumimoji="1" lang="en-US" altLang="ja-JP" smtClean="0">
                <a:solidFill>
                  <a:schemeClr val="bg1">
                    <a:lumMod val="65000"/>
                  </a:schemeClr>
                </a:solidFill>
              </a:rPr>
              <a:t>Licensed under CC0-1.0</a:t>
            </a:r>
            <a:endParaRPr kumimoji="1" lang="en-US" altLang="ja-JP" dirty="0" smtClean="0">
              <a:solidFill>
                <a:schemeClr val="bg1">
                  <a:lumMod val="65000"/>
                </a:schemeClr>
              </a:solidFill>
            </a:endParaRPr>
          </a:p>
        </p:txBody>
      </p:sp>
      <p:sp>
        <p:nvSpPr>
          <p:cNvPr id="4" name="スライド番号プレースホルダー 3"/>
          <p:cNvSpPr>
            <a:spLocks noGrp="1"/>
          </p:cNvSpPr>
          <p:nvPr>
            <p:ph type="sldNum" idx="11"/>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124130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92075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11" name="Shape 11"/>
          <p:cNvSpPr txBox="1">
            <a:spLocks noGrp="1"/>
          </p:cNvSpPr>
          <p:nvPr>
            <p:ph type="body" idx="1"/>
          </p:nvPr>
        </p:nvSpPr>
        <p:spPr>
          <a:xfrm>
            <a:off x="838200" y="1351128"/>
            <a:ext cx="10515599" cy="430354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14" name="Shape 14"/>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9" r:id="rId5"/>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95317" y="1727151"/>
            <a:ext cx="9144000" cy="2210227"/>
          </a:xfrm>
        </p:spPr>
        <p:txBody>
          <a:bodyPr anchor="ctr"/>
          <a:lstStyle/>
          <a:p>
            <a:pPr algn="l"/>
            <a:r>
              <a:rPr lang="en-US" altLang="ja-JP" sz="4000" b="1" dirty="0" err="1">
                <a:solidFill>
                  <a:srgbClr val="EA5B2B"/>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4000" b="1" dirty="0">
                <a:solidFill>
                  <a:srgbClr val="EA5B2B"/>
                </a:solidFill>
                <a:latin typeface="Meiryo UI" panose="020B0604030504040204" pitchFamily="50" charset="-128"/>
                <a:ea typeface="Meiryo UI" panose="020B0604030504040204" pitchFamily="50" charset="-128"/>
                <a:cs typeface="Meiryo UI" panose="020B0604030504040204" pitchFamily="50" charset="-128"/>
              </a:rPr>
              <a:t> Japan Work Group</a:t>
            </a:r>
            <a:br>
              <a:rPr lang="en-US" altLang="ja-JP" sz="4000" b="1" dirty="0">
                <a:solidFill>
                  <a:srgbClr val="EA5B2B"/>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 Sub</a:t>
            </a:r>
            <a:r>
              <a:rPr lang="en-US" altLang="ja-JP" sz="4000" b="1"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40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Group</a:t>
            </a:r>
            <a:r>
              <a:rPr kumimoji="1" lang="en-US" altLang="ja-JP" sz="4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4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br>
            <a:r>
              <a:rPr lang="ja-JP" altLang="en-US"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13</a:t>
            </a:r>
            <a:r>
              <a:rPr lang="ja-JP" altLang="en-US"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回ミーティング</a:t>
            </a:r>
            <a:endParaRPr kumimoji="1" lang="ja-JP" altLang="en-US" sz="3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サブタイトル 2"/>
          <p:cNvSpPr>
            <a:spLocks noGrp="1"/>
          </p:cNvSpPr>
          <p:nvPr>
            <p:ph type="subTitle" idx="1"/>
          </p:nvPr>
        </p:nvSpPr>
        <p:spPr>
          <a:xfrm>
            <a:off x="2003612" y="4408227"/>
            <a:ext cx="9144000" cy="1535372"/>
          </a:xfrm>
        </p:spPr>
        <p:txBody>
          <a:bodyPr/>
          <a:lstStyle/>
          <a:p>
            <a:pPr algn="r"/>
            <a:r>
              <a:rPr kumimoji="1" lang="en-US" altLang="ja-JP" dirty="0" smtClean="0">
                <a:solidFill>
                  <a:schemeClr val="tx1"/>
                </a:solidFill>
                <a:latin typeface="Meiryo UI" panose="020B0604030504040204" pitchFamily="50" charset="-128"/>
                <a:ea typeface="Meiryo UI" panose="020B0604030504040204" pitchFamily="50" charset="-128"/>
              </a:rPr>
              <a:t>Takashi Ninjouji</a:t>
            </a:r>
            <a:r>
              <a:rPr kumimoji="1" lang="ja-JP" altLang="en-US" dirty="0" smtClean="0">
                <a:solidFill>
                  <a:schemeClr val="tx1"/>
                </a:solidFill>
                <a:latin typeface="Meiryo UI" panose="020B0604030504040204" pitchFamily="50" charset="-128"/>
                <a:ea typeface="Meiryo UI" panose="020B0604030504040204" pitchFamily="50" charset="-128"/>
              </a:rPr>
              <a:t>　　</a:t>
            </a:r>
            <a:endParaRPr kumimoji="1" lang="en-US" altLang="ja-JP" dirty="0" smtClean="0">
              <a:solidFill>
                <a:schemeClr val="tx1"/>
              </a:solidFill>
              <a:latin typeface="Meiryo UI" panose="020B0604030504040204" pitchFamily="50" charset="-128"/>
              <a:ea typeface="Meiryo UI" panose="020B0604030504040204" pitchFamily="50" charset="-128"/>
            </a:endParaRPr>
          </a:p>
          <a:p>
            <a:pPr algn="r"/>
            <a:r>
              <a:rPr kumimoji="1" lang="en-US" altLang="ja-JP" dirty="0">
                <a:solidFill>
                  <a:schemeClr val="tx1"/>
                </a:solidFill>
                <a:latin typeface="Meiryo UI" panose="020B0604030504040204" pitchFamily="50" charset="-128"/>
                <a:ea typeface="Meiryo UI" panose="020B0604030504040204" pitchFamily="50" charset="-128"/>
              </a:rPr>
              <a:t>OpenChain Japan </a:t>
            </a:r>
            <a:r>
              <a:rPr kumimoji="1" lang="en-US" altLang="ja-JP" dirty="0" smtClean="0">
                <a:solidFill>
                  <a:schemeClr val="tx1"/>
                </a:solidFill>
                <a:latin typeface="Meiryo UI" panose="020B0604030504040204" pitchFamily="50" charset="-128"/>
                <a:ea typeface="Meiryo UI" panose="020B0604030504040204" pitchFamily="50" charset="-128"/>
              </a:rPr>
              <a:t>WG / Tooling SG</a:t>
            </a:r>
            <a:endParaRPr kumimoji="1" lang="ja-JP" altLang="en-US" dirty="0">
              <a:solidFill>
                <a:schemeClr val="tx1"/>
              </a:solidFill>
              <a:latin typeface="Meiryo UI" panose="020B0604030504040204" pitchFamily="50" charset="-128"/>
              <a:ea typeface="Meiryo UI" panose="020B0604030504040204" pitchFamily="50" charset="-128"/>
            </a:endParaRPr>
          </a:p>
          <a:p>
            <a:pPr algn="r"/>
            <a:r>
              <a:rPr kumimoji="1" lang="en-US" altLang="ja-JP" dirty="0" smtClean="0">
                <a:solidFill>
                  <a:schemeClr val="tx1"/>
                </a:solidFill>
                <a:latin typeface="Meiryo UI" panose="020B0604030504040204" pitchFamily="50" charset="-128"/>
                <a:ea typeface="Meiryo UI" panose="020B0604030504040204" pitchFamily="50" charset="-128"/>
              </a:rPr>
              <a:t>2020/9/29</a:t>
            </a:r>
          </a:p>
        </p:txBody>
      </p:sp>
      <p:sp>
        <p:nvSpPr>
          <p:cNvPr id="4" name="フッター プレースホルダー 3"/>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13207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fontScale="92500"/>
          </a:bodyPr>
          <a:lstStyle/>
          <a:p>
            <a:pPr marL="228600" lvl="0" indent="-50800">
              <a:spcBef>
                <a:spcPts val="0"/>
              </a:spcBef>
              <a:buSzPts val="2200"/>
            </a:pPr>
            <a:r>
              <a:rPr lang="en-US" altLang="ja-JP" sz="2200" dirty="0">
                <a:solidFill>
                  <a:srgbClr val="000000"/>
                </a:solidFil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cs typeface="Calibri"/>
            </a:endParaRPr>
          </a:p>
          <a:p>
            <a:pPr marL="228600" lvl="0" indent="-50800">
              <a:buSzPts val="2200"/>
            </a:pPr>
            <a:r>
              <a:rPr lang="en-US" altLang="ja-JP" sz="2200" dirty="0">
                <a:solidFill>
                  <a:srgbClr val="000000"/>
                </a:solidFill>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cs typeface="Calibri"/>
              </a:rPr>
              <a:t>Updegrove</a:t>
            </a:r>
            <a:r>
              <a:rPr lang="en-US" altLang="ja-JP" sz="2200" dirty="0">
                <a:solidFill>
                  <a:srgbClr val="000000"/>
                </a:solidFill>
                <a:cs typeface="Calibri"/>
              </a:rPr>
              <a:t> of the firm of </a:t>
            </a:r>
            <a:r>
              <a:rPr lang="en-US" altLang="ja-JP" sz="2200" dirty="0" err="1">
                <a:solidFill>
                  <a:srgbClr val="000000"/>
                </a:solidFill>
                <a:cs typeface="Calibri"/>
              </a:rPr>
              <a:t>Gesmer</a:t>
            </a:r>
            <a:r>
              <a:rPr lang="en-US" altLang="ja-JP" sz="2200" dirty="0">
                <a:solidFill>
                  <a:srgbClr val="000000"/>
                </a:solidFill>
                <a:cs typeface="Calibri"/>
              </a:rPr>
              <a:t> </a:t>
            </a:r>
            <a:r>
              <a:rPr lang="en-US" altLang="ja-JP" sz="2200" dirty="0" err="1">
                <a:solidFill>
                  <a:srgbClr val="000000"/>
                </a:solidFill>
                <a:cs typeface="Calibri"/>
              </a:rPr>
              <a:t>Updegrove</a:t>
            </a:r>
            <a:r>
              <a:rPr lang="en-US" altLang="ja-JP" sz="2200" dirty="0">
                <a:solidFill>
                  <a:srgbClr val="000000"/>
                </a:solidFill>
              </a:rPr>
              <a:t> LLP, which provides legal counsel to the Linux Foundation.</a:t>
            </a:r>
          </a:p>
          <a:p>
            <a:endParaRPr kumimoji="1" lang="ja-JP" altLang="en-US" dirty="0"/>
          </a:p>
        </p:txBody>
      </p:sp>
      <p:sp>
        <p:nvSpPr>
          <p:cNvPr id="6" name="フッター プレースホルダー 5"/>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4005936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0" dirty="0">
                <a:solidFill>
                  <a:srgbClr val="168FDF"/>
                </a:solidFill>
                <a:cs typeface="Calibri"/>
              </a:rPr>
              <a:t>独占禁止法順守ポリシー </a:t>
            </a:r>
            <a:r>
              <a:rPr lang="en-US" altLang="ja-JP" b="0" dirty="0">
                <a:solidFill>
                  <a:srgbClr val="168FDF"/>
                </a:solidFill>
                <a:cs typeface="Calibri"/>
              </a:rPr>
              <a:t>(</a:t>
            </a:r>
            <a:r>
              <a:rPr lang="en-CA" altLang="ja-JP" b="0" dirty="0">
                <a:solidFill>
                  <a:srgbClr val="168FDF"/>
                </a:solidFill>
                <a:cs typeface="Calibri"/>
              </a:rPr>
              <a:t>Antitrust Policy)</a:t>
            </a:r>
            <a:endParaRPr kumimoji="1" lang="ja-JP" altLang="en-US" dirty="0"/>
          </a:p>
        </p:txBody>
      </p:sp>
      <p:sp>
        <p:nvSpPr>
          <p:cNvPr id="3" name="テキスト プレースホルダー 2"/>
          <p:cNvSpPr>
            <a:spLocks noGrp="1"/>
          </p:cNvSpPr>
          <p:nvPr>
            <p:ph type="body" idx="1"/>
          </p:nvPr>
        </p:nvSpPr>
        <p:spPr/>
        <p:txBody>
          <a:bodyPr>
            <a:normAutofit/>
          </a:bodyPr>
          <a:lstStyle/>
          <a:p>
            <a:pPr marL="228600" lvl="0" indent="-50800">
              <a:spcBef>
                <a:spcPts val="0"/>
              </a:spcBef>
              <a:buSzPts val="2200"/>
            </a:pPr>
            <a:r>
              <a:rPr lang="en-US" altLang="ja-JP" sz="2200" dirty="0">
                <a:solidFill>
                  <a:srgbClr val="000000"/>
                </a:solidFill>
              </a:rPr>
              <a:t>Linux Foundation (</a:t>
            </a:r>
            <a:r>
              <a:rPr lang="ja-JP" altLang="en-US" sz="2200" dirty="0">
                <a:solidFill>
                  <a:srgbClr val="000000"/>
                </a:solidFill>
              </a:rPr>
              <a:t>以下</a:t>
            </a:r>
            <a:r>
              <a:rPr lang="en-US" altLang="ja-JP" sz="2200" dirty="0">
                <a:solidFill>
                  <a:srgbClr val="000000"/>
                </a:solidFill>
              </a:rPr>
              <a:t>LF</a:t>
            </a:r>
            <a:r>
              <a:rPr lang="ja-JP" altLang="en-US" sz="2200" dirty="0">
                <a:solidFill>
                  <a:srgbClr val="000000"/>
                </a:solidFill>
              </a:rPr>
              <a:t>と略す</a:t>
            </a:r>
            <a:r>
              <a:rPr lang="en-US" altLang="ja-JP" sz="2200" dirty="0">
                <a:solidFill>
                  <a:srgbClr val="000000"/>
                </a:solidFill>
              </a:rPr>
              <a:t>) </a:t>
            </a:r>
            <a:r>
              <a:rPr lang="ja-JP" altLang="en-US" sz="2200" dirty="0">
                <a:solidFill>
                  <a:srgbClr val="000000"/>
                </a:solidFill>
              </a:rPr>
              <a:t>の会議は、産業界で競合関係にある企業同士の参加が不可欠です。</a:t>
            </a:r>
            <a:r>
              <a:rPr lang="en-US" altLang="ja-JP" sz="2200" dirty="0">
                <a:solidFill>
                  <a:srgbClr val="000000"/>
                </a:solidFill>
              </a:rPr>
              <a:t>LF</a:t>
            </a:r>
            <a:r>
              <a:rPr lang="ja-JP" altLang="en-US" sz="2200" dirty="0">
                <a:solidFill>
                  <a:srgbClr val="000000"/>
                </a:solidFill>
              </a:rPr>
              <a:t>は、すべての活動を、適用されるべきすべての独占禁止法</a:t>
            </a:r>
            <a:r>
              <a:rPr lang="en-US" altLang="ja-JP" sz="2200" dirty="0">
                <a:solidFill>
                  <a:srgbClr val="000000"/>
                </a:solidFill>
              </a:rPr>
              <a:t>/</a:t>
            </a:r>
            <a:r>
              <a:rPr lang="ja-JP" altLang="en-US" sz="2200" dirty="0">
                <a:solidFill>
                  <a:srgbClr val="000000"/>
                </a:solidFill>
              </a:rPr>
              <a:t>競争法に則って運営します。従って、会議の出席者は、アジェンダに沿って会議を進め、国内外の独占禁止法</a:t>
            </a:r>
            <a:r>
              <a:rPr lang="en-US" altLang="ja-JP" sz="2200" dirty="0">
                <a:solidFill>
                  <a:srgbClr val="000000"/>
                </a:solidFill>
              </a:rPr>
              <a:t>/</a:t>
            </a:r>
            <a:r>
              <a:rPr lang="ja-JP" altLang="en-US" sz="2200" dirty="0">
                <a:solidFill>
                  <a:srgbClr val="000000"/>
                </a:solidFill>
              </a:rPr>
              <a:t>競争法の下で禁止されているいかなる活動にも参加しないよう、注意を払うことが非常に重要です</a:t>
            </a:r>
            <a:r>
              <a:rPr lang="ja-JP" altLang="en-US" sz="2200" dirty="0" smtClean="0">
                <a:solidFill>
                  <a:srgbClr val="000000"/>
                </a:solidFill>
              </a:rPr>
              <a:t>。</a:t>
            </a:r>
            <a:endParaRPr lang="en-US" altLang="ja-JP" sz="2200" dirty="0" smtClean="0">
              <a:solidFill>
                <a:srgbClr val="000000"/>
              </a:solidFill>
            </a:endParaRPr>
          </a:p>
          <a:p>
            <a:pPr marL="228600" lvl="0" indent="-50800">
              <a:spcBef>
                <a:spcPts val="0"/>
              </a:spcBef>
              <a:buSzPts val="2200"/>
            </a:pPr>
            <a:endParaRPr lang="ja-JP" altLang="en-US" sz="2200" dirty="0">
              <a:solidFill>
                <a:srgbClr val="000000"/>
              </a:solidFill>
            </a:endParaRPr>
          </a:p>
          <a:p>
            <a:pPr marL="228600" lvl="0" indent="-50800">
              <a:spcBef>
                <a:spcPts val="0"/>
              </a:spcBef>
              <a:buSzPts val="2200"/>
            </a:pPr>
            <a:r>
              <a:rPr lang="en-US" altLang="ja-JP" sz="2200" dirty="0">
                <a:solidFill>
                  <a:srgbClr val="000000"/>
                </a:solidFill>
              </a:rPr>
              <a:t>LF</a:t>
            </a:r>
            <a:r>
              <a:rPr lang="ja-JP" altLang="en-US" sz="2200" dirty="0">
                <a:solidFill>
                  <a:srgbClr val="000000"/>
                </a:solidFill>
              </a:rPr>
              <a:t>の会議において、また</a:t>
            </a:r>
            <a:r>
              <a:rPr lang="en-US" altLang="ja-JP" sz="2200" dirty="0">
                <a:solidFill>
                  <a:srgbClr val="000000"/>
                </a:solidFill>
              </a:rPr>
              <a:t>LF</a:t>
            </a:r>
            <a:r>
              <a:rPr lang="ja-JP" altLang="en-US" sz="2200" dirty="0">
                <a:solidFill>
                  <a:srgbClr val="000000"/>
                </a:solidFill>
              </a:rPr>
              <a:t>の活動に関連して、禁止されている行動の例は、</a:t>
            </a:r>
            <a:r>
              <a:rPr lang="en-US" altLang="ja-JP" sz="2200" dirty="0">
                <a:solidFill>
                  <a:srgbClr val="000000"/>
                </a:solidFill>
              </a:rPr>
              <a:t>https://www.linuxfoundation.jp/antitrust-policy/ </a:t>
            </a:r>
            <a:r>
              <a:rPr lang="ja-JP" altLang="en-US" sz="2200" dirty="0">
                <a:solidFill>
                  <a:srgbClr val="000000"/>
                </a:solidFill>
              </a:rPr>
              <a:t>から入手できる</a:t>
            </a:r>
            <a:r>
              <a:rPr lang="en-US" altLang="ja-JP" sz="2200" dirty="0">
                <a:solidFill>
                  <a:srgbClr val="000000"/>
                </a:solidFill>
              </a:rPr>
              <a:t>LF</a:t>
            </a:r>
            <a:r>
              <a:rPr lang="ja-JP" altLang="en-US" sz="2200" dirty="0">
                <a:solidFill>
                  <a:srgbClr val="000000"/>
                </a:solidFill>
              </a:rPr>
              <a:t>独占禁止法順守ポリシーに記載されています。これらの事項について質問がある場合は、あなたの会社の法律顧問に問い合わせるか、もしあなたが</a:t>
            </a:r>
            <a:r>
              <a:rPr lang="en-US" altLang="ja-JP" sz="2200" dirty="0">
                <a:solidFill>
                  <a:srgbClr val="000000"/>
                </a:solidFill>
              </a:rPr>
              <a:t>LF</a:t>
            </a:r>
            <a:r>
              <a:rPr lang="ja-JP" altLang="en-US" sz="2200" dirty="0">
                <a:solidFill>
                  <a:srgbClr val="000000"/>
                </a:solidFill>
              </a:rPr>
              <a:t>のメンバーであるならば、</a:t>
            </a:r>
            <a:r>
              <a:rPr lang="en-US" altLang="ja-JP" sz="2200" dirty="0">
                <a:solidFill>
                  <a:srgbClr val="000000"/>
                </a:solidFill>
              </a:rPr>
              <a:t>LF</a:t>
            </a:r>
            <a:r>
              <a:rPr lang="ja-JP" altLang="en-US" sz="2200" dirty="0">
                <a:solidFill>
                  <a:srgbClr val="000000"/>
                </a:solidFill>
              </a:rPr>
              <a:t>の法律顧問である </a:t>
            </a:r>
            <a:r>
              <a:rPr lang="en-US" altLang="ja-JP" sz="2200" dirty="0" err="1">
                <a:solidFill>
                  <a:srgbClr val="000000"/>
                </a:solidFill>
              </a:rPr>
              <a:t>Gesmer</a:t>
            </a:r>
            <a:r>
              <a:rPr lang="en-US" altLang="ja-JP" sz="2200" dirty="0">
                <a:solidFill>
                  <a:srgbClr val="000000"/>
                </a:solidFill>
              </a:rPr>
              <a:t> </a:t>
            </a:r>
            <a:r>
              <a:rPr lang="en-US" altLang="ja-JP" sz="2200" dirty="0" err="1">
                <a:solidFill>
                  <a:srgbClr val="000000"/>
                </a:solidFill>
              </a:rPr>
              <a:t>Updegrove</a:t>
            </a:r>
            <a:r>
              <a:rPr lang="en-US" altLang="ja-JP" sz="2200" dirty="0">
                <a:solidFill>
                  <a:srgbClr val="000000"/>
                </a:solidFill>
              </a:rPr>
              <a:t> LLP </a:t>
            </a:r>
            <a:r>
              <a:rPr lang="ja-JP" altLang="en-US" sz="2200" dirty="0">
                <a:solidFill>
                  <a:srgbClr val="000000"/>
                </a:solidFill>
              </a:rPr>
              <a:t>の </a:t>
            </a:r>
            <a:r>
              <a:rPr lang="en-US" altLang="ja-JP" sz="2200" dirty="0">
                <a:solidFill>
                  <a:srgbClr val="000000"/>
                </a:solidFill>
              </a:rPr>
              <a:t>Andrew </a:t>
            </a:r>
            <a:r>
              <a:rPr lang="en-US" altLang="ja-JP" sz="2200" dirty="0" err="1">
                <a:solidFill>
                  <a:srgbClr val="000000"/>
                </a:solidFill>
              </a:rPr>
              <a:t>Updegrove</a:t>
            </a:r>
            <a:r>
              <a:rPr lang="en-US" altLang="ja-JP" sz="2200" dirty="0">
                <a:solidFill>
                  <a:srgbClr val="000000"/>
                </a:solidFill>
              </a:rPr>
              <a:t> </a:t>
            </a:r>
            <a:r>
              <a:rPr lang="ja-JP" altLang="en-US" sz="2200" dirty="0">
                <a:solidFill>
                  <a:srgbClr val="000000"/>
                </a:solidFill>
              </a:rPr>
              <a:t>にお問い合わせください。</a:t>
            </a:r>
          </a:p>
          <a:p>
            <a:endParaRPr kumimoji="1" lang="ja-JP" altLang="en-US" dirty="0"/>
          </a:p>
        </p:txBody>
      </p:sp>
      <p:sp>
        <p:nvSpPr>
          <p:cNvPr id="6" name="フッター プレースホルダー 5"/>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
        <p:nvSpPr>
          <p:cNvPr id="4" name="テキスト ボックス 3"/>
          <p:cNvSpPr txBox="1"/>
          <p:nvPr/>
        </p:nvSpPr>
        <p:spPr>
          <a:xfrm>
            <a:off x="0" y="105149"/>
            <a:ext cx="1107996" cy="461665"/>
          </a:xfrm>
          <a:prstGeom prst="rect">
            <a:avLst/>
          </a:prstGeom>
          <a:noFill/>
        </p:spPr>
        <p:txBody>
          <a:bodyPr wrap="none" rtlCol="0">
            <a:spAutoFit/>
          </a:bodyPr>
          <a:lstStyle/>
          <a:p>
            <a:r>
              <a:rPr kumimoji="1" lang="en-US" altLang="ja-JP" sz="2400" dirty="0" smtClean="0">
                <a:latin typeface="Meiryo UI" panose="020B0604030504040204" pitchFamily="50" charset="-128"/>
                <a:ea typeface="Meiryo UI" panose="020B0604030504040204" pitchFamily="50" charset="-128"/>
              </a:rPr>
              <a:t>【</a:t>
            </a:r>
            <a:r>
              <a:rPr kumimoji="1" lang="ja-JP" altLang="en-US" sz="2400" dirty="0" smtClean="0">
                <a:latin typeface="Meiryo UI" panose="020B0604030504040204" pitchFamily="50" charset="-128"/>
                <a:ea typeface="Meiryo UI" panose="020B0604030504040204" pitchFamily="50" charset="-128"/>
              </a:rPr>
              <a:t>参考</a:t>
            </a:r>
            <a:r>
              <a:rPr kumimoji="1" lang="en-US" altLang="ja-JP" sz="2400" dirty="0" smtClean="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1128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SG </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の目的</a:t>
            </a:r>
            <a:endParaRPr kumimoji="1" lang="ja-JP" altLang="en-US" dirty="0"/>
          </a:p>
        </p:txBody>
      </p:sp>
      <p:sp>
        <p:nvSpPr>
          <p:cNvPr id="3" name="テキスト プレースホルダー 2"/>
          <p:cNvSpPr>
            <a:spLocks noGrp="1"/>
          </p:cNvSpPr>
          <p:nvPr>
            <p:ph type="body" idx="1"/>
          </p:nvPr>
        </p:nvSpPr>
        <p:spPr>
          <a:xfrm>
            <a:off x="838200" y="1255594"/>
            <a:ext cx="10898393" cy="4521261"/>
          </a:xfrm>
        </p:spPr>
        <p:txBody>
          <a:bodyPr>
            <a:normAutofit/>
          </a:bodyPr>
          <a:lstStyle/>
          <a:p>
            <a:pPr marL="38100" indent="0">
              <a:buNone/>
            </a:pPr>
            <a:r>
              <a:rPr kumimoji="1" lang="en-US" altLang="ja-JP" b="1" dirty="0">
                <a:solidFill>
                  <a:schemeClr val="tx1"/>
                </a:solidFill>
                <a:latin typeface="メイリオ" panose="020B0604030504040204" pitchFamily="50" charset="-128"/>
                <a:ea typeface="メイリオ" panose="020B0604030504040204" pitchFamily="50" charset="-128"/>
              </a:rPr>
              <a:t>OSS</a:t>
            </a:r>
            <a:r>
              <a:rPr kumimoji="1" lang="ja-JP" altLang="en-US" b="1" dirty="0">
                <a:solidFill>
                  <a:schemeClr val="tx1"/>
                </a:solidFill>
                <a:latin typeface="メイリオ" panose="020B0604030504040204" pitchFamily="50" charset="-128"/>
                <a:ea typeface="メイリオ" panose="020B0604030504040204" pitchFamily="50" charset="-128"/>
              </a:rPr>
              <a:t>管理運用のための</a:t>
            </a:r>
            <a:r>
              <a:rPr kumimoji="1" lang="en-US" altLang="ja-JP" b="1" dirty="0">
                <a:solidFill>
                  <a:schemeClr val="tx1"/>
                </a:solidFill>
                <a:latin typeface="メイリオ" panose="020B0604030504040204" pitchFamily="50" charset="-128"/>
                <a:ea typeface="メイリオ" panose="020B0604030504040204" pitchFamily="50" charset="-128"/>
              </a:rPr>
              <a:t>OSS(</a:t>
            </a:r>
            <a:r>
              <a:rPr kumimoji="1" lang="ja-JP" altLang="en-US" b="1" dirty="0">
                <a:solidFill>
                  <a:schemeClr val="tx1"/>
                </a:solidFill>
                <a:latin typeface="メイリオ" panose="020B0604030504040204" pitchFamily="50" charset="-128"/>
                <a:ea typeface="メイリオ" panose="020B0604030504040204" pitchFamily="50" charset="-128"/>
              </a:rPr>
              <a:t>ツール</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を利用して、</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en-US" altLang="ja-JP" b="1" dirty="0">
                <a:solidFill>
                  <a:schemeClr val="tx1"/>
                </a:solidFill>
                <a:latin typeface="メイリオ" panose="020B0604030504040204" pitchFamily="50" charset="-128"/>
                <a:ea typeface="メイリオ" panose="020B0604030504040204" pitchFamily="50" charset="-128"/>
              </a:rPr>
              <a:t>Open Source Compliance </a:t>
            </a:r>
            <a:r>
              <a:rPr kumimoji="1" lang="ja-JP" altLang="en-US" b="1" dirty="0">
                <a:solidFill>
                  <a:schemeClr val="tx1"/>
                </a:solidFill>
                <a:latin typeface="メイリオ" panose="020B0604030504040204" pitchFamily="50" charset="-128"/>
                <a:ea typeface="メイリオ" panose="020B0604030504040204" pitchFamily="50" charset="-128"/>
              </a:rPr>
              <a:t>において次を実現する</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組織に応じたワークフローの構築</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省力化 </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オートメーション</a:t>
            </a:r>
            <a:r>
              <a:rPr kumimoji="1" lang="en-US" altLang="ja-JP" b="1" dirty="0">
                <a:solidFill>
                  <a:schemeClr val="tx1"/>
                </a:solidFill>
                <a:latin typeface="メイリオ" panose="020B0604030504040204" pitchFamily="50" charset="-128"/>
                <a:ea typeface="メイリオ" panose="020B0604030504040204" pitchFamily="50" charset="-128"/>
              </a:rPr>
              <a:t>)</a:t>
            </a: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質の向上 </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ツール、ワークフロー、コンプライアンスについて</a:t>
            </a:r>
            <a:r>
              <a:rPr kumimoji="1" lang="en-US" altLang="ja-JP" b="1" dirty="0">
                <a:solidFill>
                  <a:schemeClr val="tx1"/>
                </a:solidFill>
                <a:latin typeface="メイリオ" panose="020B0604030504040204" pitchFamily="50" charset="-128"/>
                <a:ea typeface="メイリオ" panose="020B0604030504040204" pitchFamily="50" charset="-128"/>
              </a:rPr>
              <a:t>)</a:t>
            </a:r>
            <a:endParaRPr kumimoji="1" lang="ja-JP" altLang="en-US" b="1" dirty="0">
              <a:solidFill>
                <a:schemeClr val="tx1"/>
              </a:solidFill>
              <a:latin typeface="メイリオ" panose="020B0604030504040204" pitchFamily="50" charset="-128"/>
              <a:ea typeface="メイリオ" panose="020B0604030504040204" pitchFamily="50" charset="-128"/>
            </a:endParaRPr>
          </a:p>
          <a:p>
            <a:pPr marL="97156" indent="0">
              <a:buNone/>
            </a:pPr>
            <a:endParaRPr kumimoji="1" lang="en-US" altLang="ja-JP" dirty="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77051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SG </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の活動内容</a:t>
            </a:r>
            <a:endParaRPr kumimoji="1" lang="ja-JP" altLang="en-US" dirty="0"/>
          </a:p>
        </p:txBody>
      </p:sp>
      <p:sp>
        <p:nvSpPr>
          <p:cNvPr id="3" name="テキスト プレースホルダー 2"/>
          <p:cNvSpPr>
            <a:spLocks noGrp="1"/>
          </p:cNvSpPr>
          <p:nvPr>
            <p:ph type="body" idx="1"/>
          </p:nvPr>
        </p:nvSpPr>
        <p:spPr>
          <a:xfrm>
            <a:off x="838200" y="1255594"/>
            <a:ext cx="10515599" cy="4779445"/>
          </a:xfrm>
        </p:spPr>
        <p:txBody>
          <a:bodyPr>
            <a:normAutofit/>
          </a:bodyPr>
          <a:lstStyle/>
          <a:p>
            <a:pPr marL="38100" indent="0">
              <a:buNone/>
            </a:pPr>
            <a:r>
              <a:rPr kumimoji="1" lang="ja-JP" altLang="en-US" b="1" dirty="0">
                <a:solidFill>
                  <a:schemeClr val="tx1"/>
                </a:solidFill>
                <a:latin typeface="メイリオ" panose="020B0604030504040204" pitchFamily="50" charset="-128"/>
                <a:ea typeface="メイリオ" panose="020B0604030504040204" pitchFamily="50" charset="-128"/>
              </a:rPr>
              <a:t>日本語中心で</a:t>
            </a:r>
            <a:r>
              <a:rPr kumimoji="1" lang="en-US" altLang="ja-JP" b="1" dirty="0">
                <a:solidFill>
                  <a:schemeClr val="tx1"/>
                </a:solidFill>
                <a:latin typeface="メイリオ" panose="020B0604030504040204" pitchFamily="50" charset="-128"/>
                <a:ea typeface="メイリオ" panose="020B0604030504040204" pitchFamily="50" charset="-128"/>
              </a:rPr>
              <a:t>OK</a:t>
            </a:r>
          </a:p>
          <a:p>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ツールの情報をまとめる </a:t>
            </a:r>
            <a:r>
              <a:rPr kumimoji="1" lang="en-US" altLang="ja-JP" sz="2000" b="1" dirty="0">
                <a:solidFill>
                  <a:schemeClr val="tx1"/>
                </a:solidFill>
                <a:latin typeface="メイリオ" panose="020B0604030504040204" pitchFamily="50" charset="-128"/>
                <a:ea typeface="メイリオ" panose="020B0604030504040204" pitchFamily="50" charset="-128"/>
              </a:rPr>
              <a:t>/ </a:t>
            </a:r>
            <a:r>
              <a:rPr kumimoji="1" lang="ja-JP" altLang="en-US" sz="2000" b="1" dirty="0">
                <a:solidFill>
                  <a:schemeClr val="tx1"/>
                </a:solidFill>
                <a:latin typeface="メイリオ" panose="020B0604030504040204" pitchFamily="50" charset="-128"/>
                <a:ea typeface="メイリオ" panose="020B0604030504040204" pitchFamily="50" charset="-128"/>
              </a:rPr>
              <a:t>発信する</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b="1"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(Global</a:t>
            </a:r>
            <a:r>
              <a:rPr kumimoji="1" lang="ja-JP" altLang="en-US" sz="1700" dirty="0">
                <a:solidFill>
                  <a:schemeClr val="tx1"/>
                </a:solidFill>
                <a:latin typeface="メイリオ" panose="020B0604030504040204" pitchFamily="50" charset="-128"/>
                <a:ea typeface="メイリオ" panose="020B0604030504040204" pitchFamily="50" charset="-128"/>
              </a:rPr>
              <a:t>コミュニティと連携</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実際に使いながら勉強や議論する場の提供</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ja-JP" altLang="en-US" sz="1700" dirty="0">
                <a:solidFill>
                  <a:schemeClr val="tx1"/>
                </a:solidFill>
                <a:latin typeface="メイリオ" panose="020B0604030504040204" pitchFamily="50" charset="-128"/>
                <a:ea typeface="メイリオ" panose="020B0604030504040204" pitchFamily="50" charset="-128"/>
              </a:rPr>
              <a:t>ツール紹介、セミナーやハンズオンの開催など</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情報流通とツールのマッピング</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b="1"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ja-JP" altLang="en-US" sz="1700" dirty="0">
                <a:solidFill>
                  <a:schemeClr val="tx1"/>
                </a:solidFill>
                <a:latin typeface="メイリオ" panose="020B0604030504040204" pitchFamily="50" charset="-128"/>
                <a:ea typeface="メイリオ" panose="020B0604030504040204" pitchFamily="50" charset="-128"/>
              </a:rPr>
              <a:t>ワークフロー実現のために課題を洗い出し、他と連携して改善</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活動に賛同するメンバ拡大のためのプロモーション</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en-US" altLang="ja-JP" sz="1700" dirty="0" err="1">
                <a:solidFill>
                  <a:schemeClr val="tx1"/>
                </a:solidFill>
                <a:latin typeface="メイリオ" panose="020B0604030504040204" pitchFamily="50" charset="-128"/>
                <a:ea typeface="メイリオ" panose="020B0604030504040204" pitchFamily="50" charset="-128"/>
              </a:rPr>
              <a:t>OpenChain</a:t>
            </a:r>
            <a:r>
              <a:rPr kumimoji="1" lang="ja-JP" altLang="en-US" sz="1700" dirty="0">
                <a:solidFill>
                  <a:schemeClr val="tx1"/>
                </a:solidFill>
                <a:latin typeface="メイリオ" panose="020B0604030504040204" pitchFamily="50" charset="-128"/>
                <a:ea typeface="メイリオ" panose="020B0604030504040204" pitchFamily="50" charset="-128"/>
              </a:rPr>
              <a:t>以外の会合での発表、</a:t>
            </a:r>
            <a:r>
              <a:rPr kumimoji="1" lang="en-US" altLang="ja-JP" sz="1700" dirty="0" err="1">
                <a:solidFill>
                  <a:schemeClr val="tx1"/>
                </a:solidFill>
                <a:latin typeface="メイリオ" panose="020B0604030504040204" pitchFamily="50" charset="-128"/>
                <a:ea typeface="メイリオ" panose="020B0604030504040204" pitchFamily="50" charset="-128"/>
              </a:rPr>
              <a:t>Github</a:t>
            </a:r>
            <a:r>
              <a:rPr kumimoji="1" lang="ja-JP" altLang="en-US" sz="1700" dirty="0">
                <a:solidFill>
                  <a:schemeClr val="tx1"/>
                </a:solidFill>
                <a:latin typeface="メイリオ" panose="020B0604030504040204" pitchFamily="50" charset="-128"/>
                <a:ea typeface="メイリオ" panose="020B0604030504040204" pitchFamily="50" charset="-128"/>
              </a:rPr>
              <a:t>やその他メディアの活用</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520992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本日の</a:t>
            </a:r>
            <a:r>
              <a:rPr kumimoji="1" lang="ja-JP" altLang="en-US" dirty="0" smtClean="0"/>
              <a:t>参加者</a:t>
            </a:r>
            <a:r>
              <a:rPr kumimoji="1" lang="ja-JP" altLang="en-US" sz="2800" dirty="0" smtClean="0"/>
              <a:t> </a:t>
            </a:r>
            <a:r>
              <a:rPr kumimoji="1" lang="en-US" altLang="ja-JP" sz="2800" dirty="0" smtClean="0"/>
              <a:t>(</a:t>
            </a:r>
            <a:r>
              <a:rPr kumimoji="1" lang="ja-JP" altLang="en-US" sz="2800" dirty="0" smtClean="0"/>
              <a:t>所属組織名 </a:t>
            </a:r>
            <a:r>
              <a:rPr kumimoji="1" lang="en-US" altLang="ja-JP" sz="2800" dirty="0" smtClean="0"/>
              <a:t>a-z, </a:t>
            </a:r>
            <a:r>
              <a:rPr kumimoji="1" lang="ja-JP" altLang="en-US" sz="2800" dirty="0" smtClean="0"/>
              <a:t>あー</a:t>
            </a:r>
            <a:r>
              <a:rPr kumimoji="1" lang="ja-JP" altLang="en-US" sz="2800" dirty="0" err="1" smtClean="0"/>
              <a:t>わ</a:t>
            </a:r>
            <a:r>
              <a:rPr kumimoji="1" lang="ja-JP" altLang="en-US" sz="2800" dirty="0" smtClean="0"/>
              <a:t>順</a:t>
            </a:r>
            <a:r>
              <a:rPr kumimoji="1" lang="en-US" altLang="ja-JP" sz="2800" dirty="0" smtClean="0"/>
              <a: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768669468"/>
              </p:ext>
            </p:extLst>
          </p:nvPr>
        </p:nvGraphicFramePr>
        <p:xfrm>
          <a:off x="2311996" y="1200275"/>
          <a:ext cx="6862826" cy="4529964"/>
        </p:xfrm>
        <a:graphic>
          <a:graphicData uri="http://schemas.openxmlformats.org/drawingml/2006/table">
            <a:tbl>
              <a:tblPr firstRow="1" bandRow="1">
                <a:tableStyleId>{2D5ABB26-0587-4C30-8999-92F81FD0307C}</a:tableStyleId>
              </a:tblPr>
              <a:tblGrid>
                <a:gridCol w="3757286">
                  <a:extLst>
                    <a:ext uri="{9D8B030D-6E8A-4147-A177-3AD203B41FA5}">
                      <a16:colId xmlns:a16="http://schemas.microsoft.com/office/drawing/2014/main" val="2277720948"/>
                    </a:ext>
                  </a:extLst>
                </a:gridCol>
                <a:gridCol w="3105540">
                  <a:extLst>
                    <a:ext uri="{9D8B030D-6E8A-4147-A177-3AD203B41FA5}">
                      <a16:colId xmlns:a16="http://schemas.microsoft.com/office/drawing/2014/main" val="3173556605"/>
                    </a:ext>
                  </a:extLst>
                </a:gridCol>
              </a:tblGrid>
              <a:tr h="377497">
                <a:tc>
                  <a:txBody>
                    <a:bodyPr/>
                    <a:lstStyle/>
                    <a:p>
                      <a:pPr algn="l" fontAlgn="ctr"/>
                      <a:r>
                        <a:rPr 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所属組織</a:t>
                      </a:r>
                      <a:r>
                        <a:rPr 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endParaRPr 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B w="12700" cap="flat" cmpd="sng" algn="ctr">
                      <a:solidFill>
                        <a:schemeClr val="tx1"/>
                      </a:solidFill>
                      <a:prstDash val="sysDot"/>
                      <a:round/>
                      <a:headEnd type="none" w="med" len="med"/>
                      <a:tailEnd type="none" w="med" len="med"/>
                    </a:lnB>
                  </a:tcPr>
                </a:tc>
                <a:tc>
                  <a:txBody>
                    <a:bodyPr/>
                    <a:lstStyle/>
                    <a:p>
                      <a:pPr algn="l" fontAlgn="ct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お名前</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952959265"/>
                  </a:ext>
                </a:extLst>
              </a:tr>
              <a:tr h="377497">
                <a:tc>
                  <a:txBody>
                    <a:bodyPr/>
                    <a:lstStyle/>
                    <a:p>
                      <a:pPr algn="l" fontAlgn="ctr"/>
                      <a:r>
                        <a:rPr lang="en-US" altLang="ja-JP" sz="1200" b="1" i="0" u="none" strike="noStrike" dirty="0" err="1" smtClean="0">
                          <a:solidFill>
                            <a:schemeClr val="tx1"/>
                          </a:solidFill>
                          <a:effectLst/>
                          <a:latin typeface="メイリオ" panose="020B0604030504040204" pitchFamily="50" charset="-128"/>
                          <a:ea typeface="メイリオ" panose="020B0604030504040204" pitchFamily="50" charset="-128"/>
                        </a:rPr>
                        <a:t>Micware</a:t>
                      </a:r>
                      <a:endParaRPr 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土手さん</a:t>
                      </a: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407016050"/>
                  </a:ext>
                </a:extLst>
              </a:tr>
              <a:tr h="377497">
                <a:tc>
                  <a:txBody>
                    <a:bodyPr/>
                    <a:lstStyle/>
                    <a:p>
                      <a:pPr algn="l" fontAlgn="ct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NEC</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ソリューションイノベータ</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島さん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4164602178"/>
                  </a:ext>
                </a:extLst>
              </a:tr>
              <a:tr h="377497">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オリンパス</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小泉さん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461499387"/>
                  </a:ext>
                </a:extLst>
              </a:tr>
              <a:tr h="377497">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ソニー</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小保田さん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29917131"/>
                  </a:ext>
                </a:extLst>
              </a:tr>
              <a:tr h="377497">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東芝</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濵さん</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err="1"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島田さん、忍頂寺</a:t>
                      </a: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630603391"/>
                  </a:ext>
                </a:extLst>
              </a:tr>
              <a:tr h="377497">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パナソニック株式会社　アプライアンス社</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星野さん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302561485"/>
                  </a:ext>
                </a:extLst>
              </a:tr>
              <a:tr h="377497">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日立製作所</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今田さん、山田さん、清時さん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244399388"/>
                  </a:ext>
                </a:extLst>
              </a:tr>
              <a:tr h="377497">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日立ソリューションズ</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渡邊さん、森下さん</a:t>
                      </a: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377712892"/>
                  </a:ext>
                </a:extLst>
              </a:tr>
              <a:tr h="377497">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富士通</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青木さん</a:t>
                      </a:r>
                      <a:endParaRPr lang="ja-JP" altLang="en-US" sz="1200" b="1" i="0" u="none" strike="noStrike" dirty="0" smtClean="0">
                        <a:solidFill>
                          <a:srgbClr val="FF0000"/>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702793784"/>
                  </a:ext>
                </a:extLst>
              </a:tr>
              <a:tr h="377497">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富士通コンピュータテクノロジーズ</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浅羽さん、徳本さん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097041274"/>
                  </a:ext>
                </a:extLst>
              </a:tr>
              <a:tr h="377497">
                <a:tc>
                  <a:txBody>
                    <a:bodyPr/>
                    <a:lstStyle/>
                    <a:p>
                      <a:pPr algn="l" fontAlgn="ct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非記載希望 </a:t>
                      </a:r>
                      <a:r>
                        <a:rPr lang="en-US" altLang="ja-JP" sz="1200" b="1"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含む</a:t>
                      </a:r>
                      <a:r>
                        <a:rPr lang="en-US" altLang="ja-JP" sz="1200" b="1" u="none" strike="noStrike" baseline="0" dirty="0" smtClean="0">
                          <a:solidFill>
                            <a:schemeClr val="tx1"/>
                          </a:solidFill>
                          <a:effectLst/>
                          <a:latin typeface="メイリオ" panose="020B0604030504040204" pitchFamily="50" charset="-128"/>
                          <a:ea typeface="メイリオ" panose="020B0604030504040204" pitchFamily="50" charset="-128"/>
                        </a:rPr>
                        <a:t> </a:t>
                      </a: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意向未確認</a:t>
                      </a:r>
                      <a:r>
                        <a:rPr lang="en-US" altLang="ja-JP" sz="1200" b="1" u="none" strike="noStrike" dirty="0" smtClean="0">
                          <a:solidFill>
                            <a:schemeClr val="tx1"/>
                          </a:solidFill>
                          <a:effectLst/>
                          <a:latin typeface="メイリオ" panose="020B0604030504040204" pitchFamily="50" charset="-128"/>
                          <a:ea typeface="メイリオ" panose="020B0604030504040204" pitchFamily="50" charset="-128"/>
                        </a:rPr>
                        <a:t>)</a:t>
                      </a:r>
                      <a:endParaRPr lang="zh-TW"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tcPr>
                </a:tc>
                <a:tc>
                  <a:txBody>
                    <a:bodyPr/>
                    <a:lstStyle/>
                    <a:p>
                      <a:pPr algn="l" fontAlgn="ctr"/>
                      <a:r>
                        <a:rPr lang="en-US" altLang="ja-JP" sz="1200" b="1" u="none" strike="noStrike" dirty="0" smtClean="0">
                          <a:solidFill>
                            <a:schemeClr val="tx1"/>
                          </a:solidFill>
                          <a:effectLst/>
                          <a:latin typeface="メイリオ" panose="020B0604030504040204" pitchFamily="50" charset="-128"/>
                          <a:ea typeface="メイリオ" panose="020B0604030504040204" pitchFamily="50" charset="-128"/>
                        </a:rPr>
                        <a:t>4</a:t>
                      </a: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名</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3664460536"/>
                  </a:ext>
                </a:extLst>
              </a:tr>
            </a:tbl>
          </a:graphicData>
        </a:graphic>
      </p:graphicFrame>
      <p:sp>
        <p:nvSpPr>
          <p:cNvPr id="6" name="テキスト ボックス 5"/>
          <p:cNvSpPr txBox="1"/>
          <p:nvPr/>
        </p:nvSpPr>
        <p:spPr>
          <a:xfrm>
            <a:off x="9520517" y="3517419"/>
            <a:ext cx="2492807" cy="1785104"/>
          </a:xfrm>
          <a:prstGeom prst="rect">
            <a:avLst/>
          </a:prstGeom>
          <a:noFill/>
        </p:spPr>
        <p:txBody>
          <a:bodyPr wrap="square" rtlCol="0">
            <a:spAutoFit/>
          </a:bodyPr>
          <a:lstStyle/>
          <a:p>
            <a:r>
              <a:rPr kumimoji="1" lang="ja-JP" altLang="en-US" sz="2800" b="1" dirty="0" smtClean="0">
                <a:latin typeface="メイリオ" panose="020B0604030504040204" pitchFamily="50" charset="-128"/>
                <a:ea typeface="メイリオ" panose="020B0604030504040204" pitchFamily="50" charset="-128"/>
              </a:rPr>
              <a:t>合計 </a:t>
            </a:r>
            <a:r>
              <a:rPr kumimoji="1" lang="en-US" altLang="ja-JP" sz="2800" b="1" dirty="0" smtClean="0">
                <a:latin typeface="メイリオ" panose="020B0604030504040204" pitchFamily="50" charset="-128"/>
                <a:ea typeface="メイリオ" panose="020B0604030504040204" pitchFamily="50" charset="-128"/>
              </a:rPr>
              <a:t>20</a:t>
            </a:r>
            <a:r>
              <a:rPr kumimoji="1" lang="ja-JP" altLang="en-US" sz="2800" b="1" dirty="0" smtClean="0">
                <a:latin typeface="メイリオ" panose="020B0604030504040204" pitchFamily="50" charset="-128"/>
                <a:ea typeface="メイリオ" panose="020B0604030504040204" pitchFamily="50" charset="-128"/>
              </a:rPr>
              <a:t>名</a:t>
            </a:r>
            <a:endParaRPr kumimoji="1" lang="en-US" altLang="ja-JP" sz="2800" b="1" dirty="0" smtClean="0">
              <a:latin typeface="メイリオ" panose="020B0604030504040204" pitchFamily="50" charset="-128"/>
              <a:ea typeface="メイリオ" panose="020B0604030504040204" pitchFamily="50" charset="-128"/>
            </a:endParaRPr>
          </a:p>
          <a:p>
            <a:endParaRPr kumimoji="1" lang="en-US" altLang="ja-JP" sz="2800" b="1" dirty="0">
              <a:latin typeface="メイリオ" panose="020B0604030504040204" pitchFamily="50" charset="-128"/>
              <a:ea typeface="メイリオ" panose="020B0604030504040204" pitchFamily="50" charset="-128"/>
            </a:endParaRPr>
          </a:p>
          <a:p>
            <a:r>
              <a:rPr kumimoji="1" lang="ja-JP" altLang="en-US" sz="1800" b="1" dirty="0" smtClean="0">
                <a:latin typeface="メイリオ" panose="020B0604030504040204" pitchFamily="50" charset="-128"/>
                <a:ea typeface="メイリオ" panose="020B0604030504040204" pitchFamily="50" charset="-128"/>
              </a:rPr>
              <a:t>★本日の発表者</a:t>
            </a:r>
            <a:r>
              <a:rPr kumimoji="1" lang="en-US" altLang="ja-JP" sz="1800" b="1" dirty="0" smtClean="0">
                <a:latin typeface="メイリオ" panose="020B0604030504040204" pitchFamily="50" charset="-128"/>
                <a:ea typeface="メイリオ" panose="020B0604030504040204" pitchFamily="50" charset="-128"/>
              </a:rPr>
              <a:t>:</a:t>
            </a:r>
            <a:r>
              <a:rPr kumimoji="1" lang="ja-JP" altLang="en-US" sz="1800" b="1" dirty="0">
                <a:latin typeface="メイリオ" panose="020B0604030504040204" pitchFamily="50" charset="-128"/>
                <a:ea typeface="メイリオ" panose="020B0604030504040204" pitchFamily="50" charset="-128"/>
              </a:rPr>
              <a:t> </a:t>
            </a:r>
            <a:r>
              <a:rPr kumimoji="1" lang="en-US" altLang="ja-JP" sz="1800" b="1" dirty="0" smtClean="0">
                <a:latin typeface="メイリオ" panose="020B0604030504040204" pitchFamily="50" charset="-128"/>
                <a:ea typeface="メイリオ" panose="020B0604030504040204" pitchFamily="50" charset="-128"/>
              </a:rPr>
              <a:t>1</a:t>
            </a:r>
            <a:r>
              <a:rPr kumimoji="1" lang="ja-JP" altLang="en-US" sz="1800" b="1" dirty="0" smtClean="0">
                <a:latin typeface="メイリオ" panose="020B0604030504040204" pitchFamily="50" charset="-128"/>
                <a:ea typeface="メイリオ" panose="020B0604030504040204" pitchFamily="50" charset="-128"/>
              </a:rPr>
              <a:t>名</a:t>
            </a:r>
            <a:endParaRPr kumimoji="1" lang="en-US" altLang="ja-JP" sz="1800" b="1" dirty="0" smtClean="0">
              <a:latin typeface="メイリオ" panose="020B0604030504040204" pitchFamily="50" charset="-128"/>
              <a:ea typeface="メイリオ" panose="020B0604030504040204" pitchFamily="50" charset="-128"/>
            </a:endParaRPr>
          </a:p>
          <a:p>
            <a:endParaRPr kumimoji="1" lang="en-US" altLang="ja-JP" sz="1800" b="1" dirty="0">
              <a:latin typeface="メイリオ" panose="020B0604030504040204" pitchFamily="50" charset="-128"/>
              <a:ea typeface="メイリオ" panose="020B0604030504040204" pitchFamily="50" charset="-128"/>
            </a:endParaRPr>
          </a:p>
          <a:p>
            <a:endParaRPr kumimoji="1" lang="ja-JP" altLang="en-US" sz="1800" b="1" dirty="0">
              <a:latin typeface="メイリオ" panose="020B0604030504040204" pitchFamily="50" charset="-128"/>
              <a:ea typeface="メイリオ" panose="020B0604030504040204" pitchFamily="50" charset="-128"/>
            </a:endParaRPr>
          </a:p>
        </p:txBody>
      </p:sp>
      <p:sp>
        <p:nvSpPr>
          <p:cNvPr id="7" name="フッター プレースホルダー 6"/>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1730170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ja-JP" altLang="en-US" dirty="0"/>
              <a:t>アジェンダ</a:t>
            </a:r>
          </a:p>
        </p:txBody>
      </p:sp>
      <p:graphicFrame>
        <p:nvGraphicFramePr>
          <p:cNvPr id="6" name="表 5"/>
          <p:cNvGraphicFramePr>
            <a:graphicFrameLocks noGrp="1"/>
          </p:cNvGraphicFramePr>
          <p:nvPr>
            <p:extLst>
              <p:ext uri="{D42A27DB-BD31-4B8C-83A1-F6EECF244321}">
                <p14:modId xmlns:p14="http://schemas.microsoft.com/office/powerpoint/2010/main" val="2062414052"/>
              </p:ext>
            </p:extLst>
          </p:nvPr>
        </p:nvGraphicFramePr>
        <p:xfrm>
          <a:off x="838200" y="1180529"/>
          <a:ext cx="10851931" cy="5436823"/>
        </p:xfrm>
        <a:graphic>
          <a:graphicData uri="http://schemas.openxmlformats.org/drawingml/2006/table">
            <a:tbl>
              <a:tblPr firstRow="1" bandRow="1">
                <a:tableStyleId>{117FEBB4-7148-4F1E-9626-8CCF50D799FC}</a:tableStyleId>
              </a:tblPr>
              <a:tblGrid>
                <a:gridCol w="1419262">
                  <a:extLst>
                    <a:ext uri="{9D8B030D-6E8A-4147-A177-3AD203B41FA5}">
                      <a16:colId xmlns:a16="http://schemas.microsoft.com/office/drawing/2014/main" val="1978435519"/>
                    </a:ext>
                  </a:extLst>
                </a:gridCol>
                <a:gridCol w="2282468">
                  <a:extLst>
                    <a:ext uri="{9D8B030D-6E8A-4147-A177-3AD203B41FA5}">
                      <a16:colId xmlns:a16="http://schemas.microsoft.com/office/drawing/2014/main" val="137771544"/>
                    </a:ext>
                  </a:extLst>
                </a:gridCol>
                <a:gridCol w="7150201">
                  <a:extLst>
                    <a:ext uri="{9D8B030D-6E8A-4147-A177-3AD203B41FA5}">
                      <a16:colId xmlns:a16="http://schemas.microsoft.com/office/drawing/2014/main" val="1377020469"/>
                    </a:ext>
                  </a:extLst>
                </a:gridCol>
              </a:tblGrid>
              <a:tr h="515522">
                <a:tc>
                  <a:txBody>
                    <a:bodyPr/>
                    <a:lstStyle/>
                    <a:p>
                      <a:pPr algn="ctr"/>
                      <a:r>
                        <a:rPr kumimoji="1" lang="en-US" altLang="ja-JP" sz="1400" b="1" dirty="0" smtClean="0">
                          <a:latin typeface="メイリオ" panose="020B0604030504040204" pitchFamily="50" charset="-128"/>
                          <a:ea typeface="メイリオ" panose="020B0604030504040204" pitchFamily="50" charset="-128"/>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15:00 - 15:05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kumimoji="1" lang="en-US" altLang="ja-JP" sz="1400" b="1" dirty="0" smtClean="0">
                        <a:latin typeface="メイリオ" panose="020B0604030504040204" pitchFamily="50" charset="-128"/>
                        <a:ea typeface="メイリオ" panose="020B0604030504040204" pitchFamily="50" charset="-128"/>
                      </a:endParaRPr>
                    </a:p>
                    <a:p>
                      <a:r>
                        <a:rPr kumimoji="1" lang="ja-JP" altLang="en-US" sz="1400" b="1" dirty="0" smtClean="0">
                          <a:latin typeface="メイリオ" panose="020B0604030504040204" pitchFamily="50" charset="-128"/>
                          <a:ea typeface="メイリオ" panose="020B0604030504040204" pitchFamily="50" charset="-128"/>
                        </a:rPr>
                        <a:t>開会</a:t>
                      </a:r>
                      <a:r>
                        <a:rPr kumimoji="1" lang="ja-JP" altLang="en-US" sz="1400" b="1" baseline="0" dirty="0" smtClean="0">
                          <a:latin typeface="メイリオ" panose="020B0604030504040204" pitchFamily="50" charset="-128"/>
                          <a:ea typeface="メイリオ" panose="020B0604030504040204" pitchFamily="50" charset="-128"/>
                        </a:rPr>
                        <a:t> </a:t>
                      </a:r>
                      <a:r>
                        <a:rPr kumimoji="1" lang="en-US" altLang="ja-JP" sz="1400" b="1" baseline="0" dirty="0" smtClean="0">
                          <a:latin typeface="メイリオ" panose="020B0604030504040204" pitchFamily="50" charset="-128"/>
                          <a:ea typeface="メイリオ" panose="020B0604030504040204" pitchFamily="50" charset="-128"/>
                        </a:rPr>
                        <a:t>&amp; </a:t>
                      </a:r>
                      <a:r>
                        <a:rPr kumimoji="1" lang="ja-JP" altLang="en-US" sz="1400" b="1" baseline="0" dirty="0" smtClean="0">
                          <a:latin typeface="メイリオ" panose="020B0604030504040204" pitchFamily="50" charset="-128"/>
                          <a:ea typeface="メイリオ" panose="020B0604030504040204" pitchFamily="50" charset="-128"/>
                        </a:rPr>
                        <a:t>お知らせ </a:t>
                      </a:r>
                      <a:endParaRPr kumimoji="1" lang="en-US" altLang="ja-JP" sz="1400" b="1" baseline="0" dirty="0" smtClean="0">
                        <a:latin typeface="メイリオ" panose="020B0604030504040204" pitchFamily="50" charset="-128"/>
                        <a:ea typeface="メイリオ" panose="020B0604030504040204" pitchFamily="50" charset="-128"/>
                      </a:endParaRPr>
                    </a:p>
                    <a:p>
                      <a:pPr marL="285750" indent="-285750">
                        <a:buFontTx/>
                        <a:buChar char="-"/>
                      </a:pPr>
                      <a:r>
                        <a:rPr kumimoji="1" lang="en-US" altLang="ja-JP" sz="1400" b="1" baseline="0" dirty="0" smtClean="0">
                          <a:latin typeface="メイリオ" panose="020B0604030504040204" pitchFamily="50" charset="-128"/>
                          <a:ea typeface="メイリオ" panose="020B0604030504040204" pitchFamily="50" charset="-128"/>
                        </a:rPr>
                        <a:t>Open Compliance Summit 2020</a:t>
                      </a:r>
                      <a:r>
                        <a:rPr kumimoji="1" lang="ja-JP" altLang="en-US" sz="1400" b="1" baseline="0" dirty="0" smtClean="0">
                          <a:latin typeface="メイリオ" panose="020B0604030504040204" pitchFamily="50" charset="-128"/>
                          <a:ea typeface="メイリオ" panose="020B0604030504040204" pitchFamily="50" charset="-128"/>
                        </a:rPr>
                        <a:t> </a:t>
                      </a:r>
                      <a:r>
                        <a:rPr kumimoji="1" lang="en-US" altLang="ja-JP" sz="1400" b="1" baseline="0" dirty="0" smtClean="0">
                          <a:latin typeface="メイリオ" panose="020B0604030504040204" pitchFamily="50" charset="-128"/>
                          <a:ea typeface="メイリオ" panose="020B0604030504040204" pitchFamily="50" charset="-128"/>
                        </a:rPr>
                        <a:t>CFP </a:t>
                      </a:r>
                      <a:r>
                        <a:rPr kumimoji="1" lang="ja-JP" altLang="en-US" sz="1400" b="1" baseline="0" dirty="0" smtClean="0">
                          <a:latin typeface="メイリオ" panose="020B0604030504040204" pitchFamily="50" charset="-128"/>
                          <a:ea typeface="メイリオ" panose="020B0604030504040204" pitchFamily="50" charset="-128"/>
                        </a:rPr>
                        <a:t>期限</a:t>
                      </a:r>
                      <a:endParaRPr kumimoji="1" lang="en-US" altLang="ja-JP" sz="1400" b="1" baseline="0" dirty="0" smtClean="0">
                        <a:latin typeface="メイリオ" panose="020B0604030504040204" pitchFamily="50" charset="-128"/>
                        <a:ea typeface="メイリオ" panose="020B0604030504040204" pitchFamily="50" charset="-128"/>
                      </a:endParaRPr>
                    </a:p>
                    <a:p>
                      <a:pPr marL="0" indent="0">
                        <a:buFontTx/>
                        <a:buNone/>
                      </a:pPr>
                      <a:r>
                        <a:rPr kumimoji="1" lang="ja-JP" altLang="en-US" sz="1400" b="1" baseline="0" dirty="0" smtClean="0">
                          <a:latin typeface="メイリオ" panose="020B0604030504040204" pitchFamily="50" charset="-128"/>
                          <a:ea typeface="メイリオ" panose="020B0604030504040204" pitchFamily="50" charset="-128"/>
                        </a:rPr>
                        <a:t>　  </a:t>
                      </a:r>
                      <a:r>
                        <a:rPr kumimoji="1" lang="en-US" altLang="ja-JP" sz="1400" b="1" baseline="0" dirty="0" smtClean="0">
                          <a:latin typeface="メイリオ" panose="020B0604030504040204" pitchFamily="50" charset="-128"/>
                          <a:ea typeface="メイリオ" panose="020B0604030504040204" pitchFamily="50" charset="-128"/>
                        </a:rPr>
                        <a:t>“September 30, 2020, at 11:59 pm PST</a:t>
                      </a:r>
                      <a:r>
                        <a:rPr kumimoji="1" lang="en-US" altLang="ja-JP" sz="1400" b="1" baseline="0" dirty="0" smtClean="0">
                          <a:latin typeface="メイリオ" panose="020B0604030504040204" pitchFamily="50" charset="-128"/>
                          <a:ea typeface="メイリオ" panose="020B0604030504040204" pitchFamily="50" charset="-128"/>
                        </a:rPr>
                        <a:t>”</a:t>
                      </a:r>
                      <a:endParaRPr kumimoji="1" lang="ja-JP" altLang="en-US" sz="1400" b="1" baseline="0" dirty="0" smtClean="0">
                        <a:latin typeface="メイリオ" panose="020B0604030504040204" pitchFamily="50" charset="-128"/>
                        <a:ea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1" lang="en-US" altLang="ja-JP" sz="1400" b="1" baseline="0" dirty="0" err="1" smtClean="0">
                          <a:latin typeface="メイリオ" panose="020B0604030504040204" pitchFamily="50" charset="-128"/>
                          <a:ea typeface="メイリオ" panose="020B0604030504040204" pitchFamily="50" charset="-128"/>
                        </a:rPr>
                        <a:t>EclipseCon</a:t>
                      </a:r>
                      <a:r>
                        <a:rPr kumimoji="1" lang="en-US" altLang="ja-JP" sz="1400" b="1" baseline="0" dirty="0" smtClean="0">
                          <a:latin typeface="メイリオ" panose="020B0604030504040204" pitchFamily="50" charset="-128"/>
                          <a:ea typeface="メイリオ" panose="020B0604030504040204" pitchFamily="50" charset="-128"/>
                        </a:rPr>
                        <a:t> 2020</a:t>
                      </a:r>
                      <a:r>
                        <a:rPr kumimoji="1" lang="ja-JP" altLang="en-US" sz="1400" b="1" baseline="0" dirty="0" smtClean="0">
                          <a:latin typeface="メイリオ" panose="020B0604030504040204" pitchFamily="50" charset="-128"/>
                          <a:ea typeface="メイリオ" panose="020B0604030504040204" pitchFamily="50" charset="-128"/>
                        </a:rPr>
                        <a:t> で </a:t>
                      </a:r>
                      <a:r>
                        <a:rPr kumimoji="1" lang="en-US" altLang="ja-JP" sz="1400" b="1" baseline="0" dirty="0" smtClean="0">
                          <a:latin typeface="メイリオ" panose="020B0604030504040204" pitchFamily="50" charset="-128"/>
                          <a:ea typeface="メイリオ" panose="020B0604030504040204" pitchFamily="50" charset="-128"/>
                        </a:rPr>
                        <a:t>SW360 Antenna </a:t>
                      </a:r>
                      <a:r>
                        <a:rPr kumimoji="1" lang="ja-JP" altLang="en-US" sz="1400" b="1" baseline="0" dirty="0" smtClean="0">
                          <a:latin typeface="メイリオ" panose="020B0604030504040204" pitchFamily="50" charset="-128"/>
                          <a:ea typeface="メイリオ" panose="020B0604030504040204" pitchFamily="50" charset="-128"/>
                        </a:rPr>
                        <a:t>関連の発表</a:t>
                      </a:r>
                      <a:endParaRPr kumimoji="1" lang="en-US" altLang="ja-JP" sz="1400" b="1" baseline="0" dirty="0" smtClean="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baseline="0" dirty="0" smtClean="0">
                          <a:latin typeface="メイリオ" panose="020B0604030504040204" pitchFamily="50" charset="-128"/>
                          <a:ea typeface="メイリオ" panose="020B0604030504040204" pitchFamily="50" charset="-128"/>
                        </a:rPr>
                        <a:t>     </a:t>
                      </a:r>
                      <a:r>
                        <a:rPr kumimoji="1" lang="de-DE" altLang="ja-JP" sz="1400" b="1" baseline="0" dirty="0" smtClean="0">
                          <a:latin typeface="メイリオ" panose="020B0604030504040204" pitchFamily="50" charset="-128"/>
                          <a:ea typeface="メイリオ" panose="020B0604030504040204" pitchFamily="50" charset="-128"/>
                        </a:rPr>
                        <a:t>Lars Geyer-Blaumeiser (Robert Bosch GmbH) . </a:t>
                      </a:r>
                      <a:r>
                        <a:rPr kumimoji="1" lang="en-US" altLang="ja-JP" sz="1400" b="1" baseline="0" dirty="0" smtClean="0">
                          <a:latin typeface="メイリオ" panose="020B0604030504040204" pitchFamily="50" charset="-128"/>
                          <a:ea typeface="メイリオ" panose="020B0604030504040204" pitchFamily="50" charset="-128"/>
                        </a:rPr>
                        <a:t>“</a:t>
                      </a:r>
                      <a:r>
                        <a:rPr lang="en-US" altLang="ja-JP" sz="1400" b="1" i="0" u="none" strike="noStrike" cap="none" dirty="0" smtClean="0">
                          <a:solidFill>
                            <a:srgbClr val="000000"/>
                          </a:solidFill>
                          <a:effectLst/>
                          <a:latin typeface="Arial"/>
                          <a:ea typeface="Arial"/>
                          <a:cs typeface="Arial"/>
                          <a:sym typeface="Arial"/>
                        </a:rPr>
                        <a:t>Automated Open Source Compliance in Action</a:t>
                      </a:r>
                      <a:r>
                        <a:rPr kumimoji="1" lang="en-US" altLang="ja-JP" sz="1400" b="1" baseline="0" dirty="0" smtClean="0">
                          <a:latin typeface="メイリオ" panose="020B0604030504040204" pitchFamily="50" charset="-128"/>
                          <a:ea typeface="メイリオ" panose="020B0604030504040204" pitchFamily="50" charset="-128"/>
                        </a:rPr>
                        <a:t>” </a:t>
                      </a:r>
                      <a:endParaRPr kumimoji="1" lang="en-US" altLang="ja-JP" sz="1400" b="1" baseline="0" dirty="0" smtClean="0">
                        <a:latin typeface="メイリオ" panose="020B0604030504040204" pitchFamily="50" charset="-128"/>
                        <a:ea typeface="メイリオ" panose="020B0604030504040204" pitchFamily="50" charset="-128"/>
                      </a:endParaRPr>
                    </a:p>
                    <a:p>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3653694"/>
                  </a:ext>
                </a:extLst>
              </a:tr>
              <a:tr h="368951">
                <a:tc rowSpan="3">
                  <a:txBody>
                    <a:bodyPr/>
                    <a:lstStyle/>
                    <a:p>
                      <a:pPr algn="ctr"/>
                      <a:endParaRPr kumimoji="1" lang="en-US" altLang="ja-JP" sz="1400" b="1" dirty="0" smtClean="0">
                        <a:latin typeface="メイリオ" panose="020B0604030504040204" pitchFamily="50" charset="-128"/>
                        <a:ea typeface="メイリオ" panose="020B0604030504040204" pitchFamily="50" charset="-128"/>
                      </a:endParaRPr>
                    </a:p>
                    <a:p>
                      <a:pPr algn="ctr"/>
                      <a:r>
                        <a:rPr kumimoji="1" lang="en-US" altLang="ja-JP" sz="1400" b="1" dirty="0" smtClean="0">
                          <a:latin typeface="メイリオ" panose="020B0604030504040204" pitchFamily="50" charset="-128"/>
                          <a:ea typeface="メイリオ" panose="020B0604030504040204" pitchFamily="50" charset="-128"/>
                        </a:rPr>
                        <a:t>2</a:t>
                      </a:r>
                      <a:endParaRPr kumimoji="1" lang="ja-JP" altLang="en-US" sz="1400" b="1" dirty="0">
                        <a:latin typeface="メイリオ" panose="020B0604030504040204" pitchFamily="50" charset="-128"/>
                        <a:ea typeface="メイリオ" panose="020B0604030504040204" pitchFamily="50" charset="-128"/>
                      </a:endParaRPr>
                    </a:p>
                  </a:txBody>
                  <a:tcP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1400" b="1" dirty="0" smtClean="0">
                          <a:latin typeface="メイリオ" panose="020B0604030504040204" pitchFamily="50" charset="-128"/>
                          <a:ea typeface="メイリオ" panose="020B0604030504040204" pitchFamily="50" charset="-128"/>
                        </a:rPr>
                        <a:t>発表・報告</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3967606089"/>
                  </a:ext>
                </a:extLst>
              </a:tr>
              <a:tr h="531930">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400" b="1" dirty="0" smtClean="0">
                          <a:latin typeface="メイリオ" panose="020B0604030504040204" pitchFamily="50" charset="-128"/>
                          <a:ea typeface="メイリオ" panose="020B0604030504040204" pitchFamily="50" charset="-128"/>
                        </a:rPr>
                        <a:t>15:05 - 15:35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濱さん </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東芝</a:t>
                      </a:r>
                      <a:r>
                        <a:rPr kumimoji="1" lang="en-US" altLang="ja-JP" sz="1400" b="1" dirty="0" smtClean="0">
                          <a:latin typeface="メイリオ" panose="020B0604030504040204" pitchFamily="50" charset="-128"/>
                          <a:ea typeface="メイリオ" panose="020B0604030504040204" pitchFamily="50" charset="-128"/>
                        </a:rPr>
                        <a:t>).</a:t>
                      </a:r>
                    </a:p>
                    <a:p>
                      <a:r>
                        <a:rPr kumimoji="1" lang="ja-JP" altLang="en-US" sz="1400" b="1" dirty="0" smtClean="0">
                          <a:latin typeface="メイリオ" panose="020B0604030504040204" pitchFamily="50" charset="-128"/>
                          <a:ea typeface="メイリオ" panose="020B0604030504040204" pitchFamily="50" charset="-128"/>
                        </a:rPr>
                        <a:t>「</a:t>
                      </a:r>
                      <a:r>
                        <a:rPr kumimoji="1" lang="en-US" altLang="ja-JP" sz="1400" b="1" dirty="0" smtClean="0">
                          <a:latin typeface="メイリオ" panose="020B0604030504040204" pitchFamily="50" charset="-128"/>
                          <a:ea typeface="メイリオ" panose="020B0604030504040204" pitchFamily="50" charset="-128"/>
                        </a:rPr>
                        <a:t>SW360</a:t>
                      </a:r>
                      <a:r>
                        <a:rPr kumimoji="1" lang="ja-JP" altLang="en-US" sz="1400" b="1" dirty="0" smtClean="0">
                          <a:latin typeface="メイリオ" panose="020B0604030504040204" pitchFamily="50" charset="-128"/>
                          <a:ea typeface="メイリオ" panose="020B0604030504040204" pitchFamily="50" charset="-128"/>
                        </a:rPr>
                        <a:t> </a:t>
                      </a:r>
                      <a:r>
                        <a:rPr kumimoji="1" lang="en-US" altLang="ja-JP" sz="1400" b="1" dirty="0" smtClean="0">
                          <a:latin typeface="メイリオ" panose="020B0604030504040204" pitchFamily="50" charset="-128"/>
                          <a:ea typeface="メイリオ" panose="020B0604030504040204" pitchFamily="50" charset="-128"/>
                        </a:rPr>
                        <a:t>v11</a:t>
                      </a:r>
                      <a:r>
                        <a:rPr kumimoji="1" lang="ja-JP" altLang="en-US" sz="1400" b="1" baseline="0" dirty="0" smtClean="0">
                          <a:latin typeface="メイリオ" panose="020B0604030504040204" pitchFamily="50" charset="-128"/>
                          <a:ea typeface="メイリオ" panose="020B0604030504040204" pitchFamily="50" charset="-128"/>
                        </a:rPr>
                        <a:t>について</a:t>
                      </a:r>
                      <a:r>
                        <a:rPr kumimoji="1" lang="ja-JP" altLang="en-US" sz="1400" b="1" dirty="0" smtClean="0">
                          <a:latin typeface="メイリオ" panose="020B0604030504040204" pitchFamily="50" charset="-128"/>
                          <a:ea typeface="メイリオ" panose="020B0604030504040204" pitchFamily="50" charset="-128"/>
                        </a:rPr>
                        <a:t>」</a:t>
                      </a:r>
                      <a:endParaRPr kumimoji="1" lang="en-US" altLang="ja-JP"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4619285"/>
                  </a:ext>
                </a:extLst>
              </a:tr>
              <a:tr h="531930">
                <a:tc vMerge="1">
                  <a:txBody>
                    <a:bodyPr/>
                    <a:lstStyle/>
                    <a:p>
                      <a:endParaRPr kumimoji="1" lang="ja-JP" altLang="en-US"/>
                    </a:p>
                  </a:txBody>
                  <a:tcPr/>
                </a:tc>
                <a:tc>
                  <a:txBody>
                    <a:bodyPr/>
                    <a:lstStyle/>
                    <a:p>
                      <a:r>
                        <a:rPr kumimoji="1" lang="en-US" altLang="ja-JP" sz="1400" b="1" dirty="0" smtClean="0">
                          <a:latin typeface="メイリオ" panose="020B0604030504040204" pitchFamily="50" charset="-128"/>
                          <a:ea typeface="メイリオ" panose="020B0604030504040204" pitchFamily="50" charset="-128"/>
                        </a:rPr>
                        <a:t>15:35 - 15:45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latin typeface="メイリオ" panose="020B0604030504040204" pitchFamily="50" charset="-128"/>
                          <a:ea typeface="メイリオ" panose="020B0604030504040204" pitchFamily="50" charset="-128"/>
                        </a:rPr>
                        <a:t>その他 </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話題のある方</a:t>
                      </a:r>
                      <a:r>
                        <a:rPr kumimoji="1" lang="en-US" altLang="ja-JP" sz="1400" b="1" dirty="0" smtClean="0">
                          <a:latin typeface="メイリオ" panose="020B0604030504040204" pitchFamily="50" charset="-128"/>
                          <a:ea typeface="メイリオ" panose="020B0604030504040204" pitchFamily="50" charset="-128"/>
                        </a:rPr>
                        <a:t>)</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2510990"/>
                  </a:ext>
                </a:extLst>
              </a:tr>
              <a:tr h="531930">
                <a:tc>
                  <a:txBody>
                    <a:bodyPr/>
                    <a:lstStyle/>
                    <a:p>
                      <a:pPr algn="ctr"/>
                      <a:r>
                        <a:rPr kumimoji="1" lang="en-US" altLang="ja-JP" sz="1400" b="1" dirty="0" smtClean="0">
                          <a:latin typeface="メイリオ" panose="020B0604030504040204" pitchFamily="50" charset="-128"/>
                          <a:ea typeface="メイリオ" panose="020B0604030504040204" pitchFamily="50" charset="-128"/>
                        </a:rPr>
                        <a:t>3</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15:45 - 15:55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dirty="0" smtClean="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相談事項：次回以降の開催について </a:t>
                      </a:r>
                      <a:endParaRPr kumimoji="1" lang="en-US" altLang="ja-JP" sz="1400" b="1" dirty="0" smtClean="0">
                        <a:latin typeface="メイリオ" panose="020B0604030504040204" pitchFamily="50" charset="-128"/>
                        <a:ea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1" lang="ja-JP" altLang="en-US" sz="1400" b="1" dirty="0" smtClean="0">
                          <a:latin typeface="メイリオ" panose="020B0604030504040204" pitchFamily="50" charset="-128"/>
                          <a:ea typeface="メイリオ" panose="020B0604030504040204" pitchFamily="50" charset="-128"/>
                        </a:rPr>
                        <a:t>公式会合：第</a:t>
                      </a:r>
                      <a:r>
                        <a:rPr kumimoji="1" lang="en-US" altLang="ja-JP" sz="1400" b="1" dirty="0" smtClean="0">
                          <a:latin typeface="メイリオ" panose="020B0604030504040204" pitchFamily="50" charset="-128"/>
                          <a:ea typeface="メイリオ" panose="020B0604030504040204" pitchFamily="50" charset="-128"/>
                        </a:rPr>
                        <a:t>4</a:t>
                      </a:r>
                      <a:r>
                        <a:rPr kumimoji="1" lang="ja-JP" altLang="en-US" sz="1400" b="1" dirty="0" smtClean="0">
                          <a:latin typeface="メイリオ" panose="020B0604030504040204" pitchFamily="50" charset="-128"/>
                          <a:ea typeface="メイリオ" panose="020B0604030504040204" pitchFamily="50" charset="-128"/>
                        </a:rPr>
                        <a:t>火曜日の </a:t>
                      </a:r>
                      <a:r>
                        <a:rPr kumimoji="1" lang="en-US" altLang="ja-JP" sz="1400" b="1" dirty="0" smtClean="0">
                          <a:latin typeface="メイリオ" panose="020B0604030504040204" pitchFamily="50" charset="-128"/>
                          <a:ea typeface="メイリオ" panose="020B0604030504040204" pitchFamily="50" charset="-128"/>
                        </a:rPr>
                        <a:t>16:00</a:t>
                      </a:r>
                      <a:r>
                        <a:rPr kumimoji="1" lang="ja-JP" altLang="en-US" sz="1400" b="1" dirty="0" smtClean="0">
                          <a:latin typeface="メイリオ" panose="020B0604030504040204" pitchFamily="50" charset="-128"/>
                          <a:ea typeface="メイリオ" panose="020B0604030504040204" pitchFamily="50" charset="-128"/>
                        </a:rPr>
                        <a:t> </a:t>
                      </a:r>
                      <a:r>
                        <a:rPr kumimoji="1" lang="en-US" altLang="ja-JP" sz="1400" b="1" dirty="0" smtClean="0">
                          <a:latin typeface="メイリオ" panose="020B0604030504040204" pitchFamily="50" charset="-128"/>
                          <a:ea typeface="メイリオ" panose="020B0604030504040204" pitchFamily="50" charset="-128"/>
                        </a:rPr>
                        <a:t>– 17:00 </a:t>
                      </a:r>
                      <a:r>
                        <a:rPr kumimoji="1" lang="ja-JP" altLang="en-US" sz="1400" b="1" dirty="0" smtClean="0">
                          <a:latin typeface="メイリオ" panose="020B0604030504040204" pitchFamily="50" charset="-128"/>
                          <a:ea typeface="メイリオ" panose="020B0604030504040204" pitchFamily="50" charset="-128"/>
                        </a:rPr>
                        <a:t>はどうか？</a:t>
                      </a:r>
                      <a:endParaRPr kumimoji="1" lang="en-US" altLang="ja-JP" sz="1400" b="1" dirty="0" smtClean="0">
                        <a:latin typeface="メイリオ" panose="020B0604030504040204" pitchFamily="50" charset="-128"/>
                        <a:ea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1" lang="ja-JP" altLang="en-US" sz="1400" b="1" dirty="0" smtClean="0">
                          <a:latin typeface="メイリオ" panose="020B0604030504040204" pitchFamily="50" charset="-128"/>
                          <a:ea typeface="メイリオ" panose="020B0604030504040204" pitchFamily="50" charset="-128"/>
                        </a:rPr>
                        <a:t>提案</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非公式会合</a:t>
                      </a:r>
                      <a:r>
                        <a:rPr kumimoji="1" lang="en-US" altLang="ja-JP" sz="1400" b="1" dirty="0" smtClean="0">
                          <a:latin typeface="メイリオ" panose="020B0604030504040204" pitchFamily="50" charset="-128"/>
                          <a:ea typeface="メイリオ" panose="020B0604030504040204" pitchFamily="50" charset="-128"/>
                        </a:rPr>
                        <a:t> </a:t>
                      </a:r>
                      <a:r>
                        <a:rPr kumimoji="1" lang="ja-JP" altLang="en-US" sz="1400" b="1" dirty="0" smtClean="0">
                          <a:latin typeface="メイリオ" panose="020B0604030504040204" pitchFamily="50" charset="-128"/>
                          <a:ea typeface="メイリオ" panose="020B0604030504040204" pitchFamily="50" charset="-128"/>
                        </a:rPr>
                        <a:t>オフレコトーク会 第</a:t>
                      </a:r>
                      <a:r>
                        <a:rPr kumimoji="1" lang="en-US" altLang="ja-JP" sz="1400" b="1" dirty="0" smtClean="0">
                          <a:latin typeface="メイリオ" panose="020B0604030504040204" pitchFamily="50" charset="-128"/>
                          <a:ea typeface="メイリオ" panose="020B0604030504040204" pitchFamily="50" charset="-128"/>
                        </a:rPr>
                        <a:t>2</a:t>
                      </a:r>
                      <a:r>
                        <a:rPr kumimoji="1" lang="ja-JP" altLang="en-US" sz="1400" b="1" dirty="0" smtClean="0">
                          <a:latin typeface="メイリオ" panose="020B0604030504040204" pitchFamily="50" charset="-128"/>
                          <a:ea typeface="メイリオ" panose="020B0604030504040204" pitchFamily="50" charset="-128"/>
                        </a:rPr>
                        <a:t>火曜日 </a:t>
                      </a:r>
                      <a:r>
                        <a:rPr kumimoji="1" lang="en-US" altLang="ja-JP" sz="1400" b="1" dirty="0" smtClean="0">
                          <a:latin typeface="メイリオ" panose="020B0604030504040204" pitchFamily="50" charset="-128"/>
                          <a:ea typeface="メイリオ" panose="020B0604030504040204" pitchFamily="50" charset="-128"/>
                        </a:rPr>
                        <a:t>16:00</a:t>
                      </a:r>
                      <a:r>
                        <a:rPr kumimoji="1" lang="ja-JP" altLang="en-US" sz="1400" b="1" dirty="0" smtClean="0">
                          <a:latin typeface="メイリオ" panose="020B0604030504040204" pitchFamily="50" charset="-128"/>
                          <a:ea typeface="メイリオ" panose="020B0604030504040204" pitchFamily="50" charset="-128"/>
                        </a:rPr>
                        <a:t> </a:t>
                      </a:r>
                      <a:r>
                        <a:rPr kumimoji="1" lang="en-US" altLang="ja-JP" sz="1400" b="1" dirty="0" smtClean="0">
                          <a:latin typeface="メイリオ" panose="020B0604030504040204" pitchFamily="50" charset="-128"/>
                          <a:ea typeface="メイリオ" panose="020B0604030504040204" pitchFamily="50" charset="-128"/>
                        </a:rPr>
                        <a:t>– 17:00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3003589"/>
                  </a:ext>
                </a:extLst>
              </a:tr>
              <a:tr h="531930">
                <a:tc>
                  <a:txBody>
                    <a:bodyPr/>
                    <a:lstStyle/>
                    <a:p>
                      <a:pPr algn="ctr"/>
                      <a:r>
                        <a:rPr kumimoji="1" lang="en-US" altLang="ja-JP" sz="1400" b="1" dirty="0" smtClean="0">
                          <a:latin typeface="メイリオ" panose="020B0604030504040204" pitchFamily="50" charset="-128"/>
                          <a:ea typeface="メイリオ" panose="020B0604030504040204" pitchFamily="50" charset="-128"/>
                        </a:rPr>
                        <a:t>4</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15:55 </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閉会 </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繰り上げ終了の可能性もアリ</a:t>
                      </a:r>
                      <a:r>
                        <a:rPr kumimoji="1" lang="en-US" altLang="ja-JP" sz="1400" b="1" dirty="0" smtClean="0">
                          <a:latin typeface="メイリオ" panose="020B0604030504040204" pitchFamily="50" charset="-128"/>
                          <a:ea typeface="メイリオ" panose="020B0604030504040204" pitchFamily="50" charset="-128"/>
                        </a:rPr>
                        <a:t>)</a:t>
                      </a:r>
                      <a:endParaRPr kumimoji="1" lang="ja-JP" altLang="en-US"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2095372"/>
                  </a:ext>
                </a:extLst>
              </a:tr>
              <a:tr h="515522">
                <a:tc>
                  <a:txBody>
                    <a:bodyPr/>
                    <a:lstStyle/>
                    <a:p>
                      <a:pPr algn="ct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 </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2973256"/>
                  </a:ext>
                </a:extLst>
              </a:tr>
            </a:tbl>
          </a:graphicData>
        </a:graphic>
      </p:graphicFrame>
      <p:sp>
        <p:nvSpPr>
          <p:cNvPr id="3" name="フッター プレースホルダー 2"/>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71374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議事</a:t>
            </a:r>
            <a:r>
              <a:rPr kumimoji="1" lang="ja-JP" altLang="en-US" dirty="0" smtClean="0"/>
              <a:t>メモ </a:t>
            </a:r>
            <a:r>
              <a:rPr kumimoji="1" lang="en-US" altLang="ja-JP" dirty="0" smtClean="0"/>
              <a:t>(</a:t>
            </a:r>
            <a:r>
              <a:rPr kumimoji="1" lang="ja-JP" altLang="en-US" dirty="0" smtClean="0"/>
              <a:t>要旨</a:t>
            </a:r>
            <a:r>
              <a:rPr kumimoji="1" lang="en-US" altLang="ja-JP" dirty="0" smtClean="0"/>
              <a:t>)</a:t>
            </a:r>
            <a:endParaRPr kumimoji="1" lang="ja-JP" altLang="en-US" dirty="0"/>
          </a:p>
        </p:txBody>
      </p:sp>
      <p:sp>
        <p:nvSpPr>
          <p:cNvPr id="5" name="テキスト プレースホルダー 2"/>
          <p:cNvSpPr txBox="1">
            <a:spLocks/>
          </p:cNvSpPr>
          <p:nvPr/>
        </p:nvSpPr>
        <p:spPr>
          <a:xfrm>
            <a:off x="838200" y="1066800"/>
            <a:ext cx="10921218" cy="4686300"/>
          </a:xfrm>
          <a:prstGeom prst="rect">
            <a:avLst/>
          </a:prstGeom>
          <a:noFill/>
          <a:ln>
            <a:solidFill>
              <a:schemeClr val="tx1"/>
            </a:solid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nSpc>
                <a:spcPct val="100000"/>
              </a:lnSpc>
              <a:buNone/>
            </a:pPr>
            <a:r>
              <a:rPr kumimoji="1" lang="en-US" altLang="ja-JP" sz="1600" b="1" dirty="0" smtClean="0">
                <a:solidFill>
                  <a:schemeClr val="tx1"/>
                </a:solidFill>
              </a:rPr>
              <a:t>Q: SW360 </a:t>
            </a:r>
            <a:r>
              <a:rPr kumimoji="1" lang="ja-JP" altLang="en-US" sz="1600" b="1" dirty="0" smtClean="0">
                <a:solidFill>
                  <a:schemeClr val="tx1"/>
                </a:solidFill>
              </a:rPr>
              <a:t>等で機械</a:t>
            </a:r>
            <a:r>
              <a:rPr kumimoji="1" lang="ja-JP" altLang="en-US" sz="1600" b="1" dirty="0">
                <a:solidFill>
                  <a:schemeClr val="tx1"/>
                </a:solidFill>
              </a:rPr>
              <a:t>翻訳</a:t>
            </a:r>
            <a:r>
              <a:rPr kumimoji="1" lang="ja-JP" altLang="en-US" sz="1600" b="1" dirty="0" smtClean="0">
                <a:solidFill>
                  <a:schemeClr val="tx1"/>
                </a:solidFill>
              </a:rPr>
              <a:t>を活用するなどの話題があるようだが、なにを使用</a:t>
            </a:r>
            <a:r>
              <a:rPr kumimoji="1" lang="ja-JP" altLang="en-US" sz="1600" b="1" dirty="0">
                <a:solidFill>
                  <a:schemeClr val="tx1"/>
                </a:solidFill>
              </a:rPr>
              <a:t>するのか？</a:t>
            </a:r>
          </a:p>
          <a:p>
            <a:pPr marL="50800" indent="0">
              <a:lnSpc>
                <a:spcPct val="100000"/>
              </a:lnSpc>
              <a:buNone/>
            </a:pPr>
            <a:r>
              <a:rPr kumimoji="1" lang="en-US" altLang="ja-JP" sz="1600" b="1" dirty="0" smtClean="0">
                <a:solidFill>
                  <a:schemeClr val="tx1"/>
                </a:solidFill>
              </a:rPr>
              <a:t>A: </a:t>
            </a:r>
            <a:r>
              <a:rPr kumimoji="1" lang="ja-JP" altLang="en-US" sz="1600" b="1" dirty="0" smtClean="0">
                <a:solidFill>
                  <a:schemeClr val="tx1"/>
                </a:solidFill>
              </a:rPr>
              <a:t>方針が示されている程度で、今後</a:t>
            </a:r>
            <a:r>
              <a:rPr kumimoji="1" lang="ja-JP" altLang="en-US" sz="1600" b="1" dirty="0">
                <a:solidFill>
                  <a:schemeClr val="tx1"/>
                </a:solidFill>
              </a:rPr>
              <a:t>何を使うのかはまだ不明</a:t>
            </a:r>
            <a:r>
              <a:rPr kumimoji="1" lang="ja-JP" altLang="en-US" sz="1600" b="1" dirty="0" smtClean="0">
                <a:solidFill>
                  <a:schemeClr val="tx1"/>
                </a:solidFill>
              </a:rPr>
              <a:t>。</a:t>
            </a:r>
            <a:endParaRPr kumimoji="1" lang="en-US" altLang="ja-JP" sz="1600" b="1" dirty="0" smtClean="0">
              <a:solidFill>
                <a:schemeClr val="tx1"/>
              </a:solidFill>
            </a:endParaRPr>
          </a:p>
          <a:p>
            <a:pPr marL="50800" indent="0">
              <a:lnSpc>
                <a:spcPct val="100000"/>
              </a:lnSpc>
              <a:buNone/>
            </a:pPr>
            <a:endParaRPr kumimoji="1" lang="ja-JP" altLang="en-US" sz="1600" b="1" dirty="0">
              <a:solidFill>
                <a:schemeClr val="tx1"/>
              </a:solidFill>
            </a:endParaRPr>
          </a:p>
          <a:p>
            <a:pPr marL="50800" indent="0">
              <a:lnSpc>
                <a:spcPct val="100000"/>
              </a:lnSpc>
              <a:buNone/>
            </a:pPr>
            <a:r>
              <a:rPr kumimoji="1" lang="en-US" altLang="ja-JP" sz="1600" b="1" dirty="0" smtClean="0">
                <a:solidFill>
                  <a:schemeClr val="tx1"/>
                </a:solidFill>
              </a:rPr>
              <a:t>Q: </a:t>
            </a:r>
            <a:r>
              <a:rPr kumimoji="1" lang="en-US" altLang="ja-JP" sz="1600" b="1" dirty="0" smtClean="0">
                <a:solidFill>
                  <a:schemeClr val="tx1"/>
                </a:solidFill>
              </a:rPr>
              <a:t>SW360 </a:t>
            </a:r>
            <a:r>
              <a:rPr kumimoji="1" lang="ja-JP" altLang="en-US" sz="1600" b="1" dirty="0" smtClean="0">
                <a:solidFill>
                  <a:schemeClr val="tx1"/>
                </a:solidFill>
              </a:rPr>
              <a:t>で </a:t>
            </a:r>
            <a:r>
              <a:rPr kumimoji="1" lang="en-US" altLang="ja-JP" sz="1600" b="1" dirty="0" smtClean="0">
                <a:solidFill>
                  <a:schemeClr val="tx1"/>
                </a:solidFill>
              </a:rPr>
              <a:t>Vagrant </a:t>
            </a:r>
            <a:r>
              <a:rPr kumimoji="1" lang="ja-JP" altLang="en-US" sz="1600" b="1" dirty="0" smtClean="0">
                <a:solidFill>
                  <a:schemeClr val="tx1"/>
                </a:solidFill>
              </a:rPr>
              <a:t>を使いたいが推奨スペックはあるか？</a:t>
            </a:r>
            <a:endParaRPr kumimoji="1" lang="ja-JP" altLang="en-US" sz="1600" b="1" dirty="0">
              <a:solidFill>
                <a:schemeClr val="tx1"/>
              </a:solidFill>
            </a:endParaRPr>
          </a:p>
          <a:p>
            <a:pPr marL="50800" indent="0">
              <a:lnSpc>
                <a:spcPct val="100000"/>
              </a:lnSpc>
              <a:buNone/>
            </a:pPr>
            <a:r>
              <a:rPr kumimoji="1" lang="en-US" altLang="ja-JP" sz="1600" b="1" dirty="0">
                <a:solidFill>
                  <a:schemeClr val="tx1"/>
                </a:solidFill>
              </a:rPr>
              <a:t>A</a:t>
            </a:r>
            <a:r>
              <a:rPr kumimoji="1" lang="en-US" altLang="ja-JP" sz="1600" b="1" dirty="0" smtClean="0">
                <a:solidFill>
                  <a:schemeClr val="tx1"/>
                </a:solidFill>
              </a:rPr>
              <a:t>: </a:t>
            </a:r>
            <a:r>
              <a:rPr kumimoji="1" lang="ja-JP" altLang="en-US" sz="1600" b="1" dirty="0" smtClean="0">
                <a:solidFill>
                  <a:schemeClr val="tx1"/>
                </a:solidFill>
              </a:rPr>
              <a:t>体感的</a:t>
            </a:r>
            <a:r>
              <a:rPr kumimoji="1" lang="ja-JP" altLang="en-US" sz="1600" b="1" dirty="0" smtClean="0">
                <a:solidFill>
                  <a:schemeClr val="tx1"/>
                </a:solidFill>
              </a:rPr>
              <a:t>に</a:t>
            </a:r>
            <a:r>
              <a:rPr kumimoji="1" lang="en-US" altLang="ja-JP" sz="1600" b="1" dirty="0" smtClean="0">
                <a:solidFill>
                  <a:schemeClr val="tx1"/>
                </a:solidFill>
              </a:rPr>
              <a:t>(</a:t>
            </a:r>
            <a:r>
              <a:rPr kumimoji="1" lang="ja-JP" altLang="en-US" sz="1600" b="1" dirty="0" smtClean="0">
                <a:solidFill>
                  <a:schemeClr val="tx1"/>
                </a:solidFill>
              </a:rPr>
              <a:t>仮想環境に振る</a:t>
            </a:r>
            <a:r>
              <a:rPr kumimoji="1" lang="en-US" altLang="ja-JP" sz="1600" b="1" dirty="0" smtClean="0">
                <a:solidFill>
                  <a:schemeClr val="tx1"/>
                </a:solidFill>
              </a:rPr>
              <a:t>)</a:t>
            </a:r>
            <a:r>
              <a:rPr kumimoji="1" lang="ja-JP" altLang="en-US" sz="1600" b="1" dirty="0" smtClean="0">
                <a:solidFill>
                  <a:schemeClr val="tx1"/>
                </a:solidFill>
              </a:rPr>
              <a:t>メモリは</a:t>
            </a:r>
            <a:r>
              <a:rPr kumimoji="1" lang="en-US" altLang="ja-JP" sz="1600" b="1" dirty="0" smtClean="0">
                <a:solidFill>
                  <a:schemeClr val="tx1"/>
                </a:solidFill>
              </a:rPr>
              <a:t>4GB(</a:t>
            </a:r>
            <a:r>
              <a:rPr kumimoji="1" lang="ja-JP" altLang="en-US" sz="1600" b="1" dirty="0" smtClean="0">
                <a:solidFill>
                  <a:schemeClr val="tx1"/>
                </a:solidFill>
              </a:rPr>
              <a:t>最低</a:t>
            </a:r>
            <a:r>
              <a:rPr kumimoji="1" lang="en-US" altLang="ja-JP" sz="1600" b="1" dirty="0" smtClean="0">
                <a:solidFill>
                  <a:schemeClr val="tx1"/>
                </a:solidFill>
              </a:rPr>
              <a:t>)</a:t>
            </a:r>
            <a:r>
              <a:rPr kumimoji="1" lang="ja-JP" altLang="en-US" sz="1600" b="1" dirty="0" smtClean="0">
                <a:solidFill>
                  <a:schemeClr val="tx1"/>
                </a:solidFill>
              </a:rPr>
              <a:t>か</a:t>
            </a:r>
            <a:r>
              <a:rPr kumimoji="1" lang="en-US" altLang="ja-JP" sz="1600" b="1" dirty="0" smtClean="0">
                <a:solidFill>
                  <a:schemeClr val="tx1"/>
                </a:solidFill>
              </a:rPr>
              <a:t>8GB</a:t>
            </a:r>
            <a:r>
              <a:rPr kumimoji="1" lang="ja-JP" altLang="en-US" sz="1600" b="1" dirty="0" smtClean="0">
                <a:solidFill>
                  <a:schemeClr val="tx1"/>
                </a:solidFill>
              </a:rPr>
              <a:t>あれば</a:t>
            </a:r>
            <a:r>
              <a:rPr kumimoji="1" lang="ja-JP" altLang="en-US" sz="1600" b="1" dirty="0" smtClean="0">
                <a:solidFill>
                  <a:schemeClr val="tx1"/>
                </a:solidFill>
              </a:rPr>
              <a:t>というところか。</a:t>
            </a:r>
            <a:endParaRPr kumimoji="1" lang="en-US" altLang="ja-JP" sz="1600" b="1" dirty="0" smtClean="0">
              <a:solidFill>
                <a:schemeClr val="tx1"/>
              </a:solidFill>
            </a:endParaRPr>
          </a:p>
          <a:p>
            <a:pPr marL="50800" indent="0">
              <a:lnSpc>
                <a:spcPct val="100000"/>
              </a:lnSpc>
              <a:buNone/>
            </a:pPr>
            <a:endParaRPr kumimoji="1" lang="ja-JP" altLang="en-US" sz="1600" b="1" dirty="0">
              <a:solidFill>
                <a:schemeClr val="tx1"/>
              </a:solidFill>
            </a:endParaRPr>
          </a:p>
          <a:p>
            <a:pPr marL="50800" indent="0">
              <a:lnSpc>
                <a:spcPct val="100000"/>
              </a:lnSpc>
              <a:buNone/>
            </a:pPr>
            <a:r>
              <a:rPr kumimoji="1" lang="en-US" altLang="ja-JP" sz="1600" b="1" dirty="0" smtClean="0">
                <a:solidFill>
                  <a:schemeClr val="tx1"/>
                </a:solidFill>
              </a:rPr>
              <a:t>Q: (</a:t>
            </a:r>
            <a:r>
              <a:rPr kumimoji="1" lang="ja-JP" altLang="en-US" sz="1600" b="1" dirty="0" smtClean="0">
                <a:solidFill>
                  <a:schemeClr val="tx1"/>
                </a:solidFill>
              </a:rPr>
              <a:t>前記</a:t>
            </a:r>
            <a:r>
              <a:rPr kumimoji="1" lang="en-US" altLang="ja-JP" sz="1600" b="1" dirty="0" smtClean="0">
                <a:solidFill>
                  <a:schemeClr val="tx1"/>
                </a:solidFill>
              </a:rPr>
              <a:t>Q</a:t>
            </a:r>
            <a:r>
              <a:rPr kumimoji="1" lang="ja-JP" altLang="en-US" sz="1600" b="1" dirty="0" smtClean="0">
                <a:solidFill>
                  <a:schemeClr val="tx1"/>
                </a:solidFill>
              </a:rPr>
              <a:t>のつづき</a:t>
            </a:r>
            <a:r>
              <a:rPr kumimoji="1" lang="en-US" altLang="ja-JP" sz="1600" b="1" dirty="0" smtClean="0">
                <a:solidFill>
                  <a:schemeClr val="tx1"/>
                </a:solidFill>
              </a:rPr>
              <a:t>) </a:t>
            </a:r>
            <a:r>
              <a:rPr kumimoji="1" lang="ja-JP" altLang="en-US" sz="1600" b="1" dirty="0" smtClean="0">
                <a:solidFill>
                  <a:schemeClr val="tx1"/>
                </a:solidFill>
              </a:rPr>
              <a:t>非力なマシンで試したらシステムがハング</a:t>
            </a:r>
            <a:r>
              <a:rPr kumimoji="1" lang="ja-JP" altLang="en-US" sz="1600" b="1" dirty="0">
                <a:solidFill>
                  <a:schemeClr val="tx1"/>
                </a:solidFill>
              </a:rPr>
              <a:t>した</a:t>
            </a:r>
            <a:r>
              <a:rPr kumimoji="1" lang="ja-JP" altLang="en-US" sz="1600" b="1" dirty="0" smtClean="0">
                <a:solidFill>
                  <a:schemeClr val="tx1"/>
                </a:solidFill>
              </a:rPr>
              <a:t>。</a:t>
            </a:r>
            <a:r>
              <a:rPr kumimoji="1" lang="en-US" altLang="ja-JP" sz="1600" b="1" dirty="0" smtClean="0">
                <a:solidFill>
                  <a:schemeClr val="tx1"/>
                </a:solidFill>
              </a:rPr>
              <a:t>(</a:t>
            </a:r>
            <a:r>
              <a:rPr kumimoji="1" lang="ja-JP" altLang="en-US" sz="1600" b="1" dirty="0" smtClean="0">
                <a:solidFill>
                  <a:schemeClr val="tx1"/>
                </a:solidFill>
              </a:rPr>
              <a:t>メモリは</a:t>
            </a:r>
            <a:r>
              <a:rPr kumimoji="1" lang="en-US" altLang="ja-JP" sz="1600" b="1" dirty="0" smtClean="0">
                <a:solidFill>
                  <a:schemeClr val="tx1"/>
                </a:solidFill>
              </a:rPr>
              <a:t>)16GB</a:t>
            </a:r>
            <a:r>
              <a:rPr kumimoji="1" lang="ja-JP" altLang="en-US" sz="1600" b="1" dirty="0">
                <a:solidFill>
                  <a:schemeClr val="tx1"/>
                </a:solidFill>
              </a:rPr>
              <a:t>あれば、よさそうか？</a:t>
            </a:r>
          </a:p>
          <a:p>
            <a:pPr marL="50800" indent="0">
              <a:lnSpc>
                <a:spcPct val="100000"/>
              </a:lnSpc>
              <a:buNone/>
            </a:pPr>
            <a:r>
              <a:rPr kumimoji="1" lang="en-US" altLang="ja-JP" sz="1600" b="1" dirty="0">
                <a:solidFill>
                  <a:schemeClr val="tx1"/>
                </a:solidFill>
              </a:rPr>
              <a:t>A: </a:t>
            </a:r>
            <a:r>
              <a:rPr kumimoji="1" lang="ja-JP" altLang="en-US" sz="1600" b="1" dirty="0" smtClean="0">
                <a:solidFill>
                  <a:schemeClr val="tx1"/>
                </a:solidFill>
              </a:rPr>
              <a:t>おそらく。</a:t>
            </a:r>
            <a:endParaRPr kumimoji="1" lang="en-US" altLang="ja-JP" sz="1600" b="1" dirty="0" smtClean="0">
              <a:solidFill>
                <a:schemeClr val="tx1"/>
              </a:solidFill>
            </a:endParaRPr>
          </a:p>
          <a:p>
            <a:pPr marL="50800" indent="0">
              <a:lnSpc>
                <a:spcPct val="100000"/>
              </a:lnSpc>
              <a:buNone/>
            </a:pPr>
            <a:endParaRPr kumimoji="1" lang="ja-JP" altLang="en-US" sz="1600" b="1" dirty="0">
              <a:solidFill>
                <a:schemeClr val="tx1"/>
              </a:solidFill>
            </a:endParaRPr>
          </a:p>
          <a:p>
            <a:pPr marL="50800" indent="0">
              <a:lnSpc>
                <a:spcPct val="100000"/>
              </a:lnSpc>
              <a:buNone/>
            </a:pPr>
            <a:r>
              <a:rPr kumimoji="1" lang="en-US" altLang="ja-JP" sz="1600" b="1" dirty="0" smtClean="0">
                <a:solidFill>
                  <a:schemeClr val="tx1"/>
                </a:solidFill>
              </a:rPr>
              <a:t>Q: SW360</a:t>
            </a:r>
            <a:r>
              <a:rPr kumimoji="1" lang="ja-JP" altLang="en-US" sz="1600" b="1" dirty="0">
                <a:solidFill>
                  <a:schemeClr val="tx1"/>
                </a:solidFill>
              </a:rPr>
              <a:t>と</a:t>
            </a:r>
            <a:r>
              <a:rPr kumimoji="1" lang="en-US" altLang="ja-JP" sz="1600" b="1" dirty="0">
                <a:solidFill>
                  <a:schemeClr val="tx1"/>
                </a:solidFill>
              </a:rPr>
              <a:t>ORT</a:t>
            </a:r>
            <a:r>
              <a:rPr kumimoji="1" lang="ja-JP" altLang="en-US" sz="1600" b="1" dirty="0" err="1" smtClean="0">
                <a:solidFill>
                  <a:schemeClr val="tx1"/>
                </a:solidFill>
              </a:rPr>
              <a:t>とが</a:t>
            </a:r>
            <a:r>
              <a:rPr kumimoji="1" lang="ja-JP" altLang="en-US" sz="1600" b="1" dirty="0" smtClean="0">
                <a:solidFill>
                  <a:schemeClr val="tx1"/>
                </a:solidFill>
              </a:rPr>
              <a:t>連携しているようだが、どんなことか？</a:t>
            </a:r>
            <a:endParaRPr kumimoji="1" lang="ja-JP" altLang="en-US" sz="1600" b="1" dirty="0">
              <a:solidFill>
                <a:schemeClr val="tx1"/>
              </a:solidFill>
            </a:endParaRPr>
          </a:p>
          <a:p>
            <a:pPr marL="50800" indent="0">
              <a:lnSpc>
                <a:spcPct val="100000"/>
              </a:lnSpc>
              <a:buNone/>
            </a:pPr>
            <a:r>
              <a:rPr kumimoji="1" lang="en-US" altLang="ja-JP" sz="1600" b="1" dirty="0" smtClean="0">
                <a:solidFill>
                  <a:schemeClr val="tx1"/>
                </a:solidFill>
              </a:rPr>
              <a:t>A: </a:t>
            </a:r>
            <a:r>
              <a:rPr kumimoji="1" lang="ja-JP" altLang="en-US" sz="1600" b="1" dirty="0" smtClean="0">
                <a:solidFill>
                  <a:schemeClr val="tx1"/>
                </a:solidFill>
              </a:rPr>
              <a:t>ステータス</a:t>
            </a:r>
            <a:r>
              <a:rPr kumimoji="1" lang="ja-JP" altLang="en-US" sz="1600" b="1" dirty="0">
                <a:solidFill>
                  <a:schemeClr val="tx1"/>
                </a:solidFill>
              </a:rPr>
              <a:t>は合わせよう</a:t>
            </a:r>
            <a:r>
              <a:rPr kumimoji="1" lang="ja-JP" altLang="en-US" sz="1600" b="1" dirty="0" smtClean="0">
                <a:solidFill>
                  <a:schemeClr val="tx1"/>
                </a:solidFill>
              </a:rPr>
              <a:t>としている。ワークフローは今後の話題になるのかも。</a:t>
            </a:r>
            <a:endParaRPr kumimoji="1" lang="en-US" altLang="ja-JP" sz="1600" b="1" dirty="0" smtClean="0">
              <a:solidFill>
                <a:schemeClr val="tx1"/>
              </a:solidFill>
            </a:endParaRPr>
          </a:p>
          <a:p>
            <a:pPr marL="50800" indent="0">
              <a:lnSpc>
                <a:spcPct val="100000"/>
              </a:lnSpc>
              <a:buNone/>
            </a:pPr>
            <a:endParaRPr kumimoji="1" lang="ja-JP" altLang="en-US" sz="1600" b="1" dirty="0">
              <a:solidFill>
                <a:schemeClr val="tx1"/>
              </a:solidFill>
            </a:endParaRPr>
          </a:p>
          <a:p>
            <a:pPr marL="50800" indent="0">
              <a:lnSpc>
                <a:spcPct val="100000"/>
              </a:lnSpc>
              <a:buNone/>
            </a:pPr>
            <a:r>
              <a:rPr kumimoji="1" lang="en-US" altLang="ja-JP" sz="1600" b="1" dirty="0" smtClean="0">
                <a:solidFill>
                  <a:schemeClr val="tx1"/>
                </a:solidFill>
              </a:rPr>
              <a:t>Q: SW360</a:t>
            </a:r>
            <a:r>
              <a:rPr kumimoji="1" lang="ja-JP" altLang="en-US" sz="1600" b="1" dirty="0" smtClean="0">
                <a:solidFill>
                  <a:schemeClr val="tx1"/>
                </a:solidFill>
              </a:rPr>
              <a:t>で最新</a:t>
            </a:r>
            <a:r>
              <a:rPr kumimoji="1" lang="ja-JP" altLang="en-US" sz="1600" b="1" dirty="0">
                <a:solidFill>
                  <a:schemeClr val="tx1"/>
                </a:solidFill>
              </a:rPr>
              <a:t>リリースに追従する上でのインテグレーション</a:t>
            </a:r>
            <a:r>
              <a:rPr kumimoji="1" lang="ja-JP" altLang="en-US" sz="1600" b="1" dirty="0" smtClean="0">
                <a:solidFill>
                  <a:schemeClr val="tx1"/>
                </a:solidFill>
              </a:rPr>
              <a:t>とか注意点にどんなことがありそうか？</a:t>
            </a:r>
            <a:endParaRPr kumimoji="1" lang="ja-JP" altLang="en-US" sz="1600" b="1" dirty="0">
              <a:solidFill>
                <a:schemeClr val="tx1"/>
              </a:solidFill>
            </a:endParaRPr>
          </a:p>
          <a:p>
            <a:pPr marL="50800" indent="0">
              <a:lnSpc>
                <a:spcPct val="100000"/>
              </a:lnSpc>
              <a:buNone/>
            </a:pPr>
            <a:r>
              <a:rPr kumimoji="1" lang="en-US" altLang="ja-JP" sz="1600" b="1" dirty="0">
                <a:solidFill>
                  <a:schemeClr val="tx1"/>
                </a:solidFill>
              </a:rPr>
              <a:t>A</a:t>
            </a:r>
            <a:r>
              <a:rPr kumimoji="1" lang="en-US" altLang="ja-JP" sz="1600" b="1" dirty="0" smtClean="0">
                <a:solidFill>
                  <a:schemeClr val="tx1"/>
                </a:solidFill>
              </a:rPr>
              <a:t>: Python</a:t>
            </a:r>
            <a:r>
              <a:rPr kumimoji="1" lang="ja-JP" altLang="en-US" sz="1600" b="1" dirty="0" smtClean="0">
                <a:solidFill>
                  <a:schemeClr val="tx1"/>
                </a:solidFill>
              </a:rPr>
              <a:t>スクリプトが提供</a:t>
            </a:r>
            <a:r>
              <a:rPr kumimoji="1" lang="ja-JP" altLang="en-US" sz="1600" b="1" dirty="0">
                <a:solidFill>
                  <a:schemeClr val="tx1"/>
                </a:solidFill>
              </a:rPr>
              <a:t>されているが、複数人で確認</a:t>
            </a:r>
            <a:r>
              <a:rPr kumimoji="1" lang="ja-JP" altLang="en-US" sz="1600" b="1" dirty="0" smtClean="0">
                <a:solidFill>
                  <a:schemeClr val="tx1"/>
                </a:solidFill>
              </a:rPr>
              <a:t>しながら実施するのがよさそう。本番</a:t>
            </a:r>
            <a:r>
              <a:rPr kumimoji="1" lang="ja-JP" altLang="en-US" sz="1600" b="1" dirty="0">
                <a:solidFill>
                  <a:schemeClr val="tx1"/>
                </a:solidFill>
              </a:rPr>
              <a:t>環境</a:t>
            </a:r>
            <a:r>
              <a:rPr kumimoji="1" lang="ja-JP" altLang="en-US" sz="1600" b="1" dirty="0" smtClean="0">
                <a:solidFill>
                  <a:schemeClr val="tx1"/>
                </a:solidFill>
              </a:rPr>
              <a:t>スクリプトをそのままには</a:t>
            </a:r>
            <a:r>
              <a:rPr kumimoji="1" lang="ja-JP" altLang="en-US" sz="1600" b="1" dirty="0" smtClean="0">
                <a:solidFill>
                  <a:schemeClr val="tx1"/>
                </a:solidFill>
              </a:rPr>
              <a:t>要注意。</a:t>
            </a:r>
            <a:endParaRPr kumimoji="1" lang="en-US" altLang="ja-JP" sz="1600" b="1" dirty="0" smtClean="0">
              <a:solidFill>
                <a:schemeClr val="tx1"/>
              </a:solidFill>
            </a:endParaRPr>
          </a:p>
          <a:p>
            <a:pPr marL="50800" indent="0">
              <a:lnSpc>
                <a:spcPct val="100000"/>
              </a:lnSpc>
              <a:buNone/>
            </a:pPr>
            <a:endParaRPr kumimoji="1" lang="ja-JP" altLang="en-US" sz="1600" b="1" dirty="0">
              <a:solidFill>
                <a:schemeClr val="tx1"/>
              </a:solidFill>
            </a:endParaRPr>
          </a:p>
          <a:p>
            <a:pPr marL="50800" indent="0">
              <a:lnSpc>
                <a:spcPct val="100000"/>
              </a:lnSpc>
              <a:buNone/>
            </a:pPr>
            <a:r>
              <a:rPr kumimoji="1" lang="en-US" altLang="ja-JP" sz="1600" b="1" dirty="0" smtClean="0">
                <a:solidFill>
                  <a:schemeClr val="tx1"/>
                </a:solidFill>
              </a:rPr>
              <a:t>Q: </a:t>
            </a:r>
            <a:r>
              <a:rPr kumimoji="1" lang="ja-JP" altLang="en-US" sz="1600" b="1" dirty="0" smtClean="0">
                <a:solidFill>
                  <a:schemeClr val="tx1"/>
                </a:solidFill>
              </a:rPr>
              <a:t>コンプライアンスツールのライセンスによっては、将来そうしたツールのプロジェクトが買収等でディスコンになる可能性は？</a:t>
            </a:r>
            <a:endParaRPr kumimoji="1" lang="en-US" altLang="ja-JP" sz="1600" b="1" dirty="0" smtClean="0">
              <a:solidFill>
                <a:schemeClr val="tx1"/>
              </a:solidFill>
            </a:endParaRPr>
          </a:p>
          <a:p>
            <a:pPr marL="50800" indent="0">
              <a:lnSpc>
                <a:spcPct val="100000"/>
              </a:lnSpc>
              <a:buNone/>
            </a:pPr>
            <a:r>
              <a:rPr kumimoji="1" lang="en-US" altLang="ja-JP" sz="1600" b="1" dirty="0" smtClean="0">
                <a:solidFill>
                  <a:schemeClr val="tx1"/>
                </a:solidFill>
              </a:rPr>
              <a:t>A: </a:t>
            </a:r>
            <a:r>
              <a:rPr kumimoji="1" lang="ja-JP" altLang="en-US" sz="1600" b="1" dirty="0" smtClean="0">
                <a:solidFill>
                  <a:schemeClr val="tx1"/>
                </a:solidFill>
              </a:rPr>
              <a:t>すべての権利者が同意すればライセンスを変更できるので、ライセンスのみがその可能性を示唆することは考えにくいのでは。</a:t>
            </a:r>
            <a:endParaRPr kumimoji="1" lang="ja-JP" altLang="en-US" sz="1600" b="1" dirty="0">
              <a:solidFill>
                <a:schemeClr val="tx1"/>
              </a:solidFill>
            </a:endParaRPr>
          </a:p>
          <a:p>
            <a:pPr marL="50800" indent="0">
              <a:lnSpc>
                <a:spcPct val="100000"/>
              </a:lnSpc>
              <a:buNone/>
            </a:pPr>
            <a:endParaRPr kumimoji="1" lang="ja-JP" altLang="en-US" sz="1600" b="1" dirty="0">
              <a:solidFill>
                <a:schemeClr val="tx1"/>
              </a:solidFill>
            </a:endParaRPr>
          </a:p>
          <a:p>
            <a:pPr marL="50800" indent="0">
              <a:lnSpc>
                <a:spcPct val="100000"/>
              </a:lnSpc>
              <a:buFont typeface="Arial"/>
              <a:buNone/>
            </a:pPr>
            <a:endParaRPr kumimoji="1" lang="en-US" altLang="ja-JP" sz="1600" b="1" dirty="0">
              <a:solidFill>
                <a:schemeClr val="tx1"/>
              </a:solidFill>
            </a:endParaRPr>
          </a:p>
          <a:p>
            <a:pPr marL="50800" indent="0">
              <a:lnSpc>
                <a:spcPct val="100000"/>
              </a:lnSpc>
              <a:buFont typeface="Arial"/>
              <a:buNone/>
            </a:pPr>
            <a:endParaRPr kumimoji="1" lang="en-US" altLang="ja-JP" sz="1600" b="1" dirty="0" smtClean="0">
              <a:solidFill>
                <a:schemeClr val="tx1"/>
              </a:solidFill>
            </a:endParaRPr>
          </a:p>
          <a:p>
            <a:pPr>
              <a:lnSpc>
                <a:spcPct val="100000"/>
              </a:lnSpc>
              <a:buFont typeface="Arial" panose="020B0604020202020204" pitchFamily="34" charset="0"/>
              <a:buChar char="•"/>
            </a:pPr>
            <a:endParaRPr kumimoji="1" lang="en-US" altLang="ja-JP" sz="1600" b="1" dirty="0" smtClean="0">
              <a:solidFill>
                <a:schemeClr val="tx1"/>
              </a:solidFill>
            </a:endParaRPr>
          </a:p>
        </p:txBody>
      </p:sp>
      <p:sp>
        <p:nvSpPr>
          <p:cNvPr id="7" name="フッター プレースホルダー 6"/>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1062235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次回以降の案内</a:t>
            </a:r>
            <a:endParaRPr kumimoji="1" lang="ja-JP" altLang="en-US" dirty="0"/>
          </a:p>
        </p:txBody>
      </p:sp>
      <p:sp>
        <p:nvSpPr>
          <p:cNvPr id="3" name="テキスト プレースホルダー 2"/>
          <p:cNvSpPr>
            <a:spLocks noGrp="1"/>
          </p:cNvSpPr>
          <p:nvPr>
            <p:ph type="body" idx="1"/>
          </p:nvPr>
        </p:nvSpPr>
        <p:spPr>
          <a:xfrm>
            <a:off x="838200" y="1255595"/>
            <a:ext cx="10515599" cy="4537880"/>
          </a:xfrm>
        </p:spPr>
        <p:txBody>
          <a:bodyPr>
            <a:normAutofit fontScale="70000" lnSpcReduction="20000"/>
          </a:bodyPr>
          <a:lstStyle/>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カジュアル：毎月第</a:t>
            </a:r>
            <a:r>
              <a:rPr kumimoji="1" lang="en-US" altLang="ja-JP" b="1" dirty="0" smtClean="0">
                <a:solidFill>
                  <a:schemeClr val="tx1"/>
                </a:solidFill>
                <a:latin typeface="メイリオ" panose="020B0604030504040204" pitchFamily="50" charset="-128"/>
                <a:ea typeface="メイリオ" panose="020B0604030504040204" pitchFamily="50" charset="-128"/>
              </a:rPr>
              <a:t>2</a:t>
            </a:r>
            <a:r>
              <a:rPr kumimoji="1" lang="ja-JP" altLang="en-US" b="1" dirty="0" smtClean="0">
                <a:solidFill>
                  <a:schemeClr val="tx1"/>
                </a:solidFill>
                <a:latin typeface="メイリオ" panose="020B0604030504040204" pitchFamily="50" charset="-128"/>
                <a:ea typeface="メイリオ" panose="020B0604030504040204" pitchFamily="50" charset="-128"/>
              </a:rPr>
              <a:t>火曜日 </a:t>
            </a:r>
            <a:r>
              <a:rPr kumimoji="1" lang="en-US" altLang="ja-JP" b="1" dirty="0" smtClean="0">
                <a:solidFill>
                  <a:schemeClr val="tx1"/>
                </a:solidFill>
                <a:latin typeface="メイリオ" panose="020B0604030504040204" pitchFamily="50" charset="-128"/>
                <a:ea typeface="メイリオ" panose="020B0604030504040204" pitchFamily="50" charset="-128"/>
              </a:rPr>
              <a:t>16:00 – 17:00</a:t>
            </a:r>
            <a:r>
              <a:rPr kumimoji="1" lang="ja-JP" altLang="en-US" b="1" dirty="0">
                <a:solidFill>
                  <a:schemeClr val="tx1"/>
                </a:solidFill>
                <a:latin typeface="メイリオ" panose="020B0604030504040204" pitchFamily="50" charset="-128"/>
                <a:ea typeface="メイリオ" panose="020B0604030504040204" pitchFamily="50" charset="-128"/>
              </a:rPr>
              <a:t> </a:t>
            </a:r>
            <a:r>
              <a:rPr kumimoji="1" lang="ja-JP" altLang="en-US" b="1" dirty="0" smtClean="0">
                <a:solidFill>
                  <a:schemeClr val="tx1"/>
                </a:solidFill>
                <a:latin typeface="メイリオ" panose="020B0604030504040204" pitchFamily="50" charset="-128"/>
                <a:ea typeface="メイリオ" panose="020B0604030504040204" pitchFamily="50" charset="-128"/>
              </a:rPr>
              <a:t>オンライン </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en-US" altLang="ja-JP" b="1" dirty="0">
                <a:solidFill>
                  <a:schemeClr val="tx1"/>
                </a:solidFill>
                <a:latin typeface="メイリオ" panose="020B0604030504040204" pitchFamily="50" charset="-128"/>
                <a:ea typeface="メイリオ" panose="020B0604030504040204" pitchFamily="50" charset="-128"/>
              </a:rPr>
              <a:t>	</a:t>
            </a:r>
            <a:r>
              <a:rPr kumimoji="1" lang="en-US" altLang="ja-JP" b="1" dirty="0" smtClean="0">
                <a:solidFill>
                  <a:schemeClr val="tx1"/>
                </a:solidFill>
                <a:latin typeface="メイリオ" panose="020B0604030504040204" pitchFamily="50" charset="-128"/>
                <a:ea typeface="メイリオ" panose="020B0604030504040204" pitchFamily="50" charset="-128"/>
              </a:rPr>
              <a:t>	(</a:t>
            </a:r>
            <a:r>
              <a:rPr kumimoji="1" lang="ja-JP" altLang="en-US" b="1" dirty="0" smtClean="0">
                <a:solidFill>
                  <a:schemeClr val="tx1"/>
                </a:solidFill>
                <a:latin typeface="メイリオ" panose="020B0604030504040204" pitchFamily="50" charset="-128"/>
                <a:ea typeface="メイリオ" panose="020B0604030504040204" pitchFamily="50" charset="-128"/>
              </a:rPr>
              <a:t>次回：</a:t>
            </a:r>
            <a:r>
              <a:rPr kumimoji="1" lang="en-US" altLang="ja-JP" b="1" dirty="0" smtClean="0">
                <a:solidFill>
                  <a:schemeClr val="tx1"/>
                </a:solidFill>
                <a:latin typeface="メイリオ" panose="020B0604030504040204" pitchFamily="50" charset="-128"/>
                <a:ea typeface="メイリオ" panose="020B0604030504040204" pitchFamily="50" charset="-128"/>
              </a:rPr>
              <a:t>2020</a:t>
            </a:r>
            <a:r>
              <a:rPr kumimoji="1" lang="ja-JP" altLang="en-US" b="1" dirty="0">
                <a:solidFill>
                  <a:schemeClr val="tx1"/>
                </a:solidFill>
                <a:latin typeface="メイリオ" panose="020B0604030504040204" pitchFamily="50" charset="-128"/>
                <a:ea typeface="メイリオ" panose="020B0604030504040204" pitchFamily="50" charset="-128"/>
              </a:rPr>
              <a:t>年</a:t>
            </a:r>
            <a:r>
              <a:rPr kumimoji="1" lang="en-US" altLang="ja-JP" b="1" dirty="0">
                <a:solidFill>
                  <a:schemeClr val="tx1"/>
                </a:solidFill>
                <a:latin typeface="メイリオ" panose="020B0604030504040204" pitchFamily="50" charset="-128"/>
                <a:ea typeface="メイリオ" panose="020B0604030504040204" pitchFamily="50" charset="-128"/>
              </a:rPr>
              <a:t>10</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13</a:t>
            </a:r>
            <a:r>
              <a:rPr kumimoji="1" lang="ja-JP" altLang="en-US" b="1" dirty="0" smtClean="0">
                <a:solidFill>
                  <a:schemeClr val="tx1"/>
                </a:solidFill>
                <a:latin typeface="メイリオ" panose="020B0604030504040204" pitchFamily="50" charset="-128"/>
                <a:ea typeface="メイリオ" panose="020B0604030504040204" pitchFamily="50" charset="-128"/>
              </a:rPr>
              <a:t>日</a:t>
            </a:r>
            <a:r>
              <a:rPr kumimoji="1" lang="en-US" altLang="ja-JP" b="1" dirty="0" smtClean="0">
                <a:solidFill>
                  <a:schemeClr val="tx1"/>
                </a:solidFill>
                <a:latin typeface="メイリオ" panose="020B0604030504040204" pitchFamily="50" charset="-128"/>
                <a:ea typeface="メイリオ" panose="020B0604030504040204" pitchFamily="50" charset="-128"/>
              </a:rPr>
              <a:t>)</a:t>
            </a:r>
          </a:p>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月例会　　：毎月第</a:t>
            </a:r>
            <a:r>
              <a:rPr kumimoji="1" lang="en-US" altLang="ja-JP" b="1" dirty="0" smtClean="0">
                <a:solidFill>
                  <a:schemeClr val="tx1"/>
                </a:solidFill>
                <a:latin typeface="メイリオ" panose="020B0604030504040204" pitchFamily="50" charset="-128"/>
                <a:ea typeface="メイリオ" panose="020B0604030504040204" pitchFamily="50" charset="-128"/>
              </a:rPr>
              <a:t>4</a:t>
            </a:r>
            <a:r>
              <a:rPr kumimoji="1" lang="ja-JP" altLang="en-US" b="1" dirty="0" smtClean="0">
                <a:solidFill>
                  <a:schemeClr val="tx1"/>
                </a:solidFill>
                <a:latin typeface="メイリオ" panose="020B0604030504040204" pitchFamily="50" charset="-128"/>
                <a:ea typeface="メイリオ" panose="020B0604030504040204" pitchFamily="50" charset="-128"/>
              </a:rPr>
              <a:t>火曜日</a:t>
            </a:r>
            <a:r>
              <a:rPr kumimoji="1" lang="en-US" altLang="ja-JP" b="1" dirty="0" smtClean="0">
                <a:solidFill>
                  <a:schemeClr val="tx1"/>
                </a:solidFill>
                <a:latin typeface="メイリオ" panose="020B0604030504040204" pitchFamily="50" charset="-128"/>
                <a:ea typeface="メイリオ" panose="020B0604030504040204" pitchFamily="50" charset="-128"/>
              </a:rPr>
              <a:t> </a:t>
            </a:r>
            <a:r>
              <a:rPr kumimoji="1" lang="en-US" altLang="ja-JP" b="1" dirty="0">
                <a:solidFill>
                  <a:schemeClr val="tx1"/>
                </a:solidFill>
                <a:latin typeface="メイリオ" panose="020B0604030504040204" pitchFamily="50" charset="-128"/>
                <a:ea typeface="メイリオ" panose="020B0604030504040204" pitchFamily="50" charset="-128"/>
              </a:rPr>
              <a:t>16:00 – 17:00</a:t>
            </a:r>
            <a:r>
              <a:rPr kumimoji="1" lang="ja-JP" altLang="en-US" b="1" dirty="0">
                <a:solidFill>
                  <a:schemeClr val="tx1"/>
                </a:solidFill>
                <a:latin typeface="メイリオ" panose="020B0604030504040204" pitchFamily="50" charset="-128"/>
                <a:ea typeface="メイリオ" panose="020B0604030504040204" pitchFamily="50" charset="-128"/>
              </a:rPr>
              <a:t> </a:t>
            </a:r>
            <a:r>
              <a:rPr kumimoji="1" lang="ja-JP" altLang="en-US" b="1" dirty="0" smtClean="0">
                <a:solidFill>
                  <a:schemeClr val="tx1"/>
                </a:solidFill>
                <a:latin typeface="メイリオ" panose="020B0604030504040204" pitchFamily="50" charset="-128"/>
                <a:ea typeface="メイリオ" panose="020B0604030504040204" pitchFamily="50" charset="-128"/>
              </a:rPr>
              <a:t>オンライン</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　　　　　　　</a:t>
            </a:r>
            <a:r>
              <a:rPr kumimoji="1" lang="en-US" altLang="ja-JP" b="1" dirty="0" smtClean="0">
                <a:solidFill>
                  <a:schemeClr val="tx1"/>
                </a:solidFill>
                <a:latin typeface="メイリオ" panose="020B0604030504040204" pitchFamily="50" charset="-128"/>
                <a:ea typeface="メイリオ" panose="020B0604030504040204" pitchFamily="50" charset="-128"/>
              </a:rPr>
              <a:t>(</a:t>
            </a:r>
            <a:r>
              <a:rPr kumimoji="1" lang="ja-JP" altLang="en-US" b="1" dirty="0" smtClean="0">
                <a:solidFill>
                  <a:schemeClr val="tx1"/>
                </a:solidFill>
                <a:latin typeface="メイリオ" panose="020B0604030504040204" pitchFamily="50" charset="-128"/>
                <a:ea typeface="メイリオ" panose="020B0604030504040204" pitchFamily="50" charset="-128"/>
              </a:rPr>
              <a:t>次回：</a:t>
            </a:r>
            <a:r>
              <a:rPr kumimoji="1" lang="en-US" altLang="ja-JP" b="1" dirty="0" smtClean="0">
                <a:solidFill>
                  <a:schemeClr val="tx1"/>
                </a:solidFill>
                <a:latin typeface="メイリオ" panose="020B0604030504040204" pitchFamily="50" charset="-128"/>
                <a:ea typeface="メイリオ" panose="020B0604030504040204" pitchFamily="50" charset="-128"/>
              </a:rPr>
              <a:t>2020</a:t>
            </a:r>
            <a:r>
              <a:rPr kumimoji="1" lang="ja-JP" altLang="en-US" b="1" dirty="0">
                <a:solidFill>
                  <a:schemeClr val="tx1"/>
                </a:solidFill>
                <a:latin typeface="メイリオ" panose="020B0604030504040204" pitchFamily="50" charset="-128"/>
                <a:ea typeface="メイリオ" panose="020B0604030504040204" pitchFamily="50" charset="-128"/>
              </a:rPr>
              <a:t>年</a:t>
            </a:r>
            <a:r>
              <a:rPr kumimoji="1" lang="en-US" altLang="ja-JP" b="1" dirty="0">
                <a:solidFill>
                  <a:schemeClr val="tx1"/>
                </a:solidFill>
                <a:latin typeface="メイリオ" panose="020B0604030504040204" pitchFamily="50" charset="-128"/>
                <a:ea typeface="メイリオ" panose="020B0604030504040204" pitchFamily="50" charset="-128"/>
              </a:rPr>
              <a:t>10</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27</a:t>
            </a:r>
            <a:r>
              <a:rPr kumimoji="1" lang="ja-JP" altLang="en-US" b="1" dirty="0" smtClean="0">
                <a:solidFill>
                  <a:schemeClr val="tx1"/>
                </a:solidFill>
                <a:latin typeface="メイリオ" panose="020B0604030504040204" pitchFamily="50" charset="-128"/>
                <a:ea typeface="メイリオ" panose="020B0604030504040204" pitchFamily="50" charset="-128"/>
              </a:rPr>
              <a:t>日</a:t>
            </a:r>
            <a:r>
              <a:rPr kumimoji="1" lang="en-US" altLang="ja-JP" b="1" dirty="0" smtClean="0">
                <a:solidFill>
                  <a:schemeClr val="tx1"/>
                </a:solidFill>
                <a:latin typeface="メイリオ" panose="020B0604030504040204" pitchFamily="50" charset="-128"/>
                <a:ea typeface="メイリオ" panose="020B0604030504040204" pitchFamily="50" charset="-128"/>
              </a:rPr>
              <a:t>)</a:t>
            </a:r>
          </a:p>
          <a:p>
            <a:pPr marL="50800" indent="0">
              <a:lnSpc>
                <a:spcPct val="150000"/>
              </a:lnSpc>
              <a:buNone/>
            </a:pP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en-US" altLang="ja-JP" b="1" dirty="0" smtClean="0">
                <a:solidFill>
                  <a:schemeClr val="tx1"/>
                </a:solidFill>
                <a:latin typeface="メイリオ" panose="020B0604030504040204" pitchFamily="50" charset="-128"/>
                <a:ea typeface="メイリオ" panose="020B0604030504040204" pitchFamily="50" charset="-128"/>
              </a:rPr>
              <a:t>(</a:t>
            </a:r>
            <a:r>
              <a:rPr kumimoji="1" lang="ja-JP" altLang="en-US" b="1" dirty="0" smtClean="0">
                <a:solidFill>
                  <a:schemeClr val="tx1"/>
                </a:solidFill>
                <a:latin typeface="メイリオ" panose="020B0604030504040204" pitchFamily="50" charset="-128"/>
                <a:ea typeface="メイリオ" panose="020B0604030504040204" pitchFamily="50" charset="-128"/>
              </a:rPr>
              <a:t>接続手段はメーリングリストと</a:t>
            </a:r>
            <a:r>
              <a:rPr kumimoji="1" lang="en-US" altLang="ja-JP" b="1" dirty="0" smtClean="0">
                <a:solidFill>
                  <a:schemeClr val="tx1"/>
                </a:solidFill>
                <a:latin typeface="メイリオ" panose="020B0604030504040204" pitchFamily="50" charset="-128"/>
                <a:ea typeface="メイリオ" panose="020B0604030504040204" pitchFamily="50" charset="-128"/>
              </a:rPr>
              <a:t>Slack</a:t>
            </a:r>
            <a:r>
              <a:rPr kumimoji="1" lang="ja-JP" altLang="en-US" b="1" dirty="0" smtClean="0">
                <a:solidFill>
                  <a:schemeClr val="tx1"/>
                </a:solidFill>
                <a:latin typeface="メイリオ" panose="020B0604030504040204" pitchFamily="50" charset="-128"/>
                <a:ea typeface="メイリオ" panose="020B0604030504040204" pitchFamily="50" charset="-128"/>
              </a:rPr>
              <a:t>を確認のこと</a:t>
            </a:r>
            <a:r>
              <a:rPr kumimoji="1" lang="en-US" altLang="ja-JP" b="1" dirty="0" smtClean="0">
                <a:solidFill>
                  <a:schemeClr val="tx1"/>
                </a:solidFill>
                <a:latin typeface="メイリオ" panose="020B0604030504040204" pitchFamily="50" charset="-128"/>
                <a:ea typeface="メイリオ" panose="020B0604030504040204" pitchFamily="50" charset="-128"/>
              </a:rPr>
              <a:t>)</a:t>
            </a:r>
          </a:p>
          <a:p>
            <a:pPr marL="50800" indent="0">
              <a:lnSpc>
                <a:spcPct val="150000"/>
              </a:lnSpc>
              <a:buNone/>
            </a:pP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気軽に参加、気楽に発表、でお願いします！</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049723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38524</TotalTime>
  <Words>1139</Words>
  <Application>Microsoft Office PowerPoint</Application>
  <PresentationFormat>ワイド画面</PresentationFormat>
  <Paragraphs>133</Paragraphs>
  <Slides>9</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Meiryo UI</vt:lpstr>
      <vt:lpstr>メイリオ</vt:lpstr>
      <vt:lpstr>Arial</vt:lpstr>
      <vt:lpstr>Calibri</vt:lpstr>
      <vt:lpstr>Office Theme</vt:lpstr>
      <vt:lpstr>OpenChain Japan Work Group Tooling Sub-Group 第13回ミーティング</vt:lpstr>
      <vt:lpstr>Antitrust Policy Notice</vt:lpstr>
      <vt:lpstr>独占禁止法順守ポリシー (Antitrust Policy)</vt:lpstr>
      <vt:lpstr>Tooling SG の目的</vt:lpstr>
      <vt:lpstr>Tooling SG の活動内容</vt:lpstr>
      <vt:lpstr>本日の参加者 (所属組織名 a-z, あーわ順)</vt:lpstr>
      <vt:lpstr>今回のアジェンダ</vt:lpstr>
      <vt:lpstr>議事メモ (要旨)</vt:lpstr>
      <vt:lpstr>次回以降の案内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f8309610</dc:creator>
  <cp:lastModifiedBy>ninjouji takashi(忍頂寺 毅 □ＳＷＣ◯ＡＣＴ)</cp:lastModifiedBy>
  <cp:revision>415</cp:revision>
  <dcterms:modified xsi:type="dcterms:W3CDTF">2020-09-30T05:09:00Z</dcterms:modified>
</cp:coreProperties>
</file>