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2"/>
  </p:notesMasterIdLst>
  <p:sldIdLst>
    <p:sldId id="269" r:id="rId2"/>
    <p:sldId id="298" r:id="rId3"/>
    <p:sldId id="316" r:id="rId4"/>
    <p:sldId id="306" r:id="rId5"/>
    <p:sldId id="303" r:id="rId6"/>
    <p:sldId id="307" r:id="rId7"/>
    <p:sldId id="319" r:id="rId8"/>
    <p:sldId id="320" r:id="rId9"/>
    <p:sldId id="318" r:id="rId10"/>
    <p:sldId id="312" r:id="rId11"/>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4" autoAdjust="0"/>
    <p:restoredTop sz="96505" autoAdjust="0"/>
  </p:normalViewPr>
  <p:slideViewPr>
    <p:cSldViewPr snapToGrid="0" snapToObjects="1">
      <p:cViewPr varScale="1">
        <p:scale>
          <a:sx n="150" d="100"/>
          <a:sy n="150" d="100"/>
        </p:scale>
        <p:origin x="498" y="132"/>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114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idx="10"/>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4" name="スライド番号プレースホルダー 3"/>
          <p:cNvSpPr>
            <a:spLocks noGrp="1"/>
          </p:cNvSpPr>
          <p:nvPr>
            <p:ph type="sldNum" idx="11"/>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241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9" r:id="rId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press-release/2021/03/linux-foundation-announces-free-sigstore-signing-service-to-confirm-origin-and-authenticity-of-software/" TargetMode="External"/><Relationship Id="rId2" Type="http://schemas.openxmlformats.org/officeDocument/2006/relationships/hyperlink" Target="https://sigstore.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sts.linuxfoundation.org/pipermail/ntia-sbom-formats/2021-March/000245.html" TargetMode="External"/><Relationship Id="rId2" Type="http://schemas.openxmlformats.org/officeDocument/2006/relationships/hyperlink" Target="https://lists.linuxfoundation.org/pipermail/ntia-sbom-formats/2021-March/000244.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Monthly Meeting: 2021.03</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2021/03/23</a:t>
            </a: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次回以降の案内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fontScale="70000" lnSpcReduction="20000"/>
          </a:bodyPr>
          <a:lstStyle/>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カジュアル：毎月第</a:t>
            </a:r>
            <a:r>
              <a:rPr kumimoji="1" lang="en-US" altLang="ja-JP" b="1" dirty="0" smtClean="0">
                <a:solidFill>
                  <a:schemeClr val="tx1"/>
                </a:solidFill>
                <a:latin typeface="メイリオ" panose="020B0604030504040204" pitchFamily="50" charset="-128"/>
                <a:ea typeface="メイリオ" panose="020B0604030504040204" pitchFamily="50" charset="-128"/>
              </a:rPr>
              <a:t>2</a:t>
            </a:r>
            <a:r>
              <a:rPr kumimoji="1" lang="ja-JP" altLang="en-US" b="1" dirty="0" smtClean="0">
                <a:solidFill>
                  <a:schemeClr val="tx1"/>
                </a:solidFill>
                <a:latin typeface="メイリオ" panose="020B0604030504040204" pitchFamily="50" charset="-128"/>
                <a:ea typeface="メイリオ" panose="020B0604030504040204" pitchFamily="50" charset="-128"/>
              </a:rPr>
              <a:t>火曜日 </a:t>
            </a:r>
            <a:r>
              <a:rPr kumimoji="1" lang="en-US" altLang="ja-JP" b="1" dirty="0" smtClean="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 </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2021</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smtClean="0">
                <a:solidFill>
                  <a:schemeClr val="tx1"/>
                </a:solidFill>
                <a:latin typeface="メイリオ" panose="020B0604030504040204" pitchFamily="50" charset="-128"/>
                <a:ea typeface="メイリオ" panose="020B0604030504040204" pitchFamily="50" charset="-128"/>
              </a:rPr>
              <a:t>5</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25</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月例会　　：毎月第</a:t>
            </a:r>
            <a:r>
              <a:rPr kumimoji="1" lang="en-US" altLang="ja-JP" b="1" dirty="0" smtClean="0">
                <a:solidFill>
                  <a:schemeClr val="tx1"/>
                </a:solidFill>
                <a:latin typeface="メイリオ" panose="020B0604030504040204" pitchFamily="50" charset="-128"/>
                <a:ea typeface="メイリオ" panose="020B0604030504040204" pitchFamily="50" charset="-128"/>
              </a:rPr>
              <a:t>4</a:t>
            </a:r>
            <a:r>
              <a:rPr kumimoji="1" lang="ja-JP" altLang="en-US" b="1" dirty="0" smtClean="0">
                <a:solidFill>
                  <a:schemeClr val="tx1"/>
                </a:solidFill>
                <a:latin typeface="メイリオ" panose="020B0604030504040204" pitchFamily="50" charset="-128"/>
                <a:ea typeface="メイリオ" panose="020B0604030504040204" pitchFamily="50" charset="-128"/>
              </a:rPr>
              <a:t>火曜日</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2021</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4</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13</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r>
              <a:rPr lang="en-US" altLang="ja-JP" sz="2200" dirty="0" smtClean="0">
                <a:solidFill>
                  <a:srgbClr val="000000"/>
                </a:solidFill>
              </a:rPr>
              <a:t>.</a:t>
            </a:r>
            <a:endParaRPr lang="en-US" altLang="ja-JP" sz="2200" dirty="0">
              <a:solidFill>
                <a:srgbClr val="000000"/>
              </a:solidFill>
            </a:endParaRPr>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a:solidFill>
                  <a:srgbClr val="168FDF"/>
                </a:solidFill>
                <a:cs typeface="Calibri"/>
              </a:rPr>
              <a:t>独占禁止法順守ポリシー </a:t>
            </a:r>
            <a:r>
              <a:rPr lang="en-US" altLang="ja-JP" b="0" dirty="0">
                <a:solidFill>
                  <a:srgbClr val="168FDF"/>
                </a:solidFill>
                <a:cs typeface="Calibri"/>
              </a:rPr>
              <a:t>(</a:t>
            </a:r>
            <a:r>
              <a:rPr lang="en-CA" altLang="ja-JP" b="0" dirty="0">
                <a:solidFill>
                  <a:srgbClr val="168FDF"/>
                </a:solidFill>
                <a:cs typeface="Calibri"/>
              </a:rPr>
              <a:t>Antitrust Policy)</a:t>
            </a:r>
            <a:endParaRPr kumimoji="1" lang="ja-JP" altLang="en-US" dirty="0"/>
          </a:p>
        </p:txBody>
      </p:sp>
      <p:sp>
        <p:nvSpPr>
          <p:cNvPr id="3" name="テキスト プレースホルダー 2"/>
          <p:cNvSpPr>
            <a:spLocks noGrp="1"/>
          </p:cNvSpPr>
          <p:nvPr>
            <p:ph type="body" idx="1"/>
          </p:nvPr>
        </p:nvSpPr>
        <p:spPr/>
        <p:txBody>
          <a:bodyPr>
            <a:normAutofit/>
          </a:bodyPr>
          <a:lstStyle/>
          <a:p>
            <a:pPr marL="228600" lvl="0" indent="-50800">
              <a:spcBef>
                <a:spcPts val="0"/>
              </a:spcBef>
              <a:buSzPts val="2200"/>
            </a:pPr>
            <a:r>
              <a:rPr lang="en-US" altLang="ja-JP" sz="2200" dirty="0">
                <a:solidFill>
                  <a:srgbClr val="000000"/>
                </a:solidFill>
              </a:rPr>
              <a:t>Linux Foundation (</a:t>
            </a:r>
            <a:r>
              <a:rPr lang="ja-JP" altLang="en-US" sz="2200" dirty="0">
                <a:solidFill>
                  <a:srgbClr val="000000"/>
                </a:solidFill>
              </a:rPr>
              <a:t>以下</a:t>
            </a:r>
            <a:r>
              <a:rPr lang="en-US" altLang="ja-JP" sz="2200" dirty="0">
                <a:solidFill>
                  <a:srgbClr val="000000"/>
                </a:solidFill>
              </a:rPr>
              <a:t>LF</a:t>
            </a:r>
            <a:r>
              <a:rPr lang="ja-JP" altLang="en-US" sz="2200" dirty="0">
                <a:solidFill>
                  <a:srgbClr val="000000"/>
                </a:solidFill>
              </a:rPr>
              <a:t>と略す</a:t>
            </a:r>
            <a:r>
              <a:rPr lang="en-US" altLang="ja-JP" sz="2200" dirty="0">
                <a:solidFill>
                  <a:srgbClr val="000000"/>
                </a:solidFill>
              </a:rPr>
              <a:t>) </a:t>
            </a:r>
            <a:r>
              <a:rPr lang="ja-JP" altLang="en-US" sz="2200" dirty="0">
                <a:solidFill>
                  <a:srgbClr val="000000"/>
                </a:solidFill>
              </a:rPr>
              <a:t>の会議は、産業界で競合関係にある企業同士の参加が不可欠です。</a:t>
            </a:r>
            <a:r>
              <a:rPr lang="en-US" altLang="ja-JP" sz="2200" dirty="0">
                <a:solidFill>
                  <a:srgbClr val="000000"/>
                </a:solidFill>
              </a:rPr>
              <a:t>LF</a:t>
            </a:r>
            <a:r>
              <a:rPr lang="ja-JP" altLang="en-US" sz="2200" dirty="0">
                <a:solidFill>
                  <a:srgbClr val="000000"/>
                </a:solidFill>
              </a:rPr>
              <a:t>は、すべての活動を、適用されるべきすべての独占禁止法</a:t>
            </a:r>
            <a:r>
              <a:rPr lang="en-US" altLang="ja-JP" sz="2200" dirty="0">
                <a:solidFill>
                  <a:srgbClr val="000000"/>
                </a:solidFill>
              </a:rPr>
              <a:t>/</a:t>
            </a:r>
            <a:r>
              <a:rPr lang="ja-JP" altLang="en-US" sz="2200" dirty="0">
                <a:solidFill>
                  <a:srgbClr val="000000"/>
                </a:solidFill>
              </a:rPr>
              <a:t>競争法に則って運営します。従って、会議の出席者は、アジェンダに沿って会議を進め、国内外の独占禁止法</a:t>
            </a:r>
            <a:r>
              <a:rPr lang="en-US" altLang="ja-JP" sz="2200" dirty="0">
                <a:solidFill>
                  <a:srgbClr val="000000"/>
                </a:solidFill>
              </a:rPr>
              <a:t>/</a:t>
            </a:r>
            <a:r>
              <a:rPr lang="ja-JP" altLang="en-US" sz="2200" dirty="0">
                <a:solidFill>
                  <a:srgbClr val="000000"/>
                </a:solidFill>
              </a:rPr>
              <a:t>競争法の下で禁止されているいかなる活動にも参加しないよう、注意を払うことが非常に重要です</a:t>
            </a:r>
            <a:r>
              <a:rPr lang="ja-JP" altLang="en-US" sz="2200" dirty="0" smtClean="0">
                <a:solidFill>
                  <a:srgbClr val="000000"/>
                </a:solidFill>
              </a:rPr>
              <a:t>。</a:t>
            </a:r>
            <a:endParaRPr lang="en-US" altLang="ja-JP" sz="2200" dirty="0" smtClean="0">
              <a:solidFill>
                <a:srgbClr val="000000"/>
              </a:solidFill>
            </a:endParaRPr>
          </a:p>
          <a:p>
            <a:pPr marL="228600" lvl="0" indent="-50800">
              <a:spcBef>
                <a:spcPts val="0"/>
              </a:spcBef>
              <a:buSzPts val="2200"/>
            </a:pPr>
            <a:endParaRPr lang="ja-JP" altLang="en-US" sz="2200" dirty="0">
              <a:solidFill>
                <a:srgbClr val="000000"/>
              </a:solidFill>
            </a:endParaRPr>
          </a:p>
          <a:p>
            <a:pPr marL="228600" lvl="0" indent="-50800">
              <a:spcBef>
                <a:spcPts val="0"/>
              </a:spcBef>
              <a:buSzPts val="2200"/>
            </a:pPr>
            <a:r>
              <a:rPr lang="en-US" altLang="ja-JP" sz="2200" dirty="0">
                <a:solidFill>
                  <a:srgbClr val="000000"/>
                </a:solidFill>
              </a:rPr>
              <a:t>LF</a:t>
            </a:r>
            <a:r>
              <a:rPr lang="ja-JP" altLang="en-US" sz="2200" dirty="0">
                <a:solidFill>
                  <a:srgbClr val="000000"/>
                </a:solidFill>
              </a:rPr>
              <a:t>の会議において、また</a:t>
            </a:r>
            <a:r>
              <a:rPr lang="en-US" altLang="ja-JP" sz="2200" dirty="0">
                <a:solidFill>
                  <a:srgbClr val="000000"/>
                </a:solidFill>
              </a:rPr>
              <a:t>LF</a:t>
            </a:r>
            <a:r>
              <a:rPr lang="ja-JP" altLang="en-US" sz="2200" dirty="0">
                <a:solidFill>
                  <a:srgbClr val="000000"/>
                </a:solidFill>
              </a:rPr>
              <a:t>の活動に関連して、禁止されている行動の例は、</a:t>
            </a:r>
            <a:r>
              <a:rPr lang="en-US" altLang="ja-JP" sz="2200" dirty="0">
                <a:solidFill>
                  <a:srgbClr val="000000"/>
                </a:solidFill>
              </a:rPr>
              <a:t>https://www.linuxfoundation.jp/antitrust-policy/ </a:t>
            </a:r>
            <a:r>
              <a:rPr lang="ja-JP" altLang="en-US" sz="2200" dirty="0">
                <a:solidFill>
                  <a:srgbClr val="000000"/>
                </a:solidFill>
              </a:rPr>
              <a:t>から入手できる</a:t>
            </a:r>
            <a:r>
              <a:rPr lang="en-US" altLang="ja-JP" sz="2200" dirty="0">
                <a:solidFill>
                  <a:srgbClr val="000000"/>
                </a:solidFill>
              </a:rPr>
              <a:t>LF</a:t>
            </a:r>
            <a:r>
              <a:rPr lang="ja-JP" altLang="en-US" sz="2200" dirty="0">
                <a:solidFill>
                  <a:srgbClr val="000000"/>
                </a:solidFill>
              </a:rPr>
              <a:t>独占禁止法順守ポリシーに記載されています。これらの事項について質問がある場合は、あなたの会社の法律顧問に問い合わせるか、もしあなたが</a:t>
            </a:r>
            <a:r>
              <a:rPr lang="en-US" altLang="ja-JP" sz="2200" dirty="0">
                <a:solidFill>
                  <a:srgbClr val="000000"/>
                </a:solidFill>
              </a:rPr>
              <a:t>LF</a:t>
            </a:r>
            <a:r>
              <a:rPr lang="ja-JP" altLang="en-US" sz="2200" dirty="0">
                <a:solidFill>
                  <a:srgbClr val="000000"/>
                </a:solidFill>
              </a:rPr>
              <a:t>のメンバーであるならば、</a:t>
            </a:r>
            <a:r>
              <a:rPr lang="en-US" altLang="ja-JP" sz="2200" dirty="0">
                <a:solidFill>
                  <a:srgbClr val="000000"/>
                </a:solidFill>
              </a:rPr>
              <a:t>LF</a:t>
            </a:r>
            <a:r>
              <a:rPr lang="ja-JP" altLang="en-US" sz="2200" dirty="0">
                <a:solidFill>
                  <a:srgbClr val="000000"/>
                </a:solidFill>
              </a:rPr>
              <a:t>の法律顧問である </a:t>
            </a:r>
            <a:r>
              <a:rPr lang="en-US" altLang="ja-JP" sz="2200" dirty="0" err="1">
                <a:solidFill>
                  <a:srgbClr val="000000"/>
                </a:solidFill>
              </a:rPr>
              <a:t>Gesmer</a:t>
            </a:r>
            <a:r>
              <a:rPr lang="en-US" altLang="ja-JP" sz="2200" dirty="0">
                <a:solidFill>
                  <a:srgbClr val="000000"/>
                </a:solidFill>
              </a:rPr>
              <a:t> </a:t>
            </a:r>
            <a:r>
              <a:rPr lang="en-US" altLang="ja-JP" sz="2200" dirty="0" err="1">
                <a:solidFill>
                  <a:srgbClr val="000000"/>
                </a:solidFill>
              </a:rPr>
              <a:t>Updegrove</a:t>
            </a:r>
            <a:r>
              <a:rPr lang="en-US" altLang="ja-JP" sz="2200" dirty="0">
                <a:solidFill>
                  <a:srgbClr val="000000"/>
                </a:solidFill>
              </a:rPr>
              <a:t> LLP </a:t>
            </a:r>
            <a:r>
              <a:rPr lang="ja-JP" altLang="en-US" sz="2200" dirty="0">
                <a:solidFill>
                  <a:srgbClr val="000000"/>
                </a:solidFill>
              </a:rPr>
              <a:t>の </a:t>
            </a:r>
            <a:r>
              <a:rPr lang="en-US" altLang="ja-JP" sz="2200" dirty="0">
                <a:solidFill>
                  <a:srgbClr val="000000"/>
                </a:solidFill>
              </a:rPr>
              <a:t>Andrew </a:t>
            </a:r>
            <a:r>
              <a:rPr lang="en-US" altLang="ja-JP" sz="2200" dirty="0" err="1">
                <a:solidFill>
                  <a:srgbClr val="000000"/>
                </a:solidFill>
              </a:rPr>
              <a:t>Updegrove</a:t>
            </a:r>
            <a:r>
              <a:rPr lang="en-US" altLang="ja-JP" sz="2200" dirty="0">
                <a:solidFill>
                  <a:srgbClr val="000000"/>
                </a:solidFill>
              </a:rPr>
              <a:t> </a:t>
            </a:r>
            <a:r>
              <a:rPr lang="ja-JP" altLang="en-US" sz="2200" dirty="0">
                <a:solidFill>
                  <a:srgbClr val="000000"/>
                </a:solidFill>
              </a:rPr>
              <a:t>にお問い合わせください。</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0" y="105149"/>
            <a:ext cx="1107996" cy="461665"/>
          </a:xfrm>
          <a:prstGeom prst="rect">
            <a:avLst/>
          </a:prstGeom>
          <a:noFill/>
        </p:spPr>
        <p:txBody>
          <a:bodyPr wrap="none" rtlCol="0">
            <a:spAutoFit/>
          </a:bodyPr>
          <a:lstStyle/>
          <a:p>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参考</a:t>
            </a:r>
            <a:r>
              <a:rPr kumimoji="1" lang="en-US" altLang="ja-JP"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2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1397994573"/>
              </p:ext>
            </p:extLst>
          </p:nvPr>
        </p:nvGraphicFramePr>
        <p:xfrm>
          <a:off x="838200" y="1180529"/>
          <a:ext cx="10851931" cy="4438973"/>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1107798">
                <a:tc>
                  <a:txBody>
                    <a:bodyPr/>
                    <a:lstStyle/>
                    <a:p>
                      <a:pPr algn="ctr"/>
                      <a:r>
                        <a:rPr kumimoji="1" lang="en-US" altLang="ja-JP" sz="14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16:00 - 16:05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kumimoji="1" lang="en-US" altLang="ja-JP" sz="1400" b="1" dirty="0" smtClean="0">
                        <a:latin typeface="メイリオ" panose="020B0604030504040204" pitchFamily="50" charset="-128"/>
                        <a:ea typeface="メイリオ" panose="020B0604030504040204" pitchFamily="50" charset="-128"/>
                      </a:endParaRPr>
                    </a:p>
                    <a:p>
                      <a:r>
                        <a:rPr kumimoji="1" lang="ja-JP" altLang="en-US" sz="1400" b="1" dirty="0" smtClean="0">
                          <a:latin typeface="メイリオ" panose="020B0604030504040204" pitchFamily="50" charset="-128"/>
                          <a:ea typeface="メイリオ" panose="020B0604030504040204" pitchFamily="50" charset="-128"/>
                        </a:rPr>
                        <a:t>開会</a:t>
                      </a:r>
                      <a:endParaRPr kumimoji="1" lang="en-US" altLang="ja-JP" sz="1400" b="1" baseline="0"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1" lang="en-US" altLang="ja-JP" sz="1400" b="1" baseline="0"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623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latin typeface="メイリオ" panose="020B0604030504040204" pitchFamily="50" charset="-128"/>
                          <a:ea typeface="メイリオ" panose="020B0604030504040204" pitchFamily="50" charset="-128"/>
                        </a:rPr>
                        <a:t>2</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latin typeface="メイリオ" panose="020B0604030504040204" pitchFamily="50" charset="-128"/>
                          <a:ea typeface="メイリオ" panose="020B0604030504040204" pitchFamily="50" charset="-128"/>
                        </a:rPr>
                        <a:t>16:05 - 16:45</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フリーディスカッション</a:t>
                      </a: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情報をお持ちの方、お願いします</a:t>
                      </a: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1357946">
                <a:tc>
                  <a:txBody>
                    <a:bodyPr/>
                    <a:lstStyle/>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16:45 - 16:55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次回案内</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カジュアル会：</a:t>
                      </a:r>
                      <a:r>
                        <a:rPr kumimoji="1" lang="en-US" altLang="ja-JP" sz="1400" b="1" dirty="0" smtClean="0">
                          <a:latin typeface="メイリオ" panose="020B0604030504040204" pitchFamily="50" charset="-128"/>
                          <a:ea typeface="メイリオ" panose="020B0604030504040204" pitchFamily="50" charset="-128"/>
                        </a:rPr>
                        <a:t>4/13</a:t>
                      </a:r>
                      <a:r>
                        <a:rPr kumimoji="1" lang="ja-JP" altLang="en-US" sz="1400" b="1" dirty="0" smtClean="0">
                          <a:latin typeface="メイリオ" panose="020B0604030504040204" pitchFamily="50" charset="-128"/>
                          <a:ea typeface="メイリオ" panose="020B0604030504040204" pitchFamily="50" charset="-128"/>
                        </a:rPr>
                        <a:t> </a:t>
                      </a:r>
                      <a:r>
                        <a:rPr kumimoji="1" lang="en-US" altLang="ja-JP" sz="1400" b="1" dirty="0" smtClean="0">
                          <a:latin typeface="メイリオ" panose="020B0604030504040204" pitchFamily="50" charset="-128"/>
                          <a:ea typeface="メイリオ" panose="020B0604030504040204" pitchFamily="50" charset="-128"/>
                        </a:rPr>
                        <a:t>(1</a:t>
                      </a:r>
                      <a:r>
                        <a:rPr kumimoji="1" lang="ja-JP" altLang="en-US" sz="1400" b="1" dirty="0" smtClean="0">
                          <a:latin typeface="メイリオ" panose="020B0604030504040204" pitchFamily="50" charset="-128"/>
                          <a:ea typeface="メイリオ" panose="020B0604030504040204" pitchFamily="50" charset="-128"/>
                        </a:rPr>
                        <a:t>件の発表予定がアリます</a:t>
                      </a:r>
                      <a:r>
                        <a:rPr kumimoji="1" lang="en-US" altLang="ja-JP" sz="1400" b="1" dirty="0" smtClean="0">
                          <a:latin typeface="メイリオ" panose="020B0604030504040204" pitchFamily="50" charset="-128"/>
                          <a:ea typeface="メイリオ" panose="020B0604030504040204" pitchFamily="50" charset="-128"/>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月例会：</a:t>
                      </a:r>
                      <a:r>
                        <a:rPr kumimoji="1" lang="en-US" altLang="ja-JP" sz="1400" b="1" dirty="0" smtClean="0">
                          <a:latin typeface="メイリオ" panose="020B0604030504040204" pitchFamily="50" charset="-128"/>
                          <a:ea typeface="メイリオ" panose="020B0604030504040204" pitchFamily="50" charset="-128"/>
                        </a:rPr>
                        <a:t>5/25 (4</a:t>
                      </a:r>
                      <a:r>
                        <a:rPr kumimoji="1" lang="ja-JP" altLang="en-US" sz="1400" b="1" dirty="0" smtClean="0">
                          <a:latin typeface="メイリオ" panose="020B0604030504040204" pitchFamily="50" charset="-128"/>
                          <a:ea typeface="メイリオ" panose="020B0604030504040204" pitchFamily="50" charset="-128"/>
                        </a:rPr>
                        <a:t>月の月例会はありません</a:t>
                      </a:r>
                      <a:r>
                        <a:rPr kumimoji="1" lang="en-US" altLang="ja-JP" sz="1400" b="1" dirty="0" smtClean="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その他</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今後の取組について</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623646">
                <a:tc>
                  <a:txBody>
                    <a:bodyPr/>
                    <a:lstStyle/>
                    <a:p>
                      <a:pPr algn="ctr"/>
                      <a:r>
                        <a:rPr kumimoji="1" lang="en-US" altLang="ja-JP" sz="1400" b="1" dirty="0" smtClean="0">
                          <a:latin typeface="メイリオ" panose="020B0604030504040204" pitchFamily="50" charset="-128"/>
                          <a:ea typeface="メイリオ" panose="020B0604030504040204" pitchFamily="50" charset="-128"/>
                        </a:rPr>
                        <a:t>4</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16:55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閉会 </a:t>
                      </a: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095372"/>
                  </a:ext>
                </a:extLst>
              </a:tr>
              <a:tr h="604409">
                <a:tc>
                  <a:txBody>
                    <a:bodyPr/>
                    <a:lstStyle/>
                    <a:p>
                      <a:pPr algn="ct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sigstore</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sz="2000" dirty="0">
                <a:hlinkClick r:id="rId2"/>
              </a:rPr>
              <a:t>https://sigstore.dev</a:t>
            </a:r>
            <a:r>
              <a:rPr kumimoji="1" lang="en-US" altLang="ja-JP" sz="2000" dirty="0" smtClean="0">
                <a:hlinkClick r:id="rId2"/>
              </a:rPr>
              <a:t>/</a:t>
            </a:r>
            <a:endParaRPr kumimoji="1" lang="en-US" altLang="ja-JP" sz="2000" dirty="0"/>
          </a:p>
          <a:p>
            <a:r>
              <a:rPr kumimoji="1" lang="ja-JP" altLang="en-US" sz="2000" dirty="0" smtClean="0"/>
              <a:t>「</a:t>
            </a:r>
            <a:r>
              <a:rPr kumimoji="1" lang="en-US" altLang="ja-JP" sz="2000" dirty="0"/>
              <a:t>Linux Foundation</a:t>
            </a:r>
            <a:r>
              <a:rPr kumimoji="1" lang="ja-JP" altLang="en-US" sz="2000" dirty="0" err="1"/>
              <a:t>、</a:t>
            </a:r>
            <a:r>
              <a:rPr kumimoji="1" lang="ja-JP" altLang="en-US" sz="2000" dirty="0"/>
              <a:t>ソフトウェアの出所と真正性を確認する無料の</a:t>
            </a:r>
            <a:r>
              <a:rPr kumimoji="1" lang="en-US" altLang="ja-JP" sz="2000" dirty="0" err="1"/>
              <a:t>sigstore</a:t>
            </a:r>
            <a:r>
              <a:rPr kumimoji="1" lang="ja-JP" altLang="en-US" sz="2000" dirty="0"/>
              <a:t>署名サービスを発表</a:t>
            </a:r>
            <a:r>
              <a:rPr kumimoji="1" lang="ja-JP" altLang="en-US" sz="2000" dirty="0" smtClean="0"/>
              <a:t>」</a:t>
            </a:r>
            <a:endParaRPr kumimoji="1" lang="en-US" altLang="ja-JP" sz="2000" dirty="0" smtClean="0"/>
          </a:p>
          <a:p>
            <a:pPr lvl="1"/>
            <a:r>
              <a:rPr kumimoji="1" lang="en-US" altLang="ja-JP" sz="1800" dirty="0"/>
              <a:t>By Linux Foundation </a:t>
            </a:r>
            <a:r>
              <a:rPr kumimoji="1" lang="en-US" altLang="ja-JP" sz="1800" dirty="0" smtClean="0"/>
              <a:t>Japan. 3</a:t>
            </a:r>
            <a:r>
              <a:rPr kumimoji="1" lang="ja-JP" altLang="en-US" sz="1800" dirty="0" smtClean="0"/>
              <a:t>月</a:t>
            </a:r>
            <a:r>
              <a:rPr kumimoji="1" lang="en-US" altLang="ja-JP" sz="1800" dirty="0" smtClean="0"/>
              <a:t>9</a:t>
            </a:r>
            <a:r>
              <a:rPr kumimoji="1" lang="ja-JP" altLang="en-US" sz="1800" dirty="0" smtClean="0"/>
              <a:t>日</a:t>
            </a:r>
            <a:r>
              <a:rPr kumimoji="1" lang="en-US" altLang="ja-JP" sz="1800" dirty="0" smtClean="0"/>
              <a:t>, 2021</a:t>
            </a:r>
          </a:p>
          <a:p>
            <a:pPr lvl="1"/>
            <a:r>
              <a:rPr kumimoji="1" lang="en-US" altLang="ja-JP" sz="1800" dirty="0" smtClean="0">
                <a:hlinkClick r:id="rId3"/>
              </a:rPr>
              <a:t>https</a:t>
            </a:r>
            <a:r>
              <a:rPr kumimoji="1" lang="en-US" altLang="ja-JP" sz="1800" dirty="0">
                <a:hlinkClick r:id="rId3"/>
              </a:rPr>
              <a:t>://www.linuxfoundation.jp/press-release/2021/03/linux-foundation-announces-free-sigstore-signing-service-to-confirm-origin-and-authenticity-of-software</a:t>
            </a:r>
            <a:r>
              <a:rPr kumimoji="1" lang="en-US" altLang="ja-JP" sz="1800" dirty="0" smtClean="0">
                <a:hlinkClick r:id="rId3"/>
              </a:rPr>
              <a:t>/</a:t>
            </a:r>
            <a:endParaRPr kumimoji="1" lang="en-US" altLang="ja-JP" sz="1800" dirty="0" smtClean="0"/>
          </a:p>
          <a:p>
            <a:pPr lvl="1"/>
            <a:endParaRPr kumimoji="1" lang="ja-JP" altLang="en-US" sz="1800" dirty="0"/>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80554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NTIA: 2 topics</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a:t>[NTIA-SBOM-formats] Announcing the first SBOM </a:t>
            </a:r>
            <a:r>
              <a:rPr kumimoji="1" lang="en-US" altLang="ja-JP" dirty="0" err="1"/>
              <a:t>plugfest</a:t>
            </a:r>
            <a:r>
              <a:rPr kumimoji="1" lang="en-US" altLang="ja-JP" dirty="0" smtClean="0"/>
              <a:t>!</a:t>
            </a:r>
          </a:p>
          <a:p>
            <a:pPr lvl="1"/>
            <a:r>
              <a:rPr kumimoji="1" lang="en-US" altLang="ja-JP" dirty="0">
                <a:hlinkClick r:id="rId2"/>
              </a:rPr>
              <a:t>https://</a:t>
            </a:r>
            <a:r>
              <a:rPr kumimoji="1" lang="en-US" altLang="ja-JP" dirty="0" smtClean="0">
                <a:hlinkClick r:id="rId2"/>
              </a:rPr>
              <a:t>lists.linuxfoundation.org/pipermail/ntia-sbom-formats/2021-March/000244.html</a:t>
            </a:r>
            <a:endParaRPr kumimoji="1" lang="en-US" altLang="ja-JP" dirty="0" smtClean="0"/>
          </a:p>
          <a:p>
            <a:pPr lvl="1"/>
            <a:endParaRPr kumimoji="1" lang="en-US" altLang="ja-JP" dirty="0" smtClean="0"/>
          </a:p>
          <a:p>
            <a:r>
              <a:rPr kumimoji="1" lang="en-US" altLang="ja-JP" dirty="0"/>
              <a:t>[NTIA-SBOM-formats] taxonomy document - outstanding comment on "</a:t>
            </a:r>
            <a:r>
              <a:rPr kumimoji="1" lang="en-US" altLang="ja-JP" dirty="0" smtClean="0"/>
              <a:t>transport“</a:t>
            </a:r>
          </a:p>
          <a:p>
            <a:pPr lvl="1"/>
            <a:r>
              <a:rPr kumimoji="1" lang="en-US" altLang="ja-JP" dirty="0">
                <a:hlinkClick r:id="rId3"/>
              </a:rPr>
              <a:t>https://</a:t>
            </a:r>
            <a:r>
              <a:rPr kumimoji="1" lang="en-US" altLang="ja-JP" dirty="0" smtClean="0">
                <a:hlinkClick r:id="rId3"/>
              </a:rPr>
              <a:t>lists.linuxfoundation.org/pipermail/ntia-sbom-formats/2021-March/000245.html</a:t>
            </a:r>
            <a:endParaRPr kumimoji="1" lang="en-US" altLang="ja-JP" dirty="0" smtClean="0"/>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0924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議事</a:t>
            </a:r>
            <a:r>
              <a:rPr kumimoji="1" lang="ja-JP" altLang="en-US" dirty="0" smtClean="0"/>
              <a:t>メモ </a:t>
            </a:r>
            <a:r>
              <a:rPr kumimoji="1" lang="en-US" altLang="ja-JP" dirty="0" smtClean="0"/>
              <a:t>(</a:t>
            </a:r>
            <a:r>
              <a:rPr kumimoji="1" lang="ja-JP" altLang="en-US" dirty="0" smtClean="0"/>
              <a:t>要旨</a:t>
            </a:r>
            <a:r>
              <a:rPr kumimoji="1" lang="en-US" altLang="ja-JP" dirty="0" smtClean="0"/>
              <a:t>)</a:t>
            </a:r>
            <a:endParaRPr kumimoji="1" lang="ja-JP" altLang="en-US" dirty="0"/>
          </a:p>
        </p:txBody>
      </p:sp>
      <p:sp>
        <p:nvSpPr>
          <p:cNvPr id="5" name="テキスト プレースホルダー 2"/>
          <p:cNvSpPr txBox="1">
            <a:spLocks/>
          </p:cNvSpPr>
          <p:nvPr/>
        </p:nvSpPr>
        <p:spPr>
          <a:xfrm>
            <a:off x="838200" y="1066800"/>
            <a:ext cx="10921218" cy="4686300"/>
          </a:xfrm>
          <a:prstGeom prst="rect">
            <a:avLst/>
          </a:prstGeom>
          <a:noFill/>
          <a:ln>
            <a:solidFill>
              <a:schemeClr val="tx1"/>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buFont typeface="Arial" panose="020B0604020202020204" pitchFamily="34" charset="0"/>
              <a:buChar char="•"/>
            </a:pPr>
            <a:r>
              <a:rPr kumimoji="1" lang="en-US" altLang="ja-JP" sz="1600" b="1" dirty="0" smtClean="0">
                <a:solidFill>
                  <a:schemeClr val="tx1"/>
                </a:solidFill>
              </a:rPr>
              <a:t>4/13</a:t>
            </a:r>
            <a:r>
              <a:rPr kumimoji="1" lang="ja-JP" altLang="en-US" sz="1600" b="1" dirty="0" smtClean="0">
                <a:solidFill>
                  <a:schemeClr val="tx1"/>
                </a:solidFill>
              </a:rPr>
              <a:t> は 浅羽さんの</a:t>
            </a:r>
            <a:r>
              <a:rPr kumimoji="1" lang="en-US" altLang="ja-JP" sz="1600" b="1" dirty="0" smtClean="0">
                <a:solidFill>
                  <a:schemeClr val="tx1"/>
                </a:solidFill>
              </a:rPr>
              <a:t>1</a:t>
            </a:r>
            <a:r>
              <a:rPr kumimoji="1" lang="ja-JP" altLang="en-US" sz="1600" b="1" dirty="0" smtClean="0">
                <a:solidFill>
                  <a:schemeClr val="tx1"/>
                </a:solidFill>
              </a:rPr>
              <a:t>枠のみとする </a:t>
            </a:r>
            <a:r>
              <a:rPr kumimoji="1" lang="en-US" altLang="ja-JP" sz="1600" b="1" dirty="0" smtClean="0">
                <a:solidFill>
                  <a:schemeClr val="tx1"/>
                </a:solidFill>
              </a:rPr>
              <a:t>(</a:t>
            </a:r>
            <a:r>
              <a:rPr kumimoji="1" lang="ja-JP" altLang="en-US" sz="1600" b="1" dirty="0" smtClean="0">
                <a:solidFill>
                  <a:schemeClr val="tx1"/>
                </a:solidFill>
              </a:rPr>
              <a:t>ボリュームがありそう</a:t>
            </a:r>
            <a:r>
              <a:rPr kumimoji="1" lang="en-US" altLang="ja-JP" sz="1600" b="1" dirty="0" smtClean="0">
                <a:solidFill>
                  <a:schemeClr val="tx1"/>
                </a:solidFill>
              </a:rPr>
              <a:t>)</a:t>
            </a:r>
          </a:p>
          <a:p>
            <a:pPr>
              <a:lnSpc>
                <a:spcPct val="100000"/>
              </a:lnSpc>
              <a:buFont typeface="Arial" panose="020B0604020202020204" pitchFamily="34" charset="0"/>
              <a:buChar char="•"/>
            </a:pPr>
            <a:r>
              <a:rPr kumimoji="1" lang="en-US" altLang="ja-JP" sz="1600" b="1" dirty="0" smtClean="0">
                <a:solidFill>
                  <a:schemeClr val="tx1"/>
                </a:solidFill>
              </a:rPr>
              <a:t>5/25</a:t>
            </a:r>
            <a:r>
              <a:rPr kumimoji="1" lang="ja-JP" altLang="en-US" sz="1600" b="1" dirty="0" smtClean="0">
                <a:solidFill>
                  <a:schemeClr val="tx1"/>
                </a:solidFill>
              </a:rPr>
              <a:t> にて、森下さんに</a:t>
            </a:r>
            <a:r>
              <a:rPr kumimoji="1" lang="en-US" altLang="ja-JP" sz="1600" b="1" dirty="0" smtClean="0">
                <a:solidFill>
                  <a:schemeClr val="tx1"/>
                </a:solidFill>
              </a:rPr>
              <a:t>1</a:t>
            </a:r>
            <a:r>
              <a:rPr kumimoji="1" lang="ja-JP" altLang="en-US" sz="1600" b="1" dirty="0" smtClean="0">
                <a:solidFill>
                  <a:schemeClr val="tx1"/>
                </a:solidFill>
              </a:rPr>
              <a:t>枠を検討頂く</a:t>
            </a:r>
            <a:endParaRPr kumimoji="1" lang="en-US" altLang="ja-JP" sz="1600" b="1" dirty="0" smtClean="0">
              <a:solidFill>
                <a:schemeClr val="tx1"/>
              </a:solidFill>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70823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39267</TotalTime>
  <Words>812</Words>
  <Application>Microsoft Office PowerPoint</Application>
  <PresentationFormat>ワイド画面</PresentationFormat>
  <Paragraphs>93</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メイリオ</vt:lpstr>
      <vt:lpstr>Arial</vt:lpstr>
      <vt:lpstr>Calibri</vt:lpstr>
      <vt:lpstr>Office Theme</vt:lpstr>
      <vt:lpstr>OpenChain Japan Work Group Tooling Sub-Group Monthly Meeting: 2021.03</vt:lpstr>
      <vt:lpstr>Antitrust Policy Notice</vt:lpstr>
      <vt:lpstr>独占禁止法順守ポリシー (Antitrust Policy)</vt:lpstr>
      <vt:lpstr>Tooling SG の目的</vt:lpstr>
      <vt:lpstr>Tooling SG の活動内容</vt:lpstr>
      <vt:lpstr>今回のアジェンダ</vt:lpstr>
      <vt:lpstr>sigstore</vt:lpstr>
      <vt:lpstr>NTIA: 2 topics</vt:lpstr>
      <vt:lpstr>議事メモ (要旨)</vt:lpstr>
      <vt:lpstr>次回以降の案内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441</cp:revision>
  <dcterms:modified xsi:type="dcterms:W3CDTF">2021-03-25T18:11:56Z</dcterms:modified>
</cp:coreProperties>
</file>