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1"/>
  </p:notesMasterIdLst>
  <p:sldIdLst>
    <p:sldId id="269" r:id="rId2"/>
    <p:sldId id="298" r:id="rId3"/>
    <p:sldId id="316" r:id="rId4"/>
    <p:sldId id="306" r:id="rId5"/>
    <p:sldId id="303" r:id="rId6"/>
    <p:sldId id="307" r:id="rId7"/>
    <p:sldId id="320" r:id="rId8"/>
    <p:sldId id="318" r:id="rId9"/>
    <p:sldId id="312" r:id="rId10"/>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4" autoAdjust="0"/>
    <p:restoredTop sz="96505" autoAdjust="0"/>
  </p:normalViewPr>
  <p:slideViewPr>
    <p:cSldViewPr snapToGrid="0" snapToObjects="1">
      <p:cViewPr varScale="1">
        <p:scale>
          <a:sx n="110" d="100"/>
          <a:sy n="110" d="100"/>
        </p:scale>
        <p:origin x="138" y="126"/>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notesViewPr>
    <p:cSldViewPr snapToGrid="0" snapToObjects="1">
      <p:cViewPr varScale="1">
        <p:scale>
          <a:sx n="83" d="100"/>
          <a:sy n="83"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49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114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90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pic>
        <p:nvPicPr>
          <p:cNvPr id="9" name="Shape 32"/>
          <p:cNvPicPr preferRelativeResize="0"/>
          <p:nvPr userDrawn="1"/>
        </p:nvPicPr>
        <p:blipFill rotWithShape="1">
          <a:blip r:embed="rId2">
            <a:alphaModFix/>
          </a:blip>
          <a:srcRect/>
          <a:stretch/>
        </p:blipFill>
        <p:spPr>
          <a:xfrm>
            <a:off x="838200" y="5800725"/>
            <a:ext cx="1422093" cy="78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idx="10"/>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4" name="スライド番号プレースホルダー 3"/>
          <p:cNvSpPr>
            <a:spLocks noGrp="1"/>
          </p:cNvSpPr>
          <p:nvPr>
            <p:ph type="sldNum" idx="11"/>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241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9" r:id="rId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glammspr2021.sched.com/event/hlcb/open-source-license-compliance-with-agl-paul-barker-konsulko-grou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UGFCCWKoKs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lang="en-US" altLang="ja-JP" sz="4000" b="1" dirty="0" err="1">
                <a:solidFill>
                  <a:srgbClr val="EA5B2B"/>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t> Japan Work Group</a:t>
            </a:r>
            <a:b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 Sub</a:t>
            </a:r>
            <a:r>
              <a:rPr lang="en-US" altLang="ja-JP" sz="4000" b="1"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Group</a:t>
            </a:r>
            <a: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en-US" altLang="ja-JP" sz="3200" b="1" dirty="0" smtClean="0">
                <a:solidFill>
                  <a:srgbClr val="18BDE3"/>
                </a:solidFill>
                <a:latin typeface="メイリオ" panose="020B0604030504040204" pitchFamily="50" charset="-128"/>
                <a:ea typeface="メイリオ" panose="020B0604030504040204" pitchFamily="50" charset="-128"/>
                <a:cs typeface="Meiryo UI" panose="020B0604030504040204" pitchFamily="50" charset="-128"/>
              </a:rPr>
              <a:t>Casua</a:t>
            </a:r>
            <a:r>
              <a:rPr lang="en-US" altLang="ja-JP" sz="3200" b="1" dirty="0">
                <a:solidFill>
                  <a:srgbClr val="18BDE3"/>
                </a:solidFill>
                <a:latin typeface="メイリオ" panose="020B0604030504040204" pitchFamily="50" charset="-128"/>
                <a:ea typeface="メイリオ" panose="020B0604030504040204" pitchFamily="50" charset="-128"/>
                <a:cs typeface="Meiryo UI" panose="020B0604030504040204" pitchFamily="50" charset="-128"/>
              </a:rPr>
              <a:t>l</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Meeting: </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2021.04</a:t>
            </a:r>
            <a:endParaRPr kumimoji="1" lang="ja-JP" altLang="en-US" sz="3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ja-JP" altLang="en-US" dirty="0" smtClean="0">
                <a:solidFill>
                  <a:schemeClr val="tx1"/>
                </a:solidFill>
                <a:latin typeface="Meiryo UI" panose="020B0604030504040204" pitchFamily="50" charset="-128"/>
                <a:ea typeface="Meiryo UI" panose="020B0604030504040204" pitchFamily="50" charset="-128"/>
              </a:rPr>
              <a:t>　　</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r"/>
            <a:r>
              <a:rPr kumimoji="1" lang="en-US" altLang="ja-JP" dirty="0">
                <a:solidFill>
                  <a:schemeClr val="tx1"/>
                </a:solidFill>
                <a:latin typeface="Meiryo UI" panose="020B0604030504040204" pitchFamily="50" charset="-128"/>
                <a:ea typeface="Meiryo UI" panose="020B0604030504040204" pitchFamily="50" charset="-128"/>
              </a:rPr>
              <a:t>OpenChain Japan </a:t>
            </a:r>
            <a:r>
              <a:rPr kumimoji="1" lang="en-US" altLang="ja-JP" dirty="0" smtClean="0">
                <a:solidFill>
                  <a:schemeClr val="tx1"/>
                </a:solidFill>
                <a:latin typeface="Meiryo UI" panose="020B0604030504040204" pitchFamily="50" charset="-128"/>
                <a:ea typeface="Meiryo UI" panose="020B0604030504040204" pitchFamily="50" charset="-128"/>
              </a:rPr>
              <a:t>WG / Tooling SG</a:t>
            </a:r>
            <a:endParaRPr kumimoji="1" lang="ja-JP" altLang="en-US" dirty="0">
              <a:solidFill>
                <a:schemeClr val="tx1"/>
              </a:solidFill>
              <a:latin typeface="Meiryo UI" panose="020B0604030504040204" pitchFamily="50" charset="-128"/>
              <a:ea typeface="Meiryo UI" panose="020B0604030504040204" pitchFamily="50" charset="-128"/>
            </a:endParaRPr>
          </a:p>
          <a:p>
            <a:pPr algn="r"/>
            <a:r>
              <a:rPr kumimoji="1" lang="en-US" altLang="ja-JP" dirty="0" smtClean="0">
                <a:solidFill>
                  <a:schemeClr val="tx1"/>
                </a:solidFill>
                <a:latin typeface="Meiryo UI" panose="020B0604030504040204" pitchFamily="50" charset="-128"/>
                <a:ea typeface="Meiryo UI" panose="020B0604030504040204" pitchFamily="50" charset="-128"/>
              </a:rPr>
              <a:t>2021/04/13</a:t>
            </a:r>
            <a:endParaRPr kumimoji="1" lang="en-US" altLang="ja-JP" dirty="0" smtClean="0">
              <a:solidFill>
                <a:schemeClr val="tx1"/>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r>
              <a:rPr lang="en-US" altLang="ja-JP" sz="2200" dirty="0" smtClean="0">
                <a:solidFill>
                  <a:srgbClr val="000000"/>
                </a:solidFill>
              </a:rPr>
              <a:t>.</a:t>
            </a:r>
            <a:endParaRPr lang="en-US" altLang="ja-JP" sz="2200" dirty="0">
              <a:solidFill>
                <a:srgbClr val="000000"/>
              </a:solidFill>
            </a:endParaRPr>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0" dirty="0">
                <a:solidFill>
                  <a:srgbClr val="168FDF"/>
                </a:solidFill>
                <a:cs typeface="Calibri"/>
              </a:rPr>
              <a:t>独占禁止法順守ポリシー </a:t>
            </a:r>
            <a:r>
              <a:rPr lang="en-US" altLang="ja-JP" b="0" dirty="0">
                <a:solidFill>
                  <a:srgbClr val="168FDF"/>
                </a:solidFill>
                <a:cs typeface="Calibri"/>
              </a:rPr>
              <a:t>(</a:t>
            </a:r>
            <a:r>
              <a:rPr lang="en-CA" altLang="ja-JP" b="0" dirty="0">
                <a:solidFill>
                  <a:srgbClr val="168FDF"/>
                </a:solidFill>
                <a:cs typeface="Calibri"/>
              </a:rPr>
              <a:t>Antitrust Policy)</a:t>
            </a:r>
            <a:endParaRPr kumimoji="1" lang="ja-JP" altLang="en-US" dirty="0"/>
          </a:p>
        </p:txBody>
      </p:sp>
      <p:sp>
        <p:nvSpPr>
          <p:cNvPr id="3" name="テキスト プレースホルダー 2"/>
          <p:cNvSpPr>
            <a:spLocks noGrp="1"/>
          </p:cNvSpPr>
          <p:nvPr>
            <p:ph type="body" idx="1"/>
          </p:nvPr>
        </p:nvSpPr>
        <p:spPr/>
        <p:txBody>
          <a:bodyPr>
            <a:normAutofit/>
          </a:bodyPr>
          <a:lstStyle/>
          <a:p>
            <a:pPr marL="228600" lvl="0" indent="-50800">
              <a:spcBef>
                <a:spcPts val="0"/>
              </a:spcBef>
              <a:buSzPts val="2200"/>
            </a:pPr>
            <a:r>
              <a:rPr lang="en-US" altLang="ja-JP" sz="2200" dirty="0">
                <a:solidFill>
                  <a:srgbClr val="000000"/>
                </a:solidFill>
              </a:rPr>
              <a:t>Linux Foundation (</a:t>
            </a:r>
            <a:r>
              <a:rPr lang="ja-JP" altLang="en-US" sz="2200" dirty="0">
                <a:solidFill>
                  <a:srgbClr val="000000"/>
                </a:solidFill>
              </a:rPr>
              <a:t>以下</a:t>
            </a:r>
            <a:r>
              <a:rPr lang="en-US" altLang="ja-JP" sz="2200" dirty="0">
                <a:solidFill>
                  <a:srgbClr val="000000"/>
                </a:solidFill>
              </a:rPr>
              <a:t>LF</a:t>
            </a:r>
            <a:r>
              <a:rPr lang="ja-JP" altLang="en-US" sz="2200" dirty="0">
                <a:solidFill>
                  <a:srgbClr val="000000"/>
                </a:solidFill>
              </a:rPr>
              <a:t>と略す</a:t>
            </a:r>
            <a:r>
              <a:rPr lang="en-US" altLang="ja-JP" sz="2200" dirty="0">
                <a:solidFill>
                  <a:srgbClr val="000000"/>
                </a:solidFill>
              </a:rPr>
              <a:t>) </a:t>
            </a:r>
            <a:r>
              <a:rPr lang="ja-JP" altLang="en-US" sz="2200" dirty="0">
                <a:solidFill>
                  <a:srgbClr val="000000"/>
                </a:solidFill>
              </a:rPr>
              <a:t>の会議は、産業界で競合関係にある企業同士の参加が不可欠です。</a:t>
            </a:r>
            <a:r>
              <a:rPr lang="en-US" altLang="ja-JP" sz="2200" dirty="0">
                <a:solidFill>
                  <a:srgbClr val="000000"/>
                </a:solidFill>
              </a:rPr>
              <a:t>LF</a:t>
            </a:r>
            <a:r>
              <a:rPr lang="ja-JP" altLang="en-US" sz="2200" dirty="0">
                <a:solidFill>
                  <a:srgbClr val="000000"/>
                </a:solidFill>
              </a:rPr>
              <a:t>は、すべての活動を、適用されるべきすべての独占禁止法</a:t>
            </a:r>
            <a:r>
              <a:rPr lang="en-US" altLang="ja-JP" sz="2200" dirty="0">
                <a:solidFill>
                  <a:srgbClr val="000000"/>
                </a:solidFill>
              </a:rPr>
              <a:t>/</a:t>
            </a:r>
            <a:r>
              <a:rPr lang="ja-JP" altLang="en-US" sz="2200" dirty="0">
                <a:solidFill>
                  <a:srgbClr val="000000"/>
                </a:solidFill>
              </a:rPr>
              <a:t>競争法に則って運営します。従って、会議の出席者は、アジェンダに沿って会議を進め、国内外の独占禁止法</a:t>
            </a:r>
            <a:r>
              <a:rPr lang="en-US" altLang="ja-JP" sz="2200" dirty="0">
                <a:solidFill>
                  <a:srgbClr val="000000"/>
                </a:solidFill>
              </a:rPr>
              <a:t>/</a:t>
            </a:r>
            <a:r>
              <a:rPr lang="ja-JP" altLang="en-US" sz="2200" dirty="0">
                <a:solidFill>
                  <a:srgbClr val="000000"/>
                </a:solidFill>
              </a:rPr>
              <a:t>競争法の下で禁止されているいかなる活動にも参加しないよう、注意を払うことが非常に重要です</a:t>
            </a:r>
            <a:r>
              <a:rPr lang="ja-JP" altLang="en-US" sz="2200" dirty="0" smtClean="0">
                <a:solidFill>
                  <a:srgbClr val="000000"/>
                </a:solidFill>
              </a:rPr>
              <a:t>。</a:t>
            </a:r>
            <a:endParaRPr lang="en-US" altLang="ja-JP" sz="2200" dirty="0" smtClean="0">
              <a:solidFill>
                <a:srgbClr val="000000"/>
              </a:solidFill>
            </a:endParaRPr>
          </a:p>
          <a:p>
            <a:pPr marL="228600" lvl="0" indent="-50800">
              <a:spcBef>
                <a:spcPts val="0"/>
              </a:spcBef>
              <a:buSzPts val="2200"/>
            </a:pPr>
            <a:endParaRPr lang="ja-JP" altLang="en-US" sz="2200" dirty="0">
              <a:solidFill>
                <a:srgbClr val="000000"/>
              </a:solidFill>
            </a:endParaRPr>
          </a:p>
          <a:p>
            <a:pPr marL="228600" lvl="0" indent="-50800">
              <a:spcBef>
                <a:spcPts val="0"/>
              </a:spcBef>
              <a:buSzPts val="2200"/>
            </a:pPr>
            <a:r>
              <a:rPr lang="en-US" altLang="ja-JP" sz="2200" dirty="0">
                <a:solidFill>
                  <a:srgbClr val="000000"/>
                </a:solidFill>
              </a:rPr>
              <a:t>LF</a:t>
            </a:r>
            <a:r>
              <a:rPr lang="ja-JP" altLang="en-US" sz="2200" dirty="0">
                <a:solidFill>
                  <a:srgbClr val="000000"/>
                </a:solidFill>
              </a:rPr>
              <a:t>の会議において、また</a:t>
            </a:r>
            <a:r>
              <a:rPr lang="en-US" altLang="ja-JP" sz="2200" dirty="0">
                <a:solidFill>
                  <a:srgbClr val="000000"/>
                </a:solidFill>
              </a:rPr>
              <a:t>LF</a:t>
            </a:r>
            <a:r>
              <a:rPr lang="ja-JP" altLang="en-US" sz="2200" dirty="0">
                <a:solidFill>
                  <a:srgbClr val="000000"/>
                </a:solidFill>
              </a:rPr>
              <a:t>の活動に関連して、禁止されている行動の例は、</a:t>
            </a:r>
            <a:r>
              <a:rPr lang="en-US" altLang="ja-JP" sz="2200" dirty="0">
                <a:solidFill>
                  <a:srgbClr val="000000"/>
                </a:solidFill>
              </a:rPr>
              <a:t>https://www.linuxfoundation.jp/antitrust-policy/ </a:t>
            </a:r>
            <a:r>
              <a:rPr lang="ja-JP" altLang="en-US" sz="2200" dirty="0">
                <a:solidFill>
                  <a:srgbClr val="000000"/>
                </a:solidFill>
              </a:rPr>
              <a:t>から入手できる</a:t>
            </a:r>
            <a:r>
              <a:rPr lang="en-US" altLang="ja-JP" sz="2200" dirty="0">
                <a:solidFill>
                  <a:srgbClr val="000000"/>
                </a:solidFill>
              </a:rPr>
              <a:t>LF</a:t>
            </a:r>
            <a:r>
              <a:rPr lang="ja-JP" altLang="en-US" sz="2200" dirty="0">
                <a:solidFill>
                  <a:srgbClr val="000000"/>
                </a:solidFill>
              </a:rPr>
              <a:t>独占禁止法順守ポリシーに記載されています。これらの事項について質問がある場合は、あなたの会社の法律顧問に問い合わせるか、もしあなたが</a:t>
            </a:r>
            <a:r>
              <a:rPr lang="en-US" altLang="ja-JP" sz="2200" dirty="0">
                <a:solidFill>
                  <a:srgbClr val="000000"/>
                </a:solidFill>
              </a:rPr>
              <a:t>LF</a:t>
            </a:r>
            <a:r>
              <a:rPr lang="ja-JP" altLang="en-US" sz="2200" dirty="0">
                <a:solidFill>
                  <a:srgbClr val="000000"/>
                </a:solidFill>
              </a:rPr>
              <a:t>のメンバーであるならば、</a:t>
            </a:r>
            <a:r>
              <a:rPr lang="en-US" altLang="ja-JP" sz="2200" dirty="0">
                <a:solidFill>
                  <a:srgbClr val="000000"/>
                </a:solidFill>
              </a:rPr>
              <a:t>LF</a:t>
            </a:r>
            <a:r>
              <a:rPr lang="ja-JP" altLang="en-US" sz="2200" dirty="0">
                <a:solidFill>
                  <a:srgbClr val="000000"/>
                </a:solidFill>
              </a:rPr>
              <a:t>の法律顧問である </a:t>
            </a:r>
            <a:r>
              <a:rPr lang="en-US" altLang="ja-JP" sz="2200" dirty="0" err="1">
                <a:solidFill>
                  <a:srgbClr val="000000"/>
                </a:solidFill>
              </a:rPr>
              <a:t>Gesmer</a:t>
            </a:r>
            <a:r>
              <a:rPr lang="en-US" altLang="ja-JP" sz="2200" dirty="0">
                <a:solidFill>
                  <a:srgbClr val="000000"/>
                </a:solidFill>
              </a:rPr>
              <a:t> </a:t>
            </a:r>
            <a:r>
              <a:rPr lang="en-US" altLang="ja-JP" sz="2200" dirty="0" err="1">
                <a:solidFill>
                  <a:srgbClr val="000000"/>
                </a:solidFill>
              </a:rPr>
              <a:t>Updegrove</a:t>
            </a:r>
            <a:r>
              <a:rPr lang="en-US" altLang="ja-JP" sz="2200" dirty="0">
                <a:solidFill>
                  <a:srgbClr val="000000"/>
                </a:solidFill>
              </a:rPr>
              <a:t> LLP </a:t>
            </a:r>
            <a:r>
              <a:rPr lang="ja-JP" altLang="en-US" sz="2200" dirty="0">
                <a:solidFill>
                  <a:srgbClr val="000000"/>
                </a:solidFill>
              </a:rPr>
              <a:t>の </a:t>
            </a:r>
            <a:r>
              <a:rPr lang="en-US" altLang="ja-JP" sz="2200" dirty="0">
                <a:solidFill>
                  <a:srgbClr val="000000"/>
                </a:solidFill>
              </a:rPr>
              <a:t>Andrew </a:t>
            </a:r>
            <a:r>
              <a:rPr lang="en-US" altLang="ja-JP" sz="2200" dirty="0" err="1">
                <a:solidFill>
                  <a:srgbClr val="000000"/>
                </a:solidFill>
              </a:rPr>
              <a:t>Updegrove</a:t>
            </a:r>
            <a:r>
              <a:rPr lang="en-US" altLang="ja-JP" sz="2200" dirty="0">
                <a:solidFill>
                  <a:srgbClr val="000000"/>
                </a:solidFill>
              </a:rPr>
              <a:t> </a:t>
            </a:r>
            <a:r>
              <a:rPr lang="ja-JP" altLang="en-US" sz="2200" dirty="0">
                <a:solidFill>
                  <a:srgbClr val="000000"/>
                </a:solidFill>
              </a:rPr>
              <a:t>にお問い合わせください。</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0" y="105149"/>
            <a:ext cx="1107996" cy="461665"/>
          </a:xfrm>
          <a:prstGeom prst="rect">
            <a:avLst/>
          </a:prstGeom>
          <a:noFill/>
        </p:spPr>
        <p:txBody>
          <a:bodyPr wrap="none" rtlCol="0">
            <a:spAutoFit/>
          </a:bodyPr>
          <a:lstStyle/>
          <a:p>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参考</a:t>
            </a:r>
            <a:r>
              <a:rPr kumimoji="1" lang="en-US" altLang="ja-JP"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12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の目的</a:t>
            </a:r>
            <a:endParaRPr kumimoji="1" lang="ja-JP" altLang="en-US" dirty="0"/>
          </a:p>
        </p:txBody>
      </p:sp>
      <p:sp>
        <p:nvSpPr>
          <p:cNvPr id="3" name="テキスト プレースホルダー 2"/>
          <p:cNvSpPr>
            <a:spLocks noGrp="1"/>
          </p:cNvSpPr>
          <p:nvPr>
            <p:ph type="body" idx="1"/>
          </p:nvPr>
        </p:nvSpPr>
        <p:spPr>
          <a:xfrm>
            <a:off x="838200" y="1255594"/>
            <a:ext cx="10898393" cy="4521261"/>
          </a:xfrm>
        </p:spPr>
        <p:txBody>
          <a:bodyPr>
            <a:normAutofit/>
          </a:bodyPr>
          <a:lstStyle/>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管理運用のための</a:t>
            </a: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ツール</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を利用して、</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Open Source Compliance </a:t>
            </a:r>
            <a:r>
              <a:rPr kumimoji="1" lang="ja-JP" altLang="en-US" b="1" dirty="0">
                <a:solidFill>
                  <a:schemeClr val="tx1"/>
                </a:solidFill>
                <a:latin typeface="メイリオ" panose="020B0604030504040204" pitchFamily="50" charset="-128"/>
                <a:ea typeface="メイリオ" panose="020B0604030504040204" pitchFamily="50" charset="-128"/>
              </a:rPr>
              <a:t>において次を実現する</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組織に応じたワークフローの構築</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省力化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オートメーション</a:t>
            </a:r>
            <a:r>
              <a:rPr kumimoji="1" lang="en-US" altLang="ja-JP" b="1" dirty="0">
                <a:solidFill>
                  <a:schemeClr val="tx1"/>
                </a:solidFill>
                <a:latin typeface="メイリオ" panose="020B0604030504040204" pitchFamily="50" charset="-128"/>
                <a:ea typeface="メイリオ" panose="020B0604030504040204" pitchFamily="50" charset="-128"/>
              </a:rPr>
              <a:t>)</a:t>
            </a: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質の向上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ツール、ワークフロー、コンプライアンスについて</a:t>
            </a:r>
            <a:r>
              <a:rPr kumimoji="1" lang="en-US" altLang="ja-JP" b="1" dirty="0">
                <a:solidFill>
                  <a:schemeClr val="tx1"/>
                </a:solidFill>
                <a:latin typeface="メイリオ" panose="020B0604030504040204" pitchFamily="50" charset="-128"/>
                <a:ea typeface="メイリオ" panose="020B0604030504040204" pitchFamily="50" charset="-128"/>
              </a:rPr>
              <a:t>)</a:t>
            </a:r>
            <a:endParaRPr kumimoji="1" lang="ja-JP" altLang="en-US" b="1" dirty="0">
              <a:solidFill>
                <a:schemeClr val="tx1"/>
              </a:solidFill>
              <a:latin typeface="メイリオ" panose="020B0604030504040204" pitchFamily="50" charset="-128"/>
              <a:ea typeface="メイリオ" panose="020B0604030504040204" pitchFamily="50" charset="-128"/>
            </a:endParaRPr>
          </a:p>
          <a:p>
            <a:pPr marL="97156" indent="0">
              <a:buNone/>
            </a:pP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705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の活動内容</a:t>
            </a:r>
            <a:endParaRPr kumimoji="1" lang="ja-JP" altLang="en-US" dirty="0"/>
          </a:p>
        </p:txBody>
      </p:sp>
      <p:sp>
        <p:nvSpPr>
          <p:cNvPr id="3"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b="1" dirty="0">
                <a:solidFill>
                  <a:schemeClr val="tx1"/>
                </a:solidFill>
                <a:latin typeface="メイリオ" panose="020B0604030504040204" pitchFamily="50" charset="-128"/>
                <a:ea typeface="メイリオ" panose="020B0604030504040204" pitchFamily="50" charset="-128"/>
              </a:rPr>
              <a:t>日本語中心で</a:t>
            </a:r>
            <a:r>
              <a:rPr kumimoji="1" lang="en-US" altLang="ja-JP" b="1" dirty="0">
                <a:solidFill>
                  <a:schemeClr val="tx1"/>
                </a:solidFill>
                <a:latin typeface="メイリオ" panose="020B0604030504040204" pitchFamily="50" charset="-128"/>
                <a:ea typeface="メイリオ" panose="020B0604030504040204" pitchFamily="50" charset="-128"/>
              </a:rPr>
              <a:t>OK</a:t>
            </a:r>
          </a:p>
          <a:p>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ツールの情報をまとめる </a:t>
            </a:r>
            <a:r>
              <a:rPr kumimoji="1" lang="en-US" altLang="ja-JP" sz="2000" b="1" dirty="0">
                <a:solidFill>
                  <a:schemeClr val="tx1"/>
                </a:solidFill>
                <a:latin typeface="メイリオ" panose="020B0604030504040204" pitchFamily="50" charset="-128"/>
                <a:ea typeface="メイリオ" panose="020B0604030504040204" pitchFamily="50" charset="-128"/>
              </a:rPr>
              <a:t>/ </a:t>
            </a:r>
            <a:r>
              <a:rPr kumimoji="1" lang="ja-JP" altLang="en-US" sz="2000" b="1" dirty="0">
                <a:solidFill>
                  <a:schemeClr val="tx1"/>
                </a:solidFill>
                <a:latin typeface="メイリオ" panose="020B0604030504040204" pitchFamily="50" charset="-128"/>
                <a:ea typeface="メイリオ" panose="020B0604030504040204" pitchFamily="50" charset="-128"/>
              </a:rPr>
              <a:t>発信する</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(Global</a:t>
            </a:r>
            <a:r>
              <a:rPr kumimoji="1" lang="ja-JP" altLang="en-US" sz="1700" dirty="0">
                <a:solidFill>
                  <a:schemeClr val="tx1"/>
                </a:solidFill>
                <a:latin typeface="メイリオ" panose="020B0604030504040204" pitchFamily="50" charset="-128"/>
                <a:ea typeface="メイリオ" panose="020B0604030504040204" pitchFamily="50" charset="-128"/>
              </a:rPr>
              <a:t>コミュニティと連携</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実際に使いながら勉強や議論する場の提供</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ツール紹介、セミナーやハンズオンの開催など</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情報流通とツールのマッピング</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ワークフロー実現のために課題を洗い出し、他と連携して改善</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活動に賛同するメンバ拡大のためのプロモーション</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en-US" altLang="ja-JP" sz="1700" dirty="0" err="1">
                <a:solidFill>
                  <a:schemeClr val="tx1"/>
                </a:solidFill>
                <a:latin typeface="メイリオ" panose="020B0604030504040204" pitchFamily="50" charset="-128"/>
                <a:ea typeface="メイリオ" panose="020B0604030504040204" pitchFamily="50" charset="-128"/>
              </a:rPr>
              <a:t>OpenChain</a:t>
            </a:r>
            <a:r>
              <a:rPr kumimoji="1" lang="ja-JP" altLang="en-US" sz="1700" dirty="0">
                <a:solidFill>
                  <a:schemeClr val="tx1"/>
                </a:solidFill>
                <a:latin typeface="メイリオ" panose="020B0604030504040204" pitchFamily="50" charset="-128"/>
                <a:ea typeface="メイリオ" panose="020B0604030504040204" pitchFamily="50" charset="-128"/>
              </a:rPr>
              <a:t>以外の会合での発表、</a:t>
            </a:r>
            <a:r>
              <a:rPr kumimoji="1" lang="en-US" altLang="ja-JP" sz="1700" dirty="0" err="1">
                <a:solidFill>
                  <a:schemeClr val="tx1"/>
                </a:solidFill>
                <a:latin typeface="メイリオ" panose="020B0604030504040204" pitchFamily="50" charset="-128"/>
                <a:ea typeface="メイリオ" panose="020B0604030504040204" pitchFamily="50" charset="-128"/>
              </a:rPr>
              <a:t>Github</a:t>
            </a:r>
            <a:r>
              <a:rPr kumimoji="1" lang="ja-JP" altLang="en-US" sz="1700" dirty="0">
                <a:solidFill>
                  <a:schemeClr val="tx1"/>
                </a:solidFill>
                <a:latin typeface="メイリオ" panose="020B0604030504040204" pitchFamily="50" charset="-128"/>
                <a:ea typeface="メイリオ" panose="020B0604030504040204" pitchFamily="50" charset="-128"/>
              </a:rPr>
              <a:t>やその他メディアの活用</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2136797016"/>
              </p:ext>
            </p:extLst>
          </p:nvPr>
        </p:nvGraphicFramePr>
        <p:xfrm>
          <a:off x="838200" y="1180529"/>
          <a:ext cx="10851931" cy="4976577"/>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578602">
                <a:tc>
                  <a:txBody>
                    <a:bodyPr/>
                    <a:lstStyle/>
                    <a:p>
                      <a:pPr algn="ctr"/>
                      <a:r>
                        <a:rPr kumimoji="1" lang="en-US" altLang="ja-JP" sz="1400" b="1" dirty="0" smtClean="0">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16:00 - 16:05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開会</a:t>
                      </a:r>
                      <a:endParaRPr kumimoji="1" lang="en-US" altLang="ja-JP" sz="1400" b="1" baseline="0"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623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latin typeface="メイリオ" panose="020B0604030504040204" pitchFamily="50" charset="-128"/>
                          <a:ea typeface="メイリオ" panose="020B0604030504040204" pitchFamily="50" charset="-128"/>
                        </a:rPr>
                        <a:t>2</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latin typeface="メイリオ" panose="020B0604030504040204" pitchFamily="50" charset="-128"/>
                          <a:ea typeface="メイリオ" panose="020B0604030504040204" pitchFamily="50" charset="-128"/>
                        </a:rPr>
                        <a:t>16:05 - </a:t>
                      </a:r>
                      <a:r>
                        <a:rPr kumimoji="1" lang="en-US" altLang="ja-JP" sz="1400" b="1" dirty="0" smtClean="0">
                          <a:latin typeface="メイリオ" panose="020B0604030504040204" pitchFamily="50" charset="-128"/>
                          <a:ea typeface="メイリオ" panose="020B0604030504040204" pitchFamily="50" charset="-128"/>
                        </a:rPr>
                        <a:t>16:35</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浅羽さんに、</a:t>
                      </a:r>
                      <a:r>
                        <a:rPr kumimoji="1" lang="en-US" altLang="ja-JP" sz="1400" b="1" dirty="0" err="1" smtClean="0">
                          <a:latin typeface="メイリオ" panose="020B0604030504040204" pitchFamily="50" charset="-128"/>
                          <a:ea typeface="メイリオ" panose="020B0604030504040204" pitchFamily="50" charset="-128"/>
                        </a:rPr>
                        <a:t>Yocto</a:t>
                      </a:r>
                      <a:r>
                        <a:rPr kumimoji="1" lang="ja-JP" altLang="en-US" sz="1400" b="1" dirty="0" smtClean="0">
                          <a:latin typeface="メイリオ" panose="020B0604030504040204" pitchFamily="50" charset="-128"/>
                          <a:ea typeface="メイリオ" panose="020B0604030504040204" pitchFamily="50" charset="-128"/>
                        </a:rPr>
                        <a:t>開発の知見を交えながら、次のプレゼンの紹介を頂きます</a:t>
                      </a:r>
                      <a:endParaRPr kumimoji="1" lang="en-US" altLang="ja-JP" sz="1400" b="1"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latin typeface="メイリオ" panose="020B0604030504040204" pitchFamily="50" charset="-128"/>
                          <a:ea typeface="メイリオ" panose="020B0604030504040204" pitchFamily="50" charset="-128"/>
                        </a:rPr>
                        <a:t>“Open Source License Compliance with AGL - Paul Barker, </a:t>
                      </a:r>
                      <a:r>
                        <a:rPr kumimoji="1" lang="en-US" altLang="ja-JP" sz="1400" b="1" dirty="0" err="1" smtClean="0">
                          <a:latin typeface="メイリオ" panose="020B0604030504040204" pitchFamily="50" charset="-128"/>
                          <a:ea typeface="メイリオ" panose="020B0604030504040204" pitchFamily="50" charset="-128"/>
                        </a:rPr>
                        <a:t>Konsulko</a:t>
                      </a:r>
                      <a:r>
                        <a:rPr kumimoji="1" lang="en-US" altLang="ja-JP" sz="1400" b="1" dirty="0" smtClean="0">
                          <a:latin typeface="メイリオ" panose="020B0604030504040204" pitchFamily="50" charset="-128"/>
                          <a:ea typeface="メイリオ" panose="020B0604030504040204" pitchFamily="50" charset="-128"/>
                        </a:rPr>
                        <a:t> Group”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en-US" altLang="ja-JP" sz="1400" b="1" dirty="0" smtClean="0">
                          <a:latin typeface="メイリオ" panose="020B0604030504040204" pitchFamily="50" charset="-128"/>
                          <a:ea typeface="メイリオ" panose="020B0604030504040204" pitchFamily="50" charset="-128"/>
                          <a:hlinkClick r:id="rId3"/>
                        </a:rPr>
                        <a:t>https://aglammspr2021.sched.com/event/hlcb/open-source-license-compliance-with-agl-paul-barker-konsulko-group</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en-US" altLang="ja-JP" sz="1400" b="1" dirty="0" err="1" smtClean="0">
                          <a:latin typeface="メイリオ" panose="020B0604030504040204" pitchFamily="50" charset="-128"/>
                          <a:ea typeface="メイリオ" panose="020B0604030504040204" pitchFamily="50" charset="-128"/>
                        </a:rPr>
                        <a:t>Youtube</a:t>
                      </a:r>
                      <a:r>
                        <a:rPr kumimoji="1" lang="ja-JP" altLang="en-US" sz="1400" b="1" dirty="0" smtClean="0">
                          <a:latin typeface="メイリオ" panose="020B0604030504040204" pitchFamily="50" charset="-128"/>
                          <a:ea typeface="メイリオ" panose="020B0604030504040204" pitchFamily="50" charset="-128"/>
                        </a:rPr>
                        <a:t>にある講演動画</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en-US" altLang="ja-JP" sz="1400" b="1" dirty="0" smtClean="0">
                          <a:latin typeface="メイリオ" panose="020B0604030504040204" pitchFamily="50" charset="-128"/>
                          <a:ea typeface="メイリオ" panose="020B0604030504040204" pitchFamily="50" charset="-128"/>
                          <a:hlinkClick r:id="rId4"/>
                        </a:rPr>
                        <a:t>https://www.youtube.com/watch?v=UGFCCWKoKsc</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1357946">
                <a:tc>
                  <a:txBody>
                    <a:bodyPr/>
                    <a:lstStyle/>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16:35 </a:t>
                      </a:r>
                      <a:r>
                        <a:rPr kumimoji="1" lang="en-US" altLang="ja-JP" sz="1400" b="1" dirty="0" smtClean="0">
                          <a:latin typeface="メイリオ" panose="020B0604030504040204" pitchFamily="50" charset="-128"/>
                          <a:ea typeface="メイリオ" panose="020B0604030504040204" pitchFamily="50" charset="-128"/>
                        </a:rPr>
                        <a:t>- 16:55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フリーディスカッション</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情報をお持ちの方、お願いします</a:t>
                      </a:r>
                      <a:endParaRPr kumimoji="1" lang="en-US" altLang="ja-JP" sz="1400" b="1"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次回</a:t>
                      </a:r>
                      <a:r>
                        <a:rPr kumimoji="1" lang="ja-JP" altLang="en-US" sz="1400" b="1" dirty="0" smtClean="0">
                          <a:latin typeface="メイリオ" panose="020B0604030504040204" pitchFamily="50" charset="-128"/>
                          <a:ea typeface="メイリオ" panose="020B0604030504040204" pitchFamily="50" charset="-128"/>
                        </a:rPr>
                        <a:t>案内</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カジュアル会</a:t>
                      </a:r>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dirty="0" smtClean="0">
                          <a:latin typeface="メイリオ" panose="020B0604030504040204" pitchFamily="50" charset="-128"/>
                          <a:ea typeface="メイリオ" panose="020B0604030504040204" pitchFamily="50" charset="-128"/>
                        </a:rPr>
                        <a:t>5/11</a:t>
                      </a:r>
                      <a:r>
                        <a:rPr kumimoji="1" lang="ja-JP" altLang="en-US" sz="1400" b="1" dirty="0" smtClean="0">
                          <a:latin typeface="メイリオ" panose="020B0604030504040204" pitchFamily="50" charset="-128"/>
                          <a:ea typeface="メイリオ" panose="020B0604030504040204" pitchFamily="50" charset="-128"/>
                        </a:rPr>
                        <a:t> </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月例会：</a:t>
                      </a:r>
                      <a:r>
                        <a:rPr kumimoji="1" lang="en-US" altLang="ja-JP" sz="1400" b="1" dirty="0" smtClean="0">
                          <a:latin typeface="メイリオ" panose="020B0604030504040204" pitchFamily="50" charset="-128"/>
                          <a:ea typeface="メイリオ" panose="020B0604030504040204" pitchFamily="50" charset="-128"/>
                        </a:rPr>
                        <a:t>5/25 </a:t>
                      </a:r>
                      <a:r>
                        <a:rPr kumimoji="1" lang="en-US" altLang="ja-JP" sz="1400" b="1" dirty="0" smtClean="0">
                          <a:latin typeface="メイリオ" panose="020B0604030504040204" pitchFamily="50" charset="-128"/>
                          <a:ea typeface="メイリオ" panose="020B0604030504040204" pitchFamily="50" charset="-128"/>
                        </a:rPr>
                        <a:t>(1</a:t>
                      </a:r>
                      <a:r>
                        <a:rPr kumimoji="1" lang="ja-JP" altLang="en-US" sz="1400" b="1" dirty="0" smtClean="0">
                          <a:latin typeface="メイリオ" panose="020B0604030504040204" pitchFamily="50" charset="-128"/>
                          <a:ea typeface="メイリオ" panose="020B0604030504040204" pitchFamily="50" charset="-128"/>
                        </a:rPr>
                        <a:t>枠相談中。</a:t>
                      </a:r>
                      <a:r>
                        <a:rPr kumimoji="1" lang="en-US" altLang="ja-JP" sz="1400" b="1" dirty="0" smtClean="0">
                          <a:latin typeface="メイリオ" panose="020B0604030504040204" pitchFamily="50" charset="-128"/>
                          <a:ea typeface="メイリオ" panose="020B0604030504040204" pitchFamily="50" charset="-128"/>
                        </a:rPr>
                        <a:t>※4</a:t>
                      </a:r>
                      <a:r>
                        <a:rPr kumimoji="1" lang="ja-JP" altLang="en-US" sz="1400" b="1" dirty="0" smtClean="0">
                          <a:latin typeface="メイリオ" panose="020B0604030504040204" pitchFamily="50" charset="-128"/>
                          <a:ea typeface="メイリオ" panose="020B0604030504040204" pitchFamily="50" charset="-128"/>
                        </a:rPr>
                        <a:t>月の月例会はありません</a:t>
                      </a:r>
                      <a:r>
                        <a:rPr kumimoji="1" lang="en-US" altLang="ja-JP" sz="1400" b="1" dirty="0" smtClean="0">
                          <a:latin typeface="メイリオ" panose="020B0604030504040204" pitchFamily="50" charset="-128"/>
                          <a:ea typeface="メイリオ"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その他</a:t>
                      </a:r>
                      <a:endParaRPr kumimoji="1" lang="en-US" altLang="ja-JP" sz="1400" b="1" dirty="0" smtClean="0">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1" lang="ja-JP" altLang="en-US" sz="1400" b="1" dirty="0" smtClean="0">
                          <a:latin typeface="メイリオ" panose="020B0604030504040204" pitchFamily="50" charset="-128"/>
                          <a:ea typeface="メイリオ" panose="020B0604030504040204" pitchFamily="50" charset="-128"/>
                        </a:rPr>
                        <a:t>ソフトウェアコンポーネントの</a:t>
                      </a:r>
                      <a:r>
                        <a:rPr kumimoji="1" lang="en-US" altLang="ja-JP" sz="1400" b="1" dirty="0" smtClean="0">
                          <a:latin typeface="メイリオ" panose="020B0604030504040204" pitchFamily="50" charset="-128"/>
                          <a:ea typeface="メイリオ" panose="020B0604030504040204" pitchFamily="50" charset="-128"/>
                        </a:rPr>
                        <a:t>Identification</a:t>
                      </a:r>
                      <a:r>
                        <a:rPr kumimoji="1" lang="ja-JP" altLang="en-US" sz="1400" b="1" dirty="0" smtClean="0">
                          <a:latin typeface="メイリオ" panose="020B0604030504040204" pitchFamily="50" charset="-128"/>
                          <a:ea typeface="メイリオ" panose="020B0604030504040204" pitchFamily="50" charset="-128"/>
                        </a:rPr>
                        <a:t>に関して </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623646">
                <a:tc>
                  <a:txBody>
                    <a:bodyPr/>
                    <a:lstStyle/>
                    <a:p>
                      <a:pPr algn="ctr"/>
                      <a:r>
                        <a:rPr kumimoji="1" lang="en-US" altLang="ja-JP" sz="1400" b="1" dirty="0" smtClean="0">
                          <a:latin typeface="メイリオ" panose="020B0604030504040204" pitchFamily="50" charset="-128"/>
                          <a:ea typeface="メイリオ" panose="020B0604030504040204" pitchFamily="50" charset="-128"/>
                        </a:rPr>
                        <a:t>4</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16:55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閉会 </a:t>
                      </a: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095372"/>
                  </a:ext>
                </a:extLst>
              </a:tr>
              <a:tr h="604409">
                <a:tc>
                  <a:txBody>
                    <a:bodyPr/>
                    <a:lstStyle/>
                    <a:p>
                      <a:pPr algn="ct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 /  CC0-1.0</a:t>
            </a:r>
          </a:p>
        </p:txBody>
      </p:sp>
    </p:spTree>
    <p:extLst>
      <p:ext uri="{BB962C8B-B14F-4D97-AF65-F5344CB8AC3E}">
        <p14:creationId xmlns:p14="http://schemas.microsoft.com/office/powerpoint/2010/main" val="397137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NTIA: </a:t>
            </a:r>
            <a:r>
              <a:rPr kumimoji="1" lang="en-US" altLang="ja-JP" dirty="0" smtClean="0"/>
              <a:t> SBOM</a:t>
            </a:r>
            <a:r>
              <a:rPr kumimoji="1" lang="ja-JP" altLang="en-US" dirty="0" smtClean="0"/>
              <a:t> </a:t>
            </a:r>
            <a:r>
              <a:rPr kumimoji="1" lang="en-US" altLang="ja-JP" dirty="0" err="1" smtClean="0"/>
              <a:t>plugfest</a:t>
            </a:r>
            <a:r>
              <a:rPr kumimoji="1" lang="en-US" altLang="ja-JP" dirty="0" smtClean="0"/>
              <a:t> on 4/9</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Folder </a:t>
            </a:r>
          </a:p>
          <a:p>
            <a:pPr lvl="1"/>
            <a:r>
              <a:rPr kumimoji="1" lang="en-US" altLang="ja-JP" dirty="0" smtClean="0"/>
              <a:t>https</a:t>
            </a:r>
            <a:r>
              <a:rPr kumimoji="1" lang="en-US" altLang="ja-JP" dirty="0"/>
              <a:t>://drive.google.com/drive/u/0/folders/1zIqD2kPevZhDQcnJjaYLBccUm1dIz3Pw</a:t>
            </a:r>
          </a:p>
          <a:p>
            <a:endParaRPr kumimoji="1" lang="en-US" altLang="ja-JP" dirty="0" smtClean="0"/>
          </a:p>
          <a:p>
            <a:r>
              <a:rPr kumimoji="1" lang="en-US" altLang="ja-JP" dirty="0" smtClean="0"/>
              <a:t>Notes</a:t>
            </a:r>
          </a:p>
          <a:p>
            <a:pPr lvl="1"/>
            <a:r>
              <a:rPr kumimoji="1" lang="en-US" altLang="ja-JP" dirty="0" smtClean="0"/>
              <a:t>https</a:t>
            </a:r>
            <a:r>
              <a:rPr kumimoji="1" lang="en-US" altLang="ja-JP" dirty="0"/>
              <a:t>://docs.google.com/document/d/1LfeTAKSalSc5Wx2tQ3nf_9U6UCsxXh3eDLdmr4ZdNQM/edit#[</a:t>
            </a:r>
            <a:r>
              <a:rPr kumimoji="1" lang="en-US" altLang="ja-JP" dirty="0"/>
              <a:t>NTIA-SBOM-formats] Announcing the first SBOM </a:t>
            </a:r>
            <a:r>
              <a:rPr kumimoji="1" lang="en-US" altLang="ja-JP" dirty="0" err="1"/>
              <a:t>plugfest</a:t>
            </a:r>
            <a:r>
              <a:rPr kumimoji="1" lang="en-US" altLang="ja-JP" dirty="0" smtClean="0"/>
              <a:t>!</a:t>
            </a:r>
            <a:endParaRPr kumimoji="1" lang="en-US" altLang="ja-JP" dirty="0" smtClean="0"/>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0924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議事</a:t>
            </a:r>
            <a:r>
              <a:rPr kumimoji="1" lang="ja-JP" altLang="en-US" dirty="0" smtClean="0"/>
              <a:t>メモ </a:t>
            </a:r>
            <a:r>
              <a:rPr kumimoji="1" lang="en-US" altLang="ja-JP" dirty="0" smtClean="0"/>
              <a:t>(</a:t>
            </a:r>
            <a:r>
              <a:rPr kumimoji="1" lang="ja-JP" altLang="en-US" dirty="0" smtClean="0"/>
              <a:t>要旨</a:t>
            </a:r>
            <a:r>
              <a:rPr kumimoji="1" lang="en-US" altLang="ja-JP" dirty="0" smtClean="0"/>
              <a:t>)</a:t>
            </a:r>
            <a:endParaRPr kumimoji="1" lang="ja-JP" altLang="en-US" dirty="0"/>
          </a:p>
        </p:txBody>
      </p:sp>
      <p:sp>
        <p:nvSpPr>
          <p:cNvPr id="5" name="テキスト プレースホルダー 2"/>
          <p:cNvSpPr txBox="1">
            <a:spLocks/>
          </p:cNvSpPr>
          <p:nvPr/>
        </p:nvSpPr>
        <p:spPr>
          <a:xfrm>
            <a:off x="838200" y="1066800"/>
            <a:ext cx="10921218" cy="4686300"/>
          </a:xfrm>
          <a:prstGeom prst="rect">
            <a:avLst/>
          </a:prstGeom>
          <a:noFill/>
          <a:ln>
            <a:solidFill>
              <a:schemeClr val="tx1"/>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0000"/>
              </a:lnSpc>
              <a:buFont typeface="Arial" panose="020B0604020202020204" pitchFamily="34" charset="0"/>
              <a:buChar char="•"/>
            </a:pPr>
            <a:endParaRPr kumimoji="1" lang="en-US" altLang="ja-JP" sz="1600" b="1" dirty="0" smtClean="0">
              <a:solidFill>
                <a:schemeClr val="tx1"/>
              </a:solidFill>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708233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次回以降の案内</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rmAutofit fontScale="70000" lnSpcReduction="20000"/>
          </a:bodyPr>
          <a:lstStyle/>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カジュアル：毎月第</a:t>
            </a:r>
            <a:r>
              <a:rPr kumimoji="1" lang="en-US" altLang="ja-JP" b="1" dirty="0" smtClean="0">
                <a:solidFill>
                  <a:schemeClr val="tx1"/>
                </a:solidFill>
                <a:latin typeface="メイリオ" panose="020B0604030504040204" pitchFamily="50" charset="-128"/>
                <a:ea typeface="メイリオ" panose="020B0604030504040204" pitchFamily="50" charset="-128"/>
              </a:rPr>
              <a:t>2</a:t>
            </a:r>
            <a:r>
              <a:rPr kumimoji="1" lang="ja-JP" altLang="en-US" b="1" dirty="0" smtClean="0">
                <a:solidFill>
                  <a:schemeClr val="tx1"/>
                </a:solidFill>
                <a:latin typeface="メイリオ" panose="020B0604030504040204" pitchFamily="50" charset="-128"/>
                <a:ea typeface="メイリオ" panose="020B0604030504040204" pitchFamily="50" charset="-128"/>
              </a:rPr>
              <a:t>火曜日 </a:t>
            </a:r>
            <a:r>
              <a:rPr kumimoji="1" lang="en-US" altLang="ja-JP" b="1" dirty="0" smtClean="0">
                <a:solidFill>
                  <a:schemeClr val="tx1"/>
                </a:solidFill>
                <a:latin typeface="メイリオ" panose="020B0604030504040204" pitchFamily="50" charset="-128"/>
                <a:ea typeface="メイリオ" panose="020B0604030504040204" pitchFamily="50" charset="-128"/>
              </a:rPr>
              <a:t>16:00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 </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a:solidFill>
                  <a:schemeClr val="tx1"/>
                </a:solidFill>
                <a:latin typeface="メイリオ" panose="020B0604030504040204" pitchFamily="50" charset="-128"/>
                <a:ea typeface="メイリオ" panose="020B0604030504040204" pitchFamily="50" charset="-128"/>
              </a:rPr>
              <a:t>	</a:t>
            </a:r>
            <a:r>
              <a:rPr kumimoji="1" lang="en-US" altLang="ja-JP" b="1" dirty="0" smtClean="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次回：</a:t>
            </a:r>
            <a:r>
              <a:rPr kumimoji="1" lang="en-US" altLang="ja-JP" b="1" dirty="0" smtClean="0">
                <a:solidFill>
                  <a:schemeClr val="tx1"/>
                </a:solidFill>
                <a:latin typeface="メイリオ" panose="020B0604030504040204" pitchFamily="50" charset="-128"/>
                <a:ea typeface="メイリオ" panose="020B0604030504040204" pitchFamily="50" charset="-128"/>
              </a:rPr>
              <a:t>2021</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smtClean="0">
                <a:solidFill>
                  <a:schemeClr val="tx1"/>
                </a:solidFill>
                <a:latin typeface="メイリオ" panose="020B0604030504040204" pitchFamily="50" charset="-128"/>
                <a:ea typeface="メイリオ" panose="020B0604030504040204" pitchFamily="50" charset="-128"/>
              </a:rPr>
              <a:t>5</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11</a:t>
            </a:r>
            <a:r>
              <a:rPr kumimoji="1" lang="ja-JP" altLang="en-US" b="1" dirty="0" smtClean="0">
                <a:solidFill>
                  <a:schemeClr val="tx1"/>
                </a:solidFill>
                <a:latin typeface="メイリオ" panose="020B0604030504040204" pitchFamily="50" charset="-128"/>
                <a:ea typeface="メイリオ" panose="020B0604030504040204" pitchFamily="50" charset="-128"/>
              </a:rPr>
              <a:t>日</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月例会　　：毎月第</a:t>
            </a:r>
            <a:r>
              <a:rPr kumimoji="1" lang="en-US" altLang="ja-JP" b="1" dirty="0" smtClean="0">
                <a:solidFill>
                  <a:schemeClr val="tx1"/>
                </a:solidFill>
                <a:latin typeface="メイリオ" panose="020B0604030504040204" pitchFamily="50" charset="-128"/>
                <a:ea typeface="メイリオ" panose="020B0604030504040204" pitchFamily="50" charset="-128"/>
              </a:rPr>
              <a:t>4</a:t>
            </a:r>
            <a:r>
              <a:rPr kumimoji="1" lang="ja-JP" altLang="en-US" b="1" dirty="0" smtClean="0">
                <a:solidFill>
                  <a:schemeClr val="tx1"/>
                </a:solidFill>
                <a:latin typeface="メイリオ" panose="020B0604030504040204" pitchFamily="50" charset="-128"/>
                <a:ea typeface="メイリオ" panose="020B0604030504040204" pitchFamily="50" charset="-128"/>
              </a:rPr>
              <a:t>火曜日</a:t>
            </a:r>
            <a:r>
              <a:rPr kumimoji="1" lang="en-US" altLang="ja-JP" b="1" dirty="0" smtClean="0">
                <a:solidFill>
                  <a:schemeClr val="tx1"/>
                </a:solidFill>
                <a:latin typeface="メイリオ" panose="020B0604030504040204" pitchFamily="50" charset="-128"/>
                <a:ea typeface="メイリオ" panose="020B0604030504040204" pitchFamily="50" charset="-128"/>
              </a:rPr>
              <a:t> </a:t>
            </a:r>
            <a:r>
              <a:rPr kumimoji="1" lang="en-US" altLang="ja-JP" b="1" dirty="0">
                <a:solidFill>
                  <a:schemeClr val="tx1"/>
                </a:solidFill>
                <a:latin typeface="メイリオ" panose="020B0604030504040204" pitchFamily="50" charset="-128"/>
                <a:ea typeface="メイリオ" panose="020B0604030504040204" pitchFamily="50" charset="-128"/>
              </a:rPr>
              <a:t>16:00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　　　　　　　</a:t>
            </a: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次回：</a:t>
            </a:r>
            <a:r>
              <a:rPr kumimoji="1" lang="en-US" altLang="ja-JP" b="1" dirty="0" smtClean="0">
                <a:solidFill>
                  <a:schemeClr val="tx1"/>
                </a:solidFill>
                <a:latin typeface="メイリオ" panose="020B0604030504040204" pitchFamily="50" charset="-128"/>
                <a:ea typeface="メイリオ" panose="020B0604030504040204" pitchFamily="50" charset="-128"/>
              </a:rPr>
              <a:t>2021</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a:solidFill>
                  <a:schemeClr val="tx1"/>
                </a:solidFill>
                <a:latin typeface="メイリオ" panose="020B0604030504040204" pitchFamily="50" charset="-128"/>
                <a:ea typeface="メイリオ" panose="020B0604030504040204" pitchFamily="50" charset="-128"/>
              </a:rPr>
              <a:t>5</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25</a:t>
            </a:r>
            <a:r>
              <a:rPr kumimoji="1" lang="ja-JP" altLang="en-US" b="1" dirty="0" smtClean="0">
                <a:solidFill>
                  <a:schemeClr val="tx1"/>
                </a:solidFill>
                <a:latin typeface="メイリオ" panose="020B0604030504040204" pitchFamily="50" charset="-128"/>
                <a:ea typeface="メイリオ" panose="020B0604030504040204" pitchFamily="50" charset="-128"/>
              </a:rPr>
              <a:t>日</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接続手段はメーリングリストと</a:t>
            </a:r>
            <a:r>
              <a:rPr kumimoji="1" lang="en-US" altLang="ja-JP" b="1" dirty="0" smtClean="0">
                <a:solidFill>
                  <a:schemeClr val="tx1"/>
                </a:solidFill>
                <a:latin typeface="メイリオ" panose="020B0604030504040204" pitchFamily="50" charset="-128"/>
                <a:ea typeface="メイリオ" panose="020B0604030504040204" pitchFamily="50" charset="-128"/>
              </a:rPr>
              <a:t>Slack</a:t>
            </a:r>
            <a:r>
              <a:rPr kumimoji="1" lang="ja-JP" altLang="en-US" b="1" dirty="0" smtClean="0">
                <a:solidFill>
                  <a:schemeClr val="tx1"/>
                </a:solidFill>
                <a:latin typeface="メイリオ" panose="020B0604030504040204" pitchFamily="50" charset="-128"/>
                <a:ea typeface="メイリオ" panose="020B0604030504040204" pitchFamily="50" charset="-128"/>
              </a:rPr>
              <a:t>を確認のこと</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気軽に参加、気楽に発表、でお願いします！</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049723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39280</TotalTime>
  <Words>774</Words>
  <Application>Microsoft Office PowerPoint</Application>
  <PresentationFormat>ワイド画面</PresentationFormat>
  <Paragraphs>88</Paragraphs>
  <Slides>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メイリオ</vt:lpstr>
      <vt:lpstr>Arial</vt:lpstr>
      <vt:lpstr>Calibri</vt:lpstr>
      <vt:lpstr>Office Theme</vt:lpstr>
      <vt:lpstr>OpenChain Japan Work Group Tooling Sub-Group Casual Meeting: 2021.04</vt:lpstr>
      <vt:lpstr>Antitrust Policy Notice</vt:lpstr>
      <vt:lpstr>独占禁止法順守ポリシー (Antitrust Policy)</vt:lpstr>
      <vt:lpstr>Tooling SG の目的</vt:lpstr>
      <vt:lpstr>Tooling SG の活動内容</vt:lpstr>
      <vt:lpstr>今回のアジェンダ</vt:lpstr>
      <vt:lpstr>NTIA:  SBOM plugfest on 4/9</vt:lpstr>
      <vt:lpstr>議事メモ (要旨)</vt:lpstr>
      <vt:lpstr>次回以降の案内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ninjouji takashi(忍頂寺 毅 □ＳＷＣ◯ＡＣＴ)</cp:lastModifiedBy>
  <cp:revision>446</cp:revision>
  <dcterms:modified xsi:type="dcterms:W3CDTF">2021-04-13T05:37:37Z</dcterms:modified>
</cp:coreProperties>
</file>