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13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3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33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1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7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3"/>
  </p:notesMasterIdLst>
  <p:handoutMasterIdLst>
    <p:handoutMasterId r:id="rId44"/>
  </p:handoutMasterIdLst>
  <p:sldIdLst>
    <p:sldId id="1492" r:id="rId2"/>
    <p:sldId id="1383" r:id="rId3"/>
    <p:sldId id="1398" r:id="rId4"/>
    <p:sldId id="1185" r:id="rId5"/>
    <p:sldId id="1400" r:id="rId6"/>
    <p:sldId id="1495" r:id="rId7"/>
    <p:sldId id="1401" r:id="rId8"/>
    <p:sldId id="1295" r:id="rId9"/>
    <p:sldId id="1299" r:id="rId10"/>
    <p:sldId id="1189" r:id="rId11"/>
    <p:sldId id="1190" r:id="rId12"/>
    <p:sldId id="1191" r:id="rId13"/>
    <p:sldId id="1033" r:id="rId14"/>
    <p:sldId id="1034" r:id="rId15"/>
    <p:sldId id="1403" r:id="rId16"/>
    <p:sldId id="1404" r:id="rId17"/>
    <p:sldId id="1407" r:id="rId18"/>
    <p:sldId id="1406" r:id="rId19"/>
    <p:sldId id="1405" r:id="rId20"/>
    <p:sldId id="1409" r:id="rId21"/>
    <p:sldId id="1408" r:id="rId22"/>
    <p:sldId id="1414" r:id="rId23"/>
    <p:sldId id="1427" r:id="rId24"/>
    <p:sldId id="1413" r:id="rId25"/>
    <p:sldId id="1521" r:id="rId26"/>
    <p:sldId id="1411" r:id="rId27"/>
    <p:sldId id="1448" r:id="rId28"/>
    <p:sldId id="1450" r:id="rId29"/>
    <p:sldId id="1428" r:id="rId30"/>
    <p:sldId id="1496" r:id="rId31"/>
    <p:sldId id="1497" r:id="rId32"/>
    <p:sldId id="1498" r:id="rId33"/>
    <p:sldId id="1499" r:id="rId34"/>
    <p:sldId id="1500" r:id="rId35"/>
    <p:sldId id="1501" r:id="rId36"/>
    <p:sldId id="1502" r:id="rId37"/>
    <p:sldId id="1503" r:id="rId38"/>
    <p:sldId id="1504" r:id="rId39"/>
    <p:sldId id="1505" r:id="rId40"/>
    <p:sldId id="1506" r:id="rId41"/>
    <p:sldId id="1507" r:id="rId4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6E6EA"/>
    <a:srgbClr val="FAE2F6"/>
    <a:srgbClr val="170981"/>
    <a:srgbClr val="121328"/>
    <a:srgbClr val="D7FDF9"/>
    <a:srgbClr val="003366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637" autoAdjust="0"/>
    <p:restoredTop sz="94667" autoAdjust="0"/>
  </p:normalViewPr>
  <p:slideViewPr>
    <p:cSldViewPr>
      <p:cViewPr>
        <p:scale>
          <a:sx n="70" d="100"/>
          <a:sy n="70" d="100"/>
        </p:scale>
        <p:origin x="1292" y="184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3" Type="http://schemas.openxmlformats.org/officeDocument/2006/relationships/slide" Target="slides/slide4.xml"/><Relationship Id="rId7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10" Type="http://schemas.openxmlformats.org/officeDocument/2006/relationships/slide" Target="slides/slide41.xml"/><Relationship Id="rId4" Type="http://schemas.openxmlformats.org/officeDocument/2006/relationships/slide" Target="slides/slide5.xml"/><Relationship Id="rId9" Type="http://schemas.openxmlformats.org/officeDocument/2006/relationships/slide" Target="slides/slide3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5" tIns="46153" rIns="92305" bIns="46153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5" tIns="46153" rIns="92305" bIns="46153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5" tIns="46153" rIns="92305" bIns="46153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5" tIns="46153" rIns="92305" bIns="46153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0A0DA67-5CCA-4824-AA7E-3FB2287315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66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5" tIns="46153" rIns="92305" bIns="46153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5" tIns="46153" rIns="92305" bIns="46153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5" tIns="46153" rIns="92305" bIns="461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5" tIns="46153" rIns="92305" bIns="46153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5" tIns="46153" rIns="92305" bIns="46153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752EC45-09AD-4162-BAF3-C0535F2AB3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457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BE7958-1AC1-4573-BD76-F478CFB8708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E8C4DE-CBFC-4831-9D44-643B01B8764C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10903A-A76A-45EC-958D-180107D54286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AEEFF7-24E6-46EE-9201-95CED2A4B9B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9F524D-7B92-47AB-911C-2DC39F077A2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C56F49-945E-4E0A-AE3F-6CC25D0BC85E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0A0F31-BBE6-43F5-BB47-CBEED3B617E5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36AA4F-C4BA-4662-A35F-6836B48FF3E6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22C07D-3636-4BB7-AD2E-42F2F44C8C99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FD6559-0B4C-4B03-9D3D-28314A2F952A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BE7958-1AC1-4573-BD76-F478CFB8708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DB477E-BC3D-46CD-B3C4-FADA797011A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8B0E1D-415C-4122-A77D-5FFCFF2393A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5FE614-8F08-4B9F-9683-37DDF8D5DBA7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5FE614-8F08-4B9F-9683-37DDF8D5DBA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85E8DF-2D9B-43EC-8DFB-BB1CA26DDB94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F44A56-2501-4DC2-918C-FAA00B300AB0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E8F750-0A05-4353-A5B7-3D284ED9247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84CA6E8-23C8-445C-B568-FED4B72F11A5}" type="datetime4">
              <a:rPr lang="en-US"/>
              <a:pPr>
                <a:defRPr/>
              </a:pPr>
              <a:t>April 12, 2021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FF81163-BEE8-454F-A208-153F4D0F4B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331E6-D368-42EE-AAFE-8F46BCCA9E97}" type="datetime4">
              <a:rPr lang="en-US"/>
              <a:pPr>
                <a:defRPr/>
              </a:pPr>
              <a:t>April 12, 2021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A79C-54C7-4415-85B7-CA8A576CDD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81000"/>
            <a:ext cx="20955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41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DF19A-6BE3-4D00-8199-673662302491}" type="datetime4">
              <a:rPr lang="en-US"/>
              <a:pPr>
                <a:defRPr/>
              </a:pPr>
              <a:t>April 12, 2021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3CE582-69E9-422D-94C7-75B5659E41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DD0A2-C408-428D-942B-D7436BFB78BD}" type="datetime4">
              <a:rPr lang="en-US"/>
              <a:pPr>
                <a:defRPr/>
              </a:pPr>
              <a:t>April 12, 2021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B9110-82EF-42BB-A3E6-568B64DD6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1148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1148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AF867-7C8F-40C7-9770-4AE8111FFCAE}" type="datetime4">
              <a:rPr lang="en-US"/>
              <a:pPr>
                <a:defRPr/>
              </a:pPr>
              <a:t>April 12, 2021</a:t>
            </a:fld>
            <a:endParaRPr lang="en-US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07DF3-8A8F-4F86-8A42-B124529E60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364CB-D8D2-40BC-81CF-1015D93A19A2}" type="datetime4">
              <a:rPr lang="en-US"/>
              <a:pPr>
                <a:defRPr/>
              </a:pPr>
              <a:t>April 12, 2021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6142C-7C40-4FAC-A189-DF421AAB81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61175-0B4C-4AAA-8108-AF2606C8C558}" type="datetime4">
              <a:rPr lang="en-US"/>
              <a:pPr>
                <a:defRPr/>
              </a:pPr>
              <a:t>April 12, 2021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09529F-2CD0-419E-A9BD-C5D7BD350C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F200F-938C-4320-87C4-F9351A9CC29E}" type="datetime4">
              <a:rPr lang="en-US"/>
              <a:pPr>
                <a:defRPr/>
              </a:pPr>
              <a:t>April 12, 2021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A9084-DB51-4251-955F-BC1F11430B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2F9B3-217A-4F74-8931-1B887D2E5477}" type="datetime4">
              <a:rPr lang="en-US"/>
              <a:pPr>
                <a:defRPr/>
              </a:pPr>
              <a:t>April 12, 2021</a:t>
            </a:fld>
            <a:endParaRPr lang="en-US"/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4913B-A4D2-4AE5-B9E5-EACF694849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75D9B-F662-435C-85C8-A3068F95FDA5}" type="datetime4">
              <a:rPr lang="en-US"/>
              <a:pPr>
                <a:defRPr/>
              </a:pPr>
              <a:t>April 12, 2021</a:t>
            </a:fld>
            <a:endParaRPr lang="en-US"/>
          </a:p>
        </p:txBody>
      </p:sp>
      <p:sp>
        <p:nvSpPr>
          <p:cNvPr id="4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6C36C-4922-46BD-9C48-05C4B1DBF6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7F518-B6C6-40F9-B9FE-7D8D6DA9EDC8}" type="datetime4">
              <a:rPr lang="en-US"/>
              <a:pPr>
                <a:defRPr/>
              </a:pPr>
              <a:t>April 12, 2021</a:t>
            </a:fld>
            <a:endParaRPr lang="en-US"/>
          </a:p>
        </p:txBody>
      </p:sp>
      <p:sp>
        <p:nvSpPr>
          <p:cNvPr id="3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A6FF2-4D2C-4E87-B777-C6A0724FBE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792D4-C071-4BD5-A9A7-F19F5557F0AA}" type="datetime4">
              <a:rPr lang="en-US"/>
              <a:pPr>
                <a:defRPr/>
              </a:pPr>
              <a:t>April 12, 2021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2A4297-6BC0-4894-ABD3-5E909516B8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A040D-3254-4266-817D-E34E90050B6E}" type="datetime4">
              <a:rPr lang="en-US"/>
              <a:pPr>
                <a:defRPr/>
              </a:pPr>
              <a:t>April 12, 2021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2C569-D4D4-451D-A2F5-8ED18F751C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/>
          <p:cNvSpPr>
            <a:spLocks noChangeArrowheads="1"/>
          </p:cNvSpPr>
          <p:nvPr/>
        </p:nvSpPr>
        <p:spPr bwMode="gray">
          <a:xfrm>
            <a:off x="381000" y="1219200"/>
            <a:ext cx="8410575" cy="46038"/>
          </a:xfrm>
          <a:prstGeom prst="rect">
            <a:avLst/>
          </a:prstGeom>
          <a:gradFill rotWithShape="0">
            <a:gsLst>
              <a:gs pos="0">
                <a:schemeClr val="accent1">
                  <a:alpha val="50000"/>
                </a:schemeClr>
              </a:gs>
              <a:gs pos="100000">
                <a:schemeClr val="folHlink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4099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30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0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382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8779" name="Rectangle 20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2C74208A-ED8B-4FCE-B4FB-34E946DE716A}" type="datetime4">
              <a:rPr lang="en-US"/>
              <a:pPr>
                <a:defRPr/>
              </a:pPr>
              <a:t>April 12, 2021</a:t>
            </a:fld>
            <a:endParaRPr lang="en-US"/>
          </a:p>
        </p:txBody>
      </p:sp>
      <p:sp>
        <p:nvSpPr>
          <p:cNvPr id="928780" name="Rectangle 20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C563DA7-4F44-4E4C-90EA-92F6955919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</p:sldLayoutIdLst>
  <p:transition spd="med">
    <p:zoom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nomial_coefficie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en.wikipedia.org/wiki/Factoria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F5FF8E-2081-4D67-AE9D-05C4F56FF7C1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276600"/>
            <a:ext cx="91440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dirty="0" smtClean="0"/>
              <a:t>Mining Frequent Patterns, Association and Correlations: Basic Concepts and Methods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A60602-431A-4BFC-8BF7-12F2C9D4C80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1066800"/>
          </a:xfrm>
        </p:spPr>
        <p:txBody>
          <a:bodyPr/>
          <a:lstStyle/>
          <a:p>
            <a:pPr eaLnBrk="1" hangingPunct="1">
              <a:tabLst>
                <a:tab pos="2570163" algn="l"/>
              </a:tabLst>
            </a:pPr>
            <a:r>
              <a:rPr lang="en-US" sz="3200" smtClean="0"/>
              <a:t>The Downward Closure Property and Scalable Mining Methods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610600" cy="4800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The </a:t>
            </a:r>
            <a:r>
              <a:rPr lang="en-US" sz="2400" dirty="0" smtClean="0">
                <a:solidFill>
                  <a:schemeClr val="hlink"/>
                </a:solidFill>
              </a:rPr>
              <a:t>downward closure</a:t>
            </a:r>
            <a:r>
              <a:rPr lang="en-US" sz="2400" dirty="0" smtClean="0"/>
              <a:t> property of frequent patterns</a:t>
            </a:r>
          </a:p>
          <a:p>
            <a:pPr lvl="1" eaLnBrk="1" hangingPunct="1"/>
            <a:r>
              <a:rPr lang="en-US" sz="2400" u="sng" dirty="0" smtClean="0">
                <a:solidFill>
                  <a:srgbClr val="0000FF"/>
                </a:solidFill>
              </a:rPr>
              <a:t>Any subset of a frequent </a:t>
            </a:r>
            <a:r>
              <a:rPr lang="en-US" sz="2400" u="sng" dirty="0" err="1" smtClean="0">
                <a:solidFill>
                  <a:srgbClr val="0000FF"/>
                </a:solidFill>
              </a:rPr>
              <a:t>itemset</a:t>
            </a:r>
            <a:r>
              <a:rPr lang="en-US" sz="2400" u="sng" dirty="0" smtClean="0">
                <a:solidFill>
                  <a:srgbClr val="0000FF"/>
                </a:solidFill>
              </a:rPr>
              <a:t> must be frequent</a:t>
            </a:r>
            <a:endParaRPr lang="en-US" sz="2400" dirty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en-US" sz="2400" dirty="0" smtClean="0">
                <a:solidFill>
                  <a:schemeClr val="bg2"/>
                </a:solidFill>
              </a:rPr>
              <a:t>If </a:t>
            </a:r>
            <a:r>
              <a:rPr lang="en-US" sz="2400" b="1" dirty="0" smtClean="0">
                <a:solidFill>
                  <a:schemeClr val="bg2"/>
                </a:solidFill>
              </a:rPr>
              <a:t>{bread, jam, nuts}</a:t>
            </a:r>
            <a:r>
              <a:rPr lang="en-US" sz="2400" dirty="0" smtClean="0">
                <a:solidFill>
                  <a:schemeClr val="bg2"/>
                </a:solidFill>
              </a:rPr>
              <a:t> is frequent, so is </a:t>
            </a:r>
            <a:r>
              <a:rPr lang="en-US" sz="2400" b="1" dirty="0" smtClean="0">
                <a:solidFill>
                  <a:schemeClr val="bg2"/>
                </a:solidFill>
              </a:rPr>
              <a:t>{bread, jam}</a:t>
            </a:r>
            <a:endParaRPr lang="en-US" sz="2400" dirty="0" smtClean="0">
              <a:solidFill>
                <a:schemeClr val="bg2"/>
              </a:solidFill>
            </a:endParaRPr>
          </a:p>
          <a:p>
            <a:pPr lvl="1" eaLnBrk="1" hangingPunct="1"/>
            <a:r>
              <a:rPr lang="en-US" sz="2400" dirty="0" smtClean="0">
                <a:solidFill>
                  <a:schemeClr val="bg2"/>
                </a:solidFill>
              </a:rPr>
              <a:t>i.e., every transaction having </a:t>
            </a:r>
            <a:r>
              <a:rPr lang="en-US" sz="2400" b="1" dirty="0" smtClean="0">
                <a:solidFill>
                  <a:schemeClr val="bg2"/>
                </a:solidFill>
              </a:rPr>
              <a:t>{bread, jam, nuts}</a:t>
            </a:r>
            <a:r>
              <a:rPr lang="en-US" sz="2400" dirty="0" smtClean="0">
                <a:solidFill>
                  <a:schemeClr val="bg2"/>
                </a:solidFill>
              </a:rPr>
              <a:t> also contains </a:t>
            </a:r>
            <a:r>
              <a:rPr lang="en-US" sz="2400" b="1" dirty="0" smtClean="0">
                <a:solidFill>
                  <a:schemeClr val="bg2"/>
                </a:solidFill>
              </a:rPr>
              <a:t>{bread, jam}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400" dirty="0" smtClean="0">
              <a:solidFill>
                <a:schemeClr val="bg2"/>
              </a:solidFill>
            </a:endParaRPr>
          </a:p>
          <a:p>
            <a:pPr eaLnBrk="1" hangingPunct="1"/>
            <a:r>
              <a:rPr lang="en-US" sz="2400" dirty="0" smtClean="0">
                <a:solidFill>
                  <a:schemeClr val="bg2"/>
                </a:solidFill>
              </a:rPr>
              <a:t>Scalable mining methods: Three major approaches</a:t>
            </a:r>
          </a:p>
          <a:p>
            <a:pPr lvl="1" eaLnBrk="1" hangingPunct="1"/>
            <a:r>
              <a:rPr lang="en-US" sz="2400" dirty="0" err="1" smtClean="0">
                <a:solidFill>
                  <a:schemeClr val="bg2"/>
                </a:solidFill>
              </a:rPr>
              <a:t>Apriori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</a:p>
          <a:p>
            <a:pPr lvl="1" eaLnBrk="1" hangingPunct="1"/>
            <a:r>
              <a:rPr lang="en-US" sz="2400" dirty="0" smtClean="0">
                <a:solidFill>
                  <a:schemeClr val="bg2"/>
                </a:solidFill>
              </a:rPr>
              <a:t>Freq. pattern growth </a:t>
            </a:r>
          </a:p>
          <a:p>
            <a:pPr lvl="1" eaLnBrk="1" hangingPunct="1"/>
            <a:r>
              <a:rPr lang="en-US" sz="2400" dirty="0" smtClean="0">
                <a:solidFill>
                  <a:schemeClr val="bg2"/>
                </a:solidFill>
              </a:rPr>
              <a:t>Vertical data format approach </a:t>
            </a: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1905000" y="6581775"/>
            <a:ext cx="5410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ym typeface="Symbol" pitchFamily="18" charset="2"/>
              </a:rPr>
              <a:t>NB: An itemset X is </a:t>
            </a:r>
            <a:r>
              <a:rPr lang="en-US" sz="1200" i="1">
                <a:solidFill>
                  <a:schemeClr val="hlink"/>
                </a:solidFill>
                <a:sym typeface="Symbol" pitchFamily="18" charset="2"/>
              </a:rPr>
              <a:t>frequent</a:t>
            </a:r>
            <a:r>
              <a:rPr lang="en-US" sz="1200">
                <a:sym typeface="Symbol" pitchFamily="18" charset="2"/>
              </a:rPr>
              <a:t> if X’s support is no less than a </a:t>
            </a:r>
            <a:r>
              <a:rPr lang="en-US" sz="1200" i="1">
                <a:sym typeface="Symbol" pitchFamily="18" charset="2"/>
              </a:rPr>
              <a:t>minsup</a:t>
            </a:r>
            <a:r>
              <a:rPr lang="en-US" sz="1200">
                <a:sym typeface="Symbol" pitchFamily="18" charset="2"/>
              </a:rPr>
              <a:t> threshold</a:t>
            </a:r>
            <a:endParaRPr lang="en-US" sz="120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BC1FBB-2CDA-4B65-943B-485E314F83D5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228600"/>
            <a:ext cx="9448800" cy="762000"/>
          </a:xfrm>
        </p:spPr>
        <p:txBody>
          <a:bodyPr/>
          <a:lstStyle/>
          <a:p>
            <a:pPr eaLnBrk="1" hangingPunct="1">
              <a:tabLst>
                <a:tab pos="2570163" algn="l"/>
              </a:tabLst>
            </a:pPr>
            <a:r>
              <a:rPr lang="en-US" sz="3200" smtClean="0"/>
              <a:t>Apriori: A Candidate Generation &amp; Test Approach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 u="sng" dirty="0" err="1" smtClean="0">
                <a:solidFill>
                  <a:schemeClr val="hlink"/>
                </a:solidFill>
              </a:rPr>
              <a:t>Apriori</a:t>
            </a:r>
            <a:r>
              <a:rPr lang="en-US" sz="2400" u="sng" dirty="0" smtClean="0">
                <a:solidFill>
                  <a:schemeClr val="hlink"/>
                </a:solidFill>
              </a:rPr>
              <a:t> pruning principle</a:t>
            </a:r>
            <a:r>
              <a:rPr lang="en-US" sz="2400" dirty="0" smtClean="0">
                <a:solidFill>
                  <a:schemeClr val="hlink"/>
                </a:solidFill>
              </a:rPr>
              <a:t>: </a:t>
            </a:r>
            <a:r>
              <a:rPr lang="en-US" sz="2400" dirty="0" smtClean="0">
                <a:solidFill>
                  <a:schemeClr val="tx2"/>
                </a:solidFill>
              </a:rPr>
              <a:t>If there is </a:t>
            </a:r>
            <a:r>
              <a:rPr lang="en-US" sz="2400" dirty="0" smtClean="0">
                <a:solidFill>
                  <a:srgbClr val="0000FF"/>
                </a:solidFill>
              </a:rPr>
              <a:t>any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</a:rPr>
              <a:t>itemset</a:t>
            </a:r>
            <a:r>
              <a:rPr lang="en-US" sz="2400" dirty="0" smtClean="0">
                <a:solidFill>
                  <a:schemeClr val="tx2"/>
                </a:solidFill>
              </a:rPr>
              <a:t> which is infrequent, its superset should not be generated/tested!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sz="24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400" dirty="0" smtClean="0">
                <a:solidFill>
                  <a:schemeClr val="bg2"/>
                </a:solidFill>
              </a:rPr>
              <a:t>Method: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dirty="0" smtClean="0"/>
              <a:t>Initially, scan DB once to get frequent 1-itemset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dirty="0" smtClean="0">
                <a:solidFill>
                  <a:schemeClr val="hlink"/>
                </a:solidFill>
              </a:rPr>
              <a:t>Generate</a:t>
            </a:r>
            <a:r>
              <a:rPr lang="en-US" sz="2400" dirty="0" smtClean="0">
                <a:solidFill>
                  <a:schemeClr val="bg2"/>
                </a:solidFill>
              </a:rPr>
              <a:t> length (k+1) </a:t>
            </a:r>
            <a:r>
              <a:rPr lang="en-US" sz="2400" dirty="0" smtClean="0">
                <a:solidFill>
                  <a:schemeClr val="hlink"/>
                </a:solidFill>
              </a:rPr>
              <a:t>candidate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itemsets</a:t>
            </a:r>
            <a:r>
              <a:rPr lang="en-US" sz="2400" dirty="0" smtClean="0">
                <a:solidFill>
                  <a:schemeClr val="bg2"/>
                </a:solidFill>
              </a:rPr>
              <a:t> from length k </a:t>
            </a:r>
            <a:r>
              <a:rPr lang="en-US" sz="2400" dirty="0" smtClean="0">
                <a:solidFill>
                  <a:schemeClr val="hlink"/>
                </a:solidFill>
              </a:rPr>
              <a:t>frequent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err="1" smtClean="0">
                <a:solidFill>
                  <a:schemeClr val="bg2"/>
                </a:solidFill>
              </a:rPr>
              <a:t>itemsets</a:t>
            </a:r>
            <a:endParaRPr lang="en-US" sz="2400" dirty="0" smtClean="0">
              <a:solidFill>
                <a:schemeClr val="bg2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sz="2400" dirty="0" smtClean="0">
                <a:solidFill>
                  <a:schemeClr val="hlink"/>
                </a:solidFill>
              </a:rPr>
              <a:t>Test </a:t>
            </a:r>
            <a:r>
              <a:rPr lang="en-US" sz="2400" dirty="0" smtClean="0">
                <a:solidFill>
                  <a:schemeClr val="bg2"/>
                </a:solidFill>
              </a:rPr>
              <a:t>the candidates against DB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dirty="0" smtClean="0">
                <a:solidFill>
                  <a:schemeClr val="bg2"/>
                </a:solidFill>
              </a:rPr>
              <a:t>Terminate when no frequent or candidate set can be generated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7B42DC-A7F9-4B80-8C22-0868FED4030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93038" cy="609600"/>
          </a:xfrm>
        </p:spPr>
        <p:txBody>
          <a:bodyPr/>
          <a:lstStyle/>
          <a:p>
            <a:pPr eaLnBrk="1" hangingPunct="1"/>
            <a:r>
              <a:rPr lang="en-US" sz="3200" smtClean="0"/>
              <a:t>The Apriori Algorithm—An Example 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0" y="1371600"/>
            <a:ext cx="1985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Database TDB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2176463" y="2273300"/>
            <a:ext cx="1090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1</a:t>
            </a:r>
            <a:r>
              <a:rPr lang="en-US" baseline="30000">
                <a:latin typeface="Times New Roman" pitchFamily="18" charset="0"/>
              </a:rPr>
              <a:t>st</a:t>
            </a:r>
            <a:r>
              <a:rPr lang="en-US">
                <a:latin typeface="Times New Roman" pitchFamily="18" charset="0"/>
              </a:rPr>
              <a:t> scan</a:t>
            </a:r>
          </a:p>
        </p:txBody>
      </p:sp>
      <p:sp>
        <p:nvSpPr>
          <p:cNvPr id="24582" name="Line 5"/>
          <p:cNvSpPr>
            <a:spLocks noChangeShapeType="1"/>
          </p:cNvSpPr>
          <p:nvPr/>
        </p:nvSpPr>
        <p:spPr bwMode="auto">
          <a:xfrm>
            <a:off x="2297113" y="2719388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2759075" y="172085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C</a:t>
            </a:r>
            <a:r>
              <a:rPr lang="en-US" i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4584" name="Text Box 7"/>
          <p:cNvSpPr txBox="1">
            <a:spLocks noChangeArrowheads="1"/>
          </p:cNvSpPr>
          <p:nvPr/>
        </p:nvSpPr>
        <p:spPr bwMode="auto">
          <a:xfrm>
            <a:off x="5346700" y="1563688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L</a:t>
            </a:r>
            <a:r>
              <a:rPr lang="en-US" i="1" baseline="-25000">
                <a:latin typeface="Times New Roman" pitchFamily="18" charset="0"/>
              </a:rPr>
              <a:t>1</a:t>
            </a:r>
          </a:p>
        </p:txBody>
      </p:sp>
      <p:sp>
        <p:nvSpPr>
          <p:cNvPr id="24585" name="Text Box 8"/>
          <p:cNvSpPr txBox="1">
            <a:spLocks noChangeArrowheads="1"/>
          </p:cNvSpPr>
          <p:nvPr/>
        </p:nvSpPr>
        <p:spPr bwMode="auto">
          <a:xfrm>
            <a:off x="301625" y="3729038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L</a:t>
            </a:r>
            <a:r>
              <a:rPr lang="en-US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24586" name="Text Box 9"/>
          <p:cNvSpPr txBox="1">
            <a:spLocks noChangeArrowheads="1"/>
          </p:cNvSpPr>
          <p:nvPr/>
        </p:nvSpPr>
        <p:spPr bwMode="auto">
          <a:xfrm>
            <a:off x="2728913" y="33321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C</a:t>
            </a:r>
            <a:r>
              <a:rPr lang="en-US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24587" name="Text Box 10"/>
          <p:cNvSpPr txBox="1">
            <a:spLocks noChangeArrowheads="1"/>
          </p:cNvSpPr>
          <p:nvPr/>
        </p:nvSpPr>
        <p:spPr bwMode="auto">
          <a:xfrm>
            <a:off x="6016625" y="338296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C</a:t>
            </a:r>
            <a:r>
              <a:rPr lang="en-US" i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24588" name="Line 11"/>
          <p:cNvSpPr>
            <a:spLocks noChangeShapeType="1"/>
          </p:cNvSpPr>
          <p:nvPr/>
        </p:nvSpPr>
        <p:spPr bwMode="auto">
          <a:xfrm flipH="1">
            <a:off x="5127625" y="4252913"/>
            <a:ext cx="1120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89" name="Text Box 12"/>
          <p:cNvSpPr txBox="1">
            <a:spLocks noChangeArrowheads="1"/>
          </p:cNvSpPr>
          <p:nvPr/>
        </p:nvSpPr>
        <p:spPr bwMode="auto">
          <a:xfrm>
            <a:off x="5108575" y="3751263"/>
            <a:ext cx="1157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2</a:t>
            </a:r>
            <a:r>
              <a:rPr lang="en-US" baseline="30000">
                <a:latin typeface="Times New Roman" pitchFamily="18" charset="0"/>
              </a:rPr>
              <a:t>nd</a:t>
            </a:r>
            <a:r>
              <a:rPr lang="en-US">
                <a:latin typeface="Times New Roman" pitchFamily="18" charset="0"/>
              </a:rPr>
              <a:t> scan</a:t>
            </a:r>
          </a:p>
        </p:txBody>
      </p:sp>
      <p:sp>
        <p:nvSpPr>
          <p:cNvPr id="24590" name="AutoShape 13"/>
          <p:cNvSpPr>
            <a:spLocks noChangeArrowheads="1"/>
          </p:cNvSpPr>
          <p:nvPr/>
        </p:nvSpPr>
        <p:spPr bwMode="auto">
          <a:xfrm>
            <a:off x="7861300" y="3070225"/>
            <a:ext cx="627063" cy="855663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91" name="Line 14"/>
          <p:cNvSpPr>
            <a:spLocks noChangeShapeType="1"/>
          </p:cNvSpPr>
          <p:nvPr/>
        </p:nvSpPr>
        <p:spPr bwMode="auto">
          <a:xfrm>
            <a:off x="2535238" y="6299200"/>
            <a:ext cx="1692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92" name="Text Box 15"/>
          <p:cNvSpPr txBox="1">
            <a:spLocks noChangeArrowheads="1"/>
          </p:cNvSpPr>
          <p:nvPr/>
        </p:nvSpPr>
        <p:spPr bwMode="auto">
          <a:xfrm>
            <a:off x="698500" y="5802313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C</a:t>
            </a:r>
            <a:r>
              <a:rPr lang="en-US" i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24593" name="Text Box 16"/>
          <p:cNvSpPr txBox="1">
            <a:spLocks noChangeArrowheads="1"/>
          </p:cNvSpPr>
          <p:nvPr/>
        </p:nvSpPr>
        <p:spPr bwMode="auto">
          <a:xfrm>
            <a:off x="4114800" y="5791200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i="1">
                <a:latin typeface="Times New Roman" pitchFamily="18" charset="0"/>
              </a:rPr>
              <a:t>L</a:t>
            </a:r>
            <a:r>
              <a:rPr lang="en-US" i="1" baseline="-25000">
                <a:latin typeface="Times New Roman" pitchFamily="18" charset="0"/>
              </a:rPr>
              <a:t>3</a:t>
            </a:r>
          </a:p>
        </p:txBody>
      </p:sp>
      <p:sp>
        <p:nvSpPr>
          <p:cNvPr id="24594" name="Text Box 17"/>
          <p:cNvSpPr txBox="1">
            <a:spLocks noChangeArrowheads="1"/>
          </p:cNvSpPr>
          <p:nvPr/>
        </p:nvSpPr>
        <p:spPr bwMode="auto">
          <a:xfrm>
            <a:off x="2708275" y="5881688"/>
            <a:ext cx="112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>
                <a:latin typeface="Times New Roman" pitchFamily="18" charset="0"/>
              </a:rPr>
              <a:t>3</a:t>
            </a:r>
            <a:r>
              <a:rPr lang="en-US" baseline="30000">
                <a:latin typeface="Times New Roman" pitchFamily="18" charset="0"/>
              </a:rPr>
              <a:t>rd</a:t>
            </a:r>
            <a:r>
              <a:rPr lang="en-US">
                <a:latin typeface="Times New Roman" pitchFamily="18" charset="0"/>
              </a:rPr>
              <a:t> scan</a:t>
            </a:r>
          </a:p>
        </p:txBody>
      </p:sp>
      <p:sp>
        <p:nvSpPr>
          <p:cNvPr id="24595" name="AutoShape 18"/>
          <p:cNvSpPr>
            <a:spLocks noChangeArrowheads="1"/>
          </p:cNvSpPr>
          <p:nvPr/>
        </p:nvSpPr>
        <p:spPr bwMode="auto">
          <a:xfrm>
            <a:off x="201613" y="4846638"/>
            <a:ext cx="441325" cy="1249362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96" name="Line 19"/>
          <p:cNvSpPr>
            <a:spLocks noChangeShapeType="1"/>
          </p:cNvSpPr>
          <p:nvPr/>
        </p:nvSpPr>
        <p:spPr bwMode="auto">
          <a:xfrm>
            <a:off x="5334000" y="2438400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597" name="Line 20"/>
          <p:cNvSpPr>
            <a:spLocks noChangeShapeType="1"/>
          </p:cNvSpPr>
          <p:nvPr/>
        </p:nvSpPr>
        <p:spPr bwMode="auto">
          <a:xfrm flipH="1">
            <a:off x="2667000" y="46482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532949" name="Group 21"/>
          <p:cNvGraphicFramePr>
            <a:graphicFrameLocks noGrp="1"/>
          </p:cNvGraphicFramePr>
          <p:nvPr/>
        </p:nvGraphicFramePr>
        <p:xfrm>
          <a:off x="152400" y="1828800"/>
          <a:ext cx="1905000" cy="155432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C, D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C, E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B, C, E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E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32969" name="Group 41"/>
          <p:cNvGraphicFramePr>
            <a:graphicFrameLocks noGrp="1"/>
          </p:cNvGraphicFramePr>
          <p:nvPr/>
        </p:nvGraphicFramePr>
        <p:xfrm>
          <a:off x="3429000" y="1219200"/>
          <a:ext cx="1752600" cy="186534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{A}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{B}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{C}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{D}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{E}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32992" name="Group 64"/>
          <p:cNvGraphicFramePr>
            <a:graphicFrameLocks noGrp="1"/>
          </p:cNvGraphicFramePr>
          <p:nvPr/>
        </p:nvGraphicFramePr>
        <p:xfrm>
          <a:off x="5943600" y="1371600"/>
          <a:ext cx="1752600" cy="155432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{A}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{B}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{C}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{E}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04" marB="457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33012" name="Group 84"/>
          <p:cNvGraphicFramePr>
            <a:graphicFrameLocks noGrp="1"/>
          </p:cNvGraphicFramePr>
          <p:nvPr/>
        </p:nvGraphicFramePr>
        <p:xfrm>
          <a:off x="6553200" y="3581400"/>
          <a:ext cx="1143000" cy="217646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B}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E}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33030" name="Group 102"/>
          <p:cNvGraphicFramePr>
            <a:graphicFrameLocks noGrp="1"/>
          </p:cNvGraphicFramePr>
          <p:nvPr/>
        </p:nvGraphicFramePr>
        <p:xfrm>
          <a:off x="3200400" y="3429000"/>
          <a:ext cx="1752600" cy="2005276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B}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E}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98" marB="456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33056" name="Group 128"/>
          <p:cNvGraphicFramePr>
            <a:graphicFrameLocks noGrp="1"/>
          </p:cNvGraphicFramePr>
          <p:nvPr/>
        </p:nvGraphicFramePr>
        <p:xfrm>
          <a:off x="762000" y="3862388"/>
          <a:ext cx="1752600" cy="143222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86" marB="456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33076" name="Group 148"/>
          <p:cNvGraphicFramePr>
            <a:graphicFrameLocks noGrp="1"/>
          </p:cNvGraphicFramePr>
          <p:nvPr/>
        </p:nvGraphicFramePr>
        <p:xfrm>
          <a:off x="1143000" y="5867400"/>
          <a:ext cx="1143000" cy="65881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C, E}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33084" name="Group 156"/>
          <p:cNvGraphicFramePr>
            <a:graphicFrameLocks noGrp="1"/>
          </p:cNvGraphicFramePr>
          <p:nvPr/>
        </p:nvGraphicFramePr>
        <p:xfrm>
          <a:off x="4572000" y="5867400"/>
          <a:ext cx="1752600" cy="619126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744" name="Text Box 167"/>
          <p:cNvSpPr txBox="1">
            <a:spLocks noChangeArrowheads="1"/>
          </p:cNvSpPr>
          <p:nvPr/>
        </p:nvSpPr>
        <p:spPr bwMode="auto">
          <a:xfrm>
            <a:off x="1828800" y="11430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Sup</a:t>
            </a:r>
            <a:r>
              <a:rPr lang="en-US" baseline="-25000"/>
              <a:t>min</a:t>
            </a:r>
            <a:r>
              <a:rPr lang="en-US"/>
              <a:t> = 2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2D544C-C543-4A2D-92FE-ECABAE5CAF2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543800" cy="762000"/>
          </a:xfrm>
        </p:spPr>
        <p:txBody>
          <a:bodyPr/>
          <a:lstStyle/>
          <a:p>
            <a:pPr eaLnBrk="1" hangingPunct="1"/>
            <a:r>
              <a:rPr lang="en-US" smtClean="0"/>
              <a:t>The Apriori Algorithm (</a:t>
            </a:r>
            <a:r>
              <a:rPr lang="en-US" sz="3200" smtClean="0"/>
              <a:t>Pseudo-Code</a:t>
            </a:r>
            <a:r>
              <a:rPr lang="en-US" sz="3200" u="sng" smtClean="0"/>
              <a:t>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924800" cy="51816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sz="2400" i="1" smtClean="0"/>
              <a:t>C</a:t>
            </a:r>
            <a:r>
              <a:rPr lang="en-US" sz="2400" i="1" baseline="-25000" smtClean="0"/>
              <a:t>k</a:t>
            </a:r>
            <a:r>
              <a:rPr lang="en-US" sz="2400" smtClean="0"/>
              <a:t>: Candidate itemset of size k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i="1" smtClean="0"/>
              <a:t>L</a:t>
            </a:r>
            <a:r>
              <a:rPr lang="en-US" sz="2400" i="1" baseline="-25000" smtClean="0"/>
              <a:t>k</a:t>
            </a:r>
            <a:r>
              <a:rPr lang="en-US" sz="2400" smtClean="0"/>
              <a:t> : frequent itemset of size k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i="1" smtClean="0"/>
              <a:t>L</a:t>
            </a:r>
            <a:r>
              <a:rPr lang="en-US" sz="2400" i="1" baseline="-25000" smtClean="0"/>
              <a:t>1</a:t>
            </a:r>
            <a:r>
              <a:rPr lang="en-US" sz="2400" smtClean="0"/>
              <a:t> = {frequent items};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smtClean="0">
                <a:solidFill>
                  <a:srgbClr val="F83F24"/>
                </a:solidFill>
              </a:rPr>
              <a:t>for</a:t>
            </a:r>
            <a:r>
              <a:rPr lang="en-US" sz="2400" b="1" smtClean="0"/>
              <a:t> </a:t>
            </a:r>
            <a:r>
              <a:rPr lang="en-US" sz="2400" smtClean="0"/>
              <a:t>(</a:t>
            </a:r>
            <a:r>
              <a:rPr lang="en-US" sz="2400" i="1" smtClean="0"/>
              <a:t>k</a:t>
            </a:r>
            <a:r>
              <a:rPr lang="en-US" sz="2400" smtClean="0"/>
              <a:t> = 1; </a:t>
            </a:r>
            <a:r>
              <a:rPr lang="en-US" sz="2400" i="1" smtClean="0"/>
              <a:t>L</a:t>
            </a:r>
            <a:r>
              <a:rPr lang="en-US" sz="2400" i="1" baseline="-25000" smtClean="0"/>
              <a:t>k</a:t>
            </a:r>
            <a:r>
              <a:rPr lang="en-US" sz="2400" smtClean="0"/>
              <a:t> !=</a:t>
            </a:r>
            <a:r>
              <a:rPr lang="en-US" sz="2400" smtClean="0">
                <a:sym typeface="Symbol" pitchFamily="18" charset="2"/>
              </a:rPr>
              <a:t></a:t>
            </a:r>
            <a:r>
              <a:rPr lang="en-US" sz="2400" smtClean="0"/>
              <a:t>; </a:t>
            </a:r>
            <a:r>
              <a:rPr lang="en-US" sz="2400" i="1" smtClean="0"/>
              <a:t>k</a:t>
            </a:r>
            <a:r>
              <a:rPr lang="en-US" sz="2400" smtClean="0"/>
              <a:t>++) </a:t>
            </a:r>
            <a:r>
              <a:rPr lang="en-US" sz="2400" b="1" smtClean="0">
                <a:solidFill>
                  <a:srgbClr val="F83F24"/>
                </a:solidFill>
              </a:rPr>
              <a:t>do begin</a:t>
            </a:r>
            <a:endParaRPr lang="en-US" sz="2400" smtClean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smtClean="0"/>
              <a:t>    </a:t>
            </a:r>
            <a:r>
              <a:rPr lang="en-US" sz="2400" i="1" smtClean="0"/>
              <a:t>C</a:t>
            </a:r>
            <a:r>
              <a:rPr lang="en-US" sz="2400" i="1" baseline="-25000" smtClean="0"/>
              <a:t>k+1</a:t>
            </a:r>
            <a:r>
              <a:rPr lang="en-US" sz="2400" smtClean="0"/>
              <a:t> = candidates generated from </a:t>
            </a:r>
            <a:r>
              <a:rPr lang="en-US" sz="2400" i="1" smtClean="0"/>
              <a:t>L</a:t>
            </a:r>
            <a:r>
              <a:rPr lang="en-US" sz="2400" i="1" baseline="-25000" smtClean="0"/>
              <a:t>k</a:t>
            </a:r>
            <a:r>
              <a:rPr lang="en-US" sz="2400" smtClean="0"/>
              <a:t>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smtClean="0"/>
              <a:t>    </a:t>
            </a:r>
            <a:r>
              <a:rPr lang="en-US" sz="2400" b="1" smtClean="0">
                <a:solidFill>
                  <a:srgbClr val="F83F24"/>
                </a:solidFill>
              </a:rPr>
              <a:t>for each</a:t>
            </a:r>
            <a:r>
              <a:rPr lang="en-US" sz="2400" smtClean="0"/>
              <a:t> transaction </a:t>
            </a:r>
            <a:r>
              <a:rPr lang="en-US" sz="2400" i="1" smtClean="0"/>
              <a:t>t</a:t>
            </a:r>
            <a:r>
              <a:rPr lang="en-US" sz="2400" smtClean="0"/>
              <a:t> in database do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smtClean="0"/>
              <a:t>  increment the count of all candidates in </a:t>
            </a:r>
            <a:r>
              <a:rPr lang="en-US" sz="2400" i="1" smtClean="0"/>
              <a:t>C</a:t>
            </a:r>
            <a:r>
              <a:rPr lang="en-US" sz="2400" i="1" baseline="-25000" smtClean="0"/>
              <a:t>k+1</a:t>
            </a:r>
            <a:r>
              <a:rPr lang="en-US" sz="2400" smtClean="0"/>
              <a:t> that are contained in </a:t>
            </a:r>
            <a:r>
              <a:rPr lang="en-US" sz="2400" i="1" smtClean="0"/>
              <a:t>t</a:t>
            </a:r>
            <a:endParaRPr lang="en-US" sz="2400" smtClean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smtClean="0"/>
              <a:t>    </a:t>
            </a:r>
            <a:r>
              <a:rPr lang="en-US" sz="2400" i="1" smtClean="0"/>
              <a:t>L</a:t>
            </a:r>
            <a:r>
              <a:rPr lang="en-US" sz="2400" i="1" baseline="-25000" smtClean="0"/>
              <a:t>k+1</a:t>
            </a:r>
            <a:r>
              <a:rPr lang="en-US" sz="2400" smtClean="0"/>
              <a:t>  = candidates in </a:t>
            </a:r>
            <a:r>
              <a:rPr lang="en-US" sz="2400" i="1" smtClean="0"/>
              <a:t>C</a:t>
            </a:r>
            <a:r>
              <a:rPr lang="en-US" sz="2400" i="1" baseline="-25000" smtClean="0"/>
              <a:t>k+1</a:t>
            </a:r>
            <a:r>
              <a:rPr lang="en-US" sz="2400" smtClean="0"/>
              <a:t> with min_support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smtClean="0"/>
              <a:t>   </a:t>
            </a:r>
            <a:r>
              <a:rPr lang="en-US" sz="2400" b="1" smtClean="0">
                <a:solidFill>
                  <a:srgbClr val="F83F24"/>
                </a:solidFill>
              </a:rPr>
              <a:t> end</a:t>
            </a:r>
            <a:endParaRPr lang="en-US" sz="2400" smtClean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400" b="1" smtClean="0">
                <a:solidFill>
                  <a:srgbClr val="F83F24"/>
                </a:solidFill>
              </a:rPr>
              <a:t>return</a:t>
            </a:r>
            <a:r>
              <a:rPr lang="en-US" sz="2400" smtClean="0"/>
              <a:t> </a:t>
            </a:r>
            <a:r>
              <a:rPr lang="en-US" sz="2400" smtClean="0">
                <a:sym typeface="Symbol" pitchFamily="18" charset="2"/>
              </a:rPr>
              <a:t></a:t>
            </a:r>
            <a:r>
              <a:rPr lang="en-US" sz="2400" i="1" baseline="-25000" smtClean="0"/>
              <a:t>k</a:t>
            </a:r>
            <a:r>
              <a:rPr lang="en-US" sz="2400" smtClean="0"/>
              <a:t> </a:t>
            </a:r>
            <a:r>
              <a:rPr lang="en-US" sz="2400" i="1" smtClean="0"/>
              <a:t>L</a:t>
            </a:r>
            <a:r>
              <a:rPr lang="en-US" sz="2400" i="1" baseline="-25000" smtClean="0"/>
              <a:t>k</a:t>
            </a:r>
            <a:r>
              <a:rPr lang="en-US" sz="2400" smtClean="0"/>
              <a:t>;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BA03D5-B7CE-4F96-BB68-B82DB6F1DFFB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Implementation of Apriori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5029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sz="2400" smtClean="0"/>
              <a:t>How to generate candidates?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smtClean="0"/>
              <a:t>Step 1: self-joining </a:t>
            </a:r>
            <a:r>
              <a:rPr lang="en-US" sz="2400" i="1" smtClean="0"/>
              <a:t>L</a:t>
            </a:r>
            <a:r>
              <a:rPr lang="en-US" sz="2400" i="1" baseline="-25000" smtClean="0"/>
              <a:t>k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smtClean="0"/>
              <a:t>Step 2: pruning</a:t>
            </a:r>
          </a:p>
          <a:p>
            <a:pPr eaLnBrk="1" hangingPunct="1">
              <a:lnSpc>
                <a:spcPct val="110000"/>
              </a:lnSpc>
            </a:pPr>
            <a:r>
              <a:rPr lang="en-US" sz="2400" smtClean="0"/>
              <a:t>Example of Candidate-generation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i="1" smtClean="0"/>
              <a:t>L</a:t>
            </a:r>
            <a:r>
              <a:rPr lang="en-US" sz="2400" i="1" baseline="-25000" smtClean="0"/>
              <a:t>3</a:t>
            </a:r>
            <a:r>
              <a:rPr lang="en-US" sz="2400" i="1" smtClean="0"/>
              <a:t>=</a:t>
            </a:r>
            <a:r>
              <a:rPr lang="en-US" sz="2400" smtClean="0"/>
              <a:t>{</a:t>
            </a:r>
            <a:r>
              <a:rPr lang="en-US" sz="2400" i="1" smtClean="0"/>
              <a:t>abc, abd, acd, ace, bcd</a:t>
            </a:r>
            <a:r>
              <a:rPr lang="en-US" sz="2400" smtClean="0"/>
              <a:t>}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smtClean="0"/>
              <a:t>Self-joining: </a:t>
            </a:r>
            <a:r>
              <a:rPr lang="en-US" sz="2400" i="1" smtClean="0"/>
              <a:t>L</a:t>
            </a:r>
            <a:r>
              <a:rPr lang="en-US" sz="2400" i="1" baseline="-25000" smtClean="0"/>
              <a:t>3</a:t>
            </a:r>
            <a:r>
              <a:rPr lang="en-US" sz="2400" i="1" smtClean="0"/>
              <a:t>*L</a:t>
            </a:r>
            <a:r>
              <a:rPr lang="en-US" sz="2400" i="1" baseline="-25000" smtClean="0"/>
              <a:t>3</a:t>
            </a:r>
            <a:endParaRPr lang="en-US" sz="2400" i="1" smtClean="0"/>
          </a:p>
          <a:p>
            <a:pPr lvl="2" eaLnBrk="1" hangingPunct="1">
              <a:lnSpc>
                <a:spcPct val="110000"/>
              </a:lnSpc>
            </a:pPr>
            <a:r>
              <a:rPr lang="en-US" sz="2000" i="1" smtClean="0"/>
              <a:t>abcd </a:t>
            </a:r>
            <a:r>
              <a:rPr lang="en-US" sz="2000" smtClean="0"/>
              <a:t>from </a:t>
            </a:r>
            <a:r>
              <a:rPr lang="en-US" sz="2000" i="1" smtClean="0"/>
              <a:t>abc</a:t>
            </a:r>
            <a:r>
              <a:rPr lang="en-US" sz="2000" smtClean="0"/>
              <a:t> and </a:t>
            </a:r>
            <a:r>
              <a:rPr lang="en-US" sz="2000" i="1" smtClean="0"/>
              <a:t>abd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2000" i="1" smtClean="0"/>
              <a:t>acde</a:t>
            </a:r>
            <a:r>
              <a:rPr lang="en-US" sz="2000" smtClean="0"/>
              <a:t> from </a:t>
            </a:r>
            <a:r>
              <a:rPr lang="en-US" sz="2000" i="1" smtClean="0"/>
              <a:t>acd</a:t>
            </a:r>
            <a:r>
              <a:rPr lang="en-US" sz="2000" smtClean="0"/>
              <a:t> and </a:t>
            </a:r>
            <a:r>
              <a:rPr lang="en-US" sz="2000" i="1" smtClean="0"/>
              <a:t>ace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smtClean="0"/>
              <a:t>Pruning: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2000" i="1" smtClean="0"/>
              <a:t>acde</a:t>
            </a:r>
            <a:r>
              <a:rPr lang="en-US" sz="2000" smtClean="0"/>
              <a:t> is removed because </a:t>
            </a:r>
            <a:r>
              <a:rPr lang="en-US" sz="2000" i="1" smtClean="0"/>
              <a:t>ade</a:t>
            </a:r>
            <a:r>
              <a:rPr lang="en-US" sz="2000" smtClean="0"/>
              <a:t> is not in </a:t>
            </a:r>
            <a:r>
              <a:rPr lang="en-US" sz="2000" i="1" smtClean="0"/>
              <a:t>L</a:t>
            </a:r>
            <a:r>
              <a:rPr lang="en-US" sz="2000" i="1" baseline="-25000" smtClean="0"/>
              <a:t>3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400" i="1" smtClean="0"/>
              <a:t>C</a:t>
            </a:r>
            <a:r>
              <a:rPr lang="en-US" sz="2400" i="1" baseline="-25000" smtClean="0"/>
              <a:t>4 </a:t>
            </a:r>
            <a:r>
              <a:rPr lang="en-US" sz="2400" smtClean="0"/>
              <a:t>= {</a:t>
            </a:r>
            <a:r>
              <a:rPr lang="en-US" sz="2400" i="1" smtClean="0"/>
              <a:t>abcd</a:t>
            </a:r>
            <a:r>
              <a:rPr lang="en-US" sz="2400" smtClean="0"/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sz="2000" smtClean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765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94E90DE-5286-4F1A-A295-ABD34ECBBC9D}" type="datetime4">
              <a:rPr lang="en-US" smtClean="0"/>
              <a:pPr/>
              <a:t>April 12, 2021</a:t>
            </a:fld>
            <a:endParaRPr lang="en-US" smtClean="0"/>
          </a:p>
        </p:txBody>
      </p:sp>
      <p:sp>
        <p:nvSpPr>
          <p:cNvPr id="2765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C593AB-0149-4D87-A539-1B208D878FCF}" type="slidenum">
              <a:rPr lang="en-US" smtClean="0"/>
              <a:pPr/>
              <a:t>15</a:t>
            </a:fld>
            <a:endParaRPr lang="en-US" smtClean="0"/>
          </a:p>
        </p:txBody>
      </p:sp>
      <p:pic>
        <p:nvPicPr>
          <p:cNvPr id="276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01713" y="1371600"/>
            <a:ext cx="7140575" cy="5105400"/>
          </a:xfrm>
          <a:noFill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867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80A924E-1B84-48CD-81DB-652BF8E4EE65}" type="datetime4">
              <a:rPr lang="en-US" smtClean="0"/>
              <a:pPr/>
              <a:t>April 12, 2021</a:t>
            </a:fld>
            <a:endParaRPr lang="en-US" smtClean="0"/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90E00E-F8EB-4ADF-9502-63698FA2DD25}" type="slidenum">
              <a:rPr lang="en-US" smtClean="0"/>
              <a:pPr/>
              <a:t>16</a:t>
            </a:fld>
            <a:endParaRPr lang="en-US" smtClean="0"/>
          </a:p>
        </p:txBody>
      </p:sp>
      <p:pic>
        <p:nvPicPr>
          <p:cNvPr id="286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7315200" cy="6248400"/>
          </a:xfrm>
          <a:noFill/>
        </p:spPr>
      </p:pic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4495800"/>
            <a:ext cx="1295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11580FB-E9F3-4E3F-AC03-EAC1D642A78A}" type="datetime4">
              <a:rPr lang="en-US" smtClean="0"/>
              <a:pPr/>
              <a:t>April 12, 2021</a:t>
            </a:fld>
            <a:endParaRPr lang="en-US" smtClean="0"/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FFDE00-7171-41E0-8548-FDE2BF5521F4}" type="slidenum">
              <a:rPr lang="en-US" smtClean="0"/>
              <a:pPr/>
              <a:t>17</a:t>
            </a:fld>
            <a:endParaRPr lang="en-US" smtClean="0"/>
          </a:p>
        </p:txBody>
      </p:sp>
      <p:pic>
        <p:nvPicPr>
          <p:cNvPr id="297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7851775" cy="5105400"/>
          </a:xfrm>
          <a:noFill/>
        </p:spPr>
      </p:pic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4419600"/>
            <a:ext cx="1295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072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96CB3A0-A0A2-4145-B28E-8F10CD935B9C}" type="datetime4">
              <a:rPr lang="en-US" smtClean="0"/>
              <a:pPr/>
              <a:t>April 12, 2021</a:t>
            </a:fld>
            <a:endParaRPr lang="en-US" smtClean="0"/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49DC32-BF6C-4AC0-8523-8D2F0F5680C4}" type="slidenum">
              <a:rPr lang="en-US" smtClean="0"/>
              <a:pPr/>
              <a:t>18</a:t>
            </a:fld>
            <a:endParaRPr lang="en-US" smtClean="0"/>
          </a:p>
        </p:txBody>
      </p:sp>
      <p:pic>
        <p:nvPicPr>
          <p:cNvPr id="307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62000" y="1419225"/>
            <a:ext cx="7620000" cy="5010150"/>
          </a:xfrm>
          <a:noFill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174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8C0C0A9-84E5-46EA-84B2-77D589905835}" type="datetime4">
              <a:rPr lang="en-US" smtClean="0"/>
              <a:pPr/>
              <a:t>April 12, 2021</a:t>
            </a:fld>
            <a:endParaRPr lang="en-US" smtClean="0"/>
          </a:p>
        </p:txBody>
      </p:sp>
      <p:sp>
        <p:nvSpPr>
          <p:cNvPr id="3174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3A0470-6868-457B-83F3-BF90E58CC79A}" type="slidenum">
              <a:rPr lang="en-US" smtClean="0"/>
              <a:pPr/>
              <a:t>19</a:t>
            </a:fld>
            <a:endParaRPr lang="en-US" smtClean="0"/>
          </a:p>
        </p:txBody>
      </p:sp>
      <p:pic>
        <p:nvPicPr>
          <p:cNvPr id="317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7315200" cy="6477000"/>
          </a:xfrm>
          <a:noFill/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4419600"/>
            <a:ext cx="1295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F5FF8E-2081-4D67-AE9D-05C4F56FF7C1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dirty="0" smtClean="0"/>
              <a:t>Mining </a:t>
            </a:r>
            <a:r>
              <a:rPr lang="en-US" sz="3200" dirty="0" smtClean="0"/>
              <a:t>Frequent Patterns, Association and Correlations: Basic Concepts and Methods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458200" cy="5105400"/>
          </a:xfrm>
          <a:noFill/>
        </p:spPr>
        <p:txBody>
          <a:bodyPr lIns="92075" tIns="46038" rIns="92075" bIns="46038"/>
          <a:lstStyle/>
          <a:p>
            <a:pPr marL="457200" indent="-457200" eaLnBrk="1" hangingPunct="1">
              <a:lnSpc>
                <a:spcPct val="200000"/>
              </a:lnSpc>
              <a:buSzTx/>
            </a:pPr>
            <a:r>
              <a:rPr lang="en-US" dirty="0" smtClean="0"/>
              <a:t>Basic Concepts</a:t>
            </a:r>
          </a:p>
          <a:p>
            <a:pPr marL="457200" indent="-457200" eaLnBrk="1" hangingPunct="1">
              <a:lnSpc>
                <a:spcPct val="200000"/>
              </a:lnSpc>
              <a:buSzTx/>
            </a:pPr>
            <a:r>
              <a:rPr lang="en-US" dirty="0" smtClean="0"/>
              <a:t>Which Patterns Are Interesting?—Pattern Evaluation Methods</a:t>
            </a:r>
          </a:p>
          <a:p>
            <a:pPr marL="457200" indent="-457200" eaLnBrk="1" hangingPunct="1">
              <a:lnSpc>
                <a:spcPct val="200000"/>
              </a:lnSpc>
              <a:buSzTx/>
            </a:pPr>
            <a:r>
              <a:rPr lang="en-US" dirty="0" smtClean="0"/>
              <a:t>Summary</a:t>
            </a:r>
          </a:p>
        </p:txBody>
      </p:sp>
      <p:sp>
        <p:nvSpPr>
          <p:cNvPr id="7173" name="AutoShape 4"/>
          <p:cNvSpPr>
            <a:spLocks noChangeArrowheads="1"/>
          </p:cNvSpPr>
          <p:nvPr/>
        </p:nvSpPr>
        <p:spPr bwMode="auto">
          <a:xfrm rot="-1053010">
            <a:off x="3657600" y="1593850"/>
            <a:ext cx="522288" cy="381000"/>
          </a:xfrm>
          <a:prstGeom prst="leftArrow">
            <a:avLst>
              <a:gd name="adj1" fmla="val 50000"/>
              <a:gd name="adj2" fmla="val 34271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277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9056CEC-98FF-45CD-89EE-56A6CEC5EC8F}" type="datetime4">
              <a:rPr lang="en-US" smtClean="0"/>
              <a:pPr/>
              <a:t>April 12, 2021</a:t>
            </a:fld>
            <a:endParaRPr lang="en-US" smtClean="0"/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F9EE9A-2C4B-427C-8148-832A5B25CF1D}" type="slidenum">
              <a:rPr lang="en-US" smtClean="0"/>
              <a:pPr/>
              <a:t>20</a:t>
            </a:fld>
            <a:endParaRPr lang="en-US" smtClean="0"/>
          </a:p>
        </p:txBody>
      </p:sp>
      <p:pic>
        <p:nvPicPr>
          <p:cNvPr id="327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7848600" cy="5943600"/>
          </a:xfrm>
          <a:noFill/>
        </p:spPr>
      </p:pic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4191000"/>
            <a:ext cx="1295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379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9D5CA83-3071-445E-9565-B5836623E221}" type="datetime4">
              <a:rPr lang="en-US" smtClean="0"/>
              <a:pPr/>
              <a:t>April 12, 2021</a:t>
            </a:fld>
            <a:endParaRPr lang="en-US" smtClean="0"/>
          </a:p>
        </p:txBody>
      </p:sp>
      <p:sp>
        <p:nvSpPr>
          <p:cNvPr id="3379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813E2B-3F9C-4250-B4EE-249616B9AD3B}" type="slidenum">
              <a:rPr lang="en-US" smtClean="0"/>
              <a:pPr/>
              <a:t>21</a:t>
            </a:fld>
            <a:endParaRPr lang="en-US" smtClean="0"/>
          </a:p>
        </p:txBody>
      </p:sp>
      <p:pic>
        <p:nvPicPr>
          <p:cNvPr id="337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" y="152400"/>
            <a:ext cx="8915400" cy="5991225"/>
          </a:xfrm>
          <a:noFill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584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A844B70-DCEA-4E24-BACC-98AB4B202DFC}" type="datetime4">
              <a:rPr lang="en-US" smtClean="0"/>
              <a:pPr/>
              <a:t>April 12, 2021</a:t>
            </a:fld>
            <a:endParaRPr lang="en-US" smtClean="0"/>
          </a:p>
        </p:txBody>
      </p:sp>
      <p:sp>
        <p:nvSpPr>
          <p:cNvPr id="3584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358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F332D2-87F6-4C09-820A-271D89512653}" type="slidenum">
              <a:rPr lang="en-US" smtClean="0"/>
              <a:pPr/>
              <a:t>22</a:t>
            </a:fld>
            <a:endParaRPr lang="en-US" smtClean="0"/>
          </a:p>
        </p:txBody>
      </p:sp>
      <p:pic>
        <p:nvPicPr>
          <p:cNvPr id="358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400" y="304800"/>
            <a:ext cx="8991600" cy="6172200"/>
          </a:xfrm>
          <a:noFill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686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740E92B-2C7F-4094-BA3A-9CEABFB5074B}" type="datetime4">
              <a:rPr lang="en-US" smtClean="0"/>
              <a:pPr/>
              <a:t>April 12, 2021</a:t>
            </a:fld>
            <a:endParaRPr lang="en-US" smtClean="0"/>
          </a:p>
        </p:txBody>
      </p:sp>
      <p:sp>
        <p:nvSpPr>
          <p:cNvPr id="3686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368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C034A3-5BC7-42F0-B251-03395D1E4180}" type="slidenum">
              <a:rPr lang="en-US" smtClean="0"/>
              <a:pPr/>
              <a:t>23</a:t>
            </a:fld>
            <a:endParaRPr lang="en-US" smtClean="0"/>
          </a:p>
        </p:txBody>
      </p:sp>
      <p:pic>
        <p:nvPicPr>
          <p:cNvPr id="368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42975" y="2362200"/>
            <a:ext cx="7258050" cy="3124200"/>
          </a:xfrm>
          <a:noFill/>
        </p:spPr>
      </p:pic>
      <p:pic>
        <p:nvPicPr>
          <p:cNvPr id="368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457200"/>
            <a:ext cx="5715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789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B598245-E0EB-4680-8F27-35A9B56A78E4}" type="datetime4">
              <a:rPr lang="en-US" smtClean="0"/>
              <a:pPr/>
              <a:t>April 12, 2021</a:t>
            </a:fld>
            <a:endParaRPr lang="en-US" smtClean="0"/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8D05F9-5B9F-41D3-BE61-0E351DC33923}" type="slidenum">
              <a:rPr lang="en-US" smtClean="0"/>
              <a:pPr/>
              <a:t>24</a:t>
            </a:fld>
            <a:endParaRPr lang="en-US" smtClean="0"/>
          </a:p>
        </p:txBody>
      </p:sp>
      <p:pic>
        <p:nvPicPr>
          <p:cNvPr id="378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" y="457200"/>
            <a:ext cx="8458200" cy="6019800"/>
          </a:xfrm>
          <a:noFill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789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B598245-E0EB-4680-8F27-35A9B56A78E4}" type="datetime4">
              <a:rPr lang="en-US" smtClean="0"/>
              <a:pPr/>
              <a:t>April 12, 2021</a:t>
            </a:fld>
            <a:endParaRPr lang="en-US" smtClean="0"/>
          </a:p>
        </p:txBody>
      </p:sp>
      <p:sp>
        <p:nvSpPr>
          <p:cNvPr id="3789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378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8D05F9-5B9F-41D3-BE61-0E351DC33923}" type="slidenum">
              <a:rPr lang="en-US" smtClean="0"/>
              <a:pPr/>
              <a:t>25</a:t>
            </a:fld>
            <a:endParaRPr lang="en-US" smtClean="0"/>
          </a:p>
        </p:txBody>
      </p:sp>
      <p:pic>
        <p:nvPicPr>
          <p:cNvPr id="378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" y="457200"/>
            <a:ext cx="8458200" cy="6019800"/>
          </a:xfrm>
          <a:noFill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891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5E3F370-680D-48A0-8D40-AD4AC5389C6B}" type="datetime4">
              <a:rPr lang="en-US" smtClean="0"/>
              <a:pPr/>
              <a:t>April 12, 2021</a:t>
            </a:fld>
            <a:endParaRPr lang="en-US" smtClean="0"/>
          </a:p>
        </p:txBody>
      </p:sp>
      <p:sp>
        <p:nvSpPr>
          <p:cNvPr id="3891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389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1FB8CF-0D83-4A26-81EF-A3C660EE19B1}" type="slidenum">
              <a:rPr lang="en-US" smtClean="0"/>
              <a:pPr/>
              <a:t>26</a:t>
            </a:fld>
            <a:endParaRPr lang="en-US" smtClean="0"/>
          </a:p>
        </p:txBody>
      </p:sp>
      <p:pic>
        <p:nvPicPr>
          <p:cNvPr id="38918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400" y="533400"/>
            <a:ext cx="8686800" cy="5943600"/>
          </a:xfrm>
          <a:noFill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217607-2612-4625-9D13-12E792347E2F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sz="3200" smtClean="0"/>
              <a:t>Further Improvement of the Apriori Method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97888" cy="50292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2400" smtClean="0"/>
              <a:t>Major computational challenges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400" smtClean="0"/>
              <a:t>Multiple scans of transaction database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400" smtClean="0"/>
              <a:t>Huge number of candidates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400" smtClean="0"/>
              <a:t>Tedious workload of support counting for candidates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smtClean="0"/>
              <a:t>Improving Apriori: general ideas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400" smtClean="0"/>
              <a:t>Reduce passes of transaction database scans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400" smtClean="0"/>
              <a:t>Shrink number of candidates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400" smtClean="0"/>
              <a:t>Facilitate support counting of candidates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D37E8D-5A36-4257-B553-8FFDFFDB6CB1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 Reduce the Number of Candidates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1371600"/>
            <a:ext cx="8497887" cy="51054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2000" smtClean="0"/>
              <a:t>A </a:t>
            </a:r>
            <a:r>
              <a:rPr lang="en-US" sz="2000" i="1" smtClean="0"/>
              <a:t>k</a:t>
            </a:r>
            <a:r>
              <a:rPr lang="en-US" sz="2000" smtClean="0"/>
              <a:t>-itemset whose corresponding hashing bucket count is below the threshold cannot be frequent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smtClean="0"/>
              <a:t>Candidates: a, b, c, d, e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smtClean="0"/>
              <a:t>Hash entries</a:t>
            </a:r>
          </a:p>
          <a:p>
            <a:pPr lvl="2" eaLnBrk="1" hangingPunct="1">
              <a:lnSpc>
                <a:spcPct val="130000"/>
              </a:lnSpc>
            </a:pPr>
            <a:r>
              <a:rPr lang="en-US" sz="2000" smtClean="0"/>
              <a:t>{ab, ad, ae}</a:t>
            </a:r>
          </a:p>
          <a:p>
            <a:pPr lvl="2" eaLnBrk="1" hangingPunct="1">
              <a:lnSpc>
                <a:spcPct val="130000"/>
              </a:lnSpc>
            </a:pPr>
            <a:r>
              <a:rPr lang="en-US" sz="2000" smtClean="0"/>
              <a:t>{bd, be, de} </a:t>
            </a:r>
          </a:p>
          <a:p>
            <a:pPr lvl="2" eaLnBrk="1" hangingPunct="1">
              <a:lnSpc>
                <a:spcPct val="130000"/>
              </a:lnSpc>
            </a:pPr>
            <a:r>
              <a:rPr lang="en-US" sz="2000" smtClean="0"/>
              <a:t>…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smtClean="0"/>
              <a:t>Frequent 1-itemset: a, b, d, e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smtClean="0"/>
              <a:t>ab is not a candidate 2-itemset if the sum of count of {ab, ad, ae} is below support threshold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smtClean="0"/>
              <a:t>J. Park, M. Chen, and P. Yu. </a:t>
            </a:r>
            <a:r>
              <a:rPr lang="en-US" sz="2000" smtClean="0">
                <a:solidFill>
                  <a:schemeClr val="tx2"/>
                </a:solidFill>
              </a:rPr>
              <a:t>An effective hash-based algorithm for mining association rules</a:t>
            </a:r>
            <a:r>
              <a:rPr lang="en-US" sz="2000" smtClean="0"/>
              <a:t>. </a:t>
            </a:r>
            <a:r>
              <a:rPr lang="en-US" sz="2000" i="1" smtClean="0">
                <a:solidFill>
                  <a:schemeClr val="tx2"/>
                </a:solidFill>
              </a:rPr>
              <a:t>SIGMOD’95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715000" y="1981200"/>
            <a:ext cx="2133600" cy="2547938"/>
            <a:chOff x="5715000" y="1981200"/>
            <a:chExt cx="2133600" cy="2548354"/>
          </a:xfrm>
        </p:grpSpPr>
        <p:sp>
          <p:nvSpPr>
            <p:cNvPr id="63495" name="Rectangle 6"/>
            <p:cNvSpPr>
              <a:spLocks noChangeArrowheads="1"/>
            </p:cNvSpPr>
            <p:nvPr/>
          </p:nvSpPr>
          <p:spPr bwMode="auto">
            <a:xfrm>
              <a:off x="5715000" y="1981200"/>
              <a:ext cx="2133600" cy="25146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cxnSp>
          <p:nvCxnSpPr>
            <p:cNvPr id="63496" name="Straight Connector 8"/>
            <p:cNvCxnSpPr>
              <a:cxnSpLocks noChangeShapeType="1"/>
            </p:cNvCxnSpPr>
            <p:nvPr/>
          </p:nvCxnSpPr>
          <p:spPr bwMode="auto">
            <a:xfrm>
              <a:off x="5715000" y="2360612"/>
              <a:ext cx="21336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63497" name="Straight Connector 10"/>
            <p:cNvCxnSpPr>
              <a:cxnSpLocks noChangeShapeType="1"/>
            </p:cNvCxnSpPr>
            <p:nvPr/>
          </p:nvCxnSpPr>
          <p:spPr bwMode="auto">
            <a:xfrm>
              <a:off x="5715000" y="2667000"/>
              <a:ext cx="21336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63498" name="Straight Connector 11"/>
            <p:cNvCxnSpPr>
              <a:cxnSpLocks noChangeShapeType="1"/>
            </p:cNvCxnSpPr>
            <p:nvPr/>
          </p:nvCxnSpPr>
          <p:spPr bwMode="auto">
            <a:xfrm>
              <a:off x="5715000" y="3048000"/>
              <a:ext cx="21336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63499" name="Straight Connector 12"/>
            <p:cNvCxnSpPr>
              <a:cxnSpLocks noChangeShapeType="1"/>
            </p:cNvCxnSpPr>
            <p:nvPr/>
          </p:nvCxnSpPr>
          <p:spPr bwMode="auto">
            <a:xfrm>
              <a:off x="5715000" y="4191000"/>
              <a:ext cx="21336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63500" name="Straight Connector 14"/>
            <p:cNvCxnSpPr>
              <a:cxnSpLocks noChangeShapeType="1"/>
            </p:cNvCxnSpPr>
            <p:nvPr/>
          </p:nvCxnSpPr>
          <p:spPr bwMode="auto">
            <a:xfrm rot="5400000">
              <a:off x="5143500" y="3238500"/>
              <a:ext cx="25146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63501" name="TextBox 15"/>
            <p:cNvSpPr txBox="1">
              <a:spLocks noChangeArrowheads="1"/>
            </p:cNvSpPr>
            <p:nvPr/>
          </p:nvSpPr>
          <p:spPr bwMode="auto">
            <a:xfrm>
              <a:off x="5715000" y="1981200"/>
              <a:ext cx="74892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count</a:t>
              </a:r>
            </a:p>
          </p:txBody>
        </p:sp>
        <p:sp>
          <p:nvSpPr>
            <p:cNvPr id="63502" name="TextBox 16"/>
            <p:cNvSpPr txBox="1">
              <a:spLocks noChangeArrowheads="1"/>
            </p:cNvSpPr>
            <p:nvPr/>
          </p:nvSpPr>
          <p:spPr bwMode="auto">
            <a:xfrm>
              <a:off x="6553200" y="1981200"/>
              <a:ext cx="10668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/>
                <a:t>itemsets</a:t>
              </a:r>
            </a:p>
          </p:txBody>
        </p:sp>
        <p:sp>
          <p:nvSpPr>
            <p:cNvPr id="63503" name="TextBox 17"/>
            <p:cNvSpPr txBox="1">
              <a:spLocks noChangeArrowheads="1"/>
            </p:cNvSpPr>
            <p:nvPr/>
          </p:nvSpPr>
          <p:spPr bwMode="auto">
            <a:xfrm>
              <a:off x="5867400" y="2404646"/>
              <a:ext cx="533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35</a:t>
              </a:r>
            </a:p>
          </p:txBody>
        </p:sp>
        <p:sp>
          <p:nvSpPr>
            <p:cNvPr id="63504" name="TextBox 18"/>
            <p:cNvSpPr txBox="1">
              <a:spLocks noChangeArrowheads="1"/>
            </p:cNvSpPr>
            <p:nvPr/>
          </p:nvSpPr>
          <p:spPr bwMode="auto">
            <a:xfrm>
              <a:off x="6477000" y="2362200"/>
              <a:ext cx="1371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{ab, ad, ae}</a:t>
              </a:r>
            </a:p>
          </p:txBody>
        </p:sp>
        <p:sp>
          <p:nvSpPr>
            <p:cNvPr id="63505" name="TextBox 19"/>
            <p:cNvSpPr txBox="1">
              <a:spLocks noChangeArrowheads="1"/>
            </p:cNvSpPr>
            <p:nvPr/>
          </p:nvSpPr>
          <p:spPr bwMode="auto">
            <a:xfrm>
              <a:off x="6400800" y="4191000"/>
              <a:ext cx="1371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{yz, qs, wt}</a:t>
              </a:r>
            </a:p>
          </p:txBody>
        </p:sp>
        <p:sp>
          <p:nvSpPr>
            <p:cNvPr id="63506" name="TextBox 20"/>
            <p:cNvSpPr txBox="1">
              <a:spLocks noChangeArrowheads="1"/>
            </p:cNvSpPr>
            <p:nvPr/>
          </p:nvSpPr>
          <p:spPr bwMode="auto">
            <a:xfrm>
              <a:off x="5867400" y="2667000"/>
              <a:ext cx="533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88</a:t>
              </a:r>
            </a:p>
          </p:txBody>
        </p:sp>
        <p:sp>
          <p:nvSpPr>
            <p:cNvPr id="63507" name="TextBox 21"/>
            <p:cNvSpPr txBox="1">
              <a:spLocks noChangeArrowheads="1"/>
            </p:cNvSpPr>
            <p:nvPr/>
          </p:nvSpPr>
          <p:spPr bwMode="auto">
            <a:xfrm>
              <a:off x="5791200" y="4191000"/>
              <a:ext cx="5334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102</a:t>
              </a:r>
            </a:p>
          </p:txBody>
        </p:sp>
        <p:sp>
          <p:nvSpPr>
            <p:cNvPr id="63508" name="TextBox 22"/>
            <p:cNvSpPr txBox="1">
              <a:spLocks noChangeArrowheads="1"/>
            </p:cNvSpPr>
            <p:nvPr/>
          </p:nvSpPr>
          <p:spPr bwMode="auto">
            <a:xfrm flipV="1">
              <a:off x="5943600" y="3200400"/>
              <a:ext cx="22860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...</a:t>
              </a:r>
            </a:p>
          </p:txBody>
        </p:sp>
        <p:sp>
          <p:nvSpPr>
            <p:cNvPr id="63509" name="TextBox 23"/>
            <p:cNvSpPr txBox="1">
              <a:spLocks noChangeArrowheads="1"/>
            </p:cNvSpPr>
            <p:nvPr/>
          </p:nvSpPr>
          <p:spPr bwMode="auto">
            <a:xfrm>
              <a:off x="6477000" y="2667000"/>
              <a:ext cx="1371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{bd, be, de}</a:t>
              </a:r>
            </a:p>
          </p:txBody>
        </p:sp>
        <p:sp>
          <p:nvSpPr>
            <p:cNvPr id="63510" name="TextBox 24"/>
            <p:cNvSpPr txBox="1">
              <a:spLocks noChangeArrowheads="1"/>
            </p:cNvSpPr>
            <p:nvPr/>
          </p:nvSpPr>
          <p:spPr bwMode="auto">
            <a:xfrm flipV="1">
              <a:off x="7010400" y="3276600"/>
              <a:ext cx="22860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...</a:t>
              </a:r>
            </a:p>
          </p:txBody>
        </p:sp>
      </p:grpSp>
      <p:sp>
        <p:nvSpPr>
          <p:cNvPr id="63494" name="Rectangle 26"/>
          <p:cNvSpPr>
            <a:spLocks noChangeArrowheads="1"/>
          </p:cNvSpPr>
          <p:nvPr/>
        </p:nvSpPr>
        <p:spPr bwMode="auto">
          <a:xfrm>
            <a:off x="5943600" y="4495800"/>
            <a:ext cx="14636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Hash Table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Hash-Based Itemset Counting</a:t>
            </a: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D0E8756-5922-4E88-9A7E-A4D1C1E3F683}" type="datetime4">
              <a:rPr lang="en-US" smtClean="0"/>
              <a:pPr/>
              <a:t>April 12, 2021</a:t>
            </a:fld>
            <a:endParaRPr lang="en-US" smtClean="0"/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256971-A872-4AD3-94D1-A2590FDA3A87}" type="slidenum">
              <a:rPr lang="en-US" smtClean="0"/>
              <a:pPr/>
              <a:t>29</a:t>
            </a:fld>
            <a:endParaRPr lang="en-US" smtClean="0"/>
          </a:p>
        </p:txBody>
      </p:sp>
      <p:pic>
        <p:nvPicPr>
          <p:cNvPr id="409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1524000"/>
            <a:ext cx="8686800" cy="5029200"/>
          </a:xfrm>
          <a:noFill/>
        </p:spPr>
      </p:pic>
    </p:spTree>
  </p:cSld>
  <p:clrMapOvr>
    <a:masterClrMapping/>
  </p:clrMapOvr>
  <p:transition spd="med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910534-959A-44C7-A87B-AC5BEA692E3F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620000" cy="762000"/>
          </a:xfrm>
        </p:spPr>
        <p:txBody>
          <a:bodyPr/>
          <a:lstStyle/>
          <a:p>
            <a:pPr eaLnBrk="1" hangingPunct="1"/>
            <a:r>
              <a:rPr lang="en-US" smtClean="0"/>
              <a:t>What Is Frequent Pattern Analysis?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1816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2000" smtClean="0">
                <a:solidFill>
                  <a:schemeClr val="hlink"/>
                </a:solidFill>
              </a:rPr>
              <a:t>Frequent pattern</a:t>
            </a:r>
            <a:r>
              <a:rPr lang="en-US" sz="2000" smtClean="0"/>
              <a:t>: a pattern (a set of items, subsequences, substructures, etc.) that occurs frequently in a data set .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smtClean="0"/>
              <a:t>Eg  a set of  items  Eg milk and bread --</a:t>
            </a:r>
            <a:r>
              <a:rPr lang="en-US" sz="2000" smtClean="0">
                <a:solidFill>
                  <a:schemeClr val="hlink"/>
                </a:solidFill>
              </a:rPr>
              <a:t>Frequent item set</a:t>
            </a:r>
            <a:endParaRPr lang="en-US" sz="2000" smtClean="0"/>
          </a:p>
          <a:p>
            <a:pPr eaLnBrk="1" hangingPunct="1">
              <a:lnSpc>
                <a:spcPct val="130000"/>
              </a:lnSpc>
            </a:pPr>
            <a:r>
              <a:rPr lang="en-US" sz="2000" smtClean="0">
                <a:solidFill>
                  <a:srgbClr val="FF0000"/>
                </a:solidFill>
              </a:rPr>
              <a:t>Sequential Pattern</a:t>
            </a:r>
            <a:r>
              <a:rPr lang="en-US" sz="2000" smtClean="0"/>
              <a:t>:  A subsequence eg PC and then a Digital camera- then a memory card.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smtClean="0">
                <a:solidFill>
                  <a:srgbClr val="FF0000"/>
                </a:solidFill>
              </a:rPr>
              <a:t>Motivation:</a:t>
            </a:r>
            <a:r>
              <a:rPr lang="en-US" sz="2000" smtClean="0"/>
              <a:t> Finding inherent regularities in data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smtClean="0"/>
              <a:t>What products were often purchased together?— Bread and butter?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smtClean="0"/>
              <a:t>What are the subsequent purchases after buying a PC?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smtClean="0"/>
              <a:t>Can we automatically classify web documents?</a:t>
            </a:r>
          </a:p>
          <a:p>
            <a:pPr eaLnBrk="1" hangingPunct="1">
              <a:lnSpc>
                <a:spcPct val="130000"/>
              </a:lnSpc>
              <a:buSzPct val="80000"/>
            </a:pPr>
            <a:r>
              <a:rPr lang="en-US" sz="2000" smtClean="0"/>
              <a:t>Applications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sz="2000" smtClean="0"/>
              <a:t>Basket data analysis, cross-marketing, catalog design, sale campaign analysis, Web log (click stream) analysis, and DNA sequence analysis.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Ex1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2209800" y="1295400"/>
          <a:ext cx="4343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1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f, a, c, d, g, j, m, 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 b, c, f, l, 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b, f, h, j, 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b, c, k, s, 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 f, c, e, l, p, m, 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32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AFBA6FB-535F-4737-B5F0-D4CF36E4615F}" type="datetime4">
              <a:rPr lang="en-US" smtClean="0"/>
              <a:pPr/>
              <a:t>April 12, 2021</a:t>
            </a:fld>
            <a:endParaRPr lang="en-US" smtClean="0"/>
          </a:p>
        </p:txBody>
      </p:sp>
      <p:sp>
        <p:nvSpPr>
          <p:cNvPr id="532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53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146E9F-2241-4693-870F-58A8A579F8FE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9" name="TextBox 8"/>
          <p:cNvSpPr txBox="1"/>
          <p:nvPr/>
        </p:nvSpPr>
        <p:spPr>
          <a:xfrm>
            <a:off x="457200" y="3581400"/>
            <a:ext cx="8686800" cy="206210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u="sng" dirty="0"/>
              <a:t>Requirement-1:</a:t>
            </a:r>
          </a:p>
          <a:p>
            <a:pPr>
              <a:defRPr/>
            </a:pPr>
            <a:endParaRPr lang="en-US" sz="1600" u="sng" dirty="0"/>
          </a:p>
          <a:p>
            <a:pPr>
              <a:defRPr/>
            </a:pPr>
            <a:r>
              <a:rPr lang="en-US" sz="1600" dirty="0" smtClean="0"/>
              <a:t>Find </a:t>
            </a:r>
            <a:r>
              <a:rPr lang="en-US" sz="1600" dirty="0"/>
              <a:t>all frequent pattern item sets </a:t>
            </a:r>
            <a:r>
              <a:rPr lang="en-US" sz="1600" dirty="0" smtClean="0"/>
              <a:t>using A-priori algorithm. Consider </a:t>
            </a:r>
            <a:r>
              <a:rPr lang="en-US" sz="1600" dirty="0"/>
              <a:t>“Min-Support Count” greater than 2.</a:t>
            </a:r>
          </a:p>
          <a:p>
            <a:pPr marL="457200" indent="-457200">
              <a:defRPr/>
            </a:pPr>
            <a:endParaRPr lang="en-US" sz="1600" dirty="0"/>
          </a:p>
          <a:p>
            <a:pPr marL="457200" indent="-457200">
              <a:defRPr/>
            </a:pPr>
            <a:r>
              <a:rPr lang="en-US" sz="1600" u="sng" dirty="0"/>
              <a:t>Requirement-2:</a:t>
            </a:r>
          </a:p>
          <a:p>
            <a:pPr marL="457200" indent="-457200">
              <a:defRPr/>
            </a:pPr>
            <a:endParaRPr lang="en-US" sz="1600" u="sng" dirty="0"/>
          </a:p>
          <a:p>
            <a:pPr marL="457200" indent="-457200">
              <a:defRPr/>
            </a:pPr>
            <a:r>
              <a:rPr lang="en-US" sz="1600" dirty="0"/>
              <a:t>Generate all association rules if the minimum confidence threshold is greater than </a:t>
            </a:r>
            <a:r>
              <a:rPr lang="en-US" sz="1600" dirty="0" smtClean="0"/>
              <a:t>80</a:t>
            </a:r>
            <a:r>
              <a:rPr lang="en-US" sz="1600" dirty="0"/>
              <a:t>%</a:t>
            </a:r>
            <a:endParaRPr lang="en-US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Ex2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0" y="1295400"/>
          <a:ext cx="9144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3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Face wash, apple, cologne, dryer, geyser, jam, mangoes, peers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apple, baby cream, cologne, face wash, lace, mangoes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Baby cream, face wash, ham, jam, olive oil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Baby cream, cologne, kit-</a:t>
                      </a:r>
                      <a:r>
                        <a:rPr lang="en-US" dirty="0" err="1" smtClean="0"/>
                        <a:t>kat</a:t>
                      </a:r>
                      <a:r>
                        <a:rPr lang="en-US" dirty="0" smtClean="0"/>
                        <a:t>, sniggers, peers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apple, face wash, cologne, ear buds, lace, peers, mangoes, </a:t>
                      </a:r>
                      <a:r>
                        <a:rPr lang="en-US" dirty="0" err="1" smtClean="0"/>
                        <a:t>neem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32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AFBA6FB-535F-4737-B5F0-D4CF36E4615F}" type="datetime4">
              <a:rPr lang="en-US" smtClean="0"/>
              <a:pPr/>
              <a:t>April 12, 2021</a:t>
            </a:fld>
            <a:endParaRPr lang="en-US" smtClean="0"/>
          </a:p>
        </p:txBody>
      </p:sp>
      <p:sp>
        <p:nvSpPr>
          <p:cNvPr id="532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53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146E9F-2241-4693-870F-58A8A579F8FE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9" name="TextBox 8"/>
          <p:cNvSpPr txBox="1"/>
          <p:nvPr/>
        </p:nvSpPr>
        <p:spPr>
          <a:xfrm>
            <a:off x="457200" y="3581400"/>
            <a:ext cx="8686800" cy="206210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u="sng" dirty="0"/>
              <a:t>Requirement-1:</a:t>
            </a:r>
          </a:p>
          <a:p>
            <a:pPr>
              <a:defRPr/>
            </a:pPr>
            <a:endParaRPr lang="en-US" sz="1600" u="sng" dirty="0"/>
          </a:p>
          <a:p>
            <a:pPr>
              <a:defRPr/>
            </a:pPr>
            <a:r>
              <a:rPr lang="en-US" sz="1600" dirty="0" smtClean="0"/>
              <a:t>Find </a:t>
            </a:r>
            <a:r>
              <a:rPr lang="en-US" sz="1600" dirty="0"/>
              <a:t>all frequent pattern item sets </a:t>
            </a:r>
            <a:r>
              <a:rPr lang="en-US" sz="1600" dirty="0" smtClean="0"/>
              <a:t>using A-priori </a:t>
            </a:r>
            <a:r>
              <a:rPr lang="en-US" sz="1600" dirty="0"/>
              <a:t>algorithm </a:t>
            </a:r>
          </a:p>
          <a:p>
            <a:pPr marL="457200" indent="-457200">
              <a:defRPr/>
            </a:pPr>
            <a:r>
              <a:rPr lang="en-US" sz="1600" dirty="0"/>
              <a:t>Consider “Min-Support Count” greater than 2.</a:t>
            </a:r>
          </a:p>
          <a:p>
            <a:pPr marL="457200" indent="-457200">
              <a:defRPr/>
            </a:pPr>
            <a:endParaRPr lang="en-US" sz="1600" dirty="0"/>
          </a:p>
          <a:p>
            <a:pPr marL="457200" indent="-457200">
              <a:defRPr/>
            </a:pPr>
            <a:r>
              <a:rPr lang="en-US" sz="1600" u="sng" dirty="0"/>
              <a:t>Requirement-2:</a:t>
            </a:r>
          </a:p>
          <a:p>
            <a:pPr marL="457200" indent="-457200">
              <a:defRPr/>
            </a:pPr>
            <a:endParaRPr lang="en-US" sz="1600" u="sng" dirty="0"/>
          </a:p>
          <a:p>
            <a:pPr marL="457200" indent="-457200">
              <a:defRPr/>
            </a:pPr>
            <a:r>
              <a:rPr lang="en-US" sz="1600" dirty="0"/>
              <a:t>Generate all association rules if the minimum confidence threshold is greater than </a:t>
            </a:r>
            <a:r>
              <a:rPr lang="en-US" sz="1600" dirty="0" smtClean="0"/>
              <a:t>90</a:t>
            </a:r>
            <a:r>
              <a:rPr lang="en-US" sz="1600" dirty="0"/>
              <a:t>%</a:t>
            </a:r>
            <a:endParaRPr lang="en-US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08BE67-2FCC-4BCE-8267-9D084EF3ABFD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3200" dirty="0" smtClean="0"/>
              <a:t>Mining </a:t>
            </a:r>
            <a:r>
              <a:rPr lang="en-US" sz="3200" dirty="0" smtClean="0"/>
              <a:t>Frequent Patterns, Association and Correlations: Basic Concepts and Methods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458200" cy="5105400"/>
          </a:xfrm>
          <a:noFill/>
        </p:spPr>
        <p:txBody>
          <a:bodyPr lIns="92075" tIns="46038" rIns="92075" bIns="46038"/>
          <a:lstStyle/>
          <a:p>
            <a:pPr marL="457200" indent="-457200" eaLnBrk="1" hangingPunct="1">
              <a:lnSpc>
                <a:spcPct val="200000"/>
              </a:lnSpc>
              <a:buSzTx/>
            </a:pPr>
            <a:r>
              <a:rPr lang="en-US" smtClean="0"/>
              <a:t>Basic Concepts</a:t>
            </a:r>
          </a:p>
          <a:p>
            <a:pPr marL="457200" indent="-457200" eaLnBrk="1" hangingPunct="1">
              <a:lnSpc>
                <a:spcPct val="200000"/>
              </a:lnSpc>
              <a:buSzTx/>
            </a:pPr>
            <a:r>
              <a:rPr lang="en-US" smtClean="0"/>
              <a:t>Frequent Itemset Mining Methods </a:t>
            </a:r>
          </a:p>
          <a:p>
            <a:pPr marL="457200" indent="-457200" eaLnBrk="1" hangingPunct="1">
              <a:lnSpc>
                <a:spcPct val="200000"/>
              </a:lnSpc>
              <a:buSzTx/>
            </a:pPr>
            <a:r>
              <a:rPr lang="en-US" smtClean="0"/>
              <a:t>Which Patterns Are Interesting?—Pattern Evaluation Methods</a:t>
            </a:r>
          </a:p>
          <a:p>
            <a:pPr marL="457200" indent="-457200" eaLnBrk="1" hangingPunct="1">
              <a:lnSpc>
                <a:spcPct val="200000"/>
              </a:lnSpc>
              <a:buSzTx/>
            </a:pPr>
            <a:r>
              <a:rPr lang="en-US" smtClean="0"/>
              <a:t>Summary</a:t>
            </a:r>
          </a:p>
        </p:txBody>
      </p:sp>
      <p:sp>
        <p:nvSpPr>
          <p:cNvPr id="92165" name="AutoShape 4"/>
          <p:cNvSpPr>
            <a:spLocks noChangeArrowheads="1"/>
          </p:cNvSpPr>
          <p:nvPr/>
        </p:nvSpPr>
        <p:spPr bwMode="auto">
          <a:xfrm rot="-1053010">
            <a:off x="7894638" y="3498850"/>
            <a:ext cx="522287" cy="381000"/>
          </a:xfrm>
          <a:prstGeom prst="leftArrow">
            <a:avLst>
              <a:gd name="adj1" fmla="val 50000"/>
              <a:gd name="adj2" fmla="val 34271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381000" y="2590800"/>
            <a:ext cx="8305800" cy="609600"/>
          </a:xfrm>
        </p:spPr>
        <p:txBody>
          <a:bodyPr/>
          <a:lstStyle/>
          <a:p>
            <a:r>
              <a:rPr lang="en-US" dirty="0" smtClean="0"/>
              <a:t>Association Mining to Correlation Analysis</a:t>
            </a:r>
          </a:p>
        </p:txBody>
      </p:sp>
      <p:sp>
        <p:nvSpPr>
          <p:cNvPr id="5734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F4F16D0-DDF0-42A7-A55F-39E0BCC4BBA1}" type="datetime4">
              <a:rPr lang="en-US" smtClean="0"/>
              <a:pPr/>
              <a:t>April 12, 2021</a:t>
            </a:fld>
            <a:endParaRPr lang="en-US" smtClean="0"/>
          </a:p>
        </p:txBody>
      </p:sp>
      <p:sp>
        <p:nvSpPr>
          <p:cNvPr id="5734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Data Mining: Concepts and Techniques</a:t>
            </a:r>
          </a:p>
        </p:txBody>
      </p:sp>
      <p:sp>
        <p:nvSpPr>
          <p:cNvPr id="573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C87EB2-3EB8-4217-B605-33D69016757D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Most association rule mining algorithms employ a support–confidence framework.</a:t>
            </a:r>
          </a:p>
          <a:p>
            <a:pPr algn="just"/>
            <a:r>
              <a:rPr lang="en-US" sz="2400" dirty="0" smtClean="0"/>
              <a:t>Although minimum support and confidence thresholds </a:t>
            </a:r>
            <a:r>
              <a:rPr lang="en-US" sz="2400" i="1" dirty="0" smtClean="0"/>
              <a:t>help weed out </a:t>
            </a:r>
            <a:r>
              <a:rPr lang="en-US" sz="2400" dirty="0" smtClean="0"/>
              <a:t>a good number of uninteresting rules, many of the rules generated </a:t>
            </a:r>
            <a:r>
              <a:rPr lang="en-US" sz="2400" dirty="0" smtClean="0">
                <a:solidFill>
                  <a:srgbClr val="C00000"/>
                </a:solidFill>
              </a:rPr>
              <a:t>are still not interesting to the users</a:t>
            </a:r>
          </a:p>
          <a:p>
            <a:pPr algn="just"/>
            <a:r>
              <a:rPr lang="en-US" sz="2400" dirty="0" smtClean="0">
                <a:solidFill>
                  <a:srgbClr val="0000FF"/>
                </a:solidFill>
              </a:rPr>
              <a:t>Examine how even strong association rules can be uninteresting and misleading </a:t>
            </a:r>
          </a:p>
          <a:p>
            <a:pPr algn="just"/>
            <a:r>
              <a:rPr lang="en-US" sz="2400" dirty="0" smtClean="0">
                <a:solidFill>
                  <a:srgbClr val="0000FF"/>
                </a:solidFill>
              </a:rPr>
              <a:t>Discuss how the support–confidence framework can be supplemented with additional interestingness measures based on </a:t>
            </a:r>
            <a:r>
              <a:rPr lang="en-US" sz="2400" i="1" dirty="0" smtClean="0">
                <a:solidFill>
                  <a:srgbClr val="0000FF"/>
                </a:solidFill>
              </a:rPr>
              <a:t>correlation analysis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1364CB-D8D2-40BC-81CF-1015D93A19A2}" type="datetime4">
              <a:rPr lang="en-US" smtClean="0"/>
              <a:pPr>
                <a:defRPr/>
              </a:pPr>
              <a:t>April 12,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36142C-7C40-4FAC-A189-DF421AAB81A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304800"/>
          </a:xfrm>
        </p:spPr>
        <p:txBody>
          <a:bodyPr/>
          <a:lstStyle/>
          <a:p>
            <a:r>
              <a:rPr lang="en-US" sz="3200" b="1" dirty="0" smtClean="0"/>
              <a:t>Strong Rules Are Not Necessarily Interesting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Let </a:t>
            </a:r>
            <a:r>
              <a:rPr lang="en-US" sz="2400" i="1" dirty="0" smtClean="0"/>
              <a:t>game  =&gt; transactions contains computer games, and video  =&gt; </a:t>
            </a:r>
            <a:r>
              <a:rPr lang="en-US" sz="2400" dirty="0" smtClean="0"/>
              <a:t>contains videos. </a:t>
            </a:r>
          </a:p>
          <a:p>
            <a:r>
              <a:rPr lang="en-US" sz="2400" dirty="0" smtClean="0"/>
              <a:t>Of the 10,000 transactions analyzed</a:t>
            </a:r>
          </a:p>
          <a:p>
            <a:pPr lvl="1"/>
            <a:r>
              <a:rPr lang="en-US" sz="2400" dirty="0" smtClean="0"/>
              <a:t>6000 transactions has computer games,</a:t>
            </a:r>
          </a:p>
          <a:p>
            <a:pPr lvl="1"/>
            <a:r>
              <a:rPr lang="en-US" sz="2400" dirty="0" smtClean="0"/>
              <a:t>7500 included videos, and </a:t>
            </a:r>
          </a:p>
          <a:p>
            <a:pPr lvl="1"/>
            <a:r>
              <a:rPr lang="en-US" sz="2400" dirty="0" smtClean="0"/>
              <a:t>4000 included both computer games and videos. </a:t>
            </a:r>
          </a:p>
          <a:p>
            <a:r>
              <a:rPr lang="en-US" sz="2400" i="1" dirty="0" smtClean="0">
                <a:solidFill>
                  <a:srgbClr val="C00000"/>
                </a:solidFill>
              </a:rPr>
              <a:t>discover association rules using a minimum support of 30% and a minimum confidence of 60%.</a:t>
            </a:r>
            <a:endParaRPr lang="en-US" sz="2400" i="1" dirty="0">
              <a:solidFill>
                <a:srgbClr val="C0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1364CB-D8D2-40BC-81CF-1015D93A19A2}" type="datetime4">
              <a:rPr lang="en-US" smtClean="0"/>
              <a:pPr>
                <a:defRPr/>
              </a:pPr>
              <a:t>April 12,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36142C-7C40-4FAC-A189-DF421AAB81A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322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876800"/>
            <a:ext cx="6705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1364CB-D8D2-40BC-81CF-1015D93A19A2}" type="datetime4">
              <a:rPr lang="en-US" smtClean="0"/>
              <a:pPr>
                <a:defRPr/>
              </a:pPr>
              <a:t>April 12,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36142C-7C40-4FAC-A189-DF421AAB81A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3235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0"/>
            <a:ext cx="5562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35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219200"/>
            <a:ext cx="198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35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1219200"/>
            <a:ext cx="198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0" y="2057400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Is </a:t>
            </a:r>
            <a:r>
              <a:rPr lang="en-US" dirty="0" err="1" smtClean="0"/>
              <a:t>is</a:t>
            </a:r>
            <a:r>
              <a:rPr lang="en-US" dirty="0" smtClean="0"/>
              <a:t> a strong association rule….but is misleading because the probability of purchasing videos is 75%  (7500/10,000), which is even larger than 66%.</a:t>
            </a: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3429000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fact, computer games and videos are negatively associated because the purchase of one of these items actually decreases the likelihood of purchasing the other. </a:t>
            </a:r>
          </a:p>
          <a:p>
            <a:endParaRPr lang="en-US" dirty="0" smtClean="0"/>
          </a:p>
          <a:p>
            <a:r>
              <a:rPr lang="en-US" dirty="0" smtClean="0"/>
              <a:t>Without fully understanding this phenomenon, we could easily make unwise business decisions.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027003"/>
            <a:ext cx="8991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C00000"/>
                </a:solidFill>
              </a:rPr>
              <a:t>This illustrates that the confidence of a rule A =&gt; B can be deceiving</a:t>
            </a:r>
            <a:endParaRPr lang="en-US" b="1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From Association Analysis to Correlation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1447800"/>
          </a:xfrm>
        </p:spPr>
        <p:txBody>
          <a:bodyPr/>
          <a:lstStyle/>
          <a:p>
            <a:r>
              <a:rPr lang="en-US" sz="2400" dirty="0" smtClean="0"/>
              <a:t>a correlation measure can be used to augment the support–confidence framework for association rules. This leads to </a:t>
            </a:r>
            <a:r>
              <a:rPr lang="en-US" sz="2400" i="1" dirty="0" smtClean="0"/>
              <a:t>correlation rules of the form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1364CB-D8D2-40BC-81CF-1015D93A19A2}" type="datetime4">
              <a:rPr lang="en-US" smtClean="0"/>
              <a:pPr>
                <a:defRPr/>
              </a:pPr>
              <a:t>April 12,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36142C-7C40-4FAC-A189-DF421AAB81AC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3246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590800"/>
            <a:ext cx="426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228600" y="3657600"/>
            <a:ext cx="8686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Lift is a simple correlation measure that is given as follows. The occurrence of </a:t>
            </a:r>
            <a:r>
              <a:rPr lang="en-US" dirty="0" err="1" smtClean="0"/>
              <a:t>itemset</a:t>
            </a:r>
            <a:r>
              <a:rPr lang="en-US" dirty="0" smtClean="0"/>
              <a:t> </a:t>
            </a:r>
            <a:r>
              <a:rPr lang="en-US" i="1" dirty="0" smtClean="0"/>
              <a:t>A is independent of the occurrence of </a:t>
            </a:r>
            <a:r>
              <a:rPr lang="en-US" i="1" dirty="0" err="1" smtClean="0"/>
              <a:t>itemset</a:t>
            </a:r>
            <a:r>
              <a:rPr lang="en-US" i="1" dirty="0" smtClean="0"/>
              <a:t> B if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dirty="0"/>
          </a:p>
        </p:txBody>
      </p:sp>
      <p:pic>
        <p:nvPicPr>
          <p:cNvPr id="3246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4536902"/>
            <a:ext cx="1752600" cy="339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228600" y="4953000"/>
            <a:ext cx="861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lift between the occurrence of </a:t>
            </a:r>
            <a:r>
              <a:rPr lang="en-US" i="1" dirty="0" smtClean="0"/>
              <a:t>A and B can be</a:t>
            </a:r>
          </a:p>
          <a:p>
            <a:r>
              <a:rPr lang="en-US" dirty="0" smtClean="0"/>
              <a:t>measured by computing</a:t>
            </a:r>
            <a:endParaRPr lang="en-US" dirty="0"/>
          </a:p>
        </p:txBody>
      </p:sp>
      <p:pic>
        <p:nvPicPr>
          <p:cNvPr id="32461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5715000"/>
            <a:ext cx="304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763000" cy="5105400"/>
          </a:xfrm>
        </p:spPr>
        <p:txBody>
          <a:bodyPr/>
          <a:lstStyle/>
          <a:p>
            <a:r>
              <a:rPr lang="en-US" dirty="0" smtClean="0"/>
              <a:t>If Lift &lt; 1, then the occurrence of </a:t>
            </a:r>
            <a:r>
              <a:rPr lang="en-US" i="1" dirty="0" smtClean="0"/>
              <a:t>A is negatively correlated with the occurrence of B, meaning that the occurrence of one likely leads to </a:t>
            </a:r>
            <a:r>
              <a:rPr lang="en-US" dirty="0" smtClean="0"/>
              <a:t>the absence of the other one. </a:t>
            </a:r>
          </a:p>
          <a:p>
            <a:r>
              <a:rPr lang="en-US" dirty="0" smtClean="0"/>
              <a:t>If Lift &gt;1, then </a:t>
            </a:r>
            <a:r>
              <a:rPr lang="en-US" i="1" dirty="0" smtClean="0"/>
              <a:t>A and B are positively correlated, meaning that the occurrence of one implies the occurrence of the </a:t>
            </a:r>
            <a:r>
              <a:rPr lang="en-US" dirty="0" smtClean="0"/>
              <a:t>other. </a:t>
            </a:r>
          </a:p>
          <a:p>
            <a:r>
              <a:rPr lang="en-US" dirty="0" smtClean="0"/>
              <a:t>If the resulting value is equal to 1, then </a:t>
            </a:r>
            <a:r>
              <a:rPr lang="en-US" i="1" dirty="0" smtClean="0"/>
              <a:t>A and B are independent and there is no </a:t>
            </a:r>
            <a:r>
              <a:rPr lang="en-US" dirty="0" smtClean="0"/>
              <a:t>correlation between them.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1364CB-D8D2-40BC-81CF-1015D93A19A2}" type="datetime4">
              <a:rPr lang="en-US" smtClean="0"/>
              <a:pPr>
                <a:defRPr/>
              </a:pPr>
              <a:t>April 12,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36142C-7C40-4FAC-A189-DF421AAB81AC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Lift is equivalent to                              </a:t>
            </a:r>
            <a:r>
              <a:rPr lang="en-US" sz="2400" i="1" dirty="0" smtClean="0"/>
              <a:t>which  is also </a:t>
            </a:r>
            <a:r>
              <a:rPr lang="en-US" sz="2400" dirty="0" smtClean="0"/>
              <a:t>referred to as the </a:t>
            </a:r>
            <a:r>
              <a:rPr lang="en-US" sz="2400" i="1" dirty="0" smtClean="0"/>
              <a:t>lift of the association (or correlation) rule A =&gt;B. </a:t>
            </a:r>
          </a:p>
          <a:p>
            <a:pPr>
              <a:buNone/>
            </a:pPr>
            <a:endParaRPr lang="en-US" sz="2400" i="1" dirty="0" smtClean="0"/>
          </a:p>
          <a:p>
            <a:pPr algn="just"/>
            <a:r>
              <a:rPr lang="en-US" sz="2400" i="1" dirty="0" smtClean="0"/>
              <a:t>In other words, it </a:t>
            </a:r>
            <a:r>
              <a:rPr lang="en-US" sz="2400" dirty="0" smtClean="0"/>
              <a:t>assesses the degree to which the occurrence of one “lifts” the occurrence of the other.</a:t>
            </a:r>
          </a:p>
          <a:p>
            <a:pPr algn="just">
              <a:buNone/>
            </a:pPr>
            <a:r>
              <a:rPr lang="en-US" sz="2400" dirty="0" smtClean="0"/>
              <a:t> </a:t>
            </a:r>
          </a:p>
          <a:p>
            <a:pPr algn="just"/>
            <a:r>
              <a:rPr lang="en-US" sz="2400" dirty="0" smtClean="0"/>
              <a:t>For example, if </a:t>
            </a:r>
            <a:r>
              <a:rPr lang="en-US" sz="2400" i="1" dirty="0" smtClean="0"/>
              <a:t>A corresponds to the sale of computer games and B corresponds to the sale </a:t>
            </a:r>
            <a:r>
              <a:rPr lang="en-US" sz="2400" dirty="0" smtClean="0"/>
              <a:t>of videos, then given the current market conditions, the sale of games is said to increase or “lift” the likelihood of the sale of videos by a factor of the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1364CB-D8D2-40BC-81CF-1015D93A19A2}" type="datetime4">
              <a:rPr lang="en-US" smtClean="0"/>
              <a:pPr>
                <a:defRPr/>
              </a:pPr>
              <a:t>April 12,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36142C-7C40-4FAC-A189-DF421AAB81AC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3256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1447800"/>
            <a:ext cx="3657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56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5791200"/>
            <a:ext cx="2324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429619-2EE5-41D5-BA37-5E51630A009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620000" cy="685800"/>
          </a:xfrm>
        </p:spPr>
        <p:txBody>
          <a:bodyPr/>
          <a:lstStyle/>
          <a:p>
            <a:pPr eaLnBrk="1" hangingPunct="1"/>
            <a:r>
              <a:rPr lang="en-US" sz="3200" smtClean="0"/>
              <a:t>Why Is Freq. Pattern Mining Important?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105400"/>
          </a:xfrm>
        </p:spPr>
        <p:txBody>
          <a:bodyPr/>
          <a:lstStyle/>
          <a:p>
            <a:pPr eaLnBrk="1" hangingPunct="1"/>
            <a:r>
              <a:rPr lang="en-US" sz="2400" smtClean="0"/>
              <a:t>Freq. pattern: An intrinsic and important property of datasets 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Frequent pattern mining searches for recurring relationships in a given data set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400" smtClean="0"/>
              <a:t>Foundation for many essential data mining tasks Association, correlation, and causality analysis</a:t>
            </a:r>
          </a:p>
          <a:p>
            <a:pPr eaLnBrk="1" hangingPunct="1"/>
            <a:r>
              <a:rPr lang="en-US" sz="2400" smtClean="0"/>
              <a:t>Topics</a:t>
            </a:r>
          </a:p>
          <a:p>
            <a:pPr lvl="1" eaLnBrk="1" hangingPunct="1"/>
            <a:r>
              <a:rPr lang="en-US" sz="2400" smtClean="0"/>
              <a:t>Ex: market basket Analysis</a:t>
            </a:r>
          </a:p>
          <a:p>
            <a:pPr lvl="1" eaLnBrk="1" hangingPunct="1"/>
            <a:r>
              <a:rPr lang="en-US" sz="2400" smtClean="0"/>
              <a:t>Basic Concepts of mining frequent patterns</a:t>
            </a:r>
          </a:p>
          <a:p>
            <a:pPr lvl="1" eaLnBrk="1" hangingPunct="1"/>
            <a:r>
              <a:rPr lang="en-US" sz="2400" smtClean="0"/>
              <a:t>Different kinds of patterns, association rules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305800" cy="6096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1364CB-D8D2-40BC-81CF-1015D93A19A2}" type="datetime4">
              <a:rPr lang="en-US" smtClean="0"/>
              <a:pPr>
                <a:defRPr/>
              </a:pPr>
              <a:t>April 12,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Data Mining: Concepts and Techniques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36142C-7C40-4FAC-A189-DF421AAB81AC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3266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62000"/>
            <a:ext cx="8915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5029200"/>
            <a:ext cx="6705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D9D54A-890E-45ED-B676-3535153B1B51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err="1" smtClean="0"/>
              <a:t>Eg</a:t>
            </a:r>
            <a:r>
              <a:rPr lang="en-US" sz="3200" dirty="0" smtClean="0"/>
              <a:t>: Interestingness Measure: Correlations (Lift)</a:t>
            </a:r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95400"/>
            <a:ext cx="8534400" cy="28956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2000" i="1" dirty="0" smtClean="0"/>
              <a:t>play basketball</a:t>
            </a:r>
            <a:r>
              <a:rPr lang="en-US" sz="2000" dirty="0" smtClean="0"/>
              <a:t>  </a:t>
            </a:r>
            <a:r>
              <a:rPr lang="en-US" sz="2000" dirty="0" smtClean="0">
                <a:sym typeface="Symbol" pitchFamily="18" charset="2"/>
              </a:rPr>
              <a:t> </a:t>
            </a:r>
            <a:r>
              <a:rPr lang="en-US" sz="2000" i="1" dirty="0" smtClean="0">
                <a:sym typeface="Symbol" pitchFamily="18" charset="2"/>
              </a:rPr>
              <a:t>eat cereal</a:t>
            </a:r>
            <a:r>
              <a:rPr lang="en-US" sz="2000" dirty="0" smtClean="0">
                <a:sym typeface="Symbol" pitchFamily="18" charset="2"/>
              </a:rPr>
              <a:t> [40%, 66.7%]  is misleading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 smtClean="0">
                <a:sym typeface="Symbol" pitchFamily="18" charset="2"/>
              </a:rPr>
              <a:t>The overall % of students eating cereal is 75% &gt; 66.7%.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i="1" dirty="0" smtClean="0"/>
              <a:t>play basketball</a:t>
            </a:r>
            <a:r>
              <a:rPr lang="en-US" sz="2000" dirty="0" smtClean="0"/>
              <a:t>  </a:t>
            </a:r>
            <a:r>
              <a:rPr lang="en-US" sz="2000" dirty="0" smtClean="0">
                <a:sym typeface="Symbol" pitchFamily="18" charset="2"/>
              </a:rPr>
              <a:t> </a:t>
            </a:r>
            <a:r>
              <a:rPr lang="en-US" sz="2000" i="1" dirty="0" smtClean="0">
                <a:sym typeface="Symbol" pitchFamily="18" charset="2"/>
              </a:rPr>
              <a:t>not eat cereal</a:t>
            </a:r>
            <a:r>
              <a:rPr lang="en-US" sz="2000" dirty="0" smtClean="0">
                <a:sym typeface="Symbol" pitchFamily="18" charset="2"/>
              </a:rPr>
              <a:t> [20%, 33.3%] is more accurate, although with lower support and confidence</a:t>
            </a:r>
          </a:p>
          <a:p>
            <a:pPr eaLnBrk="1" hangingPunct="1">
              <a:lnSpc>
                <a:spcPct val="130000"/>
              </a:lnSpc>
            </a:pPr>
            <a:r>
              <a:rPr lang="en-US" sz="2000" dirty="0" smtClean="0">
                <a:sym typeface="Symbol" pitchFamily="18" charset="2"/>
              </a:rPr>
              <a:t>Measure of dependent/correlated events: </a:t>
            </a:r>
            <a:r>
              <a:rPr lang="en-US" sz="2000" dirty="0" smtClean="0">
                <a:solidFill>
                  <a:schemeClr val="hlink"/>
                </a:solidFill>
                <a:sym typeface="Symbol" pitchFamily="18" charset="2"/>
              </a:rPr>
              <a:t>lift</a:t>
            </a:r>
          </a:p>
        </p:txBody>
      </p:sp>
      <p:graphicFrame>
        <p:nvGraphicFramePr>
          <p:cNvPr id="3074" name="Object 3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6200" y="4724400"/>
          <a:ext cx="42672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4" imgW="2679700" imgH="393700" progId="Equation.3">
                  <p:embed/>
                </p:oleObj>
              </mc:Choice>
              <mc:Fallback>
                <p:oleObj name="Equation" r:id="rId4" imgW="2679700" imgH="393700" progId="Equation.3">
                  <p:embed/>
                  <p:pic>
                    <p:nvPicPr>
                      <p:cNvPr id="0" name="Picture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4724400"/>
                        <a:ext cx="4267200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8050" name="Group 50"/>
          <p:cNvGraphicFramePr>
            <a:graphicFrameLocks noGrp="1"/>
          </p:cNvGraphicFramePr>
          <p:nvPr/>
        </p:nvGraphicFramePr>
        <p:xfrm>
          <a:off x="4495800" y="3776663"/>
          <a:ext cx="4495800" cy="1557336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Basketball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 basketball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 (row)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Cereal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1750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3750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 cereal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Sum(col.)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75" name="Object 31"/>
          <p:cNvGraphicFramePr>
            <a:graphicFrameLocks noChangeAspect="1"/>
          </p:cNvGraphicFramePr>
          <p:nvPr/>
        </p:nvGraphicFramePr>
        <p:xfrm>
          <a:off x="990600" y="3657600"/>
          <a:ext cx="22098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6" imgW="1028700" imgH="419100" progId="Equation.3">
                  <p:embed/>
                </p:oleObj>
              </mc:Choice>
              <mc:Fallback>
                <p:oleObj name="Equation" r:id="rId6" imgW="1028700" imgH="4191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657600"/>
                        <a:ext cx="2209800" cy="954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3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6200" y="5464175"/>
          <a:ext cx="44196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8" imgW="2755900" imgH="393700" progId="Equation.3">
                  <p:embed/>
                </p:oleObj>
              </mc:Choice>
              <mc:Fallback>
                <p:oleObj name="Equation" r:id="rId8" imgW="2755900" imgH="393700" progId="Equation.3">
                  <p:embed/>
                  <p:pic>
                    <p:nvPicPr>
                      <p:cNvPr id="0" name="Picture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5464175"/>
                        <a:ext cx="4419600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323A1B-C095-415C-B335-7B482091C76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893075"/>
            <a:ext cx="7620000" cy="1524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Market Basket </a:t>
            </a:r>
            <a:r>
              <a:rPr lang="en-US" sz="3200" dirty="0" err="1" smtClean="0"/>
              <a:t>Analysis</a:t>
            </a:r>
            <a:r>
              <a:rPr lang="en-US" sz="3200" dirty="0" err="1">
                <a:solidFill>
                  <a:srgbClr val="FF0000"/>
                </a:solidFill>
              </a:rPr>
              <a:t>Association</a:t>
            </a:r>
            <a:r>
              <a:rPr lang="en-US" sz="3200" dirty="0">
                <a:solidFill>
                  <a:srgbClr val="FF0000"/>
                </a:solidFill>
              </a:rPr>
              <a:t> Rules</a:t>
            </a:r>
            <a:br>
              <a:rPr lang="en-US" sz="3200" dirty="0">
                <a:solidFill>
                  <a:srgbClr val="FF0000"/>
                </a:solidFill>
              </a:rPr>
            </a:br>
            <a:endParaRPr lang="en-US" sz="3200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5638800"/>
          </a:xfrm>
        </p:spPr>
        <p:txBody>
          <a:bodyPr/>
          <a:lstStyle/>
          <a:p>
            <a:pPr algn="just">
              <a:defRPr/>
            </a:pPr>
            <a:endParaRPr lang="en-US" sz="2400" dirty="0" smtClean="0"/>
          </a:p>
          <a:p>
            <a:pPr lvl="1">
              <a:buFont typeface="Wingdings" pitchFamily="2" charset="2"/>
              <a:buChar char="ü"/>
              <a:defRPr/>
            </a:pPr>
            <a:r>
              <a:rPr lang="en-US" sz="1800" dirty="0" smtClean="0"/>
              <a:t>	means that 2% of all the transactions under analysis show that computer and antivirus software are purchased together; </a:t>
            </a:r>
          </a:p>
          <a:p>
            <a:pPr lvl="1">
              <a:buFont typeface="Wingdings" pitchFamily="2" charset="2"/>
              <a:buChar char="ü"/>
              <a:defRPr/>
            </a:pPr>
            <a:r>
              <a:rPr lang="en-US" sz="1800" dirty="0" smtClean="0"/>
              <a:t>	A confidence of 60% means that 60% of the customers who purchased a computer also bought the software. </a:t>
            </a:r>
          </a:p>
          <a:p>
            <a:pPr algn="just">
              <a:defRPr/>
            </a:pPr>
            <a:r>
              <a:rPr lang="en-US" sz="1800" dirty="0" smtClean="0"/>
              <a:t>Rules are considered interesting if they satisfy both a </a:t>
            </a:r>
            <a:r>
              <a:rPr lang="en-US" sz="1800" b="1" dirty="0" smtClean="0">
                <a:solidFill>
                  <a:srgbClr val="FF0000"/>
                </a:solidFill>
              </a:rPr>
              <a:t>minimum support threshold </a:t>
            </a:r>
            <a:r>
              <a:rPr lang="en-US" sz="1800" dirty="0" smtClean="0"/>
              <a:t>and a </a:t>
            </a:r>
            <a:r>
              <a:rPr lang="en-US" sz="1800" b="1" dirty="0" smtClean="0">
                <a:solidFill>
                  <a:srgbClr val="FF0000"/>
                </a:solidFill>
              </a:rPr>
              <a:t>minimum confidence threshold </a:t>
            </a:r>
            <a:r>
              <a:rPr lang="en-US" sz="1800" b="1" dirty="0" smtClean="0"/>
              <a:t>-- </a:t>
            </a:r>
            <a:r>
              <a:rPr lang="en-US" sz="1800" dirty="0" smtClean="0"/>
              <a:t>set by users or domain experts. </a:t>
            </a:r>
          </a:p>
          <a:p>
            <a:pPr algn="just">
              <a:defRPr/>
            </a:pPr>
            <a:r>
              <a:rPr lang="en-US" sz="1800" b="1" dirty="0" smtClean="0"/>
              <a:t>Additional analysis can be performed to </a:t>
            </a:r>
            <a:r>
              <a:rPr lang="en-US" sz="1800" b="1" dirty="0" smtClean="0">
                <a:solidFill>
                  <a:srgbClr val="FF0000"/>
                </a:solidFill>
              </a:rPr>
              <a:t>discover interesting statistical correlations</a:t>
            </a:r>
            <a:r>
              <a:rPr lang="en-US" sz="1800" b="1" dirty="0" smtClean="0"/>
              <a:t> between associated items</a:t>
            </a:r>
            <a:r>
              <a:rPr lang="en-US" sz="1800" dirty="0" smtClean="0"/>
              <a:t>.</a:t>
            </a:r>
          </a:p>
          <a:p>
            <a:pPr algn="just">
              <a:defRPr/>
            </a:pPr>
            <a:r>
              <a:rPr lang="en-US" sz="1800" b="1" dirty="0" smtClean="0"/>
              <a:t>Occurrence frequency of an </a:t>
            </a:r>
            <a:r>
              <a:rPr lang="en-US" sz="1800" b="1" dirty="0" err="1" smtClean="0"/>
              <a:t>itemset</a:t>
            </a:r>
            <a:r>
              <a:rPr lang="en-US" sz="1800" b="1" dirty="0" smtClean="0"/>
              <a:t>: </a:t>
            </a:r>
            <a:r>
              <a:rPr lang="en-US" sz="1800" dirty="0" smtClean="0"/>
              <a:t>is the number of transactions that contain the </a:t>
            </a:r>
            <a:r>
              <a:rPr lang="en-US" sz="1800" dirty="0" err="1" smtClean="0"/>
              <a:t>itemset</a:t>
            </a:r>
            <a:r>
              <a:rPr lang="en-US" sz="1800" dirty="0" smtClean="0"/>
              <a:t>. This is also known, simply, as the frequency, support count, or count of the </a:t>
            </a:r>
            <a:r>
              <a:rPr lang="en-US" sz="1800" dirty="0" err="1" smtClean="0"/>
              <a:t>itemset</a:t>
            </a:r>
            <a:r>
              <a:rPr lang="en-US" sz="1800" dirty="0" smtClean="0"/>
              <a:t>. </a:t>
            </a:r>
          </a:p>
          <a:p>
            <a:pPr algn="just">
              <a:defRPr/>
            </a:pPr>
            <a:r>
              <a:rPr lang="en-US" sz="1800" b="1" dirty="0" smtClean="0">
                <a:solidFill>
                  <a:srgbClr val="FF0000"/>
                </a:solidFill>
              </a:rPr>
              <a:t>Frequent </a:t>
            </a:r>
            <a:r>
              <a:rPr lang="en-US" sz="1800" b="1" dirty="0" err="1" smtClean="0">
                <a:solidFill>
                  <a:srgbClr val="FF0000"/>
                </a:solidFill>
              </a:rPr>
              <a:t>Itemset</a:t>
            </a:r>
            <a:r>
              <a:rPr lang="en-US" sz="1800" b="1" dirty="0" smtClean="0">
                <a:solidFill>
                  <a:srgbClr val="FF0000"/>
                </a:solidFill>
              </a:rPr>
              <a:t>.  </a:t>
            </a:r>
            <a:r>
              <a:rPr lang="en-US" sz="1800" b="1" dirty="0" smtClean="0"/>
              <a:t>If the relative support  </a:t>
            </a:r>
            <a:r>
              <a:rPr lang="en-US" sz="1800" dirty="0" smtClean="0"/>
              <a:t>of an </a:t>
            </a:r>
            <a:r>
              <a:rPr lang="en-US" sz="1800" dirty="0" err="1" smtClean="0"/>
              <a:t>itemset</a:t>
            </a:r>
            <a:r>
              <a:rPr lang="en-US" sz="1800" dirty="0" smtClean="0"/>
              <a:t> </a:t>
            </a:r>
            <a:r>
              <a:rPr lang="en-US" sz="1800" i="1" dirty="0" smtClean="0"/>
              <a:t>I satisfies a pre-specified </a:t>
            </a:r>
            <a:r>
              <a:rPr lang="en-US" sz="1800" b="1" i="1" dirty="0" smtClean="0"/>
              <a:t>minimum support threshold, then I is </a:t>
            </a:r>
            <a:r>
              <a:rPr lang="en-US" sz="1800" dirty="0" smtClean="0"/>
              <a:t>a </a:t>
            </a:r>
            <a:r>
              <a:rPr lang="en-US" sz="1800" b="1" dirty="0" smtClean="0"/>
              <a:t>frequent </a:t>
            </a:r>
            <a:r>
              <a:rPr lang="en-US" sz="1800" b="1" dirty="0" err="1" smtClean="0"/>
              <a:t>itemset</a:t>
            </a:r>
            <a:r>
              <a:rPr lang="en-US" sz="1800" b="1" dirty="0" smtClean="0"/>
              <a:t>.</a:t>
            </a:r>
          </a:p>
          <a:p>
            <a:pPr algn="just">
              <a:buNone/>
              <a:defRPr/>
            </a:pPr>
            <a:endParaRPr lang="en-US" sz="1800" b="1" dirty="0" smtClean="0"/>
          </a:p>
        </p:txBody>
      </p:sp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199" y="803654"/>
            <a:ext cx="4733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1203704"/>
            <a:ext cx="25336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323A1B-C095-415C-B335-7B482091C769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620000" cy="152400"/>
          </a:xfrm>
        </p:spPr>
        <p:txBody>
          <a:bodyPr/>
          <a:lstStyle/>
          <a:p>
            <a:pPr eaLnBrk="1" hangingPunct="1"/>
            <a:r>
              <a:rPr lang="en-US" sz="3200" smtClean="0"/>
              <a:t>Market Basket Analysis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5638800"/>
          </a:xfrm>
        </p:spPr>
        <p:txBody>
          <a:bodyPr/>
          <a:lstStyle/>
          <a:p>
            <a:pPr algn="just">
              <a:buNone/>
              <a:defRPr/>
            </a:pPr>
            <a:endParaRPr lang="en-US" sz="1400" b="1" dirty="0" smtClean="0"/>
          </a:p>
          <a:p>
            <a:pPr algn="just">
              <a:defRPr/>
            </a:pPr>
            <a:endParaRPr lang="en-US" sz="1600" b="1" dirty="0" smtClean="0">
              <a:solidFill>
                <a:srgbClr val="FF0000"/>
              </a:solidFill>
            </a:endParaRPr>
          </a:p>
          <a:p>
            <a:pPr algn="just">
              <a:defRPr/>
            </a:pPr>
            <a:endParaRPr lang="en-US" sz="1600" b="1" dirty="0">
              <a:solidFill>
                <a:srgbClr val="FF0000"/>
              </a:solidFill>
            </a:endParaRPr>
          </a:p>
          <a:p>
            <a:pPr algn="just">
              <a:defRPr/>
            </a:pPr>
            <a:r>
              <a:rPr lang="en-US" sz="1600" b="1" dirty="0" smtClean="0">
                <a:solidFill>
                  <a:srgbClr val="FF0000"/>
                </a:solidFill>
              </a:rPr>
              <a:t>Association rule mining</a:t>
            </a:r>
            <a:r>
              <a:rPr lang="en-US" sz="1600" dirty="0" smtClean="0"/>
              <a:t> can be viewed as a two-step process:</a:t>
            </a:r>
          </a:p>
          <a:p>
            <a:pPr algn="just">
              <a:defRPr/>
            </a:pPr>
            <a:endParaRPr lang="en-US" sz="1600" dirty="0" smtClean="0"/>
          </a:p>
          <a:p>
            <a:pPr lvl="1" algn="just">
              <a:buFont typeface="Wingdings" pitchFamily="2" charset="2"/>
              <a:buNone/>
              <a:defRPr/>
            </a:pPr>
            <a:r>
              <a:rPr lang="en-US" sz="1600" b="1" dirty="0" smtClean="0">
                <a:ea typeface="+mn-ea"/>
                <a:cs typeface="+mn-cs"/>
              </a:rPr>
              <a:t>	1. Find all frequent </a:t>
            </a:r>
            <a:r>
              <a:rPr lang="en-US" sz="1600" b="1" dirty="0" err="1" smtClean="0">
                <a:ea typeface="+mn-ea"/>
                <a:cs typeface="+mn-cs"/>
              </a:rPr>
              <a:t>itemsets</a:t>
            </a:r>
            <a:r>
              <a:rPr lang="en-US" sz="1600" b="1" dirty="0" smtClean="0">
                <a:ea typeface="+mn-ea"/>
                <a:cs typeface="+mn-cs"/>
              </a:rPr>
              <a:t>: </a:t>
            </a:r>
            <a:r>
              <a:rPr lang="en-US" sz="1600" dirty="0" smtClean="0">
                <a:ea typeface="+mn-ea"/>
                <a:cs typeface="+mn-cs"/>
              </a:rPr>
              <a:t>By definition, each of these </a:t>
            </a:r>
            <a:r>
              <a:rPr lang="en-US" sz="1600" dirty="0" err="1" smtClean="0">
                <a:ea typeface="+mn-ea"/>
                <a:cs typeface="+mn-cs"/>
              </a:rPr>
              <a:t>itemsets</a:t>
            </a:r>
            <a:r>
              <a:rPr lang="en-US" sz="1600" dirty="0" smtClean="0">
                <a:ea typeface="+mn-ea"/>
                <a:cs typeface="+mn-cs"/>
              </a:rPr>
              <a:t> will occur at least as frequently as a predetermined minimum support count, </a:t>
            </a:r>
            <a:r>
              <a:rPr lang="en-US" sz="1600" i="1" dirty="0" smtClean="0">
                <a:ea typeface="+mn-ea"/>
                <a:cs typeface="+mn-cs"/>
              </a:rPr>
              <a:t>min sup.</a:t>
            </a:r>
          </a:p>
          <a:p>
            <a:pPr lvl="1" algn="just">
              <a:buFont typeface="Wingdings" pitchFamily="2" charset="2"/>
              <a:buNone/>
              <a:defRPr/>
            </a:pPr>
            <a:endParaRPr lang="en-US" sz="1600" i="1" dirty="0">
              <a:ea typeface="+mn-ea"/>
              <a:cs typeface="+mn-cs"/>
            </a:endParaRPr>
          </a:p>
          <a:p>
            <a:pPr lvl="1" algn="just">
              <a:buFont typeface="Wingdings" pitchFamily="2" charset="2"/>
              <a:buNone/>
              <a:defRPr/>
            </a:pPr>
            <a:endParaRPr lang="en-US" sz="1600" i="1" dirty="0" smtClean="0">
              <a:ea typeface="+mn-ea"/>
              <a:cs typeface="+mn-cs"/>
            </a:endParaRPr>
          </a:p>
          <a:p>
            <a:pPr lvl="1" algn="just">
              <a:buFont typeface="Wingdings" pitchFamily="2" charset="2"/>
              <a:buNone/>
              <a:defRPr/>
            </a:pPr>
            <a:r>
              <a:rPr lang="en-US" sz="1600" b="1" dirty="0" smtClean="0">
                <a:ea typeface="+mn-ea"/>
                <a:cs typeface="+mn-cs"/>
              </a:rPr>
              <a:t>     2. Generate strong association rules from the frequent </a:t>
            </a:r>
            <a:r>
              <a:rPr lang="en-US" sz="1600" b="1" dirty="0" err="1" smtClean="0">
                <a:ea typeface="+mn-ea"/>
                <a:cs typeface="+mn-cs"/>
              </a:rPr>
              <a:t>itemsets</a:t>
            </a:r>
            <a:r>
              <a:rPr lang="en-US" sz="1600" b="1" dirty="0" smtClean="0">
                <a:ea typeface="+mn-ea"/>
                <a:cs typeface="+mn-cs"/>
              </a:rPr>
              <a:t>: </a:t>
            </a:r>
            <a:r>
              <a:rPr lang="en-US" sz="1600" dirty="0" smtClean="0">
                <a:ea typeface="+mn-ea"/>
                <a:cs typeface="+mn-cs"/>
              </a:rPr>
              <a:t>By definition, these </a:t>
            </a:r>
            <a:r>
              <a:rPr lang="en-US" sz="1600" dirty="0" smtClean="0"/>
              <a:t>  rules must satisfy minimum support and minimum confidence.</a:t>
            </a:r>
          </a:p>
        </p:txBody>
      </p:sp>
      <p:pic>
        <p:nvPicPr>
          <p:cNvPr id="1126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762000"/>
            <a:ext cx="4733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1447800"/>
            <a:ext cx="25336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4798129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16E2C6-D7E8-4B05-832A-3E82AF066D8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20000" cy="457200"/>
          </a:xfrm>
        </p:spPr>
        <p:txBody>
          <a:bodyPr/>
          <a:lstStyle/>
          <a:p>
            <a:pPr eaLnBrk="1" hangingPunct="1"/>
            <a:r>
              <a:rPr lang="en-US" sz="3200" smtClean="0"/>
              <a:t>A recap of “Combinations”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4953000"/>
          </a:xfrm>
        </p:spPr>
        <p:txBody>
          <a:bodyPr/>
          <a:lstStyle/>
          <a:p>
            <a:endParaRPr lang="en-US" sz="1400" i="1" smtClean="0"/>
          </a:p>
          <a:p>
            <a:pPr>
              <a:buFont typeface="Wingdings" pitchFamily="2" charset="2"/>
              <a:buNone/>
            </a:pPr>
            <a:endParaRPr lang="en-US" sz="1400" i="1" smtClean="0"/>
          </a:p>
          <a:p>
            <a:endParaRPr lang="en-US" sz="1400" i="1" smtClean="0"/>
          </a:p>
          <a:p>
            <a:r>
              <a:rPr lang="en-US" sz="1400" i="1" smtClean="0"/>
              <a:t>k</a:t>
            </a:r>
            <a:r>
              <a:rPr lang="en-US" sz="1400" smtClean="0"/>
              <a:t>-combinations is equal to the </a:t>
            </a:r>
            <a:r>
              <a:rPr lang="en-US" sz="1400" smtClean="0">
                <a:hlinkClick r:id="rId3" tooltip="Binomial coefficient"/>
              </a:rPr>
              <a:t>binomial coefficient</a:t>
            </a:r>
            <a:endParaRPr lang="en-US" sz="1400" smtClean="0"/>
          </a:p>
          <a:p>
            <a:endParaRPr lang="en-US" sz="1400" smtClean="0"/>
          </a:p>
          <a:p>
            <a:endParaRPr lang="en-US" sz="1400" smtClean="0"/>
          </a:p>
          <a:p>
            <a:pPr>
              <a:buFont typeface="Wingdings" pitchFamily="2" charset="2"/>
              <a:buNone/>
            </a:pPr>
            <a:endParaRPr lang="en-US" sz="1400" smtClean="0"/>
          </a:p>
          <a:p>
            <a:r>
              <a:rPr lang="en-US" sz="1400" smtClean="0"/>
              <a:t>which can be written using </a:t>
            </a:r>
            <a:r>
              <a:rPr lang="en-US" sz="1400" smtClean="0">
                <a:hlinkClick r:id="rId4" tooltip="Factorial"/>
              </a:rPr>
              <a:t>factorials</a:t>
            </a:r>
            <a:r>
              <a:rPr lang="en-US" sz="1400" smtClean="0"/>
              <a:t> as </a:t>
            </a:r>
          </a:p>
          <a:p>
            <a:pPr algn="just"/>
            <a:endParaRPr lang="en-US" sz="1400" smtClean="0"/>
          </a:p>
        </p:txBody>
      </p:sp>
      <p:pic>
        <p:nvPicPr>
          <p:cNvPr id="12293" name="Picture 7" descr=" \binom nk = \frac{n(n-1)\ldots(n-k+1)}{k(k-1)\dots1},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8600" y="2819400"/>
            <a:ext cx="2012950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8" descr="\frac{n!}{k!(n-k)!}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91000" y="3733800"/>
            <a:ext cx="8001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F1667E-C0EE-4985-8DF1-95E34409AD51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01000" cy="762000"/>
          </a:xfrm>
        </p:spPr>
        <p:txBody>
          <a:bodyPr/>
          <a:lstStyle/>
          <a:p>
            <a:pPr eaLnBrk="1" hangingPunct="1"/>
            <a:r>
              <a:rPr lang="en-US" smtClean="0"/>
              <a:t>Basic Concepts: Frequent Patterns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8600" y="1524000"/>
            <a:ext cx="4953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600" smtClean="0">
                <a:solidFill>
                  <a:schemeClr val="hlink"/>
                </a:solidFill>
              </a:rPr>
              <a:t>itemset</a:t>
            </a:r>
            <a:r>
              <a:rPr lang="en-US" sz="1600" smtClean="0"/>
              <a:t>: A set of one or more items</a:t>
            </a:r>
          </a:p>
          <a:p>
            <a:pPr eaLnBrk="1" hangingPunct="1">
              <a:lnSpc>
                <a:spcPct val="90000"/>
              </a:lnSpc>
            </a:pPr>
            <a:r>
              <a:rPr lang="en-US" sz="1600" smtClean="0">
                <a:solidFill>
                  <a:schemeClr val="hlink"/>
                </a:solidFill>
              </a:rPr>
              <a:t>k-itemset</a:t>
            </a:r>
            <a:r>
              <a:rPr lang="en-US" sz="1600" smtClean="0"/>
              <a:t> X = {x</a:t>
            </a:r>
            <a:r>
              <a:rPr lang="en-US" sz="1600" baseline="-25000" smtClean="0"/>
              <a:t>1</a:t>
            </a:r>
            <a:r>
              <a:rPr lang="en-US" sz="1600" smtClean="0"/>
              <a:t>, …, x</a:t>
            </a:r>
            <a:r>
              <a:rPr lang="en-US" sz="1600" baseline="-25000" smtClean="0"/>
              <a:t>k</a:t>
            </a:r>
            <a:r>
              <a:rPr lang="en-US" sz="1600" smtClean="0"/>
              <a:t>}</a:t>
            </a:r>
          </a:p>
          <a:p>
            <a:pPr eaLnBrk="1" hangingPunct="1">
              <a:lnSpc>
                <a:spcPct val="90000"/>
              </a:lnSpc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1600" i="1" smtClean="0">
                <a:solidFill>
                  <a:schemeClr val="hlink"/>
                </a:solidFill>
              </a:rPr>
              <a:t>(absolute) support</a:t>
            </a:r>
            <a:r>
              <a:rPr lang="en-US" sz="1600" smtClean="0"/>
              <a:t>, or, </a:t>
            </a:r>
            <a:r>
              <a:rPr lang="en-US" sz="1600" i="1" smtClean="0">
                <a:solidFill>
                  <a:schemeClr val="hlink"/>
                </a:solidFill>
              </a:rPr>
              <a:t>support count</a:t>
            </a:r>
            <a:r>
              <a:rPr lang="en-US" sz="1600" smtClean="0"/>
              <a:t> of X: Frequency or occurrence of an itemset X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600" smtClean="0"/>
          </a:p>
          <a:p>
            <a:pPr eaLnBrk="1" hangingPunct="1">
              <a:lnSpc>
                <a:spcPct val="90000"/>
              </a:lnSpc>
            </a:pPr>
            <a:r>
              <a:rPr lang="en-US" sz="1600" i="1" smtClean="0">
                <a:solidFill>
                  <a:schemeClr val="hlink"/>
                </a:solidFill>
              </a:rPr>
              <a:t>(relative)</a:t>
            </a:r>
            <a:r>
              <a:rPr lang="en-US" sz="1600" smtClean="0"/>
              <a:t> </a:t>
            </a:r>
            <a:r>
              <a:rPr lang="en-US" sz="1600" i="1" smtClean="0">
                <a:solidFill>
                  <a:schemeClr val="hlink"/>
                </a:solidFill>
                <a:sym typeface="Symbol" pitchFamily="18" charset="2"/>
              </a:rPr>
              <a:t>support</a:t>
            </a:r>
            <a:r>
              <a:rPr lang="en-US" sz="1600" smtClean="0">
                <a:sym typeface="Symbol" pitchFamily="18" charset="2"/>
              </a:rPr>
              <a:t>, </a:t>
            </a:r>
            <a:r>
              <a:rPr lang="en-US" sz="1600" i="1" smtClean="0">
                <a:sym typeface="Symbol" pitchFamily="18" charset="2"/>
              </a:rPr>
              <a:t>s</a:t>
            </a:r>
            <a:r>
              <a:rPr lang="en-US" sz="1600" smtClean="0">
                <a:sym typeface="Symbol" pitchFamily="18" charset="2"/>
              </a:rPr>
              <a:t>, is the fraction of transactions that contains X (i.e., the </a:t>
            </a:r>
            <a:r>
              <a:rPr lang="en-US" sz="1600" smtClean="0">
                <a:solidFill>
                  <a:schemeClr val="tx2"/>
                </a:solidFill>
                <a:sym typeface="Symbol" pitchFamily="18" charset="2"/>
              </a:rPr>
              <a:t>probability</a:t>
            </a:r>
            <a:r>
              <a:rPr lang="en-US" sz="1600" smtClean="0">
                <a:sym typeface="Symbol" pitchFamily="18" charset="2"/>
              </a:rPr>
              <a:t> that a transaction contains X)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60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1600" smtClean="0">
                <a:sym typeface="Symbol" pitchFamily="18" charset="2"/>
              </a:rPr>
              <a:t>An itemset X is </a:t>
            </a:r>
            <a:r>
              <a:rPr lang="en-US" sz="1600" i="1" smtClean="0">
                <a:solidFill>
                  <a:schemeClr val="hlink"/>
                </a:solidFill>
                <a:sym typeface="Symbol" pitchFamily="18" charset="2"/>
              </a:rPr>
              <a:t>frequent</a:t>
            </a:r>
            <a:r>
              <a:rPr lang="en-US" sz="1600" smtClean="0">
                <a:sym typeface="Symbol" pitchFamily="18" charset="2"/>
              </a:rPr>
              <a:t> if X’s support is no less than a </a:t>
            </a:r>
            <a:r>
              <a:rPr lang="en-US" sz="1600" i="1" smtClean="0">
                <a:sym typeface="Symbol" pitchFamily="18" charset="2"/>
              </a:rPr>
              <a:t>minsup</a:t>
            </a:r>
            <a:r>
              <a:rPr lang="en-US" sz="1600" smtClean="0">
                <a:sym typeface="Symbol" pitchFamily="18" charset="2"/>
              </a:rPr>
              <a:t> threshold</a:t>
            </a:r>
          </a:p>
        </p:txBody>
      </p:sp>
      <p:grpSp>
        <p:nvGrpSpPr>
          <p:cNvPr id="13317" name="Group 5"/>
          <p:cNvGrpSpPr>
            <a:grpSpLocks/>
          </p:cNvGrpSpPr>
          <p:nvPr/>
        </p:nvGrpSpPr>
        <p:grpSpPr bwMode="auto">
          <a:xfrm>
            <a:off x="152400" y="3810000"/>
            <a:ext cx="3886200" cy="2630488"/>
            <a:chOff x="192" y="2400"/>
            <a:chExt cx="2448" cy="1657"/>
          </a:xfrm>
        </p:grpSpPr>
        <p:sp>
          <p:nvSpPr>
            <p:cNvPr id="13341" name="Oval 6"/>
            <p:cNvSpPr>
              <a:spLocks noChangeArrowheads="1"/>
            </p:cNvSpPr>
            <p:nvPr/>
          </p:nvSpPr>
          <p:spPr bwMode="auto">
            <a:xfrm>
              <a:off x="384" y="2736"/>
              <a:ext cx="1200" cy="864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2" name="Oval 7"/>
            <p:cNvSpPr>
              <a:spLocks noChangeArrowheads="1"/>
            </p:cNvSpPr>
            <p:nvPr/>
          </p:nvSpPr>
          <p:spPr bwMode="auto">
            <a:xfrm>
              <a:off x="1008" y="2736"/>
              <a:ext cx="1200" cy="960"/>
            </a:xfrm>
            <a:prstGeom prst="ellipse">
              <a:avLst/>
            </a:prstGeom>
            <a:solidFill>
              <a:srgbClr val="99CCFF">
                <a:alpha val="50195"/>
              </a:srgbClr>
            </a:solidFill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3" name="Line 8"/>
            <p:cNvSpPr>
              <a:spLocks noChangeShapeType="1"/>
            </p:cNvSpPr>
            <p:nvPr/>
          </p:nvSpPr>
          <p:spPr bwMode="auto">
            <a:xfrm flipH="1">
              <a:off x="576" y="3168"/>
              <a:ext cx="144" cy="48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4" name="Line 9"/>
            <p:cNvSpPr>
              <a:spLocks noChangeShapeType="1"/>
            </p:cNvSpPr>
            <p:nvPr/>
          </p:nvSpPr>
          <p:spPr bwMode="auto">
            <a:xfrm flipV="1">
              <a:off x="2016" y="2832"/>
              <a:ext cx="144" cy="43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5" name="Line 10"/>
            <p:cNvSpPr>
              <a:spLocks noChangeShapeType="1"/>
            </p:cNvSpPr>
            <p:nvPr/>
          </p:nvSpPr>
          <p:spPr bwMode="auto">
            <a:xfrm flipH="1" flipV="1">
              <a:off x="1440" y="2592"/>
              <a:ext cx="0" cy="576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6" name="Text Box 11"/>
            <p:cNvSpPr txBox="1">
              <a:spLocks noChangeArrowheads="1"/>
            </p:cNvSpPr>
            <p:nvPr/>
          </p:nvSpPr>
          <p:spPr bwMode="auto">
            <a:xfrm>
              <a:off x="1824" y="2448"/>
              <a:ext cx="768" cy="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en-US" sz="1600" b="1">
                  <a:solidFill>
                    <a:schemeClr val="hlink"/>
                  </a:solidFill>
                  <a:latin typeface="Times New Roman" pitchFamily="18" charset="0"/>
                </a:rPr>
                <a:t>Customer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sz="1600" b="1">
                  <a:solidFill>
                    <a:schemeClr val="hlink"/>
                  </a:solidFill>
                  <a:latin typeface="Times New Roman" pitchFamily="18" charset="0"/>
                </a:rPr>
                <a:t>buys butter</a:t>
              </a:r>
              <a:endParaRPr lang="en-US" sz="1800" b="1" u="sng">
                <a:latin typeface="Times New Roman" pitchFamily="18" charset="0"/>
              </a:endParaRPr>
            </a:p>
          </p:txBody>
        </p:sp>
        <p:sp>
          <p:nvSpPr>
            <p:cNvPr id="13347" name="Text Box 12"/>
            <p:cNvSpPr txBox="1">
              <a:spLocks noChangeArrowheads="1"/>
            </p:cNvSpPr>
            <p:nvPr/>
          </p:nvSpPr>
          <p:spPr bwMode="auto">
            <a:xfrm>
              <a:off x="960" y="2400"/>
              <a:ext cx="657" cy="3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en-US" sz="1600" b="1">
                  <a:solidFill>
                    <a:srgbClr val="5FA180"/>
                  </a:solidFill>
                  <a:latin typeface="Times New Roman" pitchFamily="18" charset="0"/>
                </a:rPr>
                <a:t>Customer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sz="1600" b="1">
                  <a:solidFill>
                    <a:srgbClr val="5FA180"/>
                  </a:solidFill>
                  <a:latin typeface="Times New Roman" pitchFamily="18" charset="0"/>
                </a:rPr>
                <a:t>buys both</a:t>
              </a:r>
              <a:endParaRPr lang="en-US" sz="1800" b="1" u="sng">
                <a:solidFill>
                  <a:srgbClr val="5FA180"/>
                </a:solidFill>
                <a:latin typeface="Times New Roman" pitchFamily="18" charset="0"/>
              </a:endParaRPr>
            </a:p>
          </p:txBody>
        </p:sp>
        <p:sp>
          <p:nvSpPr>
            <p:cNvPr id="13348" name="Text Box 13"/>
            <p:cNvSpPr txBox="1">
              <a:spLocks noChangeArrowheads="1"/>
            </p:cNvSpPr>
            <p:nvPr/>
          </p:nvSpPr>
          <p:spPr bwMode="auto">
            <a:xfrm>
              <a:off x="384" y="3600"/>
              <a:ext cx="728" cy="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110000"/>
                </a:lnSpc>
              </a:pPr>
              <a:r>
                <a:rPr lang="en-US" sz="1600" b="1">
                  <a:solidFill>
                    <a:schemeClr val="tx2"/>
                  </a:solidFill>
                  <a:latin typeface="Times New Roman" pitchFamily="18" charset="0"/>
                </a:rPr>
                <a:t>Customer</a:t>
              </a:r>
            </a:p>
            <a:p>
              <a:pPr eaLnBrk="0" hangingPunct="0">
                <a:lnSpc>
                  <a:spcPct val="110000"/>
                </a:lnSpc>
              </a:pPr>
              <a:r>
                <a:rPr lang="en-US" sz="1600" b="1">
                  <a:solidFill>
                    <a:schemeClr val="tx2"/>
                  </a:solidFill>
                  <a:latin typeface="Times New Roman" pitchFamily="18" charset="0"/>
                </a:rPr>
                <a:t>buys bread</a:t>
              </a:r>
              <a:endParaRPr lang="en-US" sz="1800" b="1" u="sng">
                <a:latin typeface="Times New Roman" pitchFamily="18" charset="0"/>
              </a:endParaRPr>
            </a:p>
          </p:txBody>
        </p:sp>
        <p:sp>
          <p:nvSpPr>
            <p:cNvPr id="13349" name="Rectangle 14"/>
            <p:cNvSpPr>
              <a:spLocks noChangeArrowheads="1"/>
            </p:cNvSpPr>
            <p:nvPr/>
          </p:nvSpPr>
          <p:spPr bwMode="auto">
            <a:xfrm>
              <a:off x="192" y="2400"/>
              <a:ext cx="2448" cy="16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767468" name="Group 44"/>
          <p:cNvGraphicFramePr>
            <a:graphicFrameLocks noGrp="1"/>
          </p:cNvGraphicFramePr>
          <p:nvPr/>
        </p:nvGraphicFramePr>
        <p:xfrm>
          <a:off x="152400" y="1524000"/>
          <a:ext cx="3886200" cy="213046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9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 bought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9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Bread, Nuts, Butter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Bread, Coffee, Butter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9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Bread, Diaper, Eggs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Nuts, Eggs, Milk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Nuts, Coffee, Butter, Eggs, Milk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BE842D-9DC1-41F1-AC51-8C459C30CD52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01000" cy="762000"/>
          </a:xfrm>
        </p:spPr>
        <p:txBody>
          <a:bodyPr/>
          <a:lstStyle/>
          <a:p>
            <a:pPr eaLnBrk="1" hangingPunct="1"/>
            <a:r>
              <a:rPr lang="en-US" smtClean="0"/>
              <a:t>Basic Concepts: Association Rules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1524000"/>
            <a:ext cx="5334000" cy="4953000"/>
          </a:xfrm>
        </p:spPr>
        <p:txBody>
          <a:bodyPr/>
          <a:lstStyle/>
          <a:p>
            <a:pPr marL="457200" indent="-457200" eaLnBrk="1" hangingPunct="1"/>
            <a:r>
              <a:rPr lang="en-US" sz="2400" smtClean="0"/>
              <a:t>Find all the rules </a:t>
            </a:r>
            <a:r>
              <a:rPr lang="en-US" sz="2400" i="1" smtClean="0"/>
              <a:t>X </a:t>
            </a:r>
            <a:r>
              <a:rPr lang="en-US" sz="2400" smtClean="0">
                <a:sym typeface="Wingdings" pitchFamily="2" charset="2"/>
              </a:rPr>
              <a:t> </a:t>
            </a:r>
            <a:r>
              <a:rPr lang="en-US" sz="2400" i="1" smtClean="0">
                <a:sym typeface="Wingdings" pitchFamily="2" charset="2"/>
              </a:rPr>
              <a:t>Y</a:t>
            </a:r>
            <a:r>
              <a:rPr lang="en-US" sz="2400" i="1" smtClean="0">
                <a:sym typeface="Symbol" pitchFamily="18" charset="2"/>
              </a:rPr>
              <a:t> </a:t>
            </a:r>
            <a:r>
              <a:rPr lang="en-US" sz="2400" smtClean="0"/>
              <a:t>with minimum support and confidence</a:t>
            </a:r>
            <a:endParaRPr lang="en-US" sz="2400" smtClean="0">
              <a:sym typeface="Symbol" pitchFamily="18" charset="2"/>
            </a:endParaRPr>
          </a:p>
          <a:p>
            <a:pPr marL="914400" lvl="1" indent="-457200" eaLnBrk="1" hangingPunct="1"/>
            <a:r>
              <a:rPr lang="en-US" sz="2400" smtClean="0">
                <a:solidFill>
                  <a:schemeClr val="hlink"/>
                </a:solidFill>
                <a:sym typeface="Symbol" pitchFamily="18" charset="2"/>
              </a:rPr>
              <a:t>support</a:t>
            </a:r>
            <a:r>
              <a:rPr lang="en-US" sz="2400" smtClean="0">
                <a:sym typeface="Symbol" pitchFamily="18" charset="2"/>
              </a:rPr>
              <a:t>, </a:t>
            </a:r>
            <a:r>
              <a:rPr lang="en-US" sz="2400" i="1" smtClean="0">
                <a:sym typeface="Symbol" pitchFamily="18" charset="2"/>
              </a:rPr>
              <a:t>s</a:t>
            </a:r>
            <a:r>
              <a:rPr lang="en-US" sz="2400" smtClean="0">
                <a:sym typeface="Symbol" pitchFamily="18" charset="2"/>
              </a:rPr>
              <a:t>, </a:t>
            </a:r>
            <a:r>
              <a:rPr lang="en-US" sz="2400" smtClean="0">
                <a:solidFill>
                  <a:schemeClr val="tx2"/>
                </a:solidFill>
                <a:sym typeface="Symbol" pitchFamily="18" charset="2"/>
              </a:rPr>
              <a:t>probability</a:t>
            </a:r>
            <a:r>
              <a:rPr lang="en-US" sz="2400" smtClean="0">
                <a:sym typeface="Symbol" pitchFamily="18" charset="2"/>
              </a:rPr>
              <a:t> that a transaction contains X  Y</a:t>
            </a:r>
          </a:p>
          <a:p>
            <a:pPr marL="914400" lvl="1" indent="-457200" eaLnBrk="1" hangingPunct="1"/>
            <a:r>
              <a:rPr lang="en-US" sz="2400" smtClean="0">
                <a:solidFill>
                  <a:schemeClr val="hlink"/>
                </a:solidFill>
                <a:sym typeface="Symbol" pitchFamily="18" charset="2"/>
              </a:rPr>
              <a:t>confidence</a:t>
            </a:r>
            <a:r>
              <a:rPr lang="en-US" sz="2400" smtClean="0">
                <a:sym typeface="Symbol" pitchFamily="18" charset="2"/>
              </a:rPr>
              <a:t>, </a:t>
            </a:r>
            <a:r>
              <a:rPr lang="en-US" sz="2400" i="1" smtClean="0">
                <a:sym typeface="Symbol" pitchFamily="18" charset="2"/>
              </a:rPr>
              <a:t>c,</a:t>
            </a:r>
            <a:r>
              <a:rPr lang="en-US" sz="2400" smtClean="0">
                <a:sym typeface="Symbol" pitchFamily="18" charset="2"/>
              </a:rPr>
              <a:t> </a:t>
            </a:r>
            <a:r>
              <a:rPr lang="en-US" sz="2400" smtClean="0">
                <a:solidFill>
                  <a:schemeClr val="tx2"/>
                </a:solidFill>
                <a:sym typeface="Symbol" pitchFamily="18" charset="2"/>
              </a:rPr>
              <a:t>conditional probability</a:t>
            </a:r>
            <a:r>
              <a:rPr lang="en-US" sz="2400" smtClean="0">
                <a:sym typeface="Symbol" pitchFamily="18" charset="2"/>
              </a:rPr>
              <a:t> that a transaction having X also contains </a:t>
            </a:r>
            <a:r>
              <a:rPr lang="en-US" sz="2400" i="1" smtClean="0">
                <a:sym typeface="Symbol" pitchFamily="18" charset="2"/>
              </a:rPr>
              <a:t>Y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sz="2000" i="1" smtClean="0"/>
              <a:t>Let  minsup = 50%, minconf = 50%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en-US" sz="2000" i="1" smtClean="0"/>
              <a:t>Freq. Pat.: </a:t>
            </a:r>
            <a:r>
              <a:rPr lang="en-US" sz="2000" smtClean="0"/>
              <a:t>Bread:3, Nuts:3, Butter:4, Eggs:3, {Bread, Butter}:3</a:t>
            </a:r>
          </a:p>
        </p:txBody>
      </p:sp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492125" y="3927475"/>
            <a:ext cx="1643063" cy="11684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1346200" y="3927475"/>
            <a:ext cx="1643063" cy="1298575"/>
          </a:xfrm>
          <a:prstGeom prst="ellipse">
            <a:avLst/>
          </a:prstGeom>
          <a:solidFill>
            <a:srgbClr val="99CCFF">
              <a:alpha val="50195"/>
            </a:srgbClr>
          </a:solidFill>
          <a:ln w="254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 flipH="1">
            <a:off x="754063" y="4511675"/>
            <a:ext cx="198437" cy="6492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V="1">
            <a:off x="2727325" y="4057650"/>
            <a:ext cx="196850" cy="584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 flipH="1" flipV="1">
            <a:off x="1938338" y="3732213"/>
            <a:ext cx="0" cy="77946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2463800" y="3536950"/>
            <a:ext cx="10525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100" b="1">
                <a:solidFill>
                  <a:schemeClr val="hlink"/>
                </a:solidFill>
                <a:latin typeface="Times New Roman" pitchFamily="18" charset="0"/>
              </a:rPr>
              <a:t>Customer</a:t>
            </a:r>
          </a:p>
          <a:p>
            <a:pPr eaLnBrk="0" hangingPunct="0">
              <a:lnSpc>
                <a:spcPct val="110000"/>
              </a:lnSpc>
            </a:pPr>
            <a:r>
              <a:rPr lang="en-US" sz="1100" b="1">
                <a:solidFill>
                  <a:schemeClr val="hlink"/>
                </a:solidFill>
                <a:latin typeface="Times New Roman" pitchFamily="18" charset="0"/>
              </a:rPr>
              <a:t>buys butter</a:t>
            </a:r>
            <a:endParaRPr lang="en-US" sz="1200" b="1" u="sng">
              <a:latin typeface="Times New Roman" pitchFamily="18" charset="0"/>
            </a:endParaRP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1143000" y="3473450"/>
            <a:ext cx="10668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400" b="1">
                <a:solidFill>
                  <a:srgbClr val="5FA180"/>
                </a:solidFill>
                <a:latin typeface="Times New Roman" pitchFamily="18" charset="0"/>
              </a:rPr>
              <a:t>Customer</a:t>
            </a:r>
          </a:p>
          <a:p>
            <a:pPr eaLnBrk="0" hangingPunct="0">
              <a:lnSpc>
                <a:spcPct val="110000"/>
              </a:lnSpc>
            </a:pPr>
            <a:r>
              <a:rPr lang="en-US" sz="1400" b="1">
                <a:solidFill>
                  <a:srgbClr val="5FA180"/>
                </a:solidFill>
                <a:latin typeface="Times New Roman" pitchFamily="18" charset="0"/>
              </a:rPr>
              <a:t>buys both</a:t>
            </a:r>
            <a:endParaRPr lang="en-US" sz="1600" b="1" u="sng">
              <a:solidFill>
                <a:srgbClr val="5FA180"/>
              </a:solidFill>
              <a:latin typeface="Times New Roman" pitchFamily="18" charset="0"/>
            </a:endParaRP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492125" y="5095875"/>
            <a:ext cx="91122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1200" b="1">
                <a:solidFill>
                  <a:schemeClr val="tx2"/>
                </a:solidFill>
                <a:latin typeface="Times New Roman" pitchFamily="18" charset="0"/>
              </a:rPr>
              <a:t>Customer</a:t>
            </a:r>
          </a:p>
          <a:p>
            <a:pPr eaLnBrk="0" hangingPunct="0">
              <a:lnSpc>
                <a:spcPct val="110000"/>
              </a:lnSpc>
            </a:pPr>
            <a:r>
              <a:rPr lang="en-US" sz="1200" b="1">
                <a:solidFill>
                  <a:schemeClr val="tx2"/>
                </a:solidFill>
                <a:latin typeface="Times New Roman" pitchFamily="18" charset="0"/>
              </a:rPr>
              <a:t>buys bread</a:t>
            </a:r>
            <a:endParaRPr lang="en-US" sz="1400" b="1" u="sng">
              <a:latin typeface="Times New Roman" pitchFamily="18" charset="0"/>
            </a:endParaRP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228600" y="3473450"/>
            <a:ext cx="3352800" cy="2241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Rectangle 15"/>
          <p:cNvSpPr>
            <a:spLocks noChangeArrowheads="1"/>
          </p:cNvSpPr>
          <p:nvPr/>
        </p:nvSpPr>
        <p:spPr bwMode="auto">
          <a:xfrm>
            <a:off x="688975" y="2768600"/>
            <a:ext cx="28924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/>
              <a:t>Nuts, Eggs, Milk</a:t>
            </a:r>
          </a:p>
        </p:txBody>
      </p:sp>
      <p:sp>
        <p:nvSpPr>
          <p:cNvPr id="14351" name="Rectangle 16"/>
          <p:cNvSpPr>
            <a:spLocks noChangeArrowheads="1"/>
          </p:cNvSpPr>
          <p:nvPr/>
        </p:nvSpPr>
        <p:spPr bwMode="auto">
          <a:xfrm>
            <a:off x="228600" y="2768600"/>
            <a:ext cx="460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/>
              <a:t>40</a:t>
            </a:r>
          </a:p>
        </p:txBody>
      </p:sp>
      <p:sp>
        <p:nvSpPr>
          <p:cNvPr id="14352" name="Rectangle 17"/>
          <p:cNvSpPr>
            <a:spLocks noChangeArrowheads="1"/>
          </p:cNvSpPr>
          <p:nvPr/>
        </p:nvSpPr>
        <p:spPr bwMode="auto">
          <a:xfrm>
            <a:off x="688975" y="3054350"/>
            <a:ext cx="28924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400"/>
              <a:t>Nuts, Coffee, Butter, Eggs, Milk</a:t>
            </a:r>
          </a:p>
        </p:txBody>
      </p:sp>
      <p:sp>
        <p:nvSpPr>
          <p:cNvPr id="14353" name="Rectangle 18"/>
          <p:cNvSpPr>
            <a:spLocks noChangeArrowheads="1"/>
          </p:cNvSpPr>
          <p:nvPr/>
        </p:nvSpPr>
        <p:spPr bwMode="auto">
          <a:xfrm>
            <a:off x="228600" y="3054350"/>
            <a:ext cx="460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/>
              <a:t>50</a:t>
            </a:r>
          </a:p>
        </p:txBody>
      </p:sp>
      <p:sp>
        <p:nvSpPr>
          <p:cNvPr id="14354" name="Rectangle 19"/>
          <p:cNvSpPr>
            <a:spLocks noChangeArrowheads="1"/>
          </p:cNvSpPr>
          <p:nvPr/>
        </p:nvSpPr>
        <p:spPr bwMode="auto">
          <a:xfrm>
            <a:off x="688975" y="2457450"/>
            <a:ext cx="28924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/>
              <a:t>Bread, Butter, Eggs</a:t>
            </a:r>
          </a:p>
        </p:txBody>
      </p:sp>
      <p:sp>
        <p:nvSpPr>
          <p:cNvPr id="14355" name="Rectangle 20"/>
          <p:cNvSpPr>
            <a:spLocks noChangeArrowheads="1"/>
          </p:cNvSpPr>
          <p:nvPr/>
        </p:nvSpPr>
        <p:spPr bwMode="auto">
          <a:xfrm>
            <a:off x="228600" y="2457450"/>
            <a:ext cx="46037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/>
              <a:t>30</a:t>
            </a:r>
          </a:p>
        </p:txBody>
      </p:sp>
      <p:sp>
        <p:nvSpPr>
          <p:cNvPr id="14356" name="Rectangle 21"/>
          <p:cNvSpPr>
            <a:spLocks noChangeArrowheads="1"/>
          </p:cNvSpPr>
          <p:nvPr/>
        </p:nvSpPr>
        <p:spPr bwMode="auto">
          <a:xfrm>
            <a:off x="688975" y="2146300"/>
            <a:ext cx="28924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/>
              <a:t>Bread, Coffee, Butter</a:t>
            </a:r>
          </a:p>
        </p:txBody>
      </p:sp>
      <p:sp>
        <p:nvSpPr>
          <p:cNvPr id="14357" name="Rectangle 22"/>
          <p:cNvSpPr>
            <a:spLocks noChangeArrowheads="1"/>
          </p:cNvSpPr>
          <p:nvPr/>
        </p:nvSpPr>
        <p:spPr bwMode="auto">
          <a:xfrm>
            <a:off x="228600" y="2146300"/>
            <a:ext cx="46037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/>
              <a:t>20</a:t>
            </a:r>
          </a:p>
        </p:txBody>
      </p:sp>
      <p:sp>
        <p:nvSpPr>
          <p:cNvPr id="14358" name="Rectangle 23"/>
          <p:cNvSpPr>
            <a:spLocks noChangeArrowheads="1"/>
          </p:cNvSpPr>
          <p:nvPr/>
        </p:nvSpPr>
        <p:spPr bwMode="auto">
          <a:xfrm>
            <a:off x="688975" y="1835150"/>
            <a:ext cx="289242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/>
              <a:t>Bread, Nuts, Butter</a:t>
            </a:r>
          </a:p>
        </p:txBody>
      </p:sp>
      <p:sp>
        <p:nvSpPr>
          <p:cNvPr id="14359" name="Rectangle 24"/>
          <p:cNvSpPr>
            <a:spLocks noChangeArrowheads="1"/>
          </p:cNvSpPr>
          <p:nvPr/>
        </p:nvSpPr>
        <p:spPr bwMode="auto">
          <a:xfrm>
            <a:off x="228600" y="1835150"/>
            <a:ext cx="46037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/>
              <a:t>10</a:t>
            </a:r>
          </a:p>
        </p:txBody>
      </p:sp>
      <p:sp>
        <p:nvSpPr>
          <p:cNvPr id="14360" name="Rectangle 25"/>
          <p:cNvSpPr>
            <a:spLocks noChangeArrowheads="1"/>
          </p:cNvSpPr>
          <p:nvPr/>
        </p:nvSpPr>
        <p:spPr bwMode="auto">
          <a:xfrm>
            <a:off x="688975" y="1524000"/>
            <a:ext cx="2892425" cy="311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600" b="1">
                <a:solidFill>
                  <a:schemeClr val="hlink"/>
                </a:solidFill>
              </a:rPr>
              <a:t>Items bought</a:t>
            </a:r>
          </a:p>
        </p:txBody>
      </p:sp>
      <p:sp>
        <p:nvSpPr>
          <p:cNvPr id="14361" name="Rectangle 26"/>
          <p:cNvSpPr>
            <a:spLocks noChangeArrowheads="1"/>
          </p:cNvSpPr>
          <p:nvPr/>
        </p:nvSpPr>
        <p:spPr bwMode="auto">
          <a:xfrm>
            <a:off x="228600" y="1524000"/>
            <a:ext cx="460375" cy="311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1400" b="1">
                <a:solidFill>
                  <a:schemeClr val="hlink"/>
                </a:solidFill>
              </a:rPr>
              <a:t>Tid</a:t>
            </a:r>
          </a:p>
        </p:txBody>
      </p:sp>
      <p:sp>
        <p:nvSpPr>
          <p:cNvPr id="14362" name="Line 27"/>
          <p:cNvSpPr>
            <a:spLocks noChangeShapeType="1"/>
          </p:cNvSpPr>
          <p:nvPr/>
        </p:nvSpPr>
        <p:spPr bwMode="auto">
          <a:xfrm>
            <a:off x="228600" y="1524000"/>
            <a:ext cx="3352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63" name="Line 28"/>
          <p:cNvSpPr>
            <a:spLocks noChangeShapeType="1"/>
          </p:cNvSpPr>
          <p:nvPr/>
        </p:nvSpPr>
        <p:spPr bwMode="auto">
          <a:xfrm>
            <a:off x="228600" y="1835150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64" name="Line 29"/>
          <p:cNvSpPr>
            <a:spLocks noChangeShapeType="1"/>
          </p:cNvSpPr>
          <p:nvPr/>
        </p:nvSpPr>
        <p:spPr bwMode="auto">
          <a:xfrm>
            <a:off x="228600" y="214630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65" name="Line 30"/>
          <p:cNvSpPr>
            <a:spLocks noChangeShapeType="1"/>
          </p:cNvSpPr>
          <p:nvPr/>
        </p:nvSpPr>
        <p:spPr bwMode="auto">
          <a:xfrm>
            <a:off x="228600" y="245745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66" name="Line 31"/>
          <p:cNvSpPr>
            <a:spLocks noChangeShapeType="1"/>
          </p:cNvSpPr>
          <p:nvPr/>
        </p:nvSpPr>
        <p:spPr bwMode="auto">
          <a:xfrm>
            <a:off x="228600" y="276860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67" name="Line 32"/>
          <p:cNvSpPr>
            <a:spLocks noChangeShapeType="1"/>
          </p:cNvSpPr>
          <p:nvPr/>
        </p:nvSpPr>
        <p:spPr bwMode="auto">
          <a:xfrm>
            <a:off x="228600" y="3340100"/>
            <a:ext cx="33528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68" name="Line 33"/>
          <p:cNvSpPr>
            <a:spLocks noChangeShapeType="1"/>
          </p:cNvSpPr>
          <p:nvPr/>
        </p:nvSpPr>
        <p:spPr bwMode="auto">
          <a:xfrm>
            <a:off x="228600" y="1524000"/>
            <a:ext cx="0" cy="18161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69" name="Line 34"/>
          <p:cNvSpPr>
            <a:spLocks noChangeShapeType="1"/>
          </p:cNvSpPr>
          <p:nvPr/>
        </p:nvSpPr>
        <p:spPr bwMode="auto">
          <a:xfrm>
            <a:off x="688975" y="1524000"/>
            <a:ext cx="0" cy="18161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70" name="Line 35"/>
          <p:cNvSpPr>
            <a:spLocks noChangeShapeType="1"/>
          </p:cNvSpPr>
          <p:nvPr/>
        </p:nvSpPr>
        <p:spPr bwMode="auto">
          <a:xfrm>
            <a:off x="3581400" y="1524000"/>
            <a:ext cx="0" cy="181610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71" name="Line 36"/>
          <p:cNvSpPr>
            <a:spLocks noChangeShapeType="1"/>
          </p:cNvSpPr>
          <p:nvPr/>
        </p:nvSpPr>
        <p:spPr bwMode="auto">
          <a:xfrm>
            <a:off x="228600" y="305435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72" name="Rectangle 38"/>
          <p:cNvSpPr>
            <a:spLocks noChangeArrowheads="1"/>
          </p:cNvSpPr>
          <p:nvPr/>
        </p:nvSpPr>
        <p:spPr bwMode="auto">
          <a:xfrm>
            <a:off x="3733800" y="5410200"/>
            <a:ext cx="5410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/>
              <a:t>Association rules: (many more!)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i="1"/>
              <a:t>Bread</a:t>
            </a:r>
            <a:r>
              <a:rPr lang="en-US">
                <a:sym typeface="Wingdings" pitchFamily="2" charset="2"/>
              </a:rPr>
              <a:t></a:t>
            </a:r>
            <a:r>
              <a:rPr lang="en-US" i="1">
                <a:sym typeface="Symbol" pitchFamily="18" charset="2"/>
              </a:rPr>
              <a:t> Butter  </a:t>
            </a:r>
            <a:r>
              <a:rPr lang="en-US">
                <a:sym typeface="Symbol" pitchFamily="18" charset="2"/>
              </a:rPr>
              <a:t>(60%, 100%)</a:t>
            </a:r>
          </a:p>
          <a:p>
            <a:pPr marL="914400" lvl="1" indent="-4572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</a:pPr>
            <a:r>
              <a:rPr lang="en-US" i="1"/>
              <a:t>Butter </a:t>
            </a:r>
            <a:r>
              <a:rPr lang="en-US">
                <a:sym typeface="Wingdings" pitchFamily="2" charset="2"/>
              </a:rPr>
              <a:t></a:t>
            </a:r>
            <a:r>
              <a:rPr lang="en-US" i="1">
                <a:sym typeface="Symbol" pitchFamily="18" charset="2"/>
              </a:rPr>
              <a:t> Bread  </a:t>
            </a:r>
            <a:r>
              <a:rPr lang="en-US">
                <a:sym typeface="Symbol" pitchFamily="18" charset="2"/>
              </a:rPr>
              <a:t>(60%, 75%)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Berlin Sans FB Demi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A26ABB26440E4B99EE808C34ECBC06" ma:contentTypeVersion="2" ma:contentTypeDescription="Create a new document." ma:contentTypeScope="" ma:versionID="7a8e663dd21570cbbb6f4e7fcd7d4dbc">
  <xsd:schema xmlns:xsd="http://www.w3.org/2001/XMLSchema" xmlns:xs="http://www.w3.org/2001/XMLSchema" xmlns:p="http://schemas.microsoft.com/office/2006/metadata/properties" xmlns:ns2="47c3dd59-3658-4b12-bdf0-17a4ca7c7c81" targetNamespace="http://schemas.microsoft.com/office/2006/metadata/properties" ma:root="true" ma:fieldsID="d3e6203ec5b722e57484610fb4bb0670" ns2:_="">
    <xsd:import namespace="47c3dd59-3658-4b12-bdf0-17a4ca7c7c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c3dd59-3658-4b12-bdf0-17a4ca7c7c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21EF52-9DFB-48BF-B687-5E96164285DF}"/>
</file>

<file path=customXml/itemProps2.xml><?xml version="1.0" encoding="utf-8"?>
<ds:datastoreItem xmlns:ds="http://schemas.openxmlformats.org/officeDocument/2006/customXml" ds:itemID="{073710AE-B66B-40E1-BEDF-037CACA7EB2A}"/>
</file>

<file path=customXml/itemProps3.xml><?xml version="1.0" encoding="utf-8"?>
<ds:datastoreItem xmlns:ds="http://schemas.openxmlformats.org/officeDocument/2006/customXml" ds:itemID="{06EF1485-EF04-4EF4-BDA4-82E0DF639EB8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9821</TotalTime>
  <Words>2236</Words>
  <Application>Microsoft Office PowerPoint</Application>
  <PresentationFormat>On-screen Show (4:3)</PresentationFormat>
  <Paragraphs>470</Paragraphs>
  <Slides>41</Slides>
  <Notes>18</Notes>
  <HiddenSlides>13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Berlin Sans FB Demi</vt:lpstr>
      <vt:lpstr>Symbol</vt:lpstr>
      <vt:lpstr>Tahoma</vt:lpstr>
      <vt:lpstr>Times New Roman</vt:lpstr>
      <vt:lpstr>Wingdings</vt:lpstr>
      <vt:lpstr>Blends</vt:lpstr>
      <vt:lpstr>Equation</vt:lpstr>
      <vt:lpstr>Mining Frequent Patterns, Association and Correlations: Basic Concepts and Methods</vt:lpstr>
      <vt:lpstr>Mining Frequent Patterns, Association and Correlations: Basic Concepts and Methods</vt:lpstr>
      <vt:lpstr>What Is Frequent Pattern Analysis?</vt:lpstr>
      <vt:lpstr>Why Is Freq. Pattern Mining Important?</vt:lpstr>
      <vt:lpstr>Market Basket AnalysisAssociation Rules </vt:lpstr>
      <vt:lpstr>Market Basket Analysis</vt:lpstr>
      <vt:lpstr>A recap of “Combinations”</vt:lpstr>
      <vt:lpstr>Basic Concepts: Frequent Patterns</vt:lpstr>
      <vt:lpstr>Basic Concepts: Association Rules</vt:lpstr>
      <vt:lpstr>The Downward Closure Property and Scalable Mining Methods</vt:lpstr>
      <vt:lpstr>Apriori: A Candidate Generation &amp; Test Approach</vt:lpstr>
      <vt:lpstr>The Apriori Algorithm—An Example </vt:lpstr>
      <vt:lpstr>The Apriori Algorithm (Pseudo-Code)</vt:lpstr>
      <vt:lpstr>Implementation of Apriori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Further Improvement of the Apriori Method</vt:lpstr>
      <vt:lpstr> Reduce the Number of Candidates</vt:lpstr>
      <vt:lpstr>1. Hash-Based Itemset Counting</vt:lpstr>
      <vt:lpstr>Ex1</vt:lpstr>
      <vt:lpstr>Ex2</vt:lpstr>
      <vt:lpstr>Mining Frequent Patterns, Association and Correlations: Basic Concepts and Methods</vt:lpstr>
      <vt:lpstr>Association Mining to Correlation Analysis</vt:lpstr>
      <vt:lpstr>Introduction</vt:lpstr>
      <vt:lpstr>Strong Rules Are Not Necessarily Interesting</vt:lpstr>
      <vt:lpstr>PowerPoint Presentation</vt:lpstr>
      <vt:lpstr>From Association Analysis to Correlation Analysis</vt:lpstr>
      <vt:lpstr>LIFT</vt:lpstr>
      <vt:lpstr>LIFT</vt:lpstr>
      <vt:lpstr>Conclusion</vt:lpstr>
      <vt:lpstr>Eg: Interestingness Measure: Correlations (Lift)</vt:lpstr>
    </vt:vector>
  </TitlesOfParts>
  <Company>S.F.U.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Jiawei Han</dc:creator>
  <cp:lastModifiedBy>Microsoft</cp:lastModifiedBy>
  <cp:revision>669</cp:revision>
  <cp:lastPrinted>2010-10-01T20:10:01Z</cp:lastPrinted>
  <dcterms:created xsi:type="dcterms:W3CDTF">1998-06-19T04:38:52Z</dcterms:created>
  <dcterms:modified xsi:type="dcterms:W3CDTF">2021-04-12T04:07:14Z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0x0101009AA26ABB26440E4B99EE808C34ECBC06</vt:lpwstr>
  </property>
</Properties>
</file>