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Dimensionality Reduction</a:t>
            </a:r>
            <a:endParaRPr lang="en-US" sz="4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2971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Dimension </a:t>
            </a:r>
            <a:r>
              <a:rPr lang="en-US" sz="2000" b="1" dirty="0" smtClean="0"/>
              <a:t>reduction approaches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marL="168275" lvl="1" indent="-168275">
              <a:buFont typeface="Arial" pitchFamily="34" charset="0"/>
              <a:buChar char="•"/>
            </a:pPr>
            <a:r>
              <a:rPr lang="en-US" sz="1800" dirty="0" smtClean="0"/>
              <a:t>Incorporate </a:t>
            </a:r>
            <a:r>
              <a:rPr lang="en-US" sz="1800" dirty="0" smtClean="0">
                <a:solidFill>
                  <a:srgbClr val="0000FF"/>
                </a:solidFill>
              </a:rPr>
              <a:t>domain knowledge </a:t>
            </a:r>
            <a:r>
              <a:rPr lang="en-US" sz="1800" dirty="0" smtClean="0"/>
              <a:t>to remove or </a:t>
            </a:r>
            <a:r>
              <a:rPr lang="en-US" sz="1800" dirty="0" smtClean="0">
                <a:solidFill>
                  <a:srgbClr val="0000FF"/>
                </a:solidFill>
              </a:rPr>
              <a:t>combine categories</a:t>
            </a:r>
            <a:r>
              <a:rPr lang="en-US" sz="1800" dirty="0" smtClean="0"/>
              <a:t>, </a:t>
            </a:r>
          </a:p>
          <a:p>
            <a:pPr marL="168275" lvl="1" indent="-168275">
              <a:buFont typeface="Arial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 smtClean="0">
                <a:solidFill>
                  <a:srgbClr val="0000FF"/>
                </a:solidFill>
              </a:rPr>
              <a:t>data summaries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0000FF"/>
                </a:solidFill>
              </a:rPr>
              <a:t>detect information overlap </a:t>
            </a:r>
            <a:r>
              <a:rPr lang="en-US" sz="1800" dirty="0" smtClean="0"/>
              <a:t>between </a:t>
            </a:r>
            <a:r>
              <a:rPr lang="en-US" sz="1800" dirty="0" smtClean="0">
                <a:solidFill>
                  <a:srgbClr val="0000FF"/>
                </a:solidFill>
              </a:rPr>
              <a:t>variables</a:t>
            </a:r>
            <a:r>
              <a:rPr lang="en-US" sz="1800" dirty="0" smtClean="0"/>
              <a:t> (and remove or combine redundant variables or categories), </a:t>
            </a:r>
          </a:p>
          <a:p>
            <a:pPr marL="168275" lvl="1" indent="-168275">
              <a:buFont typeface="Arial" pitchFamily="34" charset="0"/>
              <a:buChar char="•"/>
            </a:pPr>
            <a:r>
              <a:rPr lang="en-US" sz="1800" dirty="0" smtClean="0"/>
              <a:t>Employ </a:t>
            </a:r>
            <a:r>
              <a:rPr lang="en-US" sz="1800" dirty="0" smtClean="0"/>
              <a:t>automated reduction techniques</a:t>
            </a:r>
            <a:r>
              <a:rPr lang="en-US" sz="1800" dirty="0" smtClean="0">
                <a:solidFill>
                  <a:srgbClr val="0000FF"/>
                </a:solidFill>
              </a:rPr>
              <a:t>,(PCA), </a:t>
            </a:r>
          </a:p>
          <a:p>
            <a:pPr marL="569913" lvl="2" indent="-284163">
              <a:buFont typeface="Courier New" pitchFamily="49" charset="0"/>
              <a:buChar char="o"/>
            </a:pPr>
            <a:r>
              <a:rPr lang="en-US" sz="1800" dirty="0" smtClean="0">
                <a:solidFill>
                  <a:srgbClr val="0000FF"/>
                </a:solidFill>
              </a:rPr>
              <a:t>New set of variables (which are weighted averages of the original variables)</a:t>
            </a:r>
            <a:r>
              <a:rPr lang="en-US" sz="1800" dirty="0" smtClean="0"/>
              <a:t> is created. </a:t>
            </a:r>
          </a:p>
          <a:p>
            <a:pPr marL="569913" lvl="2" indent="-284163">
              <a:buFont typeface="Courier New" pitchFamily="49" charset="0"/>
              <a:buChar char="o"/>
            </a:pPr>
            <a:r>
              <a:rPr lang="en-US" sz="1800" dirty="0" smtClean="0">
                <a:solidFill>
                  <a:srgbClr val="0000FF"/>
                </a:solidFill>
              </a:rPr>
              <a:t>New variables are uncorrelated </a:t>
            </a:r>
            <a:r>
              <a:rPr lang="en-US" sz="1800" dirty="0" smtClean="0"/>
              <a:t>and </a:t>
            </a:r>
          </a:p>
          <a:p>
            <a:pPr marL="569913" lvl="2" indent="-284163">
              <a:buFont typeface="Courier New" pitchFamily="49" charset="0"/>
              <a:buChar char="o"/>
            </a:pP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0000FF"/>
                </a:solidFill>
              </a:rPr>
              <a:t>small subset </a:t>
            </a:r>
            <a:r>
              <a:rPr lang="en-US" sz="1800" dirty="0" smtClean="0"/>
              <a:t>of them usually contains most of their </a:t>
            </a:r>
            <a:r>
              <a:rPr lang="en-US" sz="1800" dirty="0" smtClean="0">
                <a:solidFill>
                  <a:srgbClr val="0000FF"/>
                </a:solidFill>
              </a:rPr>
              <a:t>combined information </a:t>
            </a:r>
            <a:r>
              <a:rPr lang="en-US" sz="1800" dirty="0" smtClean="0"/>
              <a:t>(reduce dimension by using only a subset ). </a:t>
            </a:r>
            <a:endParaRPr lang="en-US" sz="1800" dirty="0" smtClean="0"/>
          </a:p>
          <a:p>
            <a:pPr marL="1033463" lvl="2" indent="-233363">
              <a:buFont typeface="Courier New" pitchFamily="49" charset="0"/>
              <a:buChar char="o"/>
            </a:pPr>
            <a:endParaRPr lang="en-US" sz="1600" dirty="0" smtClean="0"/>
          </a:p>
          <a:p>
            <a:pPr marL="1033463" lvl="2" indent="-233363">
              <a:buFont typeface="Courier New" pitchFamily="49" charset="0"/>
              <a:buChar char="o"/>
            </a:pPr>
            <a:endParaRPr lang="en-US" sz="1600" dirty="0" smtClean="0"/>
          </a:p>
          <a:p>
            <a:pPr marL="233363" indent="-233363"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4267200"/>
            <a:ext cx="8610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The issue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 Large </a:t>
            </a:r>
            <a:r>
              <a:rPr lang="en-US" dirty="0" smtClean="0">
                <a:solidFill>
                  <a:srgbClr val="0000FF"/>
                </a:solidFill>
              </a:rPr>
              <a:t>number of variables </a:t>
            </a:r>
            <a:r>
              <a:rPr lang="en-US" dirty="0" smtClean="0"/>
              <a:t>in the database.  New derived variables created (e.g., </a:t>
            </a:r>
            <a:r>
              <a:rPr lang="en-US" dirty="0" smtClean="0">
                <a:solidFill>
                  <a:srgbClr val="0000FF"/>
                </a:solidFill>
              </a:rPr>
              <a:t>dummies</a:t>
            </a:r>
            <a:r>
              <a:rPr lang="en-US" dirty="0" smtClean="0"/>
              <a:t> for categorical variables).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Likely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0000FF"/>
                </a:solidFill>
              </a:rPr>
              <a:t>subsets of variables are highly correlated</a:t>
            </a:r>
            <a:r>
              <a:rPr lang="en-US" dirty="0" smtClean="0"/>
              <a:t>.. can lead to </a:t>
            </a:r>
            <a:r>
              <a:rPr lang="en-US" dirty="0" err="1" smtClean="0">
                <a:solidFill>
                  <a:srgbClr val="0000FF"/>
                </a:solidFill>
              </a:rPr>
              <a:t>overfitting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FF"/>
                </a:solidFill>
              </a:rPr>
              <a:t>accuracy and reliability </a:t>
            </a:r>
            <a:r>
              <a:rPr lang="en-US" dirty="0" smtClean="0"/>
              <a:t>can suffer.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 Create computational </a:t>
            </a:r>
            <a:r>
              <a:rPr lang="en-US" dirty="0" smtClean="0">
                <a:solidFill>
                  <a:srgbClr val="0000FF"/>
                </a:solidFill>
              </a:rPr>
              <a:t>problems </a:t>
            </a:r>
            <a:r>
              <a:rPr lang="en-US" dirty="0" smtClean="0"/>
              <a:t>for some </a:t>
            </a:r>
            <a:r>
              <a:rPr lang="en-US" u="sng" dirty="0" smtClean="0"/>
              <a:t>supervised as well as unsupervised algorithms.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 Superfluous</a:t>
            </a:r>
            <a:r>
              <a:rPr lang="en-US" dirty="0" smtClean="0"/>
              <a:t> </a:t>
            </a:r>
            <a:r>
              <a:rPr lang="en-US" dirty="0" smtClean="0"/>
              <a:t>variables </a:t>
            </a:r>
            <a:r>
              <a:rPr lang="en-US" dirty="0" smtClean="0">
                <a:solidFill>
                  <a:srgbClr val="0000FF"/>
                </a:solidFill>
              </a:rPr>
              <a:t>can increase costs </a:t>
            </a:r>
            <a:r>
              <a:rPr lang="en-US" dirty="0" smtClean="0"/>
              <a:t>due to the </a:t>
            </a:r>
            <a:r>
              <a:rPr lang="en-US" dirty="0" smtClean="0">
                <a:solidFill>
                  <a:srgbClr val="0000FF"/>
                </a:solidFill>
              </a:rPr>
              <a:t>collection and processing </a:t>
            </a:r>
            <a:r>
              <a:rPr lang="en-US" dirty="0" smtClean="0"/>
              <a:t>of these variables.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Curse </a:t>
            </a:r>
            <a:r>
              <a:rPr lang="en-US" b="1" dirty="0" smtClean="0"/>
              <a:t>of Dimensionality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638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b="1" dirty="0" smtClean="0"/>
          </a:p>
          <a:p>
            <a:pPr marL="344488" lvl="1" indent="-344488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C00000"/>
                </a:solidFill>
              </a:rPr>
              <a:t>The affliction caused by adding variables to </a:t>
            </a:r>
            <a:r>
              <a:rPr lang="en-US" sz="1600" dirty="0" smtClean="0">
                <a:solidFill>
                  <a:srgbClr val="C00000"/>
                </a:solidFill>
              </a:rPr>
              <a:t>multivariate data models. </a:t>
            </a:r>
            <a:endParaRPr lang="en-US" sz="1600" dirty="0" smtClean="0">
              <a:solidFill>
                <a:srgbClr val="C00000"/>
              </a:solidFill>
            </a:endParaRPr>
          </a:p>
          <a:p>
            <a:pPr marL="344488" lvl="1" indent="-344488">
              <a:buNone/>
            </a:pPr>
            <a:endParaRPr lang="en-US" sz="1600" dirty="0" smtClean="0">
              <a:solidFill>
                <a:srgbClr val="C00000"/>
              </a:solidFill>
            </a:endParaRPr>
          </a:p>
          <a:p>
            <a:pPr marL="344488" lvl="1" indent="-344488">
              <a:buFont typeface="Arial" pitchFamily="34" charset="0"/>
              <a:buChar char="•"/>
            </a:pPr>
            <a:r>
              <a:rPr lang="en-US" sz="1600" dirty="0" smtClean="0"/>
              <a:t>As variables are added, the </a:t>
            </a:r>
            <a:r>
              <a:rPr lang="en-US" sz="1600" dirty="0" smtClean="0">
                <a:solidFill>
                  <a:srgbClr val="0000FF"/>
                </a:solidFill>
              </a:rPr>
              <a:t>data space becomes increasingly </a:t>
            </a:r>
            <a:r>
              <a:rPr lang="en-US" sz="1600" dirty="0" smtClean="0">
                <a:solidFill>
                  <a:srgbClr val="0000FF"/>
                </a:solidFill>
              </a:rPr>
              <a:t>sparse</a:t>
            </a:r>
          </a:p>
          <a:p>
            <a:pPr marL="344488" lvl="1" indent="-344488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344488" lvl="1" indent="-344488">
              <a:buFont typeface="Arial" pitchFamily="34" charset="0"/>
              <a:buChar char="•"/>
            </a:pPr>
            <a:r>
              <a:rPr lang="en-US" sz="1600" dirty="0" smtClean="0"/>
              <a:t>Classification and prediction models fail because </a:t>
            </a:r>
            <a:r>
              <a:rPr lang="en-US" sz="1600" dirty="0" smtClean="0">
                <a:solidFill>
                  <a:srgbClr val="0000FF"/>
                </a:solidFill>
              </a:rPr>
              <a:t>the available data are insufficient to provide a useful model across so many variables. 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344488" lvl="1" indent="-344488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 smtClean="0"/>
              <a:t>Difficulties increase </a:t>
            </a:r>
            <a:r>
              <a:rPr lang="en-US" sz="1600" dirty="0" smtClean="0">
                <a:solidFill>
                  <a:srgbClr val="0000FF"/>
                </a:solidFill>
              </a:rPr>
              <a:t>exponentially</a:t>
            </a:r>
            <a:r>
              <a:rPr lang="en-US" sz="1600" dirty="0" smtClean="0"/>
              <a:t> with the addition of each variable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i="1" dirty="0" smtClean="0">
                <a:solidFill>
                  <a:srgbClr val="0000FF"/>
                </a:solidFill>
              </a:rPr>
              <a:t> In statistical distance terms, the proliferation of variables means that nothing is close to anything else anymore — </a:t>
            </a:r>
            <a:r>
              <a:rPr lang="en-US" sz="1600" dirty="0" smtClean="0"/>
              <a:t>too much noise has been added and patterns and structure are no longer discernible.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Esp</a:t>
            </a:r>
            <a:r>
              <a:rPr lang="en-US" sz="1600" dirty="0" smtClean="0"/>
              <a:t> in Big Data applications…find ways to reduce dimensionality with minimal sacrifice of accuracy… </a:t>
            </a:r>
            <a:r>
              <a:rPr lang="en-US" sz="1600" i="1" dirty="0" smtClean="0"/>
              <a:t>factor selection or feature extraction.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Practical Considerations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Although  DM prefers automated methods over domain knowledge</a:t>
            </a:r>
            <a:r>
              <a:rPr lang="en-US" sz="2900" i="1" dirty="0" smtClean="0"/>
              <a:t>, </a:t>
            </a:r>
            <a:r>
              <a:rPr lang="en-US" sz="2900" i="1" dirty="0" smtClean="0">
                <a:solidFill>
                  <a:srgbClr val="0000FF"/>
                </a:solidFill>
              </a:rPr>
              <a:t>it is important at the first step of data exploration to make sure that the variables measured are reasonable for the task at hand. </a:t>
            </a:r>
          </a:p>
          <a:p>
            <a:pPr>
              <a:buNone/>
            </a:pPr>
            <a:endParaRPr lang="en-US" sz="2900" dirty="0" smtClean="0"/>
          </a:p>
          <a:p>
            <a:r>
              <a:rPr lang="en-US" sz="2900" dirty="0" smtClean="0"/>
              <a:t>Integrate  expert knowledge through a discussion with the data provider (or user) for better results.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Practical considerations: </a:t>
            </a:r>
            <a:r>
              <a:rPr lang="en-US" dirty="0" smtClean="0">
                <a:solidFill>
                  <a:srgbClr val="C00000"/>
                </a:solidFill>
              </a:rPr>
              <a:t>Which variables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Are </a:t>
            </a:r>
            <a:r>
              <a:rPr lang="en-US" sz="2300" dirty="0" smtClean="0">
                <a:solidFill>
                  <a:srgbClr val="0000FF"/>
                </a:solidFill>
              </a:rPr>
              <a:t>most important for the task at hand, and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Most </a:t>
            </a:r>
            <a:r>
              <a:rPr lang="en-US" sz="2300" dirty="0" smtClean="0">
                <a:solidFill>
                  <a:srgbClr val="0000FF"/>
                </a:solidFill>
              </a:rPr>
              <a:t>likely to be useless? 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Likely to contain </a:t>
            </a:r>
            <a:r>
              <a:rPr lang="en-US" sz="2300" dirty="0" smtClean="0">
                <a:solidFill>
                  <a:srgbClr val="0000FF"/>
                </a:solidFill>
              </a:rPr>
              <a:t>much error?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Available for </a:t>
            </a:r>
            <a:r>
              <a:rPr lang="en-US" sz="2300" dirty="0" smtClean="0">
                <a:solidFill>
                  <a:srgbClr val="0000FF"/>
                </a:solidFill>
              </a:rPr>
              <a:t>measurement (and what will it </a:t>
            </a:r>
            <a:r>
              <a:rPr lang="en-US" sz="2300" dirty="0" smtClean="0"/>
              <a:t>cost</a:t>
            </a:r>
            <a:r>
              <a:rPr lang="en-US" sz="2300" dirty="0" smtClean="0">
                <a:solidFill>
                  <a:srgbClr val="0000FF"/>
                </a:solidFill>
              </a:rPr>
              <a:t> to measure them) </a:t>
            </a:r>
            <a:r>
              <a:rPr lang="en-US" sz="2300" dirty="0" smtClean="0"/>
              <a:t>in the future if the analysis is </a:t>
            </a:r>
            <a:r>
              <a:rPr lang="en-US" sz="2300" dirty="0" smtClean="0">
                <a:solidFill>
                  <a:srgbClr val="0000FF"/>
                </a:solidFill>
              </a:rPr>
              <a:t>repeated? 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>
                <a:solidFill>
                  <a:srgbClr val="0000FF"/>
                </a:solidFill>
              </a:rPr>
              <a:t> Can actually be measured before the outcome occurs? </a:t>
            </a:r>
          </a:p>
          <a:p>
            <a:pPr lvl="2">
              <a:lnSpc>
                <a:spcPct val="120000"/>
              </a:lnSpc>
            </a:pPr>
            <a:r>
              <a:rPr lang="en-US" sz="1900" dirty="0" smtClean="0"/>
              <a:t>For example, if we want to predict the closing price of an ongoing online auction, we cannot use the number of bids as a predictor because this will not be known until the auction closes.</a:t>
            </a:r>
          </a:p>
          <a:p>
            <a:pPr lvl="2">
              <a:lnSpc>
                <a:spcPct val="120000"/>
              </a:lnSpc>
            </a:pPr>
            <a:r>
              <a:rPr lang="en-US" sz="1900" dirty="0" smtClean="0"/>
              <a:t>Tax on Total cost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Nutritional information and consumer rating of 77 breakfast cereals (information is based on a bowl of cereal)</a:t>
            </a:r>
          </a:p>
          <a:p>
            <a:pPr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00FF"/>
                </a:solidFill>
              </a:rPr>
              <a:t>consumer rating </a:t>
            </a:r>
            <a:r>
              <a:rPr lang="en-US" sz="1800" dirty="0" smtClean="0"/>
              <a:t>is a rating of cereal </a:t>
            </a:r>
            <a:r>
              <a:rPr lang="en-US" sz="1800" dirty="0" smtClean="0">
                <a:solidFill>
                  <a:srgbClr val="0000FF"/>
                </a:solidFill>
              </a:rPr>
              <a:t>“healthiness” </a:t>
            </a:r>
            <a:r>
              <a:rPr lang="en-US" sz="1800" dirty="0" smtClean="0"/>
              <a:t>for consumer information (not a rating by consumers). </a:t>
            </a:r>
          </a:p>
          <a:p>
            <a:pPr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For each cereal, 13 numerical variables.</a:t>
            </a:r>
          </a:p>
          <a:p>
            <a:pPr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Objective is Dim Reduction</a:t>
            </a:r>
          </a:p>
          <a:p>
            <a:pPr algn="just"/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38600"/>
            <a:ext cx="4343400" cy="259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038600"/>
            <a:ext cx="3819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4572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Data set: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Breakfast Cereals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057400"/>
            <a:ext cx="2228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34099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609600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Focus first on two variables: </a:t>
            </a:r>
            <a:r>
              <a:rPr lang="en-US" i="1" dirty="0" smtClean="0">
                <a:solidFill>
                  <a:srgbClr val="0000FF"/>
                </a:solidFill>
              </a:rPr>
              <a:t>calories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0000FF"/>
                </a:solidFill>
              </a:rPr>
              <a:t>consumer rating</a:t>
            </a:r>
            <a:r>
              <a:rPr lang="en-US" i="1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average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calories  is 106.88 </a:t>
            </a:r>
            <a:r>
              <a:rPr lang="en-US" dirty="0" smtClean="0"/>
              <a:t>and the average </a:t>
            </a:r>
            <a:r>
              <a:rPr lang="en-US" dirty="0" smtClean="0">
                <a:solidFill>
                  <a:srgbClr val="0000FF"/>
                </a:solidFill>
              </a:rPr>
              <a:t>consumer rating is 42.67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estimated </a:t>
            </a:r>
            <a:r>
              <a:rPr lang="en-US" dirty="0" smtClean="0">
                <a:solidFill>
                  <a:srgbClr val="0000FF"/>
                </a:solidFill>
              </a:rPr>
              <a:t>covariance matrix </a:t>
            </a:r>
            <a:r>
              <a:rPr lang="en-US" dirty="0" smtClean="0"/>
              <a:t>between the two variables is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038600"/>
            <a:ext cx="1905000" cy="6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PCA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35052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2 variables are strongly correlated with a negative correlation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2228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1564243"/>
            <a:ext cx="7086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srgbClr val="0000FF"/>
                </a:solidFill>
              </a:rPr>
              <a:t>Observations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 69% </a:t>
            </a:r>
            <a:r>
              <a:rPr lang="en-US" sz="1400" dirty="0" smtClean="0"/>
              <a:t>of the total variation in both variables is actually </a:t>
            </a:r>
            <a:r>
              <a:rPr lang="en-US" sz="1400" dirty="0" smtClean="0">
                <a:solidFill>
                  <a:srgbClr val="0000FF"/>
                </a:solidFill>
              </a:rPr>
              <a:t>“co-variation,” </a:t>
            </a:r>
            <a:r>
              <a:rPr lang="en-US" sz="1400" dirty="0" smtClean="0"/>
              <a:t>or variation in one variable that is duplicated by similar variation in the other variable =&gt;  </a:t>
            </a:r>
            <a:r>
              <a:rPr lang="en-US" sz="1400" dirty="0" smtClean="0">
                <a:solidFill>
                  <a:srgbClr val="0000FF"/>
                </a:solidFill>
              </a:rPr>
              <a:t>Use this fact to reduce the number of variables, </a:t>
            </a:r>
            <a:r>
              <a:rPr lang="en-US" sz="1400" dirty="0" smtClean="0"/>
              <a:t>while making maximum use of their  unique contributions to the overall variation. 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Redundancy in the information that the two variables contain =&gt; it might be possible to reduce the two variables to a single variable without losing too much information. </a:t>
            </a:r>
          </a:p>
          <a:p>
            <a:pPr algn="just"/>
            <a:endParaRPr lang="en-US" sz="1400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PCA:  Find a linear combination of the two variables </a:t>
            </a:r>
            <a:r>
              <a:rPr lang="en-US" sz="1400" dirty="0" smtClean="0"/>
              <a:t>that contains most, even if not all, of the information, so that this </a:t>
            </a:r>
            <a:r>
              <a:rPr lang="en-US" sz="1400" dirty="0" smtClean="0">
                <a:solidFill>
                  <a:srgbClr val="0000FF"/>
                </a:solidFill>
              </a:rPr>
              <a:t>new variable can replace </a:t>
            </a:r>
            <a:r>
              <a:rPr lang="en-US" sz="1400" dirty="0" smtClean="0"/>
              <a:t>the two original variables. </a:t>
            </a:r>
          </a:p>
          <a:p>
            <a:pPr algn="just"/>
            <a:endParaRPr lang="en-US" sz="1400" dirty="0" smtClean="0">
              <a:solidFill>
                <a:srgbClr val="0000FF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Information here </a:t>
            </a:r>
            <a:r>
              <a:rPr lang="en-US" sz="1400" dirty="0" smtClean="0"/>
              <a:t>is in the </a:t>
            </a:r>
            <a:r>
              <a:rPr lang="en-US" sz="1400" dirty="0" smtClean="0">
                <a:solidFill>
                  <a:srgbClr val="0000FF"/>
                </a:solidFill>
              </a:rPr>
              <a:t>sense of variability</a:t>
            </a:r>
            <a:r>
              <a:rPr lang="en-US" sz="1400" dirty="0" smtClean="0"/>
              <a:t>: What can explain the most variability </a:t>
            </a:r>
            <a:r>
              <a:rPr lang="en-US" sz="1400" i="1" dirty="0" smtClean="0"/>
              <a:t>among the 77 </a:t>
            </a:r>
            <a:r>
              <a:rPr lang="en-US" sz="1400" dirty="0" smtClean="0"/>
              <a:t>cereals? The total variability here is the sum of the variances of the two variables, which in this case is 379.63 + 197.32 = 577.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This means that </a:t>
            </a:r>
            <a:r>
              <a:rPr lang="en-US" sz="1400" i="1" dirty="0" smtClean="0"/>
              <a:t>calories accounts for 66% = 379.63 /</a:t>
            </a:r>
            <a:r>
              <a:rPr lang="en-US" sz="1400" dirty="0" smtClean="0"/>
              <a:t>577 of the total variability, and </a:t>
            </a:r>
            <a:r>
              <a:rPr lang="en-US" sz="1400" i="1" dirty="0" smtClean="0"/>
              <a:t>rating for the remaining 34%. </a:t>
            </a:r>
          </a:p>
          <a:p>
            <a:pPr algn="just"/>
            <a:endParaRPr lang="en-US" sz="14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i="1" dirty="0" smtClean="0"/>
              <a:t>If we </a:t>
            </a:r>
            <a:r>
              <a:rPr lang="en-US" sz="1400" i="1" dirty="0" smtClean="0">
                <a:solidFill>
                  <a:srgbClr val="0000FF"/>
                </a:solidFill>
              </a:rPr>
              <a:t>drop one of the </a:t>
            </a:r>
            <a:r>
              <a:rPr lang="en-US" sz="1400" dirty="0" smtClean="0">
                <a:solidFill>
                  <a:srgbClr val="0000FF"/>
                </a:solidFill>
              </a:rPr>
              <a:t>variables </a:t>
            </a:r>
            <a:r>
              <a:rPr lang="en-US" sz="1400" dirty="0" smtClean="0"/>
              <a:t>for the sake of dimension reduction, we </a:t>
            </a:r>
            <a:r>
              <a:rPr lang="en-US" sz="1400" dirty="0" smtClean="0">
                <a:solidFill>
                  <a:srgbClr val="0000FF"/>
                </a:solidFill>
              </a:rPr>
              <a:t>lose at least 34% </a:t>
            </a:r>
            <a:r>
              <a:rPr lang="en-US" sz="1400" dirty="0" smtClean="0"/>
              <a:t>of the total variability.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>
                <a:solidFill>
                  <a:srgbClr val="C00000"/>
                </a:solidFill>
              </a:rPr>
              <a:t>Can we redistribute the total variability between two new variables in a more polarized way? If so, it might be possible to keep only the one new variable that (hopefully) accounts for a large portion of the total variation</a:t>
            </a:r>
            <a:r>
              <a:rPr lang="en-US" sz="1400" dirty="0" smtClean="0">
                <a:solidFill>
                  <a:srgbClr val="0000FF"/>
                </a:solidFill>
              </a:rPr>
              <a:t>.</a:t>
            </a:r>
          </a:p>
          <a:p>
            <a:endParaRPr lang="en-US" sz="1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685800"/>
            <a:ext cx="1905000" cy="6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PCA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838200"/>
            <a:ext cx="134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Correlation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8200"/>
            <a:ext cx="127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Covariance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258762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Scatter plot of </a:t>
            </a:r>
            <a:r>
              <a:rPr lang="en-US" sz="1400" i="1" dirty="0" smtClean="0"/>
              <a:t>rating vs. calories</a:t>
            </a:r>
            <a:endParaRPr 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3733800" cy="244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9718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 The line </a:t>
            </a:r>
            <a:r>
              <a:rPr lang="en-US" i="1" dirty="0" smtClean="0"/>
              <a:t>z1 is the direction in which </a:t>
            </a:r>
            <a:r>
              <a:rPr lang="en-US" dirty="0" smtClean="0"/>
              <a:t>the variability of the points is largest. 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 z1</a:t>
            </a:r>
            <a:r>
              <a:rPr lang="en-US" dirty="0" smtClean="0">
                <a:solidFill>
                  <a:srgbClr val="0000FF"/>
                </a:solidFill>
              </a:rPr>
              <a:t> captures the most variation in the data </a:t>
            </a:r>
            <a:r>
              <a:rPr lang="en-US" dirty="0" smtClean="0"/>
              <a:t>..if we decide to reduce the dimensionality of the data from two to one. 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Among all possible lines, it is the line for which, if we project the points in the dataset orthogonally to get a set of 77 (one-dimensional) values, the variance of the </a:t>
            </a:r>
            <a:r>
              <a:rPr lang="en-US" i="1" dirty="0" smtClean="0"/>
              <a:t>z1 values will be </a:t>
            </a:r>
            <a:r>
              <a:rPr lang="en-US" dirty="0" smtClean="0"/>
              <a:t>maximum. ..</a:t>
            </a:r>
            <a:r>
              <a:rPr lang="en-US" dirty="0" smtClean="0">
                <a:solidFill>
                  <a:srgbClr val="C00000"/>
                </a:solidFill>
              </a:rPr>
              <a:t>  called the </a:t>
            </a:r>
            <a:r>
              <a:rPr lang="en-US" i="1" dirty="0" smtClean="0">
                <a:solidFill>
                  <a:srgbClr val="C00000"/>
                </a:solidFill>
              </a:rPr>
              <a:t>first principal component. </a:t>
            </a:r>
          </a:p>
          <a:p>
            <a:pPr algn="just"/>
            <a:endParaRPr lang="en-US" i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i="1" dirty="0" smtClean="0"/>
              <a:t>  It is also the </a:t>
            </a:r>
            <a:r>
              <a:rPr lang="en-US" i="1" dirty="0" smtClean="0">
                <a:solidFill>
                  <a:srgbClr val="0000FF"/>
                </a:solidFill>
              </a:rPr>
              <a:t>line that minimizes </a:t>
            </a:r>
            <a:r>
              <a:rPr lang="en-US" dirty="0" smtClean="0">
                <a:solidFill>
                  <a:srgbClr val="0000FF"/>
                </a:solidFill>
              </a:rPr>
              <a:t>the sum-of-squared </a:t>
            </a:r>
            <a:r>
              <a:rPr lang="en-US" dirty="0" smtClean="0"/>
              <a:t>perpendicular distances from the line.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The </a:t>
            </a:r>
            <a:r>
              <a:rPr lang="en-US" i="1" dirty="0" smtClean="0"/>
              <a:t>z2-axis is chosen to be </a:t>
            </a:r>
            <a:r>
              <a:rPr lang="en-US" dirty="0" smtClean="0"/>
              <a:t>perpendicular to the </a:t>
            </a:r>
            <a:r>
              <a:rPr lang="en-US" i="1" dirty="0" smtClean="0"/>
              <a:t>z1-axis.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152400"/>
            <a:ext cx="8229600" cy="258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PCA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Running PCA in </a:t>
            </a:r>
            <a:r>
              <a:rPr lang="en-US" sz="2200" dirty="0" err="1" smtClean="0"/>
              <a:t>scikit</a:t>
            </a:r>
            <a:r>
              <a:rPr lang="en-US" sz="2200" dirty="0" smtClean="0"/>
              <a:t>-learn is done with the class </a:t>
            </a:r>
            <a:r>
              <a:rPr lang="en-US" sz="2200" i="1" dirty="0" err="1" smtClean="0">
                <a:solidFill>
                  <a:srgbClr val="0000FF"/>
                </a:solidFill>
              </a:rPr>
              <a:t>sklearn.decomposition.PCA</a:t>
            </a:r>
            <a:r>
              <a:rPr lang="en-US" sz="2200" i="1" dirty="0" smtClean="0">
                <a:solidFill>
                  <a:srgbClr val="0000FF"/>
                </a:solidFill>
              </a:rPr>
              <a:t>.</a:t>
            </a:r>
            <a:r>
              <a:rPr lang="en-US" sz="2200" i="1" dirty="0" smtClean="0"/>
              <a:t> </a:t>
            </a:r>
          </a:p>
          <a:p>
            <a:r>
              <a:rPr lang="en-US" sz="2200" dirty="0" smtClean="0"/>
              <a:t>Output from running </a:t>
            </a:r>
            <a:r>
              <a:rPr lang="en-US" sz="2200" dirty="0" smtClean="0">
                <a:solidFill>
                  <a:srgbClr val="0000FF"/>
                </a:solidFill>
              </a:rPr>
              <a:t>PCA</a:t>
            </a:r>
            <a:r>
              <a:rPr lang="en-US" sz="2200" dirty="0" smtClean="0"/>
              <a:t> on the two </a:t>
            </a:r>
            <a:r>
              <a:rPr lang="en-US" sz="2200" dirty="0" smtClean="0">
                <a:solidFill>
                  <a:srgbClr val="C00000"/>
                </a:solidFill>
              </a:rPr>
              <a:t>variables </a:t>
            </a:r>
            <a:r>
              <a:rPr lang="en-US" sz="2200" i="1" dirty="0" smtClean="0">
                <a:solidFill>
                  <a:srgbClr val="C00000"/>
                </a:solidFill>
              </a:rPr>
              <a:t>calories and rating</a:t>
            </a:r>
            <a:r>
              <a:rPr lang="en-US" sz="2200" i="1" dirty="0" smtClean="0"/>
              <a:t>. </a:t>
            </a:r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r>
              <a:rPr lang="en-US" sz="2200" i="1" dirty="0" smtClean="0"/>
              <a:t>The value components of this function is the </a:t>
            </a:r>
            <a:r>
              <a:rPr lang="en-US" sz="2200" i="1" dirty="0" smtClean="0">
                <a:solidFill>
                  <a:srgbClr val="0000FF"/>
                </a:solidFill>
              </a:rPr>
              <a:t>rotation matrix</a:t>
            </a:r>
            <a:r>
              <a:rPr lang="en-US" sz="2200" i="1" dirty="0" smtClean="0"/>
              <a:t>, which gives the </a:t>
            </a:r>
            <a:r>
              <a:rPr lang="en-US" sz="2200" i="1" dirty="0" smtClean="0">
                <a:solidFill>
                  <a:srgbClr val="0000FF"/>
                </a:solidFill>
              </a:rPr>
              <a:t>weights</a:t>
            </a:r>
            <a:r>
              <a:rPr lang="en-US" sz="2200" i="1" dirty="0" smtClean="0"/>
              <a:t> that are used </a:t>
            </a:r>
            <a:r>
              <a:rPr lang="en-US" sz="2200" dirty="0" smtClean="0"/>
              <a:t>to </a:t>
            </a:r>
            <a:r>
              <a:rPr lang="en-US" sz="2200" dirty="0" smtClean="0">
                <a:solidFill>
                  <a:srgbClr val="0000FF"/>
                </a:solidFill>
              </a:rPr>
              <a:t>project the original points </a:t>
            </a:r>
            <a:r>
              <a:rPr lang="en-US" sz="2200" dirty="0" smtClean="0"/>
              <a:t>onto the </a:t>
            </a:r>
            <a:r>
              <a:rPr lang="en-US" sz="2200" dirty="0" smtClean="0">
                <a:solidFill>
                  <a:srgbClr val="0000FF"/>
                </a:solidFill>
              </a:rPr>
              <a:t>two new directions</a:t>
            </a:r>
            <a:r>
              <a:rPr lang="en-US" sz="2200" dirty="0" smtClean="0"/>
              <a:t>. The weights for </a:t>
            </a:r>
            <a:r>
              <a:rPr lang="en-US" sz="2200" i="1" dirty="0" smtClean="0"/>
              <a:t>z1 are given by </a:t>
            </a:r>
            <a:r>
              <a:rPr lang="en-US" sz="2200" dirty="0" smtClean="0"/>
              <a:t>(−0.847, 0.532), and for </a:t>
            </a:r>
            <a:r>
              <a:rPr lang="en-US" sz="2200" i="1" dirty="0" smtClean="0"/>
              <a:t>z2 they are given by (0.532, 0.847). </a:t>
            </a:r>
          </a:p>
          <a:p>
            <a:pPr>
              <a:buNone/>
            </a:pPr>
            <a:endParaRPr lang="en-US" sz="2200" i="1" dirty="0" smtClean="0"/>
          </a:p>
          <a:p>
            <a:r>
              <a:rPr lang="en-US" sz="2200" i="1" dirty="0" smtClean="0"/>
              <a:t>The summary gives the </a:t>
            </a:r>
            <a:r>
              <a:rPr lang="en-US" sz="2200" dirty="0" smtClean="0"/>
              <a:t>reallocated variance: </a:t>
            </a:r>
          </a:p>
          <a:p>
            <a:pPr lvl="1"/>
            <a:r>
              <a:rPr lang="en-US" sz="1800" i="1" dirty="0" smtClean="0">
                <a:solidFill>
                  <a:srgbClr val="0000FF"/>
                </a:solidFill>
              </a:rPr>
              <a:t>z1 accounts for 86% </a:t>
            </a:r>
            <a:r>
              <a:rPr lang="en-US" sz="1800" i="1" dirty="0" smtClean="0"/>
              <a:t>of the total variability and </a:t>
            </a:r>
          </a:p>
          <a:p>
            <a:pPr lvl="1"/>
            <a:r>
              <a:rPr lang="en-US" sz="1800" i="1" dirty="0" smtClean="0">
                <a:solidFill>
                  <a:srgbClr val="0000FF"/>
                </a:solidFill>
              </a:rPr>
              <a:t>z2 for the remaining </a:t>
            </a:r>
            <a:r>
              <a:rPr lang="en-US" sz="1800" dirty="0" smtClean="0">
                <a:solidFill>
                  <a:srgbClr val="0000FF"/>
                </a:solidFill>
              </a:rPr>
              <a:t>14%. </a:t>
            </a:r>
          </a:p>
          <a:p>
            <a:pPr lvl="1"/>
            <a:r>
              <a:rPr lang="en-US" sz="1800" dirty="0" smtClean="0"/>
              <a:t>Therefore</a:t>
            </a:r>
            <a:r>
              <a:rPr lang="en-US" sz="1800" dirty="0" smtClean="0">
                <a:solidFill>
                  <a:srgbClr val="C00000"/>
                </a:solidFill>
              </a:rPr>
              <a:t>, if we drop </a:t>
            </a:r>
            <a:r>
              <a:rPr lang="en-US" sz="1800" i="1" dirty="0" smtClean="0">
                <a:solidFill>
                  <a:srgbClr val="C00000"/>
                </a:solidFill>
              </a:rPr>
              <a:t>z2</a:t>
            </a:r>
            <a:r>
              <a:rPr lang="en-US" sz="1800" i="1" dirty="0" smtClean="0"/>
              <a:t>, we still </a:t>
            </a:r>
            <a:r>
              <a:rPr lang="en-US" sz="1800" i="1" dirty="0" smtClean="0">
                <a:solidFill>
                  <a:srgbClr val="C00000"/>
                </a:solidFill>
              </a:rPr>
              <a:t>maintain 86% of the total variability</a:t>
            </a:r>
            <a:r>
              <a:rPr lang="en-US" sz="1800" i="1" dirty="0" smtClean="0"/>
              <a:t>.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2971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26ABB26440E4B99EE808C34ECBC06" ma:contentTypeVersion="2" ma:contentTypeDescription="Create a new document." ma:contentTypeScope="" ma:versionID="7a8e663dd21570cbbb6f4e7fcd7d4dbc">
  <xsd:schema xmlns:xsd="http://www.w3.org/2001/XMLSchema" xmlns:xs="http://www.w3.org/2001/XMLSchema" xmlns:p="http://schemas.microsoft.com/office/2006/metadata/properties" xmlns:ns2="47c3dd59-3658-4b12-bdf0-17a4ca7c7c81" targetNamespace="http://schemas.microsoft.com/office/2006/metadata/properties" ma:root="true" ma:fieldsID="d3e6203ec5b722e57484610fb4bb0670" ns2:_="">
    <xsd:import namespace="47c3dd59-3658-4b12-bdf0-17a4ca7c7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dd59-3658-4b12-bdf0-17a4ca7c7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308198-7326-4FBA-9B2C-57FEDBC2D808}"/>
</file>

<file path=customXml/itemProps2.xml><?xml version="1.0" encoding="utf-8"?>
<ds:datastoreItem xmlns:ds="http://schemas.openxmlformats.org/officeDocument/2006/customXml" ds:itemID="{DADB1A29-B94F-4DFA-A233-80B5986FD224}"/>
</file>

<file path=customXml/itemProps3.xml><?xml version="1.0" encoding="utf-8"?>
<ds:datastoreItem xmlns:ds="http://schemas.openxmlformats.org/officeDocument/2006/customXml" ds:itemID="{0BDFBDBE-2845-4B5C-9B60-E958456954C4}"/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1044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Dimensionality Reduction</vt:lpstr>
      <vt:lpstr>Dim Reduction</vt:lpstr>
      <vt:lpstr>Curse of Dimensionality </vt:lpstr>
      <vt:lpstr>Practical Considerations </vt:lpstr>
      <vt:lpstr>PCA</vt:lpstr>
      <vt:lpstr>PCA</vt:lpstr>
      <vt:lpstr>PCA</vt:lpstr>
      <vt:lpstr>Scatter plot of rating vs. calories</vt:lpstr>
      <vt:lpstr>PCA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admin</dc:creator>
  <cp:lastModifiedBy>admin`````````</cp:lastModifiedBy>
  <cp:revision>44</cp:revision>
  <dcterms:created xsi:type="dcterms:W3CDTF">2006-08-16T00:00:00Z</dcterms:created>
  <dcterms:modified xsi:type="dcterms:W3CDTF">2021-03-10T00:51:46Z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0x0101009AA26ABB26440E4B99EE808C34ECBC06</vt:lpwstr>
  </property>
</Properties>
</file>