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09" r:id="rId5"/>
    <p:sldId id="321" r:id="rId6"/>
    <p:sldId id="322" r:id="rId7"/>
    <p:sldId id="269" r:id="rId8"/>
    <p:sldId id="289" r:id="rId9"/>
    <p:sldId id="290" r:id="rId10"/>
    <p:sldId id="291" r:id="rId11"/>
    <p:sldId id="307" r:id="rId12"/>
    <p:sldId id="312" r:id="rId13"/>
    <p:sldId id="317" r:id="rId14"/>
    <p:sldId id="314" r:id="rId15"/>
    <p:sldId id="315" r:id="rId16"/>
    <p:sldId id="316" r:id="rId17"/>
    <p:sldId id="311" r:id="rId18"/>
    <p:sldId id="294" r:id="rId19"/>
    <p:sldId id="323" r:id="rId20"/>
    <p:sldId id="324" r:id="rId21"/>
    <p:sldId id="325" r:id="rId22"/>
    <p:sldId id="326" r:id="rId23"/>
    <p:sldId id="302" r:id="rId24"/>
    <p:sldId id="295" r:id="rId25"/>
    <p:sldId id="297" r:id="rId26"/>
    <p:sldId id="327" r:id="rId27"/>
    <p:sldId id="298" r:id="rId28"/>
    <p:sldId id="299" r:id="rId29"/>
    <p:sldId id="301" r:id="rId30"/>
    <p:sldId id="300" r:id="rId31"/>
    <p:sldId id="31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F3EBF-5EFF-4C21-AEE6-D0FC9FB2665B}" v="13" dt="2021-02-17T09:46:07.505"/>
    <p1510:client id="{527F32C6-03AA-E2E8-45BB-B7F7A7AB96B6}" v="5" dt="2021-02-17T09:56:18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K [CB.EN.P2AID20013]" userId="S::cb.en.p2aid20013@cb.students.amrita.edu::2ee043ba-edee-4e04-9d5a-25a278b21296" providerId="AD" clId="Web-{527F32C6-03AA-E2E8-45BB-B7F7A7AB96B6}"/>
    <pc:docChg chg="modSld">
      <pc:chgData name="Arjun K [CB.EN.P2AID20013]" userId="S::cb.en.p2aid20013@cb.students.amrita.edu::2ee043ba-edee-4e04-9d5a-25a278b21296" providerId="AD" clId="Web-{527F32C6-03AA-E2E8-45BB-B7F7A7AB96B6}" dt="2021-02-17T09:56:18.227" v="4" actId="1076"/>
      <pc:docMkLst>
        <pc:docMk/>
      </pc:docMkLst>
      <pc:sldChg chg="modSp">
        <pc:chgData name="Arjun K [CB.EN.P2AID20013]" userId="S::cb.en.p2aid20013@cb.students.amrita.edu::2ee043ba-edee-4e04-9d5a-25a278b21296" providerId="AD" clId="Web-{527F32C6-03AA-E2E8-45BB-B7F7A7AB96B6}" dt="2021-02-17T09:56:18.227" v="4" actId="1076"/>
        <pc:sldMkLst>
          <pc:docMk/>
          <pc:sldMk cId="0" sldId="297"/>
        </pc:sldMkLst>
        <pc:spChg chg="mod">
          <ac:chgData name="Arjun K [CB.EN.P2AID20013]" userId="S::cb.en.p2aid20013@cb.students.amrita.edu::2ee043ba-edee-4e04-9d5a-25a278b21296" providerId="AD" clId="Web-{527F32C6-03AA-E2E8-45BB-B7F7A7AB96B6}" dt="2021-02-17T09:55:37.723" v="1" actId="1076"/>
          <ac:spMkLst>
            <pc:docMk/>
            <pc:sldMk cId="0" sldId="297"/>
            <ac:spMk id="2" creationId="{00000000-0000-0000-0000-000000000000}"/>
          </ac:spMkLst>
        </pc:spChg>
        <pc:spChg chg="mod">
          <ac:chgData name="Arjun K [CB.EN.P2AID20013]" userId="S::cb.en.p2aid20013@cb.students.amrita.edu::2ee043ba-edee-4e04-9d5a-25a278b21296" providerId="AD" clId="Web-{527F32C6-03AA-E2E8-45BB-B7F7A7AB96B6}" dt="2021-02-17T09:56:18.227" v="4" actId="1076"/>
          <ac:spMkLst>
            <pc:docMk/>
            <pc:sldMk cId="0" sldId="297"/>
            <ac:spMk id="3" creationId="{00000000-0000-0000-0000-000000000000}"/>
          </ac:spMkLst>
        </pc:spChg>
      </pc:sldChg>
    </pc:docChg>
  </pc:docChgLst>
  <pc:docChgLst>
    <pc:chgData name="Aadhithya Pa. [CB.EN.P2AID20001]" userId="S::cb.en.p2aid20001@cb.students.amrita.edu::a599e591-ca3f-4c8e-9419-2e31134fdbe8" providerId="AD" clId="Web-{4B1F3EBF-5EFF-4C21-AEE6-D0FC9FB2665B}"/>
    <pc:docChg chg="modSld">
      <pc:chgData name="Aadhithya Pa. [CB.EN.P2AID20001]" userId="S::cb.en.p2aid20001@cb.students.amrita.edu::a599e591-ca3f-4c8e-9419-2e31134fdbe8" providerId="AD" clId="Web-{4B1F3EBF-5EFF-4C21-AEE6-D0FC9FB2665B}" dt="2021-02-17T09:45:56.696" v="7" actId="20577"/>
      <pc:docMkLst>
        <pc:docMk/>
      </pc:docMkLst>
      <pc:sldChg chg="modSp">
        <pc:chgData name="Aadhithya Pa. [CB.EN.P2AID20001]" userId="S::cb.en.p2aid20001@cb.students.amrita.edu::a599e591-ca3f-4c8e-9419-2e31134fdbe8" providerId="AD" clId="Web-{4B1F3EBF-5EFF-4C21-AEE6-D0FC9FB2665B}" dt="2021-02-17T09:45:56.696" v="7" actId="20577"/>
        <pc:sldMkLst>
          <pc:docMk/>
          <pc:sldMk cId="0" sldId="297"/>
        </pc:sldMkLst>
        <pc:spChg chg="mod">
          <ac:chgData name="Aadhithya Pa. [CB.EN.P2AID20001]" userId="S::cb.en.p2aid20001@cb.students.amrita.edu::a599e591-ca3f-4c8e-9419-2e31134fdbe8" providerId="AD" clId="Web-{4B1F3EBF-5EFF-4C21-AEE6-D0FC9FB2665B}" dt="2021-02-17T09:45:56.696" v="7" actId="20577"/>
          <ac:spMkLst>
            <pc:docMk/>
            <pc:sldMk cId="0" sldId="29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BE18-FE04-4266-A4B2-403CCD01AAC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B37B4-E3F6-42FF-B94B-1D0FE11B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" y="1588"/>
            <a:ext cx="914280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944094" y="1857658"/>
            <a:ext cx="4724757" cy="1482442"/>
          </a:xfrm>
          <a:prstGeom prst="rect">
            <a:avLst/>
          </a:prstGeom>
          <a:ln algn="ctr"/>
        </p:spPr>
        <p:txBody>
          <a:bodyPr lIns="0" tIns="0" rIns="0" bIns="0" anchor="t" anchorCtr="0"/>
          <a:lstStyle>
            <a:lvl1pPr>
              <a:lnSpc>
                <a:spcPct val="100000"/>
              </a:lnSpc>
              <a:defRPr sz="4398" b="1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4094" y="3429000"/>
            <a:ext cx="4110807" cy="723098"/>
          </a:xfrm>
          <a:prstGeom prst="rect">
            <a:avLst/>
          </a:prstGeo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398" i="0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Subtitle Goes Here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76227" y="5552644"/>
            <a:ext cx="4044416" cy="32745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1" baseline="0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76227" y="6195813"/>
            <a:ext cx="4044416" cy="327457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0" baseline="0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76227" y="5870144"/>
            <a:ext cx="4044416" cy="32745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 baseline="0">
                <a:solidFill>
                  <a:srgbClr val="FFFF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154750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 thruBlk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44094" y="1857658"/>
            <a:ext cx="7000634" cy="1482442"/>
          </a:xfrm>
        </p:spPr>
        <p:txBody>
          <a:bodyPr>
            <a:normAutofit fontScale="90000"/>
          </a:bodyPr>
          <a:lstStyle/>
          <a:p>
            <a:r>
              <a:rPr lang="en-US"/>
              <a:t>19AI704 </a:t>
            </a:r>
            <a:br>
              <a:rPr lang="en-US"/>
            </a:br>
            <a:r>
              <a:rPr lang="en-US"/>
              <a:t>Applied Predictive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142877" y="3568734"/>
            <a:ext cx="4110807" cy="723098"/>
          </a:xfrm>
        </p:spPr>
        <p:txBody>
          <a:bodyPr>
            <a:normAutofit/>
          </a:bodyPr>
          <a:lstStyle/>
          <a:p>
            <a:r>
              <a:rPr lang="en-US"/>
              <a:t>Overview of the course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Dr. PN Kumar		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Amrita </a:t>
            </a:r>
            <a:r>
              <a:rPr lang="en-US" err="1"/>
              <a:t>Vishwa</a:t>
            </a:r>
            <a:r>
              <a:rPr lang="en-US"/>
              <a:t> </a:t>
            </a:r>
            <a:r>
              <a:rPr lang="en-US" err="1"/>
              <a:t>Vidyapeetham</a:t>
            </a:r>
            <a:r>
              <a:rPr lang="en-US"/>
              <a:t>, Coimbatore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Dept of Computer Science and </a:t>
            </a:r>
            <a:r>
              <a:rPr lang="en-US" err="1"/>
              <a:t>Engg</a:t>
            </a:r>
            <a:endParaRPr lang="en-US"/>
          </a:p>
        </p:txBody>
      </p:sp>
      <p:pic>
        <p:nvPicPr>
          <p:cNvPr id="1026" name="Picture 2" descr="C:\Users\ni_ganesh\Pictures\15281021053838327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48" y="-304800"/>
            <a:ext cx="2926854" cy="195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096000" cy="457200"/>
          </a:xfrm>
        </p:spPr>
        <p:txBody>
          <a:bodyPr>
            <a:normAutofit fontScale="90000"/>
          </a:bodyPr>
          <a:lstStyle/>
          <a:p>
            <a:r>
              <a:rPr lang="en-US"/>
              <a:t>Bloom’s Taxonomy Levels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00200"/>
            <a:ext cx="464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200"/>
              <a:t>19AI704  Applied Predictive Analytics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5943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/>
              <a:t>Evaluation 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914400"/>
            <a:ext cx="815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rgbClr val="0000FF"/>
                </a:solidFill>
              </a:rPr>
              <a:t>Continuous Evaluation: 70% and End Exam: 30% ( Online Exam-10% and Viva 20%)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2209800"/>
          <a:ext cx="5650230" cy="3185160"/>
        </p:xfrm>
        <a:graphic>
          <a:graphicData uri="http://schemas.openxmlformats.org/drawingml/2006/table">
            <a:tbl>
              <a:tblPr/>
              <a:tblGrid>
                <a:gridCol w="2524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Internal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Marks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Distribution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PT1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10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5+5viva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PT2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10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5+5viva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Quiz/Assign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10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5 x 2 = 10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Lab (25)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Evaluation Labs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25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 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5 x 5 =25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Case Study(15) 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3x Reviews (@PT1 &amp; PT2 &amp; End)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15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Book Antiqua"/>
                          <a:ea typeface="Times New Roman"/>
                        </a:rPr>
                        <a:t>3 x 5 =15</a:t>
                      </a:r>
                      <a:endParaRPr lang="en-US" sz="2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/>
              <a:t>Case Study(15 Marks)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endParaRPr lang="en-US"/>
          </a:p>
          <a:p>
            <a:pPr fontAlgn="base"/>
            <a:r>
              <a:rPr lang="en-US" sz="3500"/>
              <a:t>Analytics is a very hands-on subject. One needs to demonstrate various concepts learnt in predictive analytics(i.e. from data collection and preprocessing to design, implementation and more importantly analysis).</a:t>
            </a:r>
          </a:p>
          <a:p>
            <a:pPr fontAlgn="base">
              <a:buNone/>
            </a:pPr>
            <a:endParaRPr lang="en-US" sz="3500"/>
          </a:p>
          <a:p>
            <a:pPr fontAlgn="base"/>
            <a:r>
              <a:rPr lang="en-US" sz="3500"/>
              <a:t>This is an individual work. Students can select challenging data sets (preferably from </a:t>
            </a:r>
            <a:r>
              <a:rPr lang="en-US" sz="3500" err="1"/>
              <a:t>Kaggle</a:t>
            </a:r>
            <a:r>
              <a:rPr lang="en-US" sz="3500"/>
              <a:t>/ any other contest data set, so as to suit the objectives of the study). Three reviews will be held, timed along with the two periodical tests and end semester viva-voce.</a:t>
            </a:r>
          </a:p>
          <a:p>
            <a:pPr fontAlgn="base">
              <a:buNone/>
            </a:pPr>
            <a:endParaRPr lang="en-US" sz="3500"/>
          </a:p>
          <a:p>
            <a:pPr lvl="0"/>
            <a:r>
              <a:rPr lang="en-US" sz="3500"/>
              <a:t>Review 1 (5 Marks): Week 7 </a:t>
            </a:r>
          </a:p>
          <a:p>
            <a:pPr lvl="1">
              <a:buFont typeface="Courier New" pitchFamily="49" charset="0"/>
              <a:buChar char="o"/>
            </a:pPr>
            <a:r>
              <a:rPr lang="en-US" sz="3000"/>
              <a:t>Data preprocessing;   Handle Missing values, Dummy variables, correlation analysis, Data Scaling/Transformation, dimensionality reduction (at least 2 methods); strategies to avoid over fitting; </a:t>
            </a:r>
          </a:p>
          <a:p>
            <a:pPr lvl="1">
              <a:buFont typeface="Courier New" pitchFamily="49" charset="0"/>
              <a:buChar char="o"/>
            </a:pPr>
            <a:r>
              <a:rPr lang="en-US" sz="3000"/>
              <a:t>Data visualization  and EDA(</a:t>
            </a:r>
            <a:r>
              <a:rPr lang="en-US" sz="3000" err="1"/>
              <a:t>Plotly</a:t>
            </a:r>
            <a:r>
              <a:rPr lang="en-US" sz="3000"/>
              <a:t>, </a:t>
            </a:r>
            <a:r>
              <a:rPr lang="en-US" sz="3000" err="1"/>
              <a:t>Bokeh</a:t>
            </a:r>
            <a:r>
              <a:rPr lang="en-US" sz="3000"/>
              <a:t> and Tableau to be employed to elicit intelligence with both static and dynamic features).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3000"/>
              <a:t>Model1 –Classification and Regression (two models); Bagging, </a:t>
            </a:r>
            <a:r>
              <a:rPr lang="en-US" sz="3000" err="1"/>
              <a:t>Boosting;Confusion</a:t>
            </a:r>
            <a:r>
              <a:rPr lang="en-US" sz="3000"/>
              <a:t> Matrix, Accuracy, F-Measure, 10 fold cross validation, Student T-Test  and  </a:t>
            </a:r>
            <a:r>
              <a:rPr lang="en-US" sz="3000" err="1"/>
              <a:t>RoC</a:t>
            </a:r>
            <a:r>
              <a:rPr lang="en-US" sz="3000"/>
              <a:t> Tests</a:t>
            </a:r>
          </a:p>
          <a:p>
            <a:pPr lvl="1" fontAlgn="base">
              <a:buNone/>
            </a:pPr>
            <a:endParaRPr lang="en-US" sz="3000"/>
          </a:p>
          <a:p>
            <a:pPr lvl="0" fontAlgn="base"/>
            <a:r>
              <a:rPr lang="en-US" sz="3500"/>
              <a:t>Review 2 (5 marks): Week 14 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3000"/>
              <a:t>Model2- Web/ Text mining (</a:t>
            </a:r>
            <a:r>
              <a:rPr lang="en-US" sz="3000" err="1"/>
              <a:t>eg</a:t>
            </a:r>
            <a:r>
              <a:rPr lang="en-US" sz="3000"/>
              <a:t> sentiment analysis)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3000"/>
              <a:t>Model3-Clustering (Hopkins Test and any two algorithms to be implemented and evaluated)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3000"/>
              <a:t>Model4-Association Rule Mining</a:t>
            </a:r>
          </a:p>
          <a:p>
            <a:pPr fontAlgn="base">
              <a:buNone/>
            </a:pPr>
            <a:endParaRPr lang="en-US" sz="3500"/>
          </a:p>
          <a:p>
            <a:pPr lvl="0" fontAlgn="base"/>
            <a:r>
              <a:rPr lang="en-US" sz="3500"/>
              <a:t>Review 3 (5 marks): Week 21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3000"/>
              <a:t>Model5- Time series analysis (</a:t>
            </a:r>
            <a:r>
              <a:rPr lang="en-US" sz="3000" err="1"/>
              <a:t>eg</a:t>
            </a:r>
            <a:r>
              <a:rPr lang="en-US" sz="3000"/>
              <a:t> stock market prediction/ Demand forecasting)</a:t>
            </a:r>
          </a:p>
          <a:p>
            <a:pPr lvl="1" fontAlgn="base">
              <a:buFont typeface="Courier New" pitchFamily="49" charset="0"/>
              <a:buChar char="o"/>
            </a:pPr>
            <a:r>
              <a:rPr lang="en-US" sz="3000"/>
              <a:t>Model6 – Recommender System</a:t>
            </a:r>
          </a:p>
          <a:p>
            <a:pPr fontAlgn="base">
              <a:buNone/>
            </a:pPr>
            <a:r>
              <a:rPr lang="en-US" sz="3500"/>
              <a:t> </a:t>
            </a:r>
          </a:p>
          <a:p>
            <a:r>
              <a:rPr lang="en-US" sz="3500"/>
              <a:t>Students shall submit their study in </a:t>
            </a:r>
            <a:r>
              <a:rPr lang="en-US" sz="3500" err="1"/>
              <a:t>Jupyter</a:t>
            </a:r>
            <a:r>
              <a:rPr lang="en-US" sz="3500"/>
              <a:t> Notebook (To be uploaded in </a:t>
            </a:r>
            <a:r>
              <a:rPr lang="en-US" sz="3500" err="1"/>
              <a:t>AmritaGit</a:t>
            </a:r>
            <a:r>
              <a:rPr lang="en-US" sz="3500"/>
              <a:t>  </a:t>
            </a:r>
            <a:r>
              <a:rPr lang="en-US" sz="3500" b="1"/>
              <a:t>2 days prior </a:t>
            </a:r>
            <a:r>
              <a:rPr lang="en-US" sz="3500"/>
              <a:t>to Final Review).  The work should have explanatory notes embedded.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Course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516496" cy="45259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002060"/>
                </a:solidFill>
              </a:rPr>
              <a:t>Whatsapp</a:t>
            </a:r>
            <a:endParaRPr lang="en-US">
              <a:solidFill>
                <a:srgbClr val="002060"/>
              </a:solidFill>
            </a:endParaRPr>
          </a:p>
          <a:p>
            <a:pPr>
              <a:buNone/>
            </a:pPr>
            <a:endParaRPr lang="en-US">
              <a:sym typeface="Wingdings" pitchFamily="2" charset="2"/>
            </a:endParaRPr>
          </a:p>
          <a:p>
            <a:r>
              <a:rPr lang="en-US">
                <a:solidFill>
                  <a:srgbClr val="002060"/>
                </a:solidFill>
              </a:rPr>
              <a:t>AUMS, </a:t>
            </a:r>
            <a:r>
              <a:rPr lang="en-US" err="1">
                <a:solidFill>
                  <a:srgbClr val="002060"/>
                </a:solidFill>
              </a:rPr>
              <a:t>Mentimeter</a:t>
            </a:r>
            <a:endParaRPr lang="en-US">
              <a:solidFill>
                <a:srgbClr val="002060"/>
              </a:solidFill>
            </a:endParaRPr>
          </a:p>
          <a:p>
            <a:pPr lvl="1"/>
            <a:r>
              <a:rPr lang="en-US">
                <a:solidFill>
                  <a:srgbClr val="002060"/>
                </a:solidFill>
              </a:rPr>
              <a:t>Quizzes</a:t>
            </a:r>
          </a:p>
          <a:p>
            <a:pPr marL="457200" lvl="1" indent="0">
              <a:buNone/>
            </a:pPr>
            <a:endParaRPr lang="en-US">
              <a:solidFill>
                <a:srgbClr val="002060"/>
              </a:solidFill>
            </a:endParaRPr>
          </a:p>
          <a:p>
            <a:r>
              <a:rPr lang="en-US">
                <a:solidFill>
                  <a:srgbClr val="7030A0"/>
                </a:solidFill>
              </a:rPr>
              <a:t>MS – Teams</a:t>
            </a:r>
          </a:p>
          <a:p>
            <a:pPr lvl="1"/>
            <a:r>
              <a:rPr lang="en-US">
                <a:solidFill>
                  <a:srgbClr val="7030A0"/>
                </a:solidFill>
              </a:rPr>
              <a:t>Live lectures, project presentation and interactions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B6DB-7499-4228-9BC0-66809057D22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5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The Steps in Analytics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/>
              <a:t>Some of the most serious errors in analytics projects </a:t>
            </a:r>
            <a:r>
              <a:rPr lang="en-US" i="1" u="sng">
                <a:solidFill>
                  <a:srgbClr val="0000FF"/>
                </a:solidFill>
              </a:rPr>
              <a:t>result from a poor understanding of the problem—</a:t>
            </a:r>
            <a:r>
              <a:rPr lang="en-US" i="1" u="sng">
                <a:solidFill>
                  <a:srgbClr val="C00000"/>
                </a:solidFill>
              </a:rPr>
              <a:t>an understanding that must be developed before we get into the details of algorithms to be used</a:t>
            </a:r>
            <a:r>
              <a:rPr lang="en-US" u="sng">
                <a:solidFill>
                  <a:srgbClr val="C00000"/>
                </a:solidFill>
              </a:rPr>
              <a:t>.</a:t>
            </a:r>
          </a:p>
          <a:p>
            <a:pPr>
              <a:buNone/>
            </a:pPr>
            <a:r>
              <a:rPr lang="en-US"/>
              <a:t> </a:t>
            </a:r>
          </a:p>
          <a:p>
            <a:r>
              <a:rPr lang="en-US"/>
              <a:t>List of steps(a typical venture):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3400"/>
              <a:t>1</a:t>
            </a:r>
            <a:r>
              <a:rPr lang="en-US" sz="2900" i="1"/>
              <a:t>. Develop an </a:t>
            </a:r>
            <a:r>
              <a:rPr lang="en-US" sz="2900" i="1">
                <a:solidFill>
                  <a:srgbClr val="0000FF"/>
                </a:solidFill>
              </a:rPr>
              <a:t>understanding of the purpose </a:t>
            </a:r>
            <a:r>
              <a:rPr lang="en-US" sz="2900" i="1"/>
              <a:t>of the project: 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2. Obtain the </a:t>
            </a:r>
            <a:r>
              <a:rPr lang="en-US" sz="2900" i="1">
                <a:solidFill>
                  <a:srgbClr val="0000FF"/>
                </a:solidFill>
              </a:rPr>
              <a:t>dataset</a:t>
            </a:r>
            <a:r>
              <a:rPr lang="en-US" sz="2900" i="1"/>
              <a:t> to be used in the analysis: 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3. Explore, clean, and </a:t>
            </a:r>
            <a:r>
              <a:rPr lang="en-US" sz="2900" i="1">
                <a:solidFill>
                  <a:srgbClr val="0000FF"/>
                </a:solidFill>
              </a:rPr>
              <a:t>preprocess </a:t>
            </a:r>
            <a:r>
              <a:rPr lang="en-US" sz="2900" i="1"/>
              <a:t>the data: 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4. Reduce the </a:t>
            </a:r>
            <a:r>
              <a:rPr lang="en-US" sz="2900" i="1">
                <a:solidFill>
                  <a:srgbClr val="0000FF"/>
                </a:solidFill>
              </a:rPr>
              <a:t>data dimension</a:t>
            </a:r>
            <a:r>
              <a:rPr lang="en-US" sz="2900" i="1"/>
              <a:t>, if necessary: 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5. </a:t>
            </a:r>
            <a:r>
              <a:rPr lang="en-US" sz="2900" i="1">
                <a:solidFill>
                  <a:srgbClr val="0000FF"/>
                </a:solidFill>
              </a:rPr>
              <a:t>Determine the  task </a:t>
            </a:r>
            <a:r>
              <a:rPr lang="en-US" sz="2900" i="1"/>
              <a:t>(classification, prediction, clustering, etc.): 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6</a:t>
            </a:r>
            <a:r>
              <a:rPr lang="en-US" sz="2900" i="1">
                <a:solidFill>
                  <a:srgbClr val="0000FF"/>
                </a:solidFill>
              </a:rPr>
              <a:t>. Partition </a:t>
            </a:r>
            <a:r>
              <a:rPr lang="en-US" sz="2900" i="1"/>
              <a:t>the data (for supervised tasks): 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7. Choose the </a:t>
            </a:r>
            <a:r>
              <a:rPr lang="en-US" sz="2900" i="1">
                <a:solidFill>
                  <a:srgbClr val="0000FF"/>
                </a:solidFill>
              </a:rPr>
              <a:t>techniques to be used </a:t>
            </a:r>
            <a:r>
              <a:rPr lang="en-US" sz="2900" i="1"/>
              <a:t>(regression, neural nets,  hierarchical clustering etc).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8. Use </a:t>
            </a:r>
            <a:r>
              <a:rPr lang="en-US" sz="2900" i="1">
                <a:solidFill>
                  <a:srgbClr val="0000FF"/>
                </a:solidFill>
              </a:rPr>
              <a:t>algorithms</a:t>
            </a:r>
            <a:r>
              <a:rPr lang="en-US" sz="2900" i="1"/>
              <a:t> to perform the task: 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9. </a:t>
            </a:r>
            <a:r>
              <a:rPr lang="en-US" sz="2900" i="1">
                <a:solidFill>
                  <a:srgbClr val="0000FF"/>
                </a:solidFill>
              </a:rPr>
              <a:t>Interpret the results </a:t>
            </a:r>
            <a:r>
              <a:rPr lang="en-US" sz="2900" i="1"/>
              <a:t>of the algorithms: </a:t>
            </a:r>
          </a:p>
          <a:p>
            <a:pPr indent="403225">
              <a:lnSpc>
                <a:spcPct val="170000"/>
              </a:lnSpc>
              <a:buNone/>
            </a:pPr>
            <a:r>
              <a:rPr lang="en-US" sz="2900" i="1"/>
              <a:t>10. </a:t>
            </a:r>
            <a:r>
              <a:rPr lang="en-US" sz="2900" i="1">
                <a:solidFill>
                  <a:srgbClr val="0000FF"/>
                </a:solidFill>
              </a:rPr>
              <a:t>Deploy</a:t>
            </a:r>
            <a:r>
              <a:rPr lang="en-US" sz="2900" i="1"/>
              <a:t> the model.</a:t>
            </a:r>
          </a:p>
          <a:p>
            <a:pPr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predictive models fail?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/>
              <a:t>There are a number of common reasons why predictive models fail, includes </a:t>
            </a:r>
          </a:p>
          <a:p>
            <a:pPr>
              <a:buNone/>
            </a:pPr>
            <a:endParaRPr lang="en-US"/>
          </a:p>
          <a:p>
            <a:pPr indent="-53975"/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inadequate pre-processing </a:t>
            </a:r>
            <a:r>
              <a:rPr lang="en-US"/>
              <a:t>of the data, </a:t>
            </a:r>
          </a:p>
          <a:p>
            <a:pPr indent="-53975"/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inadequate model validation</a:t>
            </a:r>
            <a:r>
              <a:rPr lang="en-US"/>
              <a:t>, </a:t>
            </a:r>
          </a:p>
          <a:p>
            <a:pPr indent="-53975"/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unjustified extrapolation </a:t>
            </a:r>
            <a:r>
              <a:rPr lang="en-US"/>
              <a:t>(e.g., application of the model to data that reside in a space which the model has never seen), or, most importantly, </a:t>
            </a:r>
          </a:p>
          <a:p>
            <a:pPr indent="-53975"/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over-fitting</a:t>
            </a:r>
            <a:r>
              <a:rPr lang="en-US"/>
              <a:t> the model to the existing data. 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Furthermore, predictive modelers often </a:t>
            </a:r>
          </a:p>
          <a:p>
            <a:pPr>
              <a:buNone/>
            </a:pPr>
            <a:endParaRPr lang="en-US"/>
          </a:p>
          <a:p>
            <a:pPr indent="-53975"/>
            <a:r>
              <a:rPr lang="en-US"/>
              <a:t> only </a:t>
            </a:r>
            <a:r>
              <a:rPr lang="en-US">
                <a:solidFill>
                  <a:srgbClr val="0000FF"/>
                </a:solidFill>
              </a:rPr>
              <a:t>explore relatively few models </a:t>
            </a:r>
            <a:r>
              <a:rPr lang="en-US"/>
              <a:t>when searching for predictive relationships - usually due to either modelers’ preference/ knowledge  or </a:t>
            </a:r>
          </a:p>
          <a:p>
            <a:pPr indent="-53975">
              <a:buNone/>
            </a:pPr>
            <a:endParaRPr lang="en-US"/>
          </a:p>
          <a:p>
            <a:pPr indent="-53975"/>
            <a:r>
              <a:rPr lang="en-US"/>
              <a:t> expertise in only a few models or the </a:t>
            </a:r>
            <a:r>
              <a:rPr lang="en-US">
                <a:solidFill>
                  <a:srgbClr val="0000FF"/>
                </a:solidFill>
              </a:rPr>
              <a:t>lack of available software </a:t>
            </a:r>
            <a:r>
              <a:rPr lang="en-US"/>
              <a:t>that would enable them to explore a wide range of techniques.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shall concentrate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Foundational principles for </a:t>
            </a:r>
            <a:r>
              <a:rPr lang="en-US">
                <a:solidFill>
                  <a:srgbClr val="0000FF"/>
                </a:solidFill>
              </a:rPr>
              <a:t>building predictive models</a:t>
            </a:r>
          </a:p>
          <a:p>
            <a:pPr>
              <a:buNone/>
            </a:pPr>
            <a:endParaRPr lang="en-US"/>
          </a:p>
          <a:p>
            <a:r>
              <a:rPr lang="en-US"/>
              <a:t>Intuitive explanations of many commonly used </a:t>
            </a:r>
            <a:r>
              <a:rPr lang="en-US">
                <a:solidFill>
                  <a:srgbClr val="0000FF"/>
                </a:solidFill>
              </a:rPr>
              <a:t>predictive modeling methods</a:t>
            </a:r>
            <a:r>
              <a:rPr lang="en-US"/>
              <a:t> for both </a:t>
            </a:r>
            <a:r>
              <a:rPr lang="en-US">
                <a:solidFill>
                  <a:srgbClr val="C00000"/>
                </a:solidFill>
              </a:rPr>
              <a:t>classification and regression problems</a:t>
            </a:r>
          </a:p>
          <a:p>
            <a:pPr>
              <a:buNone/>
            </a:pPr>
            <a:endParaRPr lang="en-US"/>
          </a:p>
          <a:p>
            <a:r>
              <a:rPr lang="en-US"/>
              <a:t>Principles and steps for </a:t>
            </a:r>
            <a:r>
              <a:rPr lang="en-US">
                <a:solidFill>
                  <a:srgbClr val="C00000"/>
                </a:solidFill>
              </a:rPr>
              <a:t>validating a predictive model</a:t>
            </a:r>
          </a:p>
          <a:p>
            <a:pPr>
              <a:buNone/>
            </a:pPr>
            <a:endParaRPr lang="en-US"/>
          </a:p>
          <a:p>
            <a:r>
              <a:rPr lang="en-US">
                <a:solidFill>
                  <a:srgbClr val="0000FF"/>
                </a:solidFill>
              </a:rPr>
              <a:t>Computer code </a:t>
            </a:r>
            <a:r>
              <a:rPr lang="en-US"/>
              <a:t>to perform the necessary foundational work to build and validate predictive models</a:t>
            </a:r>
          </a:p>
          <a:p>
            <a:pPr>
              <a:buNone/>
            </a:pPr>
            <a:endParaRPr lang="en-US"/>
          </a:p>
          <a:p>
            <a:r>
              <a:rPr lang="en-US"/>
              <a:t>To illustrate these principles and methods, we will use a </a:t>
            </a:r>
            <a:r>
              <a:rPr lang="en-US">
                <a:solidFill>
                  <a:srgbClr val="0000FF"/>
                </a:solidFill>
              </a:rPr>
              <a:t>diverse set of real-world examples </a:t>
            </a:r>
            <a:r>
              <a:rPr lang="en-US"/>
              <a:t>ranging primarily from </a:t>
            </a:r>
            <a:r>
              <a:rPr lang="en-US">
                <a:solidFill>
                  <a:srgbClr val="0000FF"/>
                </a:solidFill>
              </a:rPr>
              <a:t>business and finance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/>
              <a:t>Prediction Versus Interpretation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/>
              <a:t>While the </a:t>
            </a:r>
            <a:r>
              <a:rPr lang="en-US">
                <a:solidFill>
                  <a:srgbClr val="C00000"/>
                </a:solidFill>
              </a:rPr>
              <a:t>primary interest </a:t>
            </a:r>
            <a:r>
              <a:rPr lang="en-US"/>
              <a:t>of predictive modeling is to </a:t>
            </a:r>
            <a:r>
              <a:rPr lang="en-US">
                <a:solidFill>
                  <a:srgbClr val="0000FF"/>
                </a:solidFill>
              </a:rPr>
              <a:t>generate accurate predictions</a:t>
            </a:r>
            <a:r>
              <a:rPr lang="en-US"/>
              <a:t>, a </a:t>
            </a:r>
            <a:r>
              <a:rPr lang="en-US">
                <a:solidFill>
                  <a:srgbClr val="C00000"/>
                </a:solidFill>
              </a:rPr>
              <a:t>secondary interest </a:t>
            </a:r>
            <a:r>
              <a:rPr lang="en-US"/>
              <a:t>may be to </a:t>
            </a:r>
            <a:r>
              <a:rPr lang="en-US">
                <a:solidFill>
                  <a:srgbClr val="0000FF"/>
                </a:solidFill>
              </a:rPr>
              <a:t>interpret the model and understand </a:t>
            </a:r>
            <a:r>
              <a:rPr lang="en-US"/>
              <a:t>why it works. </a:t>
            </a:r>
          </a:p>
          <a:p>
            <a:pPr algn="just"/>
            <a:endParaRPr lang="en-US"/>
          </a:p>
          <a:p>
            <a:pPr algn="just"/>
            <a:r>
              <a:rPr lang="en-US"/>
              <a:t>The unfortunate reality is that as we push towards </a:t>
            </a:r>
            <a:r>
              <a:rPr lang="en-US" u="sng">
                <a:solidFill>
                  <a:srgbClr val="FF0000"/>
                </a:solidFill>
              </a:rPr>
              <a:t>higher accuracy</a:t>
            </a:r>
            <a:r>
              <a:rPr lang="en-US"/>
              <a:t>, models </a:t>
            </a:r>
            <a:r>
              <a:rPr lang="en-US">
                <a:solidFill>
                  <a:srgbClr val="0000FF"/>
                </a:solidFill>
              </a:rPr>
              <a:t>become more complex </a:t>
            </a:r>
            <a:r>
              <a:rPr lang="en-US"/>
              <a:t>and their </a:t>
            </a:r>
            <a:r>
              <a:rPr lang="en-US">
                <a:solidFill>
                  <a:srgbClr val="0000FF"/>
                </a:solidFill>
              </a:rPr>
              <a:t>interpretability becomes more difficult. </a:t>
            </a:r>
          </a:p>
          <a:p>
            <a:pPr algn="just"/>
            <a:endParaRPr lang="en-US"/>
          </a:p>
          <a:p>
            <a:pPr algn="just"/>
            <a:r>
              <a:rPr lang="en-US"/>
              <a:t>This is almost always the </a:t>
            </a:r>
            <a:r>
              <a:rPr lang="en-US">
                <a:solidFill>
                  <a:srgbClr val="C00000"/>
                </a:solidFill>
              </a:rPr>
              <a:t>trade-off</a:t>
            </a:r>
            <a:r>
              <a:rPr lang="en-US"/>
              <a:t> we make when </a:t>
            </a:r>
            <a:r>
              <a:rPr lang="en-US">
                <a:solidFill>
                  <a:srgbClr val="0000FF"/>
                </a:solidFill>
              </a:rPr>
              <a:t>prediction accuracy is the primary goal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u="sng"/>
              <a:t>Modeler with expert knowledge and context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000">
                <a:solidFill>
                  <a:srgbClr val="C00000"/>
                </a:solidFill>
              </a:rPr>
              <a:t>Effective prediction </a:t>
            </a:r>
            <a:r>
              <a:rPr lang="en-US" sz="2000"/>
              <a:t>mandates a </a:t>
            </a:r>
            <a:r>
              <a:rPr lang="en-US" sz="2000">
                <a:solidFill>
                  <a:srgbClr val="0000FF"/>
                </a:solidFill>
              </a:rPr>
              <a:t>modeler with expert knowledge </a:t>
            </a:r>
            <a:r>
              <a:rPr lang="en-US" sz="2000"/>
              <a:t>and knowledge of the </a:t>
            </a:r>
            <a:r>
              <a:rPr lang="en-US" sz="2000">
                <a:solidFill>
                  <a:srgbClr val="0000FF"/>
                </a:solidFill>
              </a:rPr>
              <a:t>context of the problem</a:t>
            </a:r>
            <a:r>
              <a:rPr lang="en-US" sz="2000"/>
              <a:t>.</a:t>
            </a:r>
          </a:p>
          <a:p>
            <a:pPr algn="just"/>
            <a:r>
              <a:rPr lang="en-US" sz="2000"/>
              <a:t>This expert knowledge should </a:t>
            </a:r>
            <a:r>
              <a:rPr lang="en-US" sz="2000">
                <a:solidFill>
                  <a:srgbClr val="0000FF"/>
                </a:solidFill>
              </a:rPr>
              <a:t>first be applied in obtaining </a:t>
            </a:r>
            <a:r>
              <a:rPr lang="en-US" sz="2000" i="1">
                <a:solidFill>
                  <a:srgbClr val="0000FF"/>
                </a:solidFill>
              </a:rPr>
              <a:t>relevant data </a:t>
            </a:r>
            <a:r>
              <a:rPr lang="en-US" sz="2000"/>
              <a:t>for the desired research objectives. </a:t>
            </a:r>
          </a:p>
          <a:p>
            <a:pPr algn="just"/>
            <a:r>
              <a:rPr lang="en-US" sz="2000"/>
              <a:t>While vast databases of information can be used as substrate for constructing predictions, </a:t>
            </a:r>
            <a:r>
              <a:rPr lang="en-US" sz="2000">
                <a:solidFill>
                  <a:srgbClr val="C00000"/>
                </a:solidFill>
              </a:rPr>
              <a:t>irrelevant information can drive down predictive performance of many models</a:t>
            </a:r>
            <a:r>
              <a:rPr lang="en-US" sz="2000"/>
              <a:t>. </a:t>
            </a:r>
          </a:p>
          <a:p>
            <a:pPr algn="just"/>
            <a:r>
              <a:rPr lang="en-US" sz="2000" i="1">
                <a:solidFill>
                  <a:srgbClr val="0000FF"/>
                </a:solidFill>
              </a:rPr>
              <a:t>Subject-specific knowledge can help separate potentially meaningful information from irrelevant information, eliminating detrimental noise and strengthening the underlying signal. </a:t>
            </a:r>
          </a:p>
          <a:p>
            <a:pPr algn="just"/>
            <a:r>
              <a:rPr lang="en-US" sz="2000"/>
              <a:t>Undesirable, </a:t>
            </a:r>
            <a:r>
              <a:rPr lang="en-US" sz="2000">
                <a:solidFill>
                  <a:srgbClr val="C00000"/>
                </a:solidFill>
              </a:rPr>
              <a:t>confounding signal </a:t>
            </a:r>
            <a:r>
              <a:rPr lang="en-US" sz="2000"/>
              <a:t>may also exist in the data.</a:t>
            </a:r>
          </a:p>
          <a:p>
            <a:endParaRPr lang="en-US" sz="2000"/>
          </a:p>
          <a:p>
            <a:r>
              <a:rPr lang="en-US" sz="2000"/>
              <a:t>To conclude: </a:t>
            </a:r>
            <a:r>
              <a:rPr lang="en-US" sz="2000">
                <a:solidFill>
                  <a:srgbClr val="FF0000"/>
                </a:solidFill>
              </a:rPr>
              <a:t>Problem-specific knowledge  </a:t>
            </a:r>
            <a:r>
              <a:rPr lang="en-US" sz="2000"/>
              <a:t>is important</a:t>
            </a:r>
          </a:p>
          <a:p>
            <a:pPr lvl="1"/>
            <a:r>
              <a:rPr lang="en-US" sz="1800"/>
              <a:t>Predictive modeling is not a substitute for intuition, but rather a complement</a:t>
            </a:r>
          </a:p>
          <a:p>
            <a:pPr lvl="1"/>
            <a:r>
              <a:rPr lang="en-US" sz="1800"/>
              <a:t>Traditional experts make better decisions when they are provided with the results of statistical prediction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4000"/>
              <a:t>Predictive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64163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The term predictive modeling stir associations such as </a:t>
            </a:r>
            <a:r>
              <a:rPr lang="en-US" sz="2400">
                <a:solidFill>
                  <a:srgbClr val="0000FF"/>
                </a:solidFill>
              </a:rPr>
              <a:t>ML, PR, and DM. </a:t>
            </a:r>
          </a:p>
          <a:p>
            <a:pPr algn="just">
              <a:buNone/>
            </a:pPr>
            <a:endParaRPr lang="en-US" sz="2400"/>
          </a:p>
          <a:p>
            <a:pPr algn="just"/>
            <a:r>
              <a:rPr lang="en-US" sz="2400"/>
              <a:t>Indeed, these associations </a:t>
            </a:r>
            <a:r>
              <a:rPr lang="en-US" sz="2400">
                <a:solidFill>
                  <a:srgbClr val="0000FF"/>
                </a:solidFill>
              </a:rPr>
              <a:t>are appropriate </a:t>
            </a:r>
            <a:r>
              <a:rPr lang="en-US" sz="2400"/>
              <a:t>and the methods implied by these terms </a:t>
            </a:r>
            <a:r>
              <a:rPr lang="en-US" sz="2400">
                <a:solidFill>
                  <a:srgbClr val="0000FF"/>
                </a:solidFill>
              </a:rPr>
              <a:t>are an integral piece </a:t>
            </a:r>
            <a:r>
              <a:rPr lang="en-US" sz="2400"/>
              <a:t>of the predictive modeling process. 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While each field approaches the problem using </a:t>
            </a:r>
            <a:r>
              <a:rPr lang="en-US" sz="2400">
                <a:solidFill>
                  <a:srgbClr val="C00000"/>
                </a:solidFill>
              </a:rPr>
              <a:t>different perspectives and tool sets</a:t>
            </a:r>
            <a:r>
              <a:rPr lang="en-US" sz="2400"/>
              <a:t>, </a:t>
            </a:r>
            <a:r>
              <a:rPr lang="en-US" sz="2400">
                <a:solidFill>
                  <a:srgbClr val="0000FF"/>
                </a:solidFill>
              </a:rPr>
              <a:t>the ultimate objective is the same: </a:t>
            </a:r>
            <a:r>
              <a:rPr lang="en-US" sz="2400" i="1">
                <a:solidFill>
                  <a:srgbClr val="0000FF"/>
                </a:solidFill>
              </a:rPr>
              <a:t>to make an accurate prediction</a:t>
            </a:r>
            <a:r>
              <a:rPr lang="en-US" sz="2400" i="1"/>
              <a:t>……=&gt; pool these terms into the commonly used  </a:t>
            </a:r>
            <a:r>
              <a:rPr lang="en-US" sz="2400"/>
              <a:t>phrase </a:t>
            </a:r>
            <a:r>
              <a:rPr lang="en-US" sz="2400" i="1"/>
              <a:t>predictive modeling.</a:t>
            </a:r>
            <a:endParaRPr lang="en-US" sz="2400"/>
          </a:p>
          <a:p>
            <a:pPr algn="just"/>
            <a:endParaRPr lang="en-US" sz="2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6248400" cy="1143000"/>
          </a:xfrm>
        </p:spPr>
        <p:txBody>
          <a:bodyPr/>
          <a:lstStyle/>
          <a:p>
            <a:r>
              <a:rPr lang="en-US"/>
              <a:t> Lab ex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/>
              <a:t>Lab- Ex1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1"/>
            <a:ext cx="9144000" cy="3200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000">
                <a:solidFill>
                  <a:srgbClr val="0000FF"/>
                </a:solidFill>
              </a:rPr>
              <a:t>Ex-1: Predicting Home Values in the West Roxbury Neighborhood, Boston(2014)</a:t>
            </a:r>
          </a:p>
          <a:p>
            <a:r>
              <a:rPr lang="en-US" sz="2000" err="1"/>
              <a:t>Zillow</a:t>
            </a:r>
            <a:r>
              <a:rPr lang="en-US" sz="2000"/>
              <a:t> (www.zillow.com) </a:t>
            </a:r>
          </a:p>
          <a:p>
            <a:pPr lvl="1"/>
            <a:r>
              <a:rPr lang="en-US" sz="1600"/>
              <a:t>The most popular online </a:t>
            </a:r>
            <a:r>
              <a:rPr lang="en-US" sz="1600" u="sng"/>
              <a:t>real estate information site </a:t>
            </a:r>
            <a:r>
              <a:rPr lang="en-US" sz="1600"/>
              <a:t>in the US</a:t>
            </a:r>
          </a:p>
          <a:p>
            <a:pPr lvl="1"/>
            <a:r>
              <a:rPr lang="en-US" sz="1600"/>
              <a:t> Dominant platform for checking house prices and, as such, dominant online advertising venue for realtors.</a:t>
            </a:r>
          </a:p>
          <a:p>
            <a:pPr lvl="1"/>
            <a:r>
              <a:rPr lang="en-US" sz="1600" err="1"/>
              <a:t>Zillow’s</a:t>
            </a:r>
            <a:r>
              <a:rPr lang="en-US" sz="1600"/>
              <a:t> business model—redirecting the 6% commission away from realtors and to itself.</a:t>
            </a:r>
          </a:p>
          <a:p>
            <a:pPr lvl="1"/>
            <a:endParaRPr lang="en-US" sz="160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/>
              <a:t>Data Set:</a:t>
            </a:r>
            <a:r>
              <a:rPr lang="en-US" sz="2000">
                <a:solidFill>
                  <a:srgbClr val="0000FF"/>
                </a:solidFill>
              </a:rPr>
              <a:t> WestRoxbury.csv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300" i="1" err="1">
                <a:solidFill>
                  <a:srgbClr val="C00000"/>
                </a:solidFill>
              </a:rPr>
              <a:t>WestRox</a:t>
            </a:r>
            <a:r>
              <a:rPr lang="en-US" sz="1300" i="1">
                <a:solidFill>
                  <a:srgbClr val="C00000"/>
                </a:solidFill>
              </a:rPr>
              <a:t> </a:t>
            </a:r>
            <a:r>
              <a:rPr lang="en-US" sz="1300" i="1" err="1">
                <a:solidFill>
                  <a:srgbClr val="C00000"/>
                </a:solidFill>
              </a:rPr>
              <a:t>pd.read_csv</a:t>
            </a:r>
            <a:r>
              <a:rPr lang="en-US" sz="1300" i="1">
                <a:solidFill>
                  <a:srgbClr val="C00000"/>
                </a:solidFill>
              </a:rPr>
              <a:t>('https://raw.githubusercontent.com/reisanar/datasets/master/WestRoxbury.csv')</a:t>
            </a:r>
            <a:endParaRPr lang="en-US" i="1">
              <a:solidFill>
                <a:srgbClr val="C00000"/>
              </a:solidFill>
            </a:endParaRPr>
          </a:p>
          <a:p>
            <a:pPr lvl="1"/>
            <a:r>
              <a:rPr lang="en-US" sz="1600"/>
              <a:t>14 variables are recorded for over 5000 homes. </a:t>
            </a:r>
          </a:p>
          <a:p>
            <a:pPr lvl="1"/>
            <a:r>
              <a:rPr lang="en-US" sz="1600"/>
              <a:t>Each row represents a home- </a:t>
            </a:r>
            <a:r>
              <a:rPr lang="en-US" sz="1600" err="1"/>
              <a:t>eg</a:t>
            </a:r>
            <a:r>
              <a:rPr lang="en-US" sz="1600"/>
              <a:t> assessed value: $344,200, its tax:$4430, size: 9965 sq ft, built in 1880, and so on.</a:t>
            </a:r>
          </a:p>
          <a:p>
            <a:pPr lvl="1">
              <a:buNone/>
            </a:pPr>
            <a:endParaRPr lang="en-US" sz="16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505200"/>
            <a:ext cx="6019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15" y="140677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/>
              <a:t>Lab Ex1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3" y="386861"/>
            <a:ext cx="8229600" cy="640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indent="-514350">
              <a:lnSpc>
                <a:spcPct val="170000"/>
              </a:lnSpc>
              <a:buNone/>
            </a:pPr>
            <a:r>
              <a:rPr lang="en-US" sz="1000">
                <a:solidFill>
                  <a:srgbClr val="0000FF"/>
                </a:solidFill>
              </a:rPr>
              <a:t>Load </a:t>
            </a:r>
            <a:r>
              <a:rPr lang="en-US" sz="1100">
                <a:solidFill>
                  <a:srgbClr val="0000FF"/>
                </a:solidFill>
              </a:rPr>
              <a:t>data:  </a:t>
            </a:r>
            <a:r>
              <a:rPr lang="en-US" sz="1100" i="1">
                <a:solidFill>
                  <a:srgbClr val="C00000"/>
                </a:solidFill>
              </a:rPr>
              <a:t>'https://raw.githubusercontent.com/reisanar/datasets/master/WestRoxbury.csv‘</a:t>
            </a:r>
          </a:p>
          <a:p>
            <a:pPr marL="514350" lvl="1" indent="-514350">
              <a:lnSpc>
                <a:spcPct val="170000"/>
              </a:lnSpc>
              <a:buNone/>
            </a:pPr>
            <a:endParaRPr lang="en-US" sz="1000">
              <a:solidFill>
                <a:srgbClr val="0000FF"/>
              </a:solidFill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find the dimension of data frame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show the first five rows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Rename columns: replace spaces with ’_’ to allow dot notation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Practice showing the first four rows of the data (use loc and </a:t>
            </a:r>
            <a:r>
              <a:rPr lang="en-US" sz="1800" err="1"/>
              <a:t>iloc</a:t>
            </a:r>
            <a:r>
              <a:rPr lang="en-US" sz="1800"/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Different ways of showing the first 10 values in column TOTAL_VALUE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TOTAL_VALUE : use dot notation if the column name has no spaces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Show the fifth row of the first 10 columns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Use a slice to return a data frame </a:t>
            </a:r>
            <a:r>
              <a:rPr lang="en-US" sz="1800" err="1"/>
              <a:t>housing_df.iloc</a:t>
            </a:r>
            <a:r>
              <a:rPr lang="en-US" sz="1800"/>
              <a:t>[4:5, 0:10]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Use </a:t>
            </a:r>
            <a:r>
              <a:rPr lang="en-US" sz="1800" err="1"/>
              <a:t>pd.concat</a:t>
            </a:r>
            <a:r>
              <a:rPr lang="en-US" sz="1800"/>
              <a:t> to combine non-consecutive columns into a new data frame.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The axis argument specifies the dimension along which the  concatenation happens, 0=rows, 1=columns.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Specify any one full column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Show the first 10 rows of the first column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Random sample  5 observations.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Oversample houses with over 10 rooms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1800"/>
              <a:t>Descriptive statistics</a:t>
            </a:r>
          </a:p>
          <a:p>
            <a:pPr marL="971550" lvl="1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/>
              <a:t>show length of first column</a:t>
            </a:r>
          </a:p>
          <a:p>
            <a:pPr marL="971550" lvl="1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/>
              <a:t>show mean of column</a:t>
            </a:r>
          </a:p>
          <a:p>
            <a:pPr marL="971550" lvl="1" indent="-514350">
              <a:spcBef>
                <a:spcPts val="0"/>
              </a:spcBef>
              <a:buFont typeface="Arial" pitchFamily="34" charset="0"/>
              <a:buChar char="•"/>
            </a:pPr>
            <a:r>
              <a:rPr lang="en-US" sz="1400"/>
              <a:t>show summary statistics for each column</a:t>
            </a:r>
          </a:p>
          <a:p>
            <a:pPr marL="971550" lvl="1" indent="-514350">
              <a:lnSpc>
                <a:spcPct val="120000"/>
              </a:lnSpc>
              <a:buFont typeface="Arial" pitchFamily="34" charset="0"/>
              <a:buChar char="•"/>
            </a:pPr>
            <a:endParaRPr lang="en-US" sz="1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6248400" cy="1143000"/>
          </a:xfrm>
        </p:spPr>
        <p:txBody>
          <a:bodyPr/>
          <a:lstStyle/>
          <a:p>
            <a:r>
              <a:rPr lang="en-US"/>
              <a:t> Lab ex - OTW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Lab Ex1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1800"/>
              <a:t>TAX[0:4] is a slice of variable TAX containing the first five records.</a:t>
            </a:r>
          </a:p>
          <a:p>
            <a:pPr>
              <a:buNone/>
            </a:pPr>
            <a:endParaRPr lang="en-US" sz="1800"/>
          </a:p>
          <a:p>
            <a:r>
              <a:rPr lang="en-US" sz="1800"/>
              <a:t>Note that Python uses 0-indexing, which means that indices start at 0 and not at 1.</a:t>
            </a:r>
          </a:p>
          <a:p>
            <a:pPr>
              <a:buNone/>
            </a:pPr>
            <a:r>
              <a:rPr lang="en-US" sz="1800"/>
              <a:t> </a:t>
            </a:r>
          </a:p>
          <a:p>
            <a:r>
              <a:rPr lang="en-US" sz="1800"/>
              <a:t>Pandas uses two methods to access rows in a data frame: </a:t>
            </a:r>
            <a:r>
              <a:rPr lang="en-US" sz="1800" i="1"/>
              <a:t>loc and </a:t>
            </a:r>
            <a:r>
              <a:rPr lang="en-US" sz="1800" i="1" err="1"/>
              <a:t>iloc</a:t>
            </a:r>
            <a:r>
              <a:rPr lang="en-US" sz="1800" i="1"/>
              <a:t>. </a:t>
            </a:r>
          </a:p>
          <a:p>
            <a:pPr lvl="1"/>
            <a:r>
              <a:rPr lang="en-US" sz="1600" i="1"/>
              <a:t>The loc method is more </a:t>
            </a:r>
            <a:r>
              <a:rPr lang="en-US" sz="1600"/>
              <a:t>general and allows accessing rows using labels.</a:t>
            </a:r>
          </a:p>
          <a:p>
            <a:pPr lvl="1"/>
            <a:r>
              <a:rPr lang="en-US" sz="1600"/>
              <a:t>The </a:t>
            </a:r>
            <a:r>
              <a:rPr lang="en-US" sz="1600" i="1" err="1"/>
              <a:t>iloc</a:t>
            </a:r>
            <a:r>
              <a:rPr lang="en-US" sz="1600" i="1"/>
              <a:t> method on the other hand only </a:t>
            </a:r>
            <a:r>
              <a:rPr lang="en-US" sz="1600"/>
              <a:t>allows using integer numbers. </a:t>
            </a:r>
          </a:p>
          <a:p>
            <a:pPr lvl="1"/>
            <a:r>
              <a:rPr lang="en-US" sz="1600"/>
              <a:t>To specify a range of rows, use the slice notation, for example, 0:9. </a:t>
            </a:r>
          </a:p>
          <a:p>
            <a:pPr lvl="1"/>
            <a:r>
              <a:rPr lang="en-US" sz="1600"/>
              <a:t>In general, Python excludes the end index in the slice and the </a:t>
            </a:r>
            <a:r>
              <a:rPr lang="en-US" sz="1600" i="1" err="1"/>
              <a:t>iloc</a:t>
            </a:r>
            <a:r>
              <a:rPr lang="en-US" sz="1600" i="1"/>
              <a:t> method </a:t>
            </a:r>
            <a:r>
              <a:rPr lang="en-US" sz="1600"/>
              <a:t>conforms with this convention. </a:t>
            </a:r>
          </a:p>
          <a:p>
            <a:pPr lvl="1"/>
            <a:r>
              <a:rPr lang="en-US" sz="1600"/>
              <a:t>The </a:t>
            </a:r>
            <a:r>
              <a:rPr lang="en-US" sz="1600" i="1"/>
              <a:t>loc method, however, includes it, so be careful when </a:t>
            </a:r>
            <a:r>
              <a:rPr lang="en-US" sz="1600"/>
              <a:t>using these methods.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from a Database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4525963"/>
          </a:xfrm>
        </p:spPr>
        <p:txBody>
          <a:bodyPr>
            <a:noAutofit/>
          </a:bodyPr>
          <a:lstStyle/>
          <a:p>
            <a:pPr algn="just"/>
            <a:endParaRPr lang="en-US" sz="1600"/>
          </a:p>
          <a:p>
            <a:pPr algn="just"/>
            <a:r>
              <a:rPr lang="en-US" sz="1600"/>
              <a:t>Typically, we perform DM on less than the complete database. </a:t>
            </a:r>
          </a:p>
          <a:p>
            <a:pPr algn="just"/>
            <a:endParaRPr lang="en-US" sz="1600"/>
          </a:p>
          <a:p>
            <a:pPr algn="just"/>
            <a:r>
              <a:rPr lang="en-US" sz="1600"/>
              <a:t>DM algorithms will have varying limitations on data handling capability(records and variables) </a:t>
            </a:r>
          </a:p>
          <a:p>
            <a:pPr algn="just">
              <a:buNone/>
            </a:pPr>
            <a:endParaRPr lang="en-US" sz="1600"/>
          </a:p>
          <a:p>
            <a:pPr algn="just"/>
            <a:r>
              <a:rPr lang="en-US" sz="1600"/>
              <a:t>Limitations that may be specific to </a:t>
            </a:r>
            <a:r>
              <a:rPr lang="en-US" sz="1600">
                <a:solidFill>
                  <a:srgbClr val="0000FF"/>
                </a:solidFill>
              </a:rPr>
              <a:t>computing power/capacity /</a:t>
            </a:r>
            <a:r>
              <a:rPr lang="en-US" sz="1600"/>
              <a:t> </a:t>
            </a:r>
            <a:r>
              <a:rPr lang="en-US" sz="1600">
                <a:solidFill>
                  <a:srgbClr val="0000FF"/>
                </a:solidFill>
              </a:rPr>
              <a:t>software limitations. </a:t>
            </a:r>
          </a:p>
          <a:p>
            <a:pPr algn="just"/>
            <a:endParaRPr lang="en-US" sz="1600"/>
          </a:p>
          <a:p>
            <a:pPr algn="just"/>
            <a:r>
              <a:rPr lang="en-US" sz="1600"/>
              <a:t>Accurate models can often be built with as few as several thousand records. Hence, sample a subset of records for model building. </a:t>
            </a:r>
          </a:p>
          <a:p>
            <a:pPr algn="just">
              <a:buNone/>
            </a:pPr>
            <a:endParaRPr lang="en-US" sz="1600"/>
          </a:p>
          <a:p>
            <a:pPr algn="just"/>
            <a:r>
              <a:rPr lang="en-US" sz="1600" b="1"/>
              <a:t>Code for sampling : </a:t>
            </a:r>
            <a:r>
              <a:rPr lang="en-US" sz="1400"/>
              <a:t># random sample of 5 observations : </a:t>
            </a:r>
            <a:r>
              <a:rPr lang="en-US" sz="1400" err="1"/>
              <a:t>housing_df.sample</a:t>
            </a:r>
            <a:r>
              <a:rPr lang="en-US" sz="1400"/>
              <a:t>(5)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Oversampling Rare Events in Classification Tasks</a:t>
            </a:r>
            <a:br>
              <a:rPr lang="en-US"/>
            </a:b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1600"/>
              <a:t>If classifying rare events, for example, customers purchasing a product in response to a mailing, or fraudulent credit card transactions, sampling a random subset of records may yield so few events (e.g., purchases) that we have little information on them. </a:t>
            </a:r>
          </a:p>
          <a:p>
            <a:pPr algn="just"/>
            <a:endParaRPr lang="en-US" sz="1600"/>
          </a:p>
          <a:p>
            <a:pPr algn="just"/>
            <a:r>
              <a:rPr lang="en-US" sz="1600"/>
              <a:t>We would end up with lots of data on non-purchasers and non-fraudulent transactions but little on which to base a model that  distinguishes purchasers from non-purchasers or fraudulent from non-fraudulent. </a:t>
            </a:r>
          </a:p>
          <a:p>
            <a:pPr algn="just"/>
            <a:endParaRPr lang="en-US" sz="1600"/>
          </a:p>
          <a:p>
            <a:pPr algn="just"/>
            <a:endParaRPr lang="en-US" sz="1600"/>
          </a:p>
          <a:p>
            <a:pPr algn="just"/>
            <a:r>
              <a:rPr lang="en-US" sz="1600"/>
              <a:t>In such cases, sampling procedure should overweigh the rare class (purchasers or frauds) relative to the majority class (non-purchasers, non-frauds) so that the sample would end up with a healthy complement of purchasers or frauds.</a:t>
            </a:r>
          </a:p>
          <a:p>
            <a:pPr algn="just"/>
            <a:r>
              <a:rPr lang="en-US" sz="1600"/>
              <a:t>Code for Over/ Under sampling.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953000"/>
            <a:ext cx="6172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None/>
            </a:pPr>
            <a:r>
              <a:rPr lang="en-US" sz="1400" err="1"/>
              <a:t>Eg</a:t>
            </a:r>
            <a:r>
              <a:rPr lang="en-US" sz="1400"/>
              <a:t>: # oversample houses with over 10 rooms</a:t>
            </a:r>
          </a:p>
          <a:p>
            <a:pPr lvl="1" algn="just"/>
            <a:r>
              <a:rPr lang="en-US" sz="1400"/>
              <a:t>weights = [0.9 if rooms &gt; 10 else 0.01 for rooms in </a:t>
            </a:r>
            <a:r>
              <a:rPr lang="en-US" sz="1400" err="1"/>
              <a:t>housing_df.ROOMS</a:t>
            </a:r>
            <a:r>
              <a:rPr lang="en-US" sz="1400"/>
              <a:t>]</a:t>
            </a:r>
          </a:p>
          <a:p>
            <a:pPr lvl="1" algn="just"/>
            <a:r>
              <a:rPr lang="en-US" sz="1400" err="1"/>
              <a:t>housing_df.sample</a:t>
            </a:r>
            <a:r>
              <a:rPr lang="en-US" sz="1400"/>
              <a:t>(5, weights=weights)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15962"/>
          </a:xfrm>
        </p:spPr>
        <p:txBody>
          <a:bodyPr>
            <a:noAutofit/>
          </a:bodyPr>
          <a:lstStyle/>
          <a:p>
            <a:r>
              <a:rPr lang="en-US" sz="4000"/>
              <a:t>Types of Variables</a:t>
            </a:r>
            <a:br>
              <a:rPr lang="en-US" sz="4000"/>
            </a:br>
            <a:endParaRPr lang="en-US" sz="400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839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/>
              <a:t> Variables can be numerical or text (character/string), be continuous (able to assume any real numerical value, usually in a given range), integer (taking only integer values), categorical (assuming one of a limited number of values), or date. </a:t>
            </a:r>
          </a:p>
          <a:p>
            <a:endParaRPr lang="en-US"/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Categorical variables can be either coded as numerical (1, 2, 3) or text (payments current, payments not current, bankrupt).</a:t>
            </a:r>
          </a:p>
          <a:p>
            <a:endParaRPr lang="en-US"/>
          </a:p>
          <a:p>
            <a:pPr>
              <a:buFont typeface="Arial" pitchFamily="34" charset="0"/>
              <a:buChar char="•"/>
            </a:pPr>
            <a:r>
              <a:rPr lang="en-US"/>
              <a:t> Categorical variables can be unordered (called </a:t>
            </a:r>
            <a:r>
              <a:rPr lang="en-US" i="1"/>
              <a:t>nominal variables) with categories such as </a:t>
            </a:r>
            <a:r>
              <a:rPr lang="en-US"/>
              <a:t>North America, Europe, and Asia; or they can be ordered (called </a:t>
            </a:r>
            <a:r>
              <a:rPr lang="en-US" i="1"/>
              <a:t>ordinal variables) with </a:t>
            </a:r>
            <a:r>
              <a:rPr lang="en-US"/>
              <a:t> Categories such as high value, low value, and nil value.</a:t>
            </a:r>
          </a:p>
          <a:p>
            <a:endParaRPr lang="en-US"/>
          </a:p>
          <a:p>
            <a:pPr>
              <a:buFont typeface="Arial" pitchFamily="34" charset="0"/>
              <a:buChar char="•"/>
            </a:pP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Continuous variables can be handled by most data mining routines with the exception of the NB classifier, which deals exclusively with categorical predictor variables.</a:t>
            </a:r>
          </a:p>
          <a:p>
            <a:r>
              <a:rPr lang="en-US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/>
              <a:t> The ML roots of DM grew out of problems with categorical outcomes; Vs, the roots of statistics lie in the analysis of continuous variables. </a:t>
            </a:r>
          </a:p>
          <a:p>
            <a:endParaRPr lang="en-US"/>
          </a:p>
          <a:p>
            <a:pPr>
              <a:buFont typeface="Arial" pitchFamily="34" charset="0"/>
              <a:buChar char="•"/>
            </a:pPr>
            <a:r>
              <a:rPr lang="en-US"/>
              <a:t> Sometimes, it is desirable to convert continuous variables to categorical variables. </a:t>
            </a:r>
          </a:p>
          <a:p>
            <a:r>
              <a:rPr lang="en-US" sz="1400"/>
              <a:t>Most typically in the case of outcome variables, where the numerical variable is mapped to a decision. E.g. </a:t>
            </a:r>
          </a:p>
          <a:p>
            <a:pPr marL="344488" indent="112713">
              <a:buFont typeface="Courier New" pitchFamily="49" charset="0"/>
              <a:buChar char="o"/>
              <a:tabLst>
                <a:tab pos="569913" algn="l"/>
              </a:tabLst>
            </a:pPr>
            <a:r>
              <a:rPr lang="en-US" sz="1400"/>
              <a:t>	credit scores above a certain threshold mean “grant credit,” </a:t>
            </a:r>
          </a:p>
          <a:p>
            <a:pPr marL="344488" indent="112713">
              <a:buFont typeface="Courier New" pitchFamily="49" charset="0"/>
              <a:buChar char="o"/>
              <a:tabLst>
                <a:tab pos="569913" algn="l"/>
              </a:tabLst>
            </a:pPr>
            <a:r>
              <a:rPr lang="en-US" sz="1400"/>
              <a:t>	a medical test result above a certain threshold means “start treatment”.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3200"/>
            <a:ext cx="6248400" cy="1143000"/>
          </a:xfrm>
        </p:spPr>
        <p:txBody>
          <a:bodyPr/>
          <a:lstStyle/>
          <a:p>
            <a:r>
              <a:rPr lang="en-US"/>
              <a:t>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4000"/>
              <a:t>Predictive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64163"/>
          </a:xfrm>
        </p:spPr>
        <p:txBody>
          <a:bodyPr>
            <a:normAutofit/>
          </a:bodyPr>
          <a:lstStyle/>
          <a:p>
            <a:pPr algn="just"/>
            <a:endParaRPr lang="en-US" sz="2400"/>
          </a:p>
          <a:p>
            <a:pPr algn="just"/>
            <a:r>
              <a:rPr lang="en-US" sz="2400"/>
              <a:t>Predictive modeling encompasses </a:t>
            </a:r>
            <a:r>
              <a:rPr lang="en-US" sz="2400" u="sng"/>
              <a:t>much more than the tools and techniques for uncovering patterns within data</a:t>
            </a:r>
            <a:r>
              <a:rPr lang="en-US" sz="2400"/>
              <a:t>. </a:t>
            </a:r>
          </a:p>
          <a:p>
            <a:pPr algn="just">
              <a:buNone/>
            </a:pPr>
            <a:endParaRPr lang="en-US" sz="2400"/>
          </a:p>
          <a:p>
            <a:pPr algn="just"/>
            <a:endParaRPr lang="en-US" sz="2400"/>
          </a:p>
          <a:p>
            <a:pPr algn="just"/>
            <a:r>
              <a:rPr lang="en-US" sz="2400"/>
              <a:t>The practice of predictive modeling </a:t>
            </a:r>
            <a:r>
              <a:rPr lang="en-US" sz="2400">
                <a:solidFill>
                  <a:srgbClr val="0000FF"/>
                </a:solidFill>
              </a:rPr>
              <a:t>defines the process of developing a model</a:t>
            </a:r>
            <a:r>
              <a:rPr lang="en-US" sz="2400"/>
              <a:t> in a way that we can </a:t>
            </a:r>
            <a:r>
              <a:rPr lang="en-US" sz="2400">
                <a:solidFill>
                  <a:srgbClr val="0000FF"/>
                </a:solidFill>
              </a:rPr>
              <a:t>understand</a:t>
            </a:r>
            <a:r>
              <a:rPr lang="en-US" sz="2400"/>
              <a:t> and </a:t>
            </a:r>
            <a:r>
              <a:rPr lang="en-US" sz="2400">
                <a:solidFill>
                  <a:srgbClr val="0000FF"/>
                </a:solidFill>
              </a:rPr>
              <a:t>quantify the model’s prediction accuracy on future, yet-to-be-seen data.</a:t>
            </a:r>
          </a:p>
          <a:p>
            <a:pPr algn="just"/>
            <a:endParaRPr lang="en-US" sz="2400" b="1">
              <a:solidFill>
                <a:srgbClr val="0000FF"/>
              </a:solidFill>
            </a:endParaRPr>
          </a:p>
          <a:p>
            <a:pPr algn="just"/>
            <a:r>
              <a:rPr lang="en-US" sz="2400" b="1">
                <a:solidFill>
                  <a:srgbClr val="C00000"/>
                </a:solidFill>
              </a:rPr>
              <a:t>Predictive modeling: the process of developing a  mathematical tool or model </a:t>
            </a:r>
            <a:r>
              <a:rPr lang="en-US" sz="2400">
                <a:solidFill>
                  <a:srgbClr val="C00000"/>
                </a:solidFill>
              </a:rPr>
              <a:t>that generates an accurate prediction</a:t>
            </a:r>
            <a:endParaRPr 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4000"/>
              <a:t>Predictive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62500" lnSpcReduction="20000"/>
          </a:bodyPr>
          <a:lstStyle/>
          <a:p>
            <a:pPr lvl="0" algn="just"/>
            <a:endParaRPr lang="en-US" b="1"/>
          </a:p>
          <a:p>
            <a:pPr lvl="0" algn="just"/>
            <a:r>
              <a:rPr lang="en-US" b="1"/>
              <a:t>Data is the new gold:</a:t>
            </a:r>
            <a:endParaRPr lang="en-US"/>
          </a:p>
          <a:p>
            <a:pPr lvl="1" algn="just"/>
            <a:r>
              <a:rPr lang="en-US"/>
              <a:t>mine this gold to create business value </a:t>
            </a:r>
          </a:p>
          <a:p>
            <a:pPr lvl="1" algn="just"/>
            <a:r>
              <a:rPr lang="en-US">
                <a:solidFill>
                  <a:srgbClr val="0000FF"/>
                </a:solidFill>
              </a:rPr>
              <a:t>today’s context of a highly networked and digital society </a:t>
            </a:r>
          </a:p>
          <a:p>
            <a:pPr lvl="1" algn="just"/>
            <a:r>
              <a:rPr lang="en-US"/>
              <a:t>requires a new </a:t>
            </a:r>
            <a:r>
              <a:rPr lang="en-US">
                <a:solidFill>
                  <a:srgbClr val="0000FF"/>
                </a:solidFill>
              </a:rPr>
              <a:t>skill set </a:t>
            </a:r>
            <a:r>
              <a:rPr lang="en-US"/>
              <a:t>that  </a:t>
            </a:r>
          </a:p>
          <a:p>
            <a:pPr lvl="1" algn="just"/>
            <a:r>
              <a:rPr lang="en-US"/>
              <a:t>haven’t traditionally been delivered in business/statistics/ </a:t>
            </a:r>
            <a:r>
              <a:rPr lang="en-US" err="1"/>
              <a:t>engg</a:t>
            </a:r>
            <a:r>
              <a:rPr lang="en-US"/>
              <a:t> programs. </a:t>
            </a:r>
          </a:p>
          <a:p>
            <a:pPr lvl="0" algn="just">
              <a:buNone/>
            </a:pPr>
            <a:endParaRPr lang="en-US"/>
          </a:p>
          <a:p>
            <a:pPr lvl="0" algn="just"/>
            <a:r>
              <a:rPr lang="en-US" sz="3300" b="1"/>
              <a:t>Big Data: </a:t>
            </a:r>
          </a:p>
          <a:p>
            <a:pPr lvl="1" algn="just"/>
            <a:r>
              <a:rPr lang="en-US"/>
              <a:t>3 billion++ plus people on the </a:t>
            </a:r>
            <a:r>
              <a:rPr lang="en-US">
                <a:solidFill>
                  <a:srgbClr val="0000FF"/>
                </a:solidFill>
              </a:rPr>
              <a:t>online social grid</a:t>
            </a:r>
            <a:r>
              <a:rPr lang="en-US"/>
              <a:t>, and </a:t>
            </a:r>
          </a:p>
          <a:p>
            <a:pPr lvl="1" algn="just"/>
            <a:r>
              <a:rPr lang="en-US"/>
              <a:t>close to 5 billion++ people carrying increasingly sophisticated </a:t>
            </a:r>
            <a:r>
              <a:rPr lang="en-US">
                <a:solidFill>
                  <a:srgbClr val="0000FF"/>
                </a:solidFill>
              </a:rPr>
              <a:t>mobile devices</a:t>
            </a:r>
            <a:r>
              <a:rPr lang="en-US"/>
              <a:t>.</a:t>
            </a:r>
          </a:p>
          <a:p>
            <a:pPr lvl="1" algn="just"/>
            <a:r>
              <a:rPr lang="en-US"/>
              <a:t>Likely to be dwarfed by tomorrow’s smarter physical ecosystems fueled by the Internet of Things 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err="1">
                <a:solidFill>
                  <a:srgbClr val="0000FF"/>
                </a:solidFill>
              </a:rPr>
              <a:t>IoT</a:t>
            </a:r>
            <a:r>
              <a:rPr lang="en-US">
                <a:solidFill>
                  <a:srgbClr val="0000FF"/>
                </a:solidFill>
              </a:rPr>
              <a:t>).</a:t>
            </a:r>
          </a:p>
          <a:p>
            <a:pPr algn="just">
              <a:buNone/>
            </a:pPr>
            <a:endParaRPr lang="en-US"/>
          </a:p>
          <a:p>
            <a:pPr algn="just"/>
            <a:r>
              <a:rPr lang="en-US" sz="3300" b="1"/>
              <a:t>Analytics:  </a:t>
            </a:r>
          </a:p>
          <a:p>
            <a:pPr lvl="1" algn="just"/>
            <a:r>
              <a:rPr lang="en-US">
                <a:solidFill>
                  <a:srgbClr val="0000FF"/>
                </a:solidFill>
              </a:rPr>
              <a:t>new era </a:t>
            </a:r>
            <a:r>
              <a:rPr lang="en-US"/>
              <a:t>will be fuelled by </a:t>
            </a:r>
            <a:r>
              <a:rPr lang="en-US">
                <a:solidFill>
                  <a:srgbClr val="0000FF"/>
                </a:solidFill>
              </a:rPr>
              <a:t>analytics and </a:t>
            </a:r>
          </a:p>
          <a:p>
            <a:pPr lvl="1" algn="just"/>
            <a:r>
              <a:rPr lang="en-US"/>
              <a:t>the ability to harness data for </a:t>
            </a:r>
            <a:r>
              <a:rPr lang="en-US">
                <a:solidFill>
                  <a:srgbClr val="0000FF"/>
                </a:solidFill>
              </a:rPr>
              <a:t>competitive advantage</a:t>
            </a:r>
            <a:r>
              <a:rPr lang="en-US"/>
              <a:t>.</a:t>
            </a:r>
          </a:p>
          <a:p>
            <a:pPr algn="just">
              <a:buNone/>
            </a:pPr>
            <a:endParaRPr lang="en-US"/>
          </a:p>
          <a:p>
            <a:pPr algn="just"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/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>
                <a:solidFill>
                  <a:srgbClr val="C00000"/>
                </a:solidFill>
              </a:rPr>
              <a:t>Proficiency requirement  </a:t>
            </a:r>
            <a:r>
              <a:rPr lang="en-US"/>
              <a:t>in Analytics discipline:</a:t>
            </a:r>
          </a:p>
          <a:p>
            <a:pPr lvl="0">
              <a:buNone/>
            </a:pPr>
            <a:endParaRPr lang="en-US" sz="2000"/>
          </a:p>
          <a:p>
            <a:pPr lvl="1"/>
            <a:r>
              <a:rPr lang="en-US" sz="2600"/>
              <a:t>grounded in the </a:t>
            </a:r>
            <a:r>
              <a:rPr lang="en-US" sz="2600">
                <a:solidFill>
                  <a:srgbClr val="0000FF"/>
                </a:solidFill>
              </a:rPr>
              <a:t>fundamentals of  domains (</a:t>
            </a:r>
            <a:r>
              <a:rPr lang="en-US" sz="2600" err="1">
                <a:solidFill>
                  <a:srgbClr val="0000FF"/>
                </a:solidFill>
              </a:rPr>
              <a:t>eg</a:t>
            </a:r>
            <a:r>
              <a:rPr lang="en-US" sz="2600">
                <a:solidFill>
                  <a:srgbClr val="0000FF"/>
                </a:solidFill>
              </a:rPr>
              <a:t>: business)</a:t>
            </a:r>
            <a:r>
              <a:rPr lang="en-US" sz="2600"/>
              <a:t>: know the </a:t>
            </a:r>
            <a:r>
              <a:rPr lang="en-US" sz="2600">
                <a:solidFill>
                  <a:srgbClr val="C00000"/>
                </a:solidFill>
              </a:rPr>
              <a:t>right questions to ask,</a:t>
            </a:r>
          </a:p>
          <a:p>
            <a:pPr lvl="1">
              <a:buNone/>
            </a:pPr>
            <a:r>
              <a:rPr lang="en-US" sz="2600"/>
              <a:t> </a:t>
            </a:r>
            <a:endParaRPr lang="en-US" sz="1700"/>
          </a:p>
          <a:p>
            <a:pPr lvl="1"/>
            <a:r>
              <a:rPr lang="en-US" sz="2600"/>
              <a:t>ability to </a:t>
            </a:r>
            <a:r>
              <a:rPr lang="en-US" sz="2600">
                <a:solidFill>
                  <a:srgbClr val="0000FF"/>
                </a:solidFill>
              </a:rPr>
              <a:t>harness, store, and optimally process </a:t>
            </a:r>
            <a:r>
              <a:rPr lang="en-US" sz="2600"/>
              <a:t>vast datasets from a variety of </a:t>
            </a:r>
            <a:r>
              <a:rPr lang="en-US" sz="2600" u="sng"/>
              <a:t>structured and unstructured sources</a:t>
            </a:r>
            <a:r>
              <a:rPr lang="en-US" sz="2600"/>
              <a:t>, and </a:t>
            </a:r>
          </a:p>
          <a:p>
            <a:pPr lvl="1">
              <a:buNone/>
            </a:pPr>
            <a:endParaRPr lang="en-US" sz="1700"/>
          </a:p>
          <a:p>
            <a:pPr lvl="1"/>
            <a:r>
              <a:rPr lang="en-US" sz="2600"/>
              <a:t>Use techniques from </a:t>
            </a:r>
            <a:r>
              <a:rPr lang="en-US" sz="2600">
                <a:solidFill>
                  <a:srgbClr val="0000FF"/>
                </a:solidFill>
              </a:rPr>
              <a:t>ML/ statistics </a:t>
            </a:r>
            <a:r>
              <a:rPr lang="en-US" sz="2600"/>
              <a:t>to uncover </a:t>
            </a:r>
            <a:r>
              <a:rPr lang="en-US" sz="2600">
                <a:solidFill>
                  <a:srgbClr val="0000FF"/>
                </a:solidFill>
              </a:rPr>
              <a:t>new insights </a:t>
            </a:r>
            <a:r>
              <a:rPr lang="en-US" sz="2600"/>
              <a:t>for decision-making. </a:t>
            </a:r>
            <a:endParaRPr lang="en-US" sz="1700"/>
          </a:p>
          <a:p>
            <a:endParaRPr lang="en-US" sz="2000"/>
          </a:p>
          <a:p>
            <a:pPr lvl="0"/>
            <a:r>
              <a:rPr lang="en-US">
                <a:solidFill>
                  <a:srgbClr val="C00000"/>
                </a:solidFill>
              </a:rPr>
              <a:t>19AI704</a:t>
            </a:r>
            <a:r>
              <a:rPr lang="en-US"/>
              <a:t> shall explain:</a:t>
            </a:r>
          </a:p>
          <a:p>
            <a:pPr lvl="1"/>
            <a:r>
              <a:rPr lang="en-US"/>
              <a:t> the core set of </a:t>
            </a:r>
            <a:r>
              <a:rPr lang="en-US">
                <a:solidFill>
                  <a:srgbClr val="0000FF"/>
                </a:solidFill>
              </a:rPr>
              <a:t>concepts required for today’s analytics </a:t>
            </a:r>
            <a:r>
              <a:rPr lang="en-US" sz="2900"/>
              <a:t>using  real-world data-rich cases in a hands-on manner, </a:t>
            </a:r>
          </a:p>
          <a:p>
            <a:pPr lvl="2">
              <a:buNone/>
            </a:pPr>
            <a:endParaRPr lang="en-US" sz="1200"/>
          </a:p>
          <a:p>
            <a:pPr lvl="1"/>
            <a:r>
              <a:rPr lang="en-US"/>
              <a:t>Provides a </a:t>
            </a:r>
            <a:r>
              <a:rPr lang="en-US" u="sng"/>
              <a:t>modern day foundation for Analytics</a:t>
            </a:r>
            <a:r>
              <a:rPr lang="en-US"/>
              <a:t>, the notion of linking the </a:t>
            </a:r>
            <a:r>
              <a:rPr lang="en-US" i="1" err="1"/>
              <a:t>x</a:t>
            </a:r>
            <a:r>
              <a:rPr lang="en-US" err="1"/>
              <a:t>’s</a:t>
            </a:r>
            <a:r>
              <a:rPr lang="en-US"/>
              <a:t> to the </a:t>
            </a:r>
            <a:r>
              <a:rPr lang="en-US" i="1" err="1"/>
              <a:t>y</a:t>
            </a:r>
            <a:r>
              <a:rPr lang="en-US" err="1"/>
              <a:t>’s</a:t>
            </a:r>
            <a:r>
              <a:rPr lang="en-US"/>
              <a:t> of interest in a </a:t>
            </a:r>
            <a:r>
              <a:rPr lang="en-US">
                <a:solidFill>
                  <a:srgbClr val="0000FF"/>
                </a:solidFill>
              </a:rPr>
              <a:t>predictive sense</a:t>
            </a:r>
            <a:r>
              <a:rPr lang="en-US"/>
              <a:t>.</a:t>
            </a:r>
            <a:endParaRPr lang="en-US" sz="2000"/>
          </a:p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/>
              <a:t>What Is Analytics?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i="1">
                <a:solidFill>
                  <a:srgbClr val="C00000"/>
                </a:solidFill>
              </a:rPr>
              <a:t>Analytics </a:t>
            </a:r>
            <a:r>
              <a:rPr lang="en-US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endParaRPr lang="en-US"/>
          </a:p>
          <a:p>
            <a:pPr lvl="1"/>
            <a:r>
              <a:rPr lang="en-US" sz="2200"/>
              <a:t>is the </a:t>
            </a:r>
            <a:r>
              <a:rPr lang="en-US" sz="2200" u="sng"/>
              <a:t>practice and art </a:t>
            </a:r>
            <a:r>
              <a:rPr lang="en-US" sz="2200"/>
              <a:t>of bringing </a:t>
            </a:r>
            <a:r>
              <a:rPr lang="en-US" sz="2200">
                <a:solidFill>
                  <a:srgbClr val="0000FF"/>
                </a:solidFill>
              </a:rPr>
              <a:t>quantitative data to bear on decision-making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r>
              <a:rPr lang="en-US" i="1">
                <a:solidFill>
                  <a:srgbClr val="C00000"/>
                </a:solidFill>
              </a:rPr>
              <a:t>Intelligence </a:t>
            </a:r>
            <a:endParaRPr lang="en-US">
              <a:solidFill>
                <a:srgbClr val="C00000"/>
              </a:solidFill>
            </a:endParaRPr>
          </a:p>
          <a:p>
            <a:pPr>
              <a:buNone/>
            </a:pPr>
            <a:endParaRPr lang="en-US"/>
          </a:p>
          <a:p>
            <a:pPr lvl="1"/>
            <a:r>
              <a:rPr lang="en-US" sz="2200"/>
              <a:t>refers to </a:t>
            </a:r>
            <a:r>
              <a:rPr lang="en-US" sz="2200">
                <a:solidFill>
                  <a:srgbClr val="0000FF"/>
                </a:solidFill>
              </a:rPr>
              <a:t>data visualization and reporting </a:t>
            </a:r>
          </a:p>
          <a:p>
            <a:pPr lvl="1">
              <a:buNone/>
            </a:pPr>
            <a:endParaRPr lang="en-US" sz="2200"/>
          </a:p>
          <a:p>
            <a:pPr lvl="1"/>
            <a:r>
              <a:rPr lang="en-US" sz="2200"/>
              <a:t>for understanding </a:t>
            </a:r>
            <a:r>
              <a:rPr lang="en-US" sz="2200">
                <a:solidFill>
                  <a:srgbClr val="0000FF"/>
                </a:solidFill>
              </a:rPr>
              <a:t>“what happened and what is happening.”..</a:t>
            </a:r>
          </a:p>
          <a:p>
            <a:pPr lvl="1">
              <a:buNone/>
            </a:pPr>
            <a:endParaRPr lang="en-US" sz="2200"/>
          </a:p>
          <a:p>
            <a:pPr lvl="1"/>
            <a:r>
              <a:rPr lang="en-US" sz="2200"/>
              <a:t>done by use of </a:t>
            </a:r>
            <a:r>
              <a:rPr lang="en-US" sz="2200">
                <a:solidFill>
                  <a:srgbClr val="0000FF"/>
                </a:solidFill>
              </a:rPr>
              <a:t>charts, tables, and dashboards </a:t>
            </a:r>
            <a:r>
              <a:rPr lang="en-US" sz="2200"/>
              <a:t>to display, examine, and explore data. </a:t>
            </a:r>
          </a:p>
          <a:p>
            <a:pPr lvl="1">
              <a:buNone/>
            </a:pPr>
            <a:endParaRPr lang="en-US" sz="2200"/>
          </a:p>
          <a:p>
            <a:pPr lvl="1"/>
            <a:r>
              <a:rPr lang="en-US" sz="2200"/>
              <a:t>earlier statistical reports, has evolved into </a:t>
            </a:r>
          </a:p>
          <a:p>
            <a:pPr lvl="2"/>
            <a:r>
              <a:rPr lang="en-US" sz="1800"/>
              <a:t>more user-friendly and effective tools and practices, </a:t>
            </a:r>
          </a:p>
          <a:p>
            <a:pPr lvl="2"/>
            <a:r>
              <a:rPr lang="en-US" sz="1800"/>
              <a:t>creating </a:t>
            </a:r>
            <a:r>
              <a:rPr lang="en-US" sz="1800" u="sng"/>
              <a:t>interactive dashboards </a:t>
            </a:r>
            <a:r>
              <a:rPr lang="en-US" sz="1800"/>
              <a:t>that allow the user not only to access real-time data, but also to directly interact with it.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000"/>
              <a:t>What Is Analytics?  </a:t>
            </a:r>
            <a:r>
              <a:rPr lang="en-US" sz="1800" b="1"/>
              <a:t>Contd..</a:t>
            </a:r>
            <a:br>
              <a:rPr lang="en-US" sz="1800" b="1"/>
            </a:b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257800"/>
          </a:xfrm>
        </p:spPr>
        <p:txBody>
          <a:bodyPr>
            <a:noAutofit/>
          </a:bodyPr>
          <a:lstStyle/>
          <a:p>
            <a:r>
              <a:rPr lang="en-US" sz="2400" i="1"/>
              <a:t>Analytics now typically includes </a:t>
            </a:r>
          </a:p>
          <a:p>
            <a:pPr lvl="1" algn="just"/>
            <a:r>
              <a:rPr lang="en-US" sz="2000">
                <a:solidFill>
                  <a:srgbClr val="0000FF"/>
                </a:solidFill>
              </a:rPr>
              <a:t>sophisticated data analysis </a:t>
            </a:r>
            <a:r>
              <a:rPr lang="en-US" sz="2000"/>
              <a:t>methods, such as </a:t>
            </a:r>
          </a:p>
          <a:p>
            <a:pPr lvl="2" algn="just"/>
            <a:r>
              <a:rPr lang="en-US" sz="1600"/>
              <a:t>statistical models and </a:t>
            </a:r>
          </a:p>
          <a:p>
            <a:pPr lvl="2" algn="just"/>
            <a:r>
              <a:rPr lang="en-US" sz="1600"/>
              <a:t>data mining algorithms </a:t>
            </a:r>
          </a:p>
          <a:p>
            <a:pPr lvl="2" algn="just"/>
            <a:r>
              <a:rPr lang="en-US" sz="1600"/>
              <a:t>used for </a:t>
            </a:r>
          </a:p>
          <a:p>
            <a:pPr lvl="3" algn="just"/>
            <a:r>
              <a:rPr lang="en-US" sz="1200"/>
              <a:t>exploring data, </a:t>
            </a:r>
          </a:p>
          <a:p>
            <a:pPr lvl="3" algn="just"/>
            <a:r>
              <a:rPr lang="en-US" sz="1200"/>
              <a:t>quantifying and explaining relationships between measurements, and </a:t>
            </a:r>
          </a:p>
          <a:p>
            <a:pPr lvl="3" algn="just"/>
            <a:r>
              <a:rPr lang="en-US" sz="1200"/>
              <a:t>predicting new records. </a:t>
            </a:r>
          </a:p>
          <a:p>
            <a:pPr lvl="2" algn="just"/>
            <a:r>
              <a:rPr lang="en-US" sz="1600"/>
              <a:t>Methods like </a:t>
            </a:r>
            <a:r>
              <a:rPr lang="en-US" sz="1600">
                <a:solidFill>
                  <a:srgbClr val="0000FF"/>
                </a:solidFill>
              </a:rPr>
              <a:t>regression models </a:t>
            </a:r>
            <a:r>
              <a:rPr lang="en-US" sz="1600"/>
              <a:t>are used to </a:t>
            </a:r>
          </a:p>
          <a:p>
            <a:pPr lvl="3" algn="just"/>
            <a:r>
              <a:rPr lang="en-US" sz="1200"/>
              <a:t>describe and quantify “on average” relationships (e.g., between advertising and sales), </a:t>
            </a:r>
          </a:p>
          <a:p>
            <a:pPr lvl="3" algn="just"/>
            <a:r>
              <a:rPr lang="en-US" sz="1200"/>
              <a:t>to predict new records (e.g., whether a new patient will react positively to a medication), and </a:t>
            </a:r>
          </a:p>
          <a:p>
            <a:pPr lvl="3" algn="just"/>
            <a:r>
              <a:rPr lang="en-US" sz="1200"/>
              <a:t>to forecast future values (e.g., next week’s web traffic).</a:t>
            </a:r>
          </a:p>
          <a:p>
            <a:pPr lvl="1" algn="just"/>
            <a:r>
              <a:rPr lang="en-US" sz="1800">
                <a:solidFill>
                  <a:srgbClr val="0000FF"/>
                </a:solidFill>
              </a:rPr>
              <a:t>Analytics toolkit also includes </a:t>
            </a:r>
            <a:r>
              <a:rPr lang="en-US" sz="1800">
                <a:solidFill>
                  <a:srgbClr val="C00000"/>
                </a:solidFill>
              </a:rPr>
              <a:t>statistical experiments</a:t>
            </a:r>
            <a:r>
              <a:rPr lang="en-US" sz="1800">
                <a:solidFill>
                  <a:srgbClr val="0000FF"/>
                </a:solidFill>
              </a:rPr>
              <a:t>. </a:t>
            </a:r>
            <a:r>
              <a:rPr lang="en-US" sz="1800"/>
              <a:t>These are often used for </a:t>
            </a:r>
            <a:r>
              <a:rPr lang="en-US" sz="1800">
                <a:solidFill>
                  <a:srgbClr val="C00000"/>
                </a:solidFill>
              </a:rPr>
              <a:t>pricing decisions</a:t>
            </a:r>
            <a:r>
              <a:rPr lang="en-US" sz="1800"/>
              <a:t>: </a:t>
            </a:r>
          </a:p>
          <a:p>
            <a:pPr lvl="2" algn="just"/>
            <a:r>
              <a:rPr lang="en-US" sz="1600" err="1"/>
              <a:t>Orbitz</a:t>
            </a:r>
            <a:r>
              <a:rPr lang="en-US" sz="1600"/>
              <a:t>, the travel site, found that it could </a:t>
            </a:r>
            <a:r>
              <a:rPr lang="en-US" sz="1600">
                <a:solidFill>
                  <a:srgbClr val="0000FF"/>
                </a:solidFill>
              </a:rPr>
              <a:t>price hotel options higher for Mac users </a:t>
            </a:r>
            <a:r>
              <a:rPr lang="en-US" sz="1600"/>
              <a:t>than Windows users. </a:t>
            </a:r>
          </a:p>
          <a:p>
            <a:pPr lvl="2" algn="just"/>
            <a:r>
              <a:rPr lang="en-US" sz="1600"/>
              <a:t>Staples online store found it could </a:t>
            </a:r>
            <a:r>
              <a:rPr lang="en-US" sz="1600">
                <a:solidFill>
                  <a:srgbClr val="0000FF"/>
                </a:solidFill>
              </a:rPr>
              <a:t>charge more for staplers if a customer lived far from a Staples store.</a:t>
            </a:r>
          </a:p>
          <a:p>
            <a:endParaRPr lang="en-US" sz="20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105400"/>
          <a:ext cx="6095998" cy="1551890"/>
        </p:xfrm>
        <a:graphic>
          <a:graphicData uri="http://schemas.openxmlformats.org/drawingml/2006/table">
            <a:tbl>
              <a:tblPr/>
              <a:tblGrid>
                <a:gridCol w="46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6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6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Statement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Level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PO5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Understand analytical methods used in predictive analytics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Evaluate the measures to access predictive performance of data mining tasks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Understand and design prediction , classification methods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Study approaches for forecasting time series data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7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CO5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Apply suitable predictive methods in real life problems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b="1" u="sng"/>
              <a:t>Preamble</a:t>
            </a:r>
          </a:p>
          <a:p>
            <a:r>
              <a:rPr lang="en-US" sz="1600"/>
              <a:t>Predictive analytics is used to predict of future outcomes based on historical data using statistical and machine learning techniques. This course provides a comprehensive review of various analytics methods. Students will gain an in-depth understanding of supervised and unsupervised learning for predictive analytics. The course will also cover the principles of forecasting analytics.</a:t>
            </a:r>
          </a:p>
          <a:p>
            <a:pPr>
              <a:buNone/>
            </a:pPr>
            <a:endParaRPr lang="en-US" sz="1800" b="1" u="sng"/>
          </a:p>
          <a:p>
            <a:pPr>
              <a:buNone/>
            </a:pPr>
            <a:r>
              <a:rPr lang="en-US" sz="1800" b="1" u="sng"/>
              <a:t>Course Objectives</a:t>
            </a:r>
          </a:p>
          <a:p>
            <a:pPr lvl="0"/>
            <a:r>
              <a:rPr lang="en-US" sz="1600"/>
              <a:t>To familiarize students with the methods for exploration and visualization of data</a:t>
            </a:r>
          </a:p>
          <a:p>
            <a:pPr lvl="0"/>
            <a:r>
              <a:rPr lang="en-US" sz="1600"/>
              <a:t>To develop machine learning models for predictive tasks</a:t>
            </a:r>
          </a:p>
          <a:p>
            <a:pPr lvl="0"/>
            <a:r>
              <a:rPr lang="en-US" sz="1600"/>
              <a:t>To choose suitable performance measures for predictive models</a:t>
            </a:r>
          </a:p>
          <a:p>
            <a:pPr lvl="0"/>
            <a:r>
              <a:rPr lang="en-US" sz="1600"/>
              <a:t>To apply predictive </a:t>
            </a:r>
            <a:r>
              <a:rPr lang="en-US" sz="1600" err="1"/>
              <a:t>modelling</a:t>
            </a:r>
            <a:r>
              <a:rPr lang="en-US" sz="1600"/>
              <a:t> techniques in real world data</a:t>
            </a:r>
          </a:p>
          <a:p>
            <a:endParaRPr lang="en-US" sz="120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57200" y="457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CMBX12"/>
              </a:rPr>
              <a:t>Course Outcomes-Program Outcomes (CO-PO) Mapping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52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/>
              <a:t>19AI704 </a:t>
            </a:r>
            <a:br>
              <a:rPr lang="en-US"/>
            </a:br>
            <a:r>
              <a:rPr lang="en-US"/>
              <a:t>Applied Predictive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096000" cy="457200"/>
          </a:xfrm>
        </p:spPr>
        <p:txBody>
          <a:bodyPr>
            <a:normAutofit fontScale="90000"/>
          </a:bodyPr>
          <a:lstStyle/>
          <a:p>
            <a:r>
              <a:rPr lang="en-US"/>
              <a:t>Course Out comes &amp; BTL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52600" y="1524000"/>
          <a:ext cx="5791203" cy="2438402"/>
        </p:xfrm>
        <a:graphic>
          <a:graphicData uri="http://schemas.openxmlformats.org/drawingml/2006/table">
            <a:tbl>
              <a:tblPr/>
              <a:tblGrid>
                <a:gridCol w="446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9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Statement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Level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PO5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Understand analytical methods used in predictive analytics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Evaluate the measures to access predictive performance of data mining tasks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Understand and design prediction , classification methods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Study approaches for forecasting time series data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2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1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CO5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latin typeface="CMR10"/>
                          <a:ea typeface="Calibri"/>
                          <a:cs typeface="CMR10"/>
                        </a:rPr>
                        <a:t>Apply suitable predictive methods in real life problems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L4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3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</a:rPr>
                        <a:t>4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5198" marR="6519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26ABB26440E4B99EE808C34ECBC06" ma:contentTypeVersion="2" ma:contentTypeDescription="Create a new document." ma:contentTypeScope="" ma:versionID="7a8e663dd21570cbbb6f4e7fcd7d4dbc">
  <xsd:schema xmlns:xsd="http://www.w3.org/2001/XMLSchema" xmlns:xs="http://www.w3.org/2001/XMLSchema" xmlns:p="http://schemas.microsoft.com/office/2006/metadata/properties" xmlns:ns2="47c3dd59-3658-4b12-bdf0-17a4ca7c7c81" targetNamespace="http://schemas.microsoft.com/office/2006/metadata/properties" ma:root="true" ma:fieldsID="d3e6203ec5b722e57484610fb4bb0670" ns2:_="">
    <xsd:import namespace="47c3dd59-3658-4b12-bdf0-17a4ca7c7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3dd59-3658-4b12-bdf0-17a4ca7c7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93EBED-8D08-48F8-879D-5228CF92D07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F447C7E-EFDC-4E4E-9404-389AAA7A66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8E6BD4-75BD-4C3B-A54A-062FA92676BA}">
  <ds:schemaRefs>
    <ds:schemaRef ds:uri="47c3dd59-3658-4b12-bdf0-17a4ca7c7c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19AI704  Applied Predictive Analytics</vt:lpstr>
      <vt:lpstr>Predictive Data Analytics</vt:lpstr>
      <vt:lpstr>Predictive Data Analytics</vt:lpstr>
      <vt:lpstr>Predictive Data Analytics</vt:lpstr>
      <vt:lpstr>Analytics</vt:lpstr>
      <vt:lpstr>What Is Analytics? </vt:lpstr>
      <vt:lpstr>What Is Analytics?  Contd.. </vt:lpstr>
      <vt:lpstr>PowerPoint Presentation</vt:lpstr>
      <vt:lpstr>Course Out comes &amp; BTL</vt:lpstr>
      <vt:lpstr>Bloom’s Taxonomy Levels</vt:lpstr>
      <vt:lpstr>19AI704  Applied Predictive Analytics </vt:lpstr>
      <vt:lpstr>Evaluation Strategy</vt:lpstr>
      <vt:lpstr>Case Study(15 Marks) </vt:lpstr>
      <vt:lpstr>Course communications</vt:lpstr>
      <vt:lpstr>The Steps in Analytics </vt:lpstr>
      <vt:lpstr>Why predictive models fail?</vt:lpstr>
      <vt:lpstr>We shall concentrate on</vt:lpstr>
      <vt:lpstr>Prediction Versus Interpretation</vt:lpstr>
      <vt:lpstr>Modeler with expert knowledge and context of the problem</vt:lpstr>
      <vt:lpstr> Lab ex</vt:lpstr>
      <vt:lpstr>Lab- Ex1</vt:lpstr>
      <vt:lpstr>Lab Ex1</vt:lpstr>
      <vt:lpstr> Lab ex - OTW</vt:lpstr>
      <vt:lpstr>Lab Ex1</vt:lpstr>
      <vt:lpstr>Sampling from a Database </vt:lpstr>
      <vt:lpstr>  Oversampling Rare Events in Classification Tasks  </vt:lpstr>
      <vt:lpstr>Types of Variables 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revision>1</cp:revision>
  <dcterms:created xsi:type="dcterms:W3CDTF">2006-08-16T00:00:00Z</dcterms:created>
  <dcterms:modified xsi:type="dcterms:W3CDTF">2021-02-17T09:56:45Z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0x0101009AA26ABB26440E4B99EE808C34ECBC06</vt:lpwstr>
  </property>
</Properties>
</file>