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4"/>
  </p:sldMasterIdLst>
  <p:notesMasterIdLst>
    <p:notesMasterId r:id="rId46"/>
  </p:notesMasterIdLst>
  <p:handoutMasterIdLst>
    <p:handoutMasterId r:id="rId47"/>
  </p:handoutMasterIdLst>
  <p:sldIdLst>
    <p:sldId id="1404" r:id="rId5"/>
    <p:sldId id="1525" r:id="rId6"/>
    <p:sldId id="1567" r:id="rId7"/>
    <p:sldId id="1408" r:id="rId8"/>
    <p:sldId id="1411" r:id="rId9"/>
    <p:sldId id="1415" r:id="rId10"/>
    <p:sldId id="1417" r:id="rId11"/>
    <p:sldId id="1570" r:id="rId12"/>
    <p:sldId id="1418" r:id="rId13"/>
    <p:sldId id="1419" r:id="rId14"/>
    <p:sldId id="1420" r:id="rId15"/>
    <p:sldId id="1613" r:id="rId16"/>
    <p:sldId id="1614" r:id="rId17"/>
    <p:sldId id="1615" r:id="rId18"/>
    <p:sldId id="1616" r:id="rId19"/>
    <p:sldId id="1617" r:id="rId20"/>
    <p:sldId id="1618" r:id="rId21"/>
    <p:sldId id="1619" r:id="rId22"/>
    <p:sldId id="1421" r:id="rId23"/>
    <p:sldId id="1423" r:id="rId24"/>
    <p:sldId id="1424" r:id="rId25"/>
    <p:sldId id="1426" r:id="rId26"/>
    <p:sldId id="1540" r:id="rId27"/>
    <p:sldId id="1427" r:id="rId28"/>
    <p:sldId id="1428" r:id="rId29"/>
    <p:sldId id="1429" r:id="rId30"/>
    <p:sldId id="1452" r:id="rId31"/>
    <p:sldId id="1607" r:id="rId32"/>
    <p:sldId id="1608" r:id="rId33"/>
    <p:sldId id="1609" r:id="rId34"/>
    <p:sldId id="1610" r:id="rId35"/>
    <p:sldId id="1611" r:id="rId36"/>
    <p:sldId id="1481" r:id="rId37"/>
    <p:sldId id="1553" r:id="rId38"/>
    <p:sldId id="1591" r:id="rId39"/>
    <p:sldId id="1562" r:id="rId40"/>
    <p:sldId id="1563" r:id="rId41"/>
    <p:sldId id="1564" r:id="rId42"/>
    <p:sldId id="1565" r:id="rId43"/>
    <p:sldId id="1612" r:id="rId44"/>
    <p:sldId id="1587" r:id="rId45"/>
  </p:sldIdLst>
  <p:sldSz cx="9144000" cy="6858000" type="screen4x3"/>
  <p:notesSz cx="7010400" cy="923607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10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6E6EA"/>
    <a:srgbClr val="170981"/>
    <a:srgbClr val="FAE2F6"/>
    <a:srgbClr val="121328"/>
    <a:srgbClr val="8FF9EF"/>
    <a:srgbClr val="993300"/>
    <a:srgbClr val="00CE98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DE85567-470D-4E32-80C1-A02D792514D9}" v="1" dt="2021-06-05T08:40:35.24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4482" autoAdjust="0"/>
    <p:restoredTop sz="97164" autoAdjust="0"/>
  </p:normalViewPr>
  <p:slideViewPr>
    <p:cSldViewPr>
      <p:cViewPr>
        <p:scale>
          <a:sx n="100" d="100"/>
          <a:sy n="100" d="100"/>
        </p:scale>
        <p:origin x="-1284" y="-4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38" d="100"/>
          <a:sy n="38" d="100"/>
        </p:scale>
        <p:origin x="-1530" y="-72"/>
      </p:cViewPr>
      <p:guideLst>
        <p:guide orient="horz" pos="2910"/>
        <p:guide pos="220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tableStyles" Target="tableStyle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riharan A [CB.EN.P2AID20022]" userId="S::cb.en.p2aid20022@cb.students.amrita.edu::8a06b9a5-0634-4a51-bf30-739737cc9b13" providerId="AD" clId="Web-{EDE85567-470D-4E32-80C1-A02D792514D9}"/>
    <pc:docChg chg="modSld">
      <pc:chgData name="Hariharan A [CB.EN.P2AID20022]" userId="S::cb.en.p2aid20022@cb.students.amrita.edu::8a06b9a5-0634-4a51-bf30-739737cc9b13" providerId="AD" clId="Web-{EDE85567-470D-4E32-80C1-A02D792514D9}" dt="2021-06-05T08:40:35.245" v="0" actId="1076"/>
      <pc:docMkLst>
        <pc:docMk/>
      </pc:docMkLst>
      <pc:sldChg chg="modSp">
        <pc:chgData name="Hariharan A [CB.EN.P2AID20022]" userId="S::cb.en.p2aid20022@cb.students.amrita.edu::8a06b9a5-0634-4a51-bf30-739737cc9b13" providerId="AD" clId="Web-{EDE85567-470D-4E32-80C1-A02D792514D9}" dt="2021-06-05T08:40:35.245" v="0" actId="1076"/>
        <pc:sldMkLst>
          <pc:docMk/>
          <pc:sldMk cId="0" sldId="1618"/>
        </pc:sldMkLst>
        <pc:picChg chg="mod">
          <ac:chgData name="Hariharan A [CB.EN.P2AID20022]" userId="S::cb.en.p2aid20022@cb.students.amrita.edu::8a06b9a5-0634-4a51-bf30-739737cc9b13" providerId="AD" clId="Web-{EDE85567-470D-4E32-80C1-A02D792514D9}" dt="2021-06-05T08:40:35.245" v="0" actId="1076"/>
          <ac:picMkLst>
            <pc:docMk/>
            <pc:sldMk cId="0" sldId="1618"/>
            <ac:picMk id="5" creationId="{00000000-0000-0000-0000-000000000000}"/>
          </ac:picMkLst>
        </pc:pic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t" anchorCtr="0" compatLnSpc="1">
            <a:prstTxWarp prst="textNoShape">
              <a:avLst/>
            </a:prstTxWarp>
          </a:bodyPr>
          <a:lstStyle>
            <a:lvl1pPr defTabSz="931863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925" y="0"/>
            <a:ext cx="30384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t" anchorCtr="0" compatLnSpc="1">
            <a:prstTxWarp prst="textNoShape">
              <a:avLst/>
            </a:prstTxWarp>
          </a:bodyPr>
          <a:lstStyle>
            <a:lvl1pPr algn="r" defTabSz="931863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39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74113"/>
            <a:ext cx="30384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b" anchorCtr="0" compatLnSpc="1">
            <a:prstTxWarp prst="textNoShape">
              <a:avLst/>
            </a:prstTxWarp>
          </a:bodyPr>
          <a:lstStyle>
            <a:lvl1pPr defTabSz="931863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39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774113"/>
            <a:ext cx="30384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b" anchorCtr="0" compatLnSpc="1">
            <a:prstTxWarp prst="textNoShape">
              <a:avLst/>
            </a:prstTxWarp>
          </a:bodyPr>
          <a:lstStyle>
            <a:lvl1pPr algn="r" defTabSz="931863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6C409CF7-5066-4677-8A29-BEA8A00681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9936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t" anchorCtr="0" compatLnSpc="1">
            <a:prstTxWarp prst="textNoShape">
              <a:avLst/>
            </a:prstTxWarp>
          </a:bodyPr>
          <a:lstStyle>
            <a:lvl1pPr defTabSz="931863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925" y="0"/>
            <a:ext cx="30384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t" anchorCtr="0" compatLnSpc="1">
            <a:prstTxWarp prst="textNoShape">
              <a:avLst/>
            </a:prstTxWarp>
          </a:bodyPr>
          <a:lstStyle>
            <a:lvl1pPr algn="r" defTabSz="931863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95388" y="692150"/>
            <a:ext cx="4619625" cy="3463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387850"/>
            <a:ext cx="5140325" cy="415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74113"/>
            <a:ext cx="30384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b" anchorCtr="0" compatLnSpc="1">
            <a:prstTxWarp prst="textNoShape">
              <a:avLst/>
            </a:prstTxWarp>
          </a:bodyPr>
          <a:lstStyle>
            <a:lvl1pPr defTabSz="931863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925" y="8774113"/>
            <a:ext cx="30384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b" anchorCtr="0" compatLnSpc="1">
            <a:prstTxWarp prst="textNoShape">
              <a:avLst/>
            </a:prstTxWarp>
          </a:bodyPr>
          <a:lstStyle>
            <a:lvl1pPr algn="r" defTabSz="931863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47D656CF-BCFC-44ED-B16B-F8428F7E2E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6774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 txBox="1">
            <a:spLocks noGrp="1" noChangeArrowheads="1"/>
          </p:cNvSpPr>
          <p:nvPr/>
        </p:nvSpPr>
        <p:spPr bwMode="auto">
          <a:xfrm>
            <a:off x="3971925" y="8774113"/>
            <a:ext cx="30384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170" tIns="46586" rIns="93170" bIns="46586" anchor="b"/>
          <a:lstStyle/>
          <a:p>
            <a:pPr algn="r" defTabSz="931863" eaLnBrk="0" hangingPunct="0"/>
            <a:fld id="{D5F00673-7297-4927-BE1F-E69C4112C7CF}" type="slidenum">
              <a:rPr lang="zh-CN" altLang="en-US" sz="1200">
                <a:latin typeface="Times New Roman" pitchFamily="18" charset="0"/>
              </a:rPr>
              <a:pPr algn="r" defTabSz="931863" eaLnBrk="0" hangingPunct="0"/>
              <a:t>1</a:t>
            </a:fld>
            <a:endParaRPr lang="en-US" altLang="zh-CN" sz="1200">
              <a:latin typeface="Times New Roman" pitchFamily="18" charset="0"/>
            </a:endParaRPr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864349-1CD7-4A57-9ADE-EE9F2B3684A9}" type="slidenum">
              <a:rPr lang="en-US" altLang="zh-CN" smtClean="0"/>
              <a:pPr/>
              <a:t>11</a:t>
            </a:fld>
            <a:endParaRPr lang="en-US" altLang="zh-CN"/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C5AC9ED-FA02-496E-8557-C7D377834AD7}" type="slidenum">
              <a:rPr lang="en-US" altLang="zh-CN" smtClean="0"/>
              <a:pPr/>
              <a:t>19</a:t>
            </a:fld>
            <a:endParaRPr lang="en-US" altLang="zh-CN"/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A3C4249-E1A1-4F14-9499-26950075F3F5}" type="slidenum">
              <a:rPr lang="en-US" altLang="zh-CN" smtClean="0"/>
              <a:pPr/>
              <a:t>20</a:t>
            </a:fld>
            <a:endParaRPr lang="en-US" altLang="zh-CN"/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 txBox="1">
            <a:spLocks noGrp="1" noChangeArrowheads="1"/>
          </p:cNvSpPr>
          <p:nvPr/>
        </p:nvSpPr>
        <p:spPr bwMode="auto">
          <a:xfrm>
            <a:off x="3971925" y="8774113"/>
            <a:ext cx="30384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833" tIns="46417" rIns="92833" bIns="46417" anchor="b"/>
          <a:lstStyle/>
          <a:p>
            <a:pPr algn="r" defTabSz="928688" eaLnBrk="0" hangingPunct="0"/>
            <a:fld id="{6B9C7050-965A-4B40-BBF7-5572F3C26184}" type="slidenum">
              <a:rPr lang="en-US" altLang="zh-CN" sz="1200">
                <a:latin typeface="Times New Roman" pitchFamily="18" charset="0"/>
              </a:rPr>
              <a:pPr algn="r" defTabSz="928688" eaLnBrk="0" hangingPunct="0"/>
              <a:t>21</a:t>
            </a:fld>
            <a:endParaRPr lang="en-US" altLang="zh-CN" sz="1200">
              <a:latin typeface="Times New Roman" pitchFamily="18" charset="0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 txBox="1">
            <a:spLocks noGrp="1" noChangeArrowheads="1"/>
          </p:cNvSpPr>
          <p:nvPr/>
        </p:nvSpPr>
        <p:spPr bwMode="auto">
          <a:xfrm>
            <a:off x="3971925" y="8774113"/>
            <a:ext cx="30384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833" tIns="46417" rIns="92833" bIns="46417" anchor="b"/>
          <a:lstStyle/>
          <a:p>
            <a:pPr algn="r" defTabSz="928688" eaLnBrk="0" hangingPunct="0"/>
            <a:fld id="{8FC5E969-5D96-47E1-AC14-49F8EADEFA06}" type="slidenum">
              <a:rPr lang="en-US" altLang="zh-CN" sz="1200">
                <a:latin typeface="Times New Roman" pitchFamily="18" charset="0"/>
              </a:rPr>
              <a:pPr algn="r" defTabSz="928688" eaLnBrk="0" hangingPunct="0"/>
              <a:t>22</a:t>
            </a:fld>
            <a:endParaRPr lang="en-US" altLang="zh-CN" sz="1200">
              <a:latin typeface="Times New Roman" pitchFamily="18" charset="0"/>
            </a:endParaRPr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 txBox="1">
            <a:spLocks noGrp="1" noChangeArrowheads="1"/>
          </p:cNvSpPr>
          <p:nvPr/>
        </p:nvSpPr>
        <p:spPr bwMode="auto">
          <a:xfrm>
            <a:off x="3971925" y="8774113"/>
            <a:ext cx="30384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833" tIns="46417" rIns="92833" bIns="46417" anchor="b"/>
          <a:lstStyle/>
          <a:p>
            <a:pPr algn="r" defTabSz="928688" eaLnBrk="0" hangingPunct="0"/>
            <a:fld id="{26CBE1F2-EE93-4AFC-BB93-D26F1DA0462A}" type="slidenum">
              <a:rPr lang="en-US" altLang="zh-CN" sz="1200">
                <a:latin typeface="Times New Roman" pitchFamily="18" charset="0"/>
              </a:rPr>
              <a:pPr algn="r" defTabSz="928688" eaLnBrk="0" hangingPunct="0"/>
              <a:t>23</a:t>
            </a:fld>
            <a:endParaRPr lang="en-US" altLang="zh-CN" sz="120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CD705E6-6BCC-485E-AC7D-842BA88A049B}" type="slidenum">
              <a:rPr lang="en-US" altLang="zh-CN" smtClean="0"/>
              <a:pPr/>
              <a:t>24</a:t>
            </a:fld>
            <a:endParaRPr lang="en-US" altLang="zh-CN"/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75C9B8C-7094-4A10-9361-5E0D670553D8}" type="slidenum">
              <a:rPr lang="en-US" altLang="zh-CN" smtClean="0"/>
              <a:pPr/>
              <a:t>25</a:t>
            </a:fld>
            <a:endParaRPr lang="en-US" altLang="zh-CN"/>
          </a:p>
        </p:txBody>
      </p:sp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C021773-705E-4CD8-8D58-1969FE0602FD}" type="slidenum">
              <a:rPr lang="en-US" altLang="zh-CN" smtClean="0"/>
              <a:pPr/>
              <a:t>26</a:t>
            </a:fld>
            <a:endParaRPr lang="en-US" altLang="zh-CN"/>
          </a:p>
        </p:txBody>
      </p:sp>
      <p:sp>
        <p:nvSpPr>
          <p:cNvPr id="130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 txBox="1">
            <a:spLocks noGrp="1" noChangeArrowheads="1"/>
          </p:cNvSpPr>
          <p:nvPr/>
        </p:nvSpPr>
        <p:spPr bwMode="auto">
          <a:xfrm>
            <a:off x="3971925" y="8774113"/>
            <a:ext cx="30384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833" tIns="46417" rIns="92833" bIns="46417" anchor="b"/>
          <a:lstStyle/>
          <a:p>
            <a:pPr algn="r" defTabSz="928688" eaLnBrk="0" hangingPunct="0"/>
            <a:fld id="{C8B21029-4290-4099-BB9E-0970E7CF2BC7}" type="slidenum">
              <a:rPr lang="en-US" altLang="zh-CN" sz="1200">
                <a:latin typeface="Times New Roman" pitchFamily="18" charset="0"/>
              </a:rPr>
              <a:pPr algn="r" defTabSz="928688" eaLnBrk="0" hangingPunct="0"/>
              <a:t>2</a:t>
            </a:fld>
            <a:endParaRPr lang="en-US" altLang="zh-CN" sz="1200">
              <a:latin typeface="Times New Roman" pitchFamily="18" charset="0"/>
            </a:endParaRPr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7"/>
          <p:cNvSpPr txBox="1">
            <a:spLocks noGrp="1" noChangeArrowheads="1"/>
          </p:cNvSpPr>
          <p:nvPr/>
        </p:nvSpPr>
        <p:spPr bwMode="auto">
          <a:xfrm>
            <a:off x="3971925" y="8774113"/>
            <a:ext cx="30384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833" tIns="46417" rIns="92833" bIns="46417" anchor="b"/>
          <a:lstStyle/>
          <a:p>
            <a:pPr algn="r" defTabSz="928688" eaLnBrk="0" hangingPunct="0"/>
            <a:fld id="{AD9F8523-3167-4C74-B430-F5E824237E08}" type="slidenum">
              <a:rPr lang="en-US" altLang="zh-CN" sz="1200">
                <a:latin typeface="Times New Roman" pitchFamily="18" charset="0"/>
              </a:rPr>
              <a:pPr algn="r" defTabSz="928688" eaLnBrk="0" hangingPunct="0"/>
              <a:t>27</a:t>
            </a:fld>
            <a:endParaRPr lang="en-US" altLang="zh-CN" sz="1200">
              <a:latin typeface="Times New Roman" pitchFamily="18" charset="0"/>
            </a:endParaRPr>
          </a:p>
        </p:txBody>
      </p:sp>
      <p:sp>
        <p:nvSpPr>
          <p:cNvPr id="146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7"/>
          <p:cNvSpPr txBox="1">
            <a:spLocks noGrp="1" noChangeArrowheads="1"/>
          </p:cNvSpPr>
          <p:nvPr/>
        </p:nvSpPr>
        <p:spPr bwMode="auto">
          <a:xfrm>
            <a:off x="3971925" y="8774113"/>
            <a:ext cx="30384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833" tIns="46417" rIns="92833" bIns="46417" anchor="b"/>
          <a:lstStyle/>
          <a:p>
            <a:pPr algn="r" defTabSz="928688" eaLnBrk="0" hangingPunct="0"/>
            <a:fld id="{B56EC0D5-3A63-4524-BF8A-0DF865BA6824}" type="slidenum">
              <a:rPr lang="en-US" altLang="zh-CN" sz="1200">
                <a:latin typeface="Times New Roman" pitchFamily="18" charset="0"/>
              </a:rPr>
              <a:pPr algn="r" defTabSz="928688" eaLnBrk="0" hangingPunct="0"/>
              <a:t>33</a:t>
            </a:fld>
            <a:endParaRPr lang="en-US" altLang="zh-CN" sz="1200">
              <a:latin typeface="Times New Roman" pitchFamily="18" charset="0"/>
            </a:endParaRPr>
          </a:p>
        </p:txBody>
      </p:sp>
      <p:sp>
        <p:nvSpPr>
          <p:cNvPr id="171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D656CF-BCFC-44ED-B16B-F8428F7E2E54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9A438B-BEFF-4420-A4C1-F93FFB5239C3}" type="slidenum">
              <a:rPr lang="en-US" altLang="zh-CN" smtClean="0"/>
              <a:pPr/>
              <a:t>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5659648-87DE-4C51-9671-E6E9DD088CFD}" type="slidenum">
              <a:rPr lang="en-US" altLang="zh-CN" smtClean="0"/>
              <a:pPr/>
              <a:t>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CA75DAF-1182-42C9-AF24-A0F12D62D7B3}" type="slidenum">
              <a:rPr lang="en-US" altLang="zh-CN" smtClean="0"/>
              <a:pPr/>
              <a:t>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 txBox="1">
            <a:spLocks noGrp="1" noChangeArrowheads="1"/>
          </p:cNvSpPr>
          <p:nvPr/>
        </p:nvSpPr>
        <p:spPr bwMode="auto">
          <a:xfrm>
            <a:off x="3971925" y="8774113"/>
            <a:ext cx="30384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833" tIns="46417" rIns="92833" bIns="46417" anchor="b"/>
          <a:lstStyle/>
          <a:p>
            <a:pPr algn="r" defTabSz="928688" eaLnBrk="0" hangingPunct="0"/>
            <a:fld id="{F9BEC32C-DBEA-4F2C-9560-E91EF63DD7A1}" type="slidenum">
              <a:rPr lang="en-US" altLang="zh-CN" sz="1200">
                <a:latin typeface="Times New Roman" pitchFamily="18" charset="0"/>
              </a:rPr>
              <a:pPr algn="r" defTabSz="928688" eaLnBrk="0" hangingPunct="0"/>
              <a:t>7</a:t>
            </a:fld>
            <a:endParaRPr lang="en-US" altLang="zh-CN" sz="1200">
              <a:latin typeface="Times New Roman" pitchFamily="18" charset="0"/>
            </a:endParaRPr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475612-7417-4EF2-99C0-B593ECED3457}" type="slidenum">
              <a:rPr lang="en-US" altLang="zh-CN" smtClean="0"/>
              <a:pPr/>
              <a:t>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475612-7417-4EF2-99C0-B593ECED3457}" type="slidenum">
              <a:rPr lang="en-US" altLang="zh-CN" smtClean="0"/>
              <a:pPr/>
              <a:t>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57FCBC0-1CB5-40FE-A6B9-21F08D581928}" type="slidenum">
              <a:rPr lang="en-US" altLang="zh-CN" smtClean="0"/>
              <a:pPr/>
              <a:t>10</a:t>
            </a:fld>
            <a:endParaRPr lang="en-US" altLang="zh-CN"/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29804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29805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C59226DE-BEEE-4C10-80D9-858566EBA192}" type="datetime4">
              <a:rPr lang="en-US"/>
              <a:pPr>
                <a:defRPr/>
              </a:pPr>
              <a:t>June 5, 2021</a:t>
            </a:fld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53402ED6-90F0-471A-9F41-C2458C1C16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06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25E22D-39B9-4263-8D6F-52B025EED2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8450" y="381000"/>
            <a:ext cx="211455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81000"/>
            <a:ext cx="619125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06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1041AD-30B8-465A-B60D-DA16150B3F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402638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1371600"/>
            <a:ext cx="41529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10100" y="1371600"/>
            <a:ext cx="4152900" cy="2476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10100" y="4000500"/>
            <a:ext cx="4152900" cy="2476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206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248705-4D3F-4A49-B54F-8B316BABD6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402638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1371600"/>
            <a:ext cx="41529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1529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06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D43E25-11D3-4FFA-88C3-E841D686B3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304800" y="381000"/>
            <a:ext cx="8402638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371600"/>
            <a:ext cx="4152900" cy="2476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10100" y="1371600"/>
            <a:ext cx="4152900" cy="2476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304800" y="4000500"/>
            <a:ext cx="4152900" cy="2476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10100" y="4000500"/>
            <a:ext cx="4152900" cy="2476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06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6FB57A-4561-40C9-8339-756BDD96C8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402638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304800" y="1371600"/>
            <a:ext cx="4152900" cy="51054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10100" y="1371600"/>
            <a:ext cx="41529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06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FD2A20-C0B4-4874-AECB-B0405986D3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402638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71600"/>
            <a:ext cx="41529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10100" y="1371600"/>
            <a:ext cx="4152900" cy="2476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10100" y="4000500"/>
            <a:ext cx="4152900" cy="2476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206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C8E7F7-F5AB-4225-BF3E-243B4D5FD5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304800" y="381000"/>
            <a:ext cx="8458200" cy="6096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2059"/>
          <p:cNvSpPr>
            <a:spLocks noGrp="1" noChangeArrowheads="1"/>
          </p:cNvSpPr>
          <p:nvPr>
            <p:ph type="dt" sz="half" idx="10"/>
          </p:nvPr>
        </p:nvSpPr>
        <p:spPr>
          <a:xfrm>
            <a:off x="304800" y="6477000"/>
            <a:ext cx="19050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47D476-851C-4D8C-A694-F3B89F092D64}" type="datetime4">
              <a:rPr lang="en-US"/>
              <a:pPr>
                <a:defRPr/>
              </a:pPr>
              <a:t>June 5, 2021</a:t>
            </a:fld>
            <a:endParaRPr lang="en-US"/>
          </a:p>
        </p:txBody>
      </p:sp>
      <p:sp>
        <p:nvSpPr>
          <p:cNvPr id="4" name="Rectangle 2060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2800" y="6477000"/>
            <a:ext cx="28956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5" name="Rectangle 206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7BB59C-506F-4952-B8CF-36C682CA06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06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18D10F-3B7E-49A4-93D5-55E77C3222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059"/>
          <p:cNvSpPr>
            <a:spLocks noGrp="1" noChangeArrowheads="1"/>
          </p:cNvSpPr>
          <p:nvPr>
            <p:ph type="dt" sz="half" idx="10"/>
          </p:nvPr>
        </p:nvSpPr>
        <p:spPr>
          <a:xfrm>
            <a:off x="304800" y="6477000"/>
            <a:ext cx="19050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AE119F-CEF8-483F-ACF4-8DB4D06F405E}" type="datetime4">
              <a:rPr lang="en-US"/>
              <a:pPr>
                <a:defRPr/>
              </a:pPr>
              <a:t>June 5, 2021</a:t>
            </a:fld>
            <a:endParaRPr lang="en-US"/>
          </a:p>
        </p:txBody>
      </p:sp>
      <p:sp>
        <p:nvSpPr>
          <p:cNvPr id="5" name="Rectangle 2060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2800" y="6477000"/>
            <a:ext cx="28956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6" name="Rectangle 206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3672E2-49F2-48F4-BF56-3D07F68C94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71600"/>
            <a:ext cx="41529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1529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059"/>
          <p:cNvSpPr>
            <a:spLocks noGrp="1" noChangeArrowheads="1"/>
          </p:cNvSpPr>
          <p:nvPr>
            <p:ph type="dt" sz="half" idx="10"/>
          </p:nvPr>
        </p:nvSpPr>
        <p:spPr>
          <a:xfrm>
            <a:off x="304800" y="6477000"/>
            <a:ext cx="19050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C9A1F3-1EF8-48E9-A288-7E0691FFE88D}" type="datetime4">
              <a:rPr lang="en-US"/>
              <a:pPr>
                <a:defRPr/>
              </a:pPr>
              <a:t>June 5, 2021</a:t>
            </a:fld>
            <a:endParaRPr lang="en-US"/>
          </a:p>
        </p:txBody>
      </p:sp>
      <p:sp>
        <p:nvSpPr>
          <p:cNvPr id="6" name="Rectangle 2060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2800" y="6477000"/>
            <a:ext cx="28956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7" name="Rectangle 206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3E40F7-FEDA-4BBF-A3DC-AD23E8D70E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059"/>
          <p:cNvSpPr>
            <a:spLocks noGrp="1" noChangeArrowheads="1"/>
          </p:cNvSpPr>
          <p:nvPr>
            <p:ph type="dt" sz="half" idx="10"/>
          </p:nvPr>
        </p:nvSpPr>
        <p:spPr>
          <a:xfrm>
            <a:off x="304800" y="6477000"/>
            <a:ext cx="19050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054394-5D83-4DB3-974A-EB71E7C40B66}" type="datetime4">
              <a:rPr lang="en-US"/>
              <a:pPr>
                <a:defRPr/>
              </a:pPr>
              <a:t>June 5, 2021</a:t>
            </a:fld>
            <a:endParaRPr lang="en-US"/>
          </a:p>
        </p:txBody>
      </p:sp>
      <p:sp>
        <p:nvSpPr>
          <p:cNvPr id="8" name="Rectangle 2060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2800" y="6477000"/>
            <a:ext cx="28956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9" name="Rectangle 206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5EF323-59B4-47E3-BAAE-430DAE2534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06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BF0508-BA8B-439A-A26E-35937644C3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059"/>
          <p:cNvSpPr>
            <a:spLocks noGrp="1" noChangeArrowheads="1"/>
          </p:cNvSpPr>
          <p:nvPr>
            <p:ph type="dt" sz="half" idx="10"/>
          </p:nvPr>
        </p:nvSpPr>
        <p:spPr>
          <a:xfrm>
            <a:off x="304800" y="6477000"/>
            <a:ext cx="19050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7745AD-5DE8-49F3-ADC6-DF4DBDF66F68}" type="datetime4">
              <a:rPr lang="en-US"/>
              <a:pPr>
                <a:defRPr/>
              </a:pPr>
              <a:t>June 5, 2021</a:t>
            </a:fld>
            <a:endParaRPr lang="en-US"/>
          </a:p>
        </p:txBody>
      </p:sp>
      <p:sp>
        <p:nvSpPr>
          <p:cNvPr id="3" name="Rectangle 2060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2800" y="6477000"/>
            <a:ext cx="28956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4" name="Rectangle 206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460DF8-6886-4668-B1FB-66181953F2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059"/>
          <p:cNvSpPr>
            <a:spLocks noGrp="1" noChangeArrowheads="1"/>
          </p:cNvSpPr>
          <p:nvPr>
            <p:ph type="dt" sz="half" idx="10"/>
          </p:nvPr>
        </p:nvSpPr>
        <p:spPr>
          <a:xfrm>
            <a:off x="304800" y="6477000"/>
            <a:ext cx="19050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EEECF5-60F0-4F7A-8585-050A25575BFA}" type="datetime4">
              <a:rPr lang="en-US"/>
              <a:pPr>
                <a:defRPr/>
              </a:pPr>
              <a:t>June 5, 2021</a:t>
            </a:fld>
            <a:endParaRPr lang="en-US"/>
          </a:p>
        </p:txBody>
      </p:sp>
      <p:sp>
        <p:nvSpPr>
          <p:cNvPr id="6" name="Rectangle 2060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2800" y="6477000"/>
            <a:ext cx="28956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7" name="Rectangle 206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FA38D8-9433-4DCA-A9F0-134A6E0C37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059"/>
          <p:cNvSpPr>
            <a:spLocks noGrp="1" noChangeArrowheads="1"/>
          </p:cNvSpPr>
          <p:nvPr>
            <p:ph type="dt" sz="half" idx="10"/>
          </p:nvPr>
        </p:nvSpPr>
        <p:spPr>
          <a:xfrm>
            <a:off x="304800" y="6477000"/>
            <a:ext cx="19050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381C80-3443-44E8-8029-7B53376C1DB2}" type="datetime4">
              <a:rPr lang="en-US"/>
              <a:pPr>
                <a:defRPr/>
              </a:pPr>
              <a:t>June 5, 2021</a:t>
            </a:fld>
            <a:endParaRPr lang="en-US"/>
          </a:p>
        </p:txBody>
      </p:sp>
      <p:sp>
        <p:nvSpPr>
          <p:cNvPr id="6" name="Rectangle 2060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2800" y="6477000"/>
            <a:ext cx="28956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7" name="Rectangle 206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68A6F5-73EF-415A-A3A1-1A683C3CCE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056"/>
          <p:cNvSpPr>
            <a:spLocks noChangeArrowheads="1"/>
          </p:cNvSpPr>
          <p:nvPr/>
        </p:nvSpPr>
        <p:spPr bwMode="gray">
          <a:xfrm>
            <a:off x="304800" y="1219200"/>
            <a:ext cx="8410575" cy="46038"/>
          </a:xfrm>
          <a:prstGeom prst="rect">
            <a:avLst/>
          </a:prstGeom>
          <a:gradFill rotWithShape="1">
            <a:gsLst>
              <a:gs pos="0">
                <a:srgbClr val="00CE98">
                  <a:alpha val="50000"/>
                </a:srgbClr>
              </a:gs>
              <a:gs pos="100000">
                <a:srgbClr val="8FF9EF">
                  <a:alpha val="51999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kumimoji="1" lang="en-US" sz="2400"/>
          </a:p>
        </p:txBody>
      </p:sp>
      <p:sp>
        <p:nvSpPr>
          <p:cNvPr id="1027" name="Rectangle 2057"/>
          <p:cNvSpPr>
            <a:spLocks noGrp="1" noChangeArrowheads="1"/>
          </p:cNvSpPr>
          <p:nvPr>
            <p:ph type="title"/>
          </p:nvPr>
        </p:nvSpPr>
        <p:spPr bwMode="auto">
          <a:xfrm>
            <a:off x="0" y="381000"/>
            <a:ext cx="9144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2058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371600"/>
            <a:ext cx="84582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28781" name="Rectangle 206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D4DE566-C593-410A-98D8-898A789028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7" r:id="rId1"/>
    <p:sldLayoutId id="2147483948" r:id="rId2"/>
    <p:sldLayoutId id="2147483958" r:id="rId3"/>
    <p:sldLayoutId id="2147483959" r:id="rId4"/>
    <p:sldLayoutId id="2147483960" r:id="rId5"/>
    <p:sldLayoutId id="2147483949" r:id="rId6"/>
    <p:sldLayoutId id="2147483961" r:id="rId7"/>
    <p:sldLayoutId id="2147483962" r:id="rId8"/>
    <p:sldLayoutId id="2147483963" r:id="rId9"/>
    <p:sldLayoutId id="2147483950" r:id="rId10"/>
    <p:sldLayoutId id="2147483951" r:id="rId11"/>
    <p:sldLayoutId id="2147483952" r:id="rId12"/>
    <p:sldLayoutId id="2147483953" r:id="rId13"/>
    <p:sldLayoutId id="2147483954" r:id="rId14"/>
    <p:sldLayoutId id="2147483955" r:id="rId15"/>
    <p:sldLayoutId id="2147483956" r:id="rId16"/>
    <p:sldLayoutId id="2147483964" r:id="rId17"/>
  </p:sldLayoutIdLst>
  <p:transition>
    <p:zoom/>
  </p:transition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13" Type="http://schemas.openxmlformats.org/officeDocument/2006/relationships/image" Target="../media/image7.wmf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4.wmf"/><Relationship Id="rId12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11" Type="http://schemas.openxmlformats.org/officeDocument/2006/relationships/image" Target="../media/image6.wmf"/><Relationship Id="rId5" Type="http://schemas.openxmlformats.org/officeDocument/2006/relationships/image" Target="../media/image3.wmf"/><Relationship Id="rId10" Type="http://schemas.openxmlformats.org/officeDocument/2006/relationships/oleObject" Target="../embeddings/oleObject6.bin"/><Relationship Id="rId4" Type="http://schemas.openxmlformats.org/officeDocument/2006/relationships/oleObject" Target="../embeddings/oleObject3.bin"/><Relationship Id="rId9" Type="http://schemas.openxmlformats.org/officeDocument/2006/relationships/image" Target="../media/image5.w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13.emf"/><Relationship Id="rId4" Type="http://schemas.openxmlformats.org/officeDocument/2006/relationships/oleObject" Target="../embeddings/oleObject8.bin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14.emf"/><Relationship Id="rId4" Type="http://schemas.openxmlformats.org/officeDocument/2006/relationships/oleObject" Target="../embeddings/oleObject10.bin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152400"/>
            <a:ext cx="8077200" cy="3886200"/>
          </a:xfrm>
        </p:spPr>
        <p:txBody>
          <a:bodyPr/>
          <a:lstStyle/>
          <a:p>
            <a:r>
              <a:rPr lang="en-AU" altLang="zh-TW" sz="4800" dirty="0">
                <a:ea typeface="PMingLiU" pitchFamily="18" charset="-120"/>
              </a:rPr>
              <a:t>Unsupervised Learning-Cluster Analysis</a:t>
            </a:r>
            <a:endParaRPr lang="en-US" altLang="zh-CN" sz="4800" dirty="0">
              <a:ea typeface="SimSun" pitchFamily="2" charset="-122"/>
            </a:endParaRPr>
          </a:p>
        </p:txBody>
      </p:sp>
      <p:sp>
        <p:nvSpPr>
          <p:cNvPr id="10244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04800" y="6477000"/>
            <a:ext cx="1905000" cy="381000"/>
          </a:xfrm>
          <a:noFill/>
        </p:spPr>
        <p:txBody>
          <a:bodyPr anchor="t"/>
          <a:lstStyle/>
          <a:p>
            <a:pPr algn="l"/>
            <a:fld id="{A64BA746-BB02-4D9C-A59A-D6B09B0416FD}" type="slidenum">
              <a:rPr lang="en-US" altLang="zh-CN" sz="1800" smtClean="0">
                <a:ea typeface="SimSun" pitchFamily="2" charset="-122"/>
              </a:rPr>
              <a:pPr algn="l"/>
              <a:t>1</a:t>
            </a:fld>
            <a:endParaRPr lang="en-US" altLang="zh-CN" sz="1800">
              <a:ea typeface="SimSun" pitchFamily="2" charset="-122"/>
            </a:endParaRPr>
          </a:p>
        </p:txBody>
      </p:sp>
    </p:spTree>
  </p:cSld>
  <p:clrMapOvr>
    <a:masterClrMapping/>
  </p:clrMapOvr>
  <p:transition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822325" y="492125"/>
            <a:ext cx="7296150" cy="498475"/>
          </a:xfrm>
        </p:spPr>
        <p:txBody>
          <a:bodyPr/>
          <a:lstStyle/>
          <a:p>
            <a:pPr eaLnBrk="1" hangingPunct="1"/>
            <a:r>
              <a:rPr lang="en-US" altLang="zh-CN" sz="3200">
                <a:ea typeface="SimSun" pitchFamily="2" charset="-122"/>
              </a:rPr>
              <a:t>The </a:t>
            </a:r>
            <a:r>
              <a:rPr lang="en-US" altLang="zh-CN" sz="3200" i="1">
                <a:ea typeface="SimSun" pitchFamily="2" charset="-122"/>
              </a:rPr>
              <a:t>K-Means</a:t>
            </a:r>
            <a:r>
              <a:rPr lang="en-US" altLang="zh-CN" sz="3200">
                <a:ea typeface="SimSun" pitchFamily="2" charset="-122"/>
              </a:rPr>
              <a:t> Clustering Method</a:t>
            </a:r>
            <a:r>
              <a:rPr lang="en-US" altLang="zh-CN" sz="2400">
                <a:ea typeface="SimSun" pitchFamily="2" charset="-122"/>
              </a:rPr>
              <a:t> </a:t>
            </a:r>
            <a:endParaRPr lang="en-US" altLang="zh-CN" sz="2800">
              <a:ea typeface="SimSun" pitchFamily="2" charset="-122"/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7851775" cy="48006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zh-CN" sz="2400" dirty="0">
                <a:ea typeface="SimSun" pitchFamily="2" charset="-122"/>
              </a:rPr>
              <a:t>Given </a:t>
            </a:r>
            <a:r>
              <a:rPr lang="en-US" altLang="zh-CN" sz="2400" i="1" dirty="0">
                <a:ea typeface="SimSun" pitchFamily="2" charset="-122"/>
              </a:rPr>
              <a:t>k</a:t>
            </a:r>
            <a:r>
              <a:rPr lang="en-US" altLang="zh-CN" sz="2400" dirty="0">
                <a:ea typeface="SimSun" pitchFamily="2" charset="-122"/>
              </a:rPr>
              <a:t>, the </a:t>
            </a:r>
            <a:r>
              <a:rPr lang="en-US" altLang="zh-CN" sz="2400" i="1" dirty="0">
                <a:ea typeface="SimSun" pitchFamily="2" charset="-122"/>
              </a:rPr>
              <a:t>k-means</a:t>
            </a:r>
            <a:r>
              <a:rPr lang="en-US" altLang="zh-CN" sz="2400" dirty="0">
                <a:ea typeface="SimSun" pitchFamily="2" charset="-122"/>
              </a:rPr>
              <a:t> algorithm is implemented in four steps:</a:t>
            </a:r>
          </a:p>
          <a:p>
            <a:pPr marL="914400" lvl="1" indent="-457200" eaLnBrk="1" hangingPunct="1">
              <a:lnSpc>
                <a:spcPct val="120000"/>
              </a:lnSpc>
              <a:buFont typeface="+mj-lt"/>
              <a:buAutoNum type="arabicPeriod"/>
            </a:pPr>
            <a:r>
              <a:rPr lang="en-US" altLang="zh-CN" sz="2400" dirty="0">
                <a:solidFill>
                  <a:srgbClr val="000000"/>
                </a:solidFill>
                <a:ea typeface="SimSun" pitchFamily="2" charset="-122"/>
              </a:rPr>
              <a:t>Partition objects into </a:t>
            </a:r>
            <a:r>
              <a:rPr lang="en-US" altLang="zh-CN" sz="2400" i="1" dirty="0">
                <a:solidFill>
                  <a:srgbClr val="0000FF"/>
                </a:solidFill>
                <a:ea typeface="SimSun" pitchFamily="2" charset="-122"/>
              </a:rPr>
              <a:t>k</a:t>
            </a:r>
            <a:r>
              <a:rPr lang="en-US" altLang="zh-CN" sz="2400" dirty="0">
                <a:solidFill>
                  <a:srgbClr val="0000FF"/>
                </a:solidFill>
                <a:ea typeface="SimSun" pitchFamily="2" charset="-122"/>
              </a:rPr>
              <a:t> nonempty subsets</a:t>
            </a:r>
          </a:p>
          <a:p>
            <a:pPr marL="914400" lvl="1" indent="-457200" eaLnBrk="1" hangingPunct="1">
              <a:lnSpc>
                <a:spcPct val="120000"/>
              </a:lnSpc>
              <a:buFont typeface="+mj-lt"/>
              <a:buAutoNum type="arabicPeriod"/>
            </a:pPr>
            <a:r>
              <a:rPr lang="en-US" altLang="zh-CN" sz="2400" dirty="0">
                <a:solidFill>
                  <a:srgbClr val="000000"/>
                </a:solidFill>
                <a:ea typeface="SimSun" pitchFamily="2" charset="-122"/>
              </a:rPr>
              <a:t>Compute </a:t>
            </a:r>
            <a:r>
              <a:rPr lang="en-US" altLang="zh-CN" sz="2400" dirty="0">
                <a:solidFill>
                  <a:srgbClr val="0000FF"/>
                </a:solidFill>
                <a:ea typeface="SimSun" pitchFamily="2" charset="-122"/>
              </a:rPr>
              <a:t>seed points </a:t>
            </a:r>
            <a:r>
              <a:rPr lang="en-US" altLang="zh-CN" sz="2400" dirty="0">
                <a:solidFill>
                  <a:srgbClr val="000000"/>
                </a:solidFill>
                <a:ea typeface="SimSun" pitchFamily="2" charset="-122"/>
              </a:rPr>
              <a:t>as the </a:t>
            </a:r>
            <a:r>
              <a:rPr lang="en-US" altLang="zh-CN" sz="2400" dirty="0" err="1">
                <a:solidFill>
                  <a:srgbClr val="0000FF"/>
                </a:solidFill>
                <a:ea typeface="SimSun" pitchFamily="2" charset="-122"/>
              </a:rPr>
              <a:t>centroids</a:t>
            </a:r>
            <a:r>
              <a:rPr lang="en-US" altLang="zh-CN" sz="2400" dirty="0">
                <a:solidFill>
                  <a:srgbClr val="0000FF"/>
                </a:solidFill>
                <a:ea typeface="SimSun" pitchFamily="2" charset="-122"/>
              </a:rPr>
              <a:t> of the clusters of the current partitioning </a:t>
            </a:r>
            <a:r>
              <a:rPr lang="en-US" altLang="zh-CN" sz="2400" dirty="0">
                <a:solidFill>
                  <a:srgbClr val="000000"/>
                </a:solidFill>
                <a:ea typeface="SimSun" pitchFamily="2" charset="-122"/>
              </a:rPr>
              <a:t>(the </a:t>
            </a:r>
            <a:r>
              <a:rPr lang="en-US" altLang="zh-CN" sz="2400" dirty="0" err="1">
                <a:solidFill>
                  <a:srgbClr val="000000"/>
                </a:solidFill>
                <a:ea typeface="SimSun" pitchFamily="2" charset="-122"/>
              </a:rPr>
              <a:t>centroid</a:t>
            </a:r>
            <a:r>
              <a:rPr lang="en-US" altLang="zh-CN" sz="2400" dirty="0">
                <a:solidFill>
                  <a:srgbClr val="000000"/>
                </a:solidFill>
                <a:ea typeface="SimSun" pitchFamily="2" charset="-122"/>
              </a:rPr>
              <a:t> is the center, i.e., </a:t>
            </a:r>
            <a:r>
              <a:rPr lang="en-US" altLang="zh-CN" sz="2400" i="1" dirty="0">
                <a:solidFill>
                  <a:schemeClr val="hlink"/>
                </a:solidFill>
                <a:ea typeface="SimSun" pitchFamily="2" charset="-122"/>
              </a:rPr>
              <a:t>mean point</a:t>
            </a:r>
            <a:r>
              <a:rPr lang="en-US" altLang="zh-CN" sz="2400" dirty="0">
                <a:solidFill>
                  <a:srgbClr val="000000"/>
                </a:solidFill>
                <a:ea typeface="SimSun" pitchFamily="2" charset="-122"/>
              </a:rPr>
              <a:t>, of the cluster)</a:t>
            </a:r>
          </a:p>
          <a:p>
            <a:pPr marL="914400" lvl="1" indent="-457200" eaLnBrk="1" hangingPunct="1">
              <a:lnSpc>
                <a:spcPct val="120000"/>
              </a:lnSpc>
              <a:buFont typeface="+mj-lt"/>
              <a:buAutoNum type="arabicPeriod"/>
            </a:pPr>
            <a:r>
              <a:rPr lang="en-US" altLang="zh-CN" sz="2400" dirty="0">
                <a:solidFill>
                  <a:srgbClr val="0000FF"/>
                </a:solidFill>
                <a:ea typeface="SimSun" pitchFamily="2" charset="-122"/>
              </a:rPr>
              <a:t>Assign each object </a:t>
            </a:r>
            <a:r>
              <a:rPr lang="en-US" altLang="zh-CN" sz="2400" dirty="0">
                <a:solidFill>
                  <a:srgbClr val="000000"/>
                </a:solidFill>
                <a:ea typeface="SimSun" pitchFamily="2" charset="-122"/>
              </a:rPr>
              <a:t>to the cluster with the </a:t>
            </a:r>
            <a:r>
              <a:rPr lang="en-US" altLang="zh-CN" sz="2400" dirty="0">
                <a:solidFill>
                  <a:srgbClr val="0000FF"/>
                </a:solidFill>
                <a:ea typeface="SimSun" pitchFamily="2" charset="-122"/>
              </a:rPr>
              <a:t>nearest seed point  </a:t>
            </a:r>
          </a:p>
          <a:p>
            <a:pPr marL="914400" lvl="1" indent="-457200" eaLnBrk="1" hangingPunct="1">
              <a:lnSpc>
                <a:spcPct val="120000"/>
              </a:lnSpc>
              <a:buFont typeface="+mj-lt"/>
              <a:buAutoNum type="arabicPeriod"/>
            </a:pPr>
            <a:r>
              <a:rPr lang="en-US" altLang="zh-CN" sz="2400" dirty="0">
                <a:solidFill>
                  <a:srgbClr val="000000"/>
                </a:solidFill>
                <a:ea typeface="SimSun" pitchFamily="2" charset="-122"/>
              </a:rPr>
              <a:t>Go </a:t>
            </a:r>
            <a:r>
              <a:rPr lang="en-US" altLang="zh-CN" sz="2400" dirty="0">
                <a:solidFill>
                  <a:srgbClr val="0000FF"/>
                </a:solidFill>
                <a:ea typeface="SimSun" pitchFamily="2" charset="-122"/>
              </a:rPr>
              <a:t>back to Step 2</a:t>
            </a:r>
            <a:r>
              <a:rPr lang="en-US" altLang="zh-CN" sz="2400" dirty="0">
                <a:solidFill>
                  <a:srgbClr val="000000"/>
                </a:solidFill>
                <a:ea typeface="SimSun" pitchFamily="2" charset="-122"/>
              </a:rPr>
              <a:t>, </a:t>
            </a:r>
            <a:r>
              <a:rPr lang="en-US" altLang="zh-CN" sz="2400" dirty="0">
                <a:solidFill>
                  <a:srgbClr val="C00000"/>
                </a:solidFill>
                <a:ea typeface="SimSun" pitchFamily="2" charset="-122"/>
              </a:rPr>
              <a:t>stop when the assignment does not change</a:t>
            </a:r>
          </a:p>
        </p:txBody>
      </p:sp>
      <p:sp>
        <p:nvSpPr>
          <p:cNvPr id="25604" name="Slide Number Placeholder 6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069F22B6-04CB-4D99-88AF-A4C1BCD3ED53}" type="slidenum">
              <a:rPr lang="en-US" altLang="zh-CN" smtClean="0">
                <a:ea typeface="SimSun" pitchFamily="2" charset="-122"/>
              </a:rPr>
              <a:pPr/>
              <a:t>10</a:t>
            </a:fld>
            <a:endParaRPr lang="en-US" altLang="zh-CN">
              <a:ea typeface="SimSun" pitchFamily="2" charset="-122"/>
            </a:endParaRPr>
          </a:p>
        </p:txBody>
      </p:sp>
    </p:spTree>
  </p:cSld>
  <p:clrMapOvr>
    <a:masterClrMapping/>
  </p:clrMapOvr>
  <p:transition>
    <p:zo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609600"/>
          </a:xfrm>
        </p:spPr>
        <p:txBody>
          <a:bodyPr/>
          <a:lstStyle/>
          <a:p>
            <a:pPr eaLnBrk="1" hangingPunct="1"/>
            <a:r>
              <a:rPr lang="en-US" altLang="ko-KR">
                <a:solidFill>
                  <a:srgbClr val="170981"/>
                </a:solidFill>
                <a:ea typeface="Gulim" pitchFamily="34" charset="-127"/>
              </a:rPr>
              <a:t>An Example of </a:t>
            </a:r>
            <a:r>
              <a:rPr lang="en-US" altLang="ko-KR" i="1">
                <a:solidFill>
                  <a:srgbClr val="170981"/>
                </a:solidFill>
                <a:ea typeface="Gulim" pitchFamily="34" charset="-127"/>
              </a:rPr>
              <a:t>K-Means</a:t>
            </a:r>
            <a:r>
              <a:rPr lang="en-US" altLang="ko-KR">
                <a:solidFill>
                  <a:srgbClr val="170981"/>
                </a:solidFill>
                <a:ea typeface="Gulim" pitchFamily="34" charset="-127"/>
              </a:rPr>
              <a:t> Clustering</a:t>
            </a:r>
            <a:endParaRPr lang="en-US" altLang="ko-KR" sz="2800">
              <a:solidFill>
                <a:srgbClr val="170981"/>
              </a:solidFill>
              <a:ea typeface="Gulim" pitchFamily="34" charset="-127"/>
            </a:endParaRPr>
          </a:p>
        </p:txBody>
      </p:sp>
      <p:sp>
        <p:nvSpPr>
          <p:cNvPr id="26627" name="Line 93"/>
          <p:cNvSpPr>
            <a:spLocks noChangeShapeType="1"/>
          </p:cNvSpPr>
          <p:nvPr/>
        </p:nvSpPr>
        <p:spPr bwMode="auto">
          <a:xfrm>
            <a:off x="5803900" y="23622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28" name="Text Box 181"/>
          <p:cNvSpPr txBox="1">
            <a:spLocks noChangeArrowheads="1"/>
          </p:cNvSpPr>
          <p:nvPr/>
        </p:nvSpPr>
        <p:spPr bwMode="auto">
          <a:xfrm>
            <a:off x="2451100" y="1771650"/>
            <a:ext cx="1143000" cy="158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400">
                <a:ea typeface="Gulim" pitchFamily="34" charset="-127"/>
              </a:rPr>
              <a:t>K=2</a:t>
            </a:r>
          </a:p>
          <a:p>
            <a:pPr>
              <a:spcBef>
                <a:spcPct val="50000"/>
              </a:spcBef>
            </a:pPr>
            <a:endParaRPr lang="en-US" altLang="ko-KR" sz="1400">
              <a:ea typeface="Gulim" pitchFamily="34" charset="-127"/>
            </a:endParaRPr>
          </a:p>
          <a:p>
            <a:pPr>
              <a:spcBef>
                <a:spcPct val="50000"/>
              </a:spcBef>
            </a:pPr>
            <a:r>
              <a:rPr lang="en-US" altLang="ko-KR" sz="1400">
                <a:ea typeface="Gulim" pitchFamily="34" charset="-127"/>
              </a:rPr>
              <a:t>Arbitrarily partition objects into k groups</a:t>
            </a:r>
          </a:p>
        </p:txBody>
      </p:sp>
      <p:sp>
        <p:nvSpPr>
          <p:cNvPr id="26629" name="Line 183"/>
          <p:cNvSpPr>
            <a:spLocks noChangeShapeType="1"/>
          </p:cNvSpPr>
          <p:nvPr/>
        </p:nvSpPr>
        <p:spPr bwMode="auto">
          <a:xfrm>
            <a:off x="2603500" y="22860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6630" name="Text Box 185"/>
          <p:cNvSpPr txBox="1">
            <a:spLocks noChangeArrowheads="1"/>
          </p:cNvSpPr>
          <p:nvPr/>
        </p:nvSpPr>
        <p:spPr bwMode="auto">
          <a:xfrm>
            <a:off x="5727700" y="2438400"/>
            <a:ext cx="1066800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400">
                <a:ea typeface="Gulim" pitchFamily="34" charset="-127"/>
              </a:rPr>
              <a:t>Update the cluster centroids</a:t>
            </a:r>
          </a:p>
        </p:txBody>
      </p:sp>
      <p:sp>
        <p:nvSpPr>
          <p:cNvPr id="26631" name="Text Box 190"/>
          <p:cNvSpPr txBox="1">
            <a:spLocks noChangeArrowheads="1"/>
          </p:cNvSpPr>
          <p:nvPr/>
        </p:nvSpPr>
        <p:spPr bwMode="auto">
          <a:xfrm>
            <a:off x="5727700" y="4953000"/>
            <a:ext cx="1066800" cy="1049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400" dirty="0">
                <a:ea typeface="Gulim" pitchFamily="34" charset="-127"/>
              </a:rPr>
              <a:t>Update the cluster </a:t>
            </a:r>
            <a:r>
              <a:rPr lang="en-US" altLang="ko-KR" sz="1400" dirty="0" err="1">
                <a:ea typeface="Gulim" pitchFamily="34" charset="-127"/>
              </a:rPr>
              <a:t>centroids</a:t>
            </a:r>
            <a:endParaRPr lang="en-US" altLang="ko-KR" sz="1400" dirty="0">
              <a:ea typeface="Gulim" pitchFamily="34" charset="-127"/>
            </a:endParaRPr>
          </a:p>
          <a:p>
            <a:pPr>
              <a:spcBef>
                <a:spcPct val="50000"/>
              </a:spcBef>
            </a:pPr>
            <a:endParaRPr lang="en-US" altLang="ko-KR" sz="1400" dirty="0">
              <a:ea typeface="Gulim" pitchFamily="34" charset="-127"/>
            </a:endParaRPr>
          </a:p>
        </p:txBody>
      </p:sp>
      <p:sp>
        <p:nvSpPr>
          <p:cNvPr id="26632" name="Text Box 191"/>
          <p:cNvSpPr txBox="1">
            <a:spLocks noChangeArrowheads="1"/>
          </p:cNvSpPr>
          <p:nvPr/>
        </p:nvSpPr>
        <p:spPr bwMode="auto">
          <a:xfrm>
            <a:off x="7099300" y="35814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400">
                <a:ea typeface="Gulim" pitchFamily="34" charset="-127"/>
              </a:rPr>
              <a:t>Reassign  objects</a:t>
            </a:r>
          </a:p>
        </p:txBody>
      </p:sp>
      <p:sp>
        <p:nvSpPr>
          <p:cNvPr id="26633" name="Line 192"/>
          <p:cNvSpPr>
            <a:spLocks noChangeShapeType="1"/>
          </p:cNvSpPr>
          <p:nvPr/>
        </p:nvSpPr>
        <p:spPr bwMode="auto">
          <a:xfrm>
            <a:off x="7937500" y="3581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6634" name="Text Box 193"/>
          <p:cNvSpPr txBox="1">
            <a:spLocks noChangeArrowheads="1"/>
          </p:cNvSpPr>
          <p:nvPr/>
        </p:nvSpPr>
        <p:spPr bwMode="auto">
          <a:xfrm>
            <a:off x="4584700" y="3505200"/>
            <a:ext cx="9906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400">
                <a:ea typeface="Gulim" pitchFamily="34" charset="-127"/>
              </a:rPr>
              <a:t>Loop if needed</a:t>
            </a:r>
          </a:p>
        </p:txBody>
      </p:sp>
      <p:sp>
        <p:nvSpPr>
          <p:cNvPr id="26635" name="Slide Number Placeholder 196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DFA227C1-0391-4FBA-AFA2-C492A5F69582}" type="slidenum">
              <a:rPr lang="en-US" altLang="zh-CN" smtClean="0">
                <a:ea typeface="SimSun" pitchFamily="2" charset="-122"/>
              </a:rPr>
              <a:pPr/>
              <a:t>11</a:t>
            </a:fld>
            <a:endParaRPr lang="en-US" altLang="zh-CN">
              <a:ea typeface="SimSun" pitchFamily="2" charset="-122"/>
            </a:endParaRPr>
          </a:p>
        </p:txBody>
      </p:sp>
      <p:graphicFrame>
        <p:nvGraphicFramePr>
          <p:cNvPr id="26636" name="Object 196"/>
          <p:cNvGraphicFramePr>
            <a:graphicFrameLocks noChangeAspect="1"/>
          </p:cNvGraphicFramePr>
          <p:nvPr/>
        </p:nvGraphicFramePr>
        <p:xfrm>
          <a:off x="393700" y="1447800"/>
          <a:ext cx="2120900" cy="198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06" name="SmartDraw" r:id="rId4" imgW="3479292" imgH="3255264" progId="">
                  <p:embed/>
                </p:oleObj>
              </mc:Choice>
              <mc:Fallback>
                <p:oleObj name="SmartDraw" r:id="rId4" imgW="3479292" imgH="3255264" progId="">
                  <p:embed/>
                  <p:pic>
                    <p:nvPicPr>
                      <p:cNvPr id="0" name="Picture 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700" y="1447800"/>
                        <a:ext cx="2120900" cy="198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7" name="Object 197"/>
          <p:cNvGraphicFramePr>
            <a:graphicFrameLocks noChangeAspect="1"/>
          </p:cNvGraphicFramePr>
          <p:nvPr/>
        </p:nvGraphicFramePr>
        <p:xfrm>
          <a:off x="3441700" y="1447800"/>
          <a:ext cx="2184400" cy="2043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07" name="SmartDraw" r:id="rId6" imgW="3479292" imgH="3255264" progId="">
                  <p:embed/>
                </p:oleObj>
              </mc:Choice>
              <mc:Fallback>
                <p:oleObj name="SmartDraw" r:id="rId6" imgW="3479292" imgH="3255264" progId="">
                  <p:embed/>
                  <p:pic>
                    <p:nvPicPr>
                      <p:cNvPr id="0" name="Picture 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1700" y="1447800"/>
                        <a:ext cx="2184400" cy="2043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8" name="Object 198"/>
          <p:cNvGraphicFramePr>
            <a:graphicFrameLocks noChangeAspect="1"/>
          </p:cNvGraphicFramePr>
          <p:nvPr/>
        </p:nvGraphicFramePr>
        <p:xfrm>
          <a:off x="6794500" y="1447800"/>
          <a:ext cx="2273300" cy="212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08" name="SmartDraw" r:id="rId8" imgW="3479292" imgH="3255264" progId="">
                  <p:embed/>
                </p:oleObj>
              </mc:Choice>
              <mc:Fallback>
                <p:oleObj name="SmartDraw" r:id="rId8" imgW="3479292" imgH="3255264" progId="">
                  <p:embed/>
                  <p:pic>
                    <p:nvPicPr>
                      <p:cNvPr id="0" name="Picture 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94500" y="1447800"/>
                        <a:ext cx="2273300" cy="2127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9" name="Object 199"/>
          <p:cNvGraphicFramePr>
            <a:graphicFrameLocks noChangeAspect="1"/>
          </p:cNvGraphicFramePr>
          <p:nvPr/>
        </p:nvGraphicFramePr>
        <p:xfrm>
          <a:off x="6794500" y="3892550"/>
          <a:ext cx="2273300" cy="212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09" name="SmartDraw" r:id="rId10" imgW="3479292" imgH="3255264" progId="">
                  <p:embed/>
                </p:oleObj>
              </mc:Choice>
              <mc:Fallback>
                <p:oleObj name="SmartDraw" r:id="rId10" imgW="3479292" imgH="3255264" progId="">
                  <p:embed/>
                  <p:pic>
                    <p:nvPicPr>
                      <p:cNvPr id="0" name="Picture 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94500" y="3892550"/>
                        <a:ext cx="2273300" cy="2127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40" name="Object 200"/>
          <p:cNvGraphicFramePr>
            <a:graphicFrameLocks noChangeAspect="1"/>
          </p:cNvGraphicFramePr>
          <p:nvPr/>
        </p:nvGraphicFramePr>
        <p:xfrm>
          <a:off x="3594100" y="3962400"/>
          <a:ext cx="2197100" cy="2055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10" name="SmartDraw" r:id="rId12" imgW="3479292" imgH="3255264" progId="">
                  <p:embed/>
                </p:oleObj>
              </mc:Choice>
              <mc:Fallback>
                <p:oleObj name="SmartDraw" r:id="rId12" imgW="3479292" imgH="3255264" progId="">
                  <p:embed/>
                  <p:pic>
                    <p:nvPicPr>
                      <p:cNvPr id="0" name="Picture 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4100" y="3962400"/>
                        <a:ext cx="2197100" cy="2055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41" name="Line 192"/>
          <p:cNvSpPr>
            <a:spLocks noChangeShapeType="1"/>
          </p:cNvSpPr>
          <p:nvPr/>
        </p:nvSpPr>
        <p:spPr bwMode="auto">
          <a:xfrm flipV="1">
            <a:off x="4356100" y="3505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6642" name="Text Box 181"/>
          <p:cNvSpPr txBox="1">
            <a:spLocks noChangeArrowheads="1"/>
          </p:cNvSpPr>
          <p:nvPr/>
        </p:nvSpPr>
        <p:spPr bwMode="auto">
          <a:xfrm>
            <a:off x="622300" y="3429000"/>
            <a:ext cx="1676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400">
                <a:ea typeface="Gulim" pitchFamily="34" charset="-127"/>
              </a:rPr>
              <a:t>The initial data set</a:t>
            </a:r>
          </a:p>
        </p:txBody>
      </p:sp>
      <p:sp>
        <p:nvSpPr>
          <p:cNvPr id="26643" name="Line 93"/>
          <p:cNvSpPr>
            <a:spLocks noChangeShapeType="1"/>
          </p:cNvSpPr>
          <p:nvPr/>
        </p:nvSpPr>
        <p:spPr bwMode="auto">
          <a:xfrm flipH="1">
            <a:off x="5803900" y="4876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44" name="Rectangle 3"/>
          <p:cNvSpPr>
            <a:spLocks noChangeArrowheads="1"/>
          </p:cNvSpPr>
          <p:nvPr/>
        </p:nvSpPr>
        <p:spPr bwMode="auto">
          <a:xfrm>
            <a:off x="0" y="4648200"/>
            <a:ext cx="3276600" cy="2209800"/>
          </a:xfrm>
          <a:prstGeom prst="rect">
            <a:avLst/>
          </a:prstGeom>
          <a:solidFill>
            <a:srgbClr val="F6E6EA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1100" b="1" u="sng" dirty="0">
                <a:solidFill>
                  <a:srgbClr val="0000FF"/>
                </a:solidFill>
                <a:latin typeface="Arial" pitchFamily="34" charset="0"/>
                <a:ea typeface="SimSun" pitchFamily="2" charset="-122"/>
              </a:rPr>
              <a:t>Algorithm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altLang="zh-CN" sz="1100" b="1" dirty="0">
                <a:solidFill>
                  <a:srgbClr val="0000FF"/>
                </a:solidFill>
                <a:latin typeface="Arial" pitchFamily="34" charset="0"/>
                <a:ea typeface="SimSun" pitchFamily="2" charset="-122"/>
              </a:rPr>
              <a:t>Partition objects into </a:t>
            </a:r>
            <a:r>
              <a:rPr lang="en-US" altLang="zh-CN" sz="1100" b="1" i="1" dirty="0">
                <a:solidFill>
                  <a:srgbClr val="0000FF"/>
                </a:solidFill>
                <a:latin typeface="Arial" pitchFamily="34" charset="0"/>
                <a:ea typeface="SimSun" pitchFamily="2" charset="-122"/>
              </a:rPr>
              <a:t>k</a:t>
            </a:r>
            <a:r>
              <a:rPr lang="en-US" altLang="zh-CN" sz="1100" b="1" dirty="0">
                <a:solidFill>
                  <a:srgbClr val="0000FF"/>
                </a:solidFill>
                <a:latin typeface="Arial" pitchFamily="34" charset="0"/>
                <a:ea typeface="SimSun" pitchFamily="2" charset="-122"/>
              </a:rPr>
              <a:t> nonempty subsets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altLang="zh-CN" sz="1100" b="1" dirty="0">
                <a:solidFill>
                  <a:srgbClr val="0000FF"/>
                </a:solidFill>
                <a:latin typeface="Arial" pitchFamily="34" charset="0"/>
                <a:ea typeface="SimSun" pitchFamily="2" charset="-122"/>
              </a:rPr>
              <a:t>Repeat</a:t>
            </a: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altLang="zh-CN" sz="1100" b="1" dirty="0">
                <a:solidFill>
                  <a:srgbClr val="0000FF"/>
                </a:solidFill>
                <a:latin typeface="Arial" pitchFamily="34" charset="0"/>
                <a:ea typeface="SimSun" pitchFamily="2" charset="-122"/>
              </a:rPr>
              <a:t>Compute </a:t>
            </a:r>
            <a:r>
              <a:rPr lang="en-US" altLang="zh-CN" sz="1100" b="1" dirty="0" err="1">
                <a:solidFill>
                  <a:srgbClr val="0000FF"/>
                </a:solidFill>
                <a:latin typeface="Arial" pitchFamily="34" charset="0"/>
                <a:ea typeface="SimSun" pitchFamily="2" charset="-122"/>
              </a:rPr>
              <a:t>centroid</a:t>
            </a:r>
            <a:r>
              <a:rPr lang="en-US" altLang="zh-CN" sz="1100" b="1" dirty="0">
                <a:solidFill>
                  <a:srgbClr val="0000FF"/>
                </a:solidFill>
                <a:latin typeface="Arial" pitchFamily="34" charset="0"/>
                <a:ea typeface="SimSun" pitchFamily="2" charset="-122"/>
              </a:rPr>
              <a:t> (i.e., mean point) for each partition </a:t>
            </a: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altLang="zh-CN" sz="1100" b="1" dirty="0">
                <a:solidFill>
                  <a:srgbClr val="0000FF"/>
                </a:solidFill>
                <a:latin typeface="Arial" pitchFamily="34" charset="0"/>
                <a:ea typeface="SimSun" pitchFamily="2" charset="-122"/>
              </a:rPr>
              <a:t>Assign each object to the cluster of its nearest </a:t>
            </a:r>
            <a:r>
              <a:rPr lang="en-US" altLang="zh-CN" sz="1100" b="1" dirty="0" err="1">
                <a:solidFill>
                  <a:srgbClr val="0000FF"/>
                </a:solidFill>
                <a:latin typeface="Arial" pitchFamily="34" charset="0"/>
                <a:ea typeface="SimSun" pitchFamily="2" charset="-122"/>
              </a:rPr>
              <a:t>centroid</a:t>
            </a:r>
            <a:r>
              <a:rPr lang="en-US" altLang="zh-CN" sz="1100" b="1" dirty="0">
                <a:solidFill>
                  <a:srgbClr val="0000FF"/>
                </a:solidFill>
                <a:latin typeface="Arial" pitchFamily="34" charset="0"/>
                <a:ea typeface="SimSun" pitchFamily="2" charset="-122"/>
              </a:rPr>
              <a:t>  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altLang="zh-CN" sz="1100" b="1" dirty="0">
                <a:solidFill>
                  <a:srgbClr val="0000FF"/>
                </a:solidFill>
                <a:latin typeface="Arial" pitchFamily="34" charset="0"/>
                <a:ea typeface="SimSun" pitchFamily="2" charset="-122"/>
              </a:rPr>
              <a:t>Until no change</a:t>
            </a:r>
          </a:p>
        </p:txBody>
      </p:sp>
    </p:spTree>
  </p:cSld>
  <p:clrMapOvr>
    <a:masterClrMapping/>
  </p:clrMapOvr>
  <p:transition>
    <p:zo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Cluster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618D10F-3B7E-49A4-93D5-55E77C3222A5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pic>
        <p:nvPicPr>
          <p:cNvPr id="4177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4038" y="1800225"/>
            <a:ext cx="5495925" cy="3257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58024849"/>
      </p:ext>
    </p:extLst>
  </p:cSld>
  <p:clrMapOvr>
    <a:masterClrMapping/>
  </p:clrMapOvr>
  <p:transition>
    <p:zo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618D10F-3B7E-49A4-93D5-55E77C3222A5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pic>
        <p:nvPicPr>
          <p:cNvPr id="4188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6888" y="1143000"/>
            <a:ext cx="5610225" cy="5338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 bwMode="auto">
          <a:xfrm>
            <a:off x="114300" y="9525"/>
            <a:ext cx="9144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ahoma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ahoma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ahoma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ahoma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ahoma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ahoma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ahoma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ahoma" pitchFamily="34" charset="0"/>
              </a:defRPr>
            </a:lvl9pPr>
          </a:lstStyle>
          <a:p>
            <a:r>
              <a:rPr lang="en-US" dirty="0"/>
              <a:t>K-Means Cluster</a:t>
            </a:r>
          </a:p>
        </p:txBody>
      </p:sp>
    </p:spTree>
    <p:extLst>
      <p:ext uri="{BB962C8B-B14F-4D97-AF65-F5344CB8AC3E}">
        <p14:creationId xmlns:p14="http://schemas.microsoft.com/office/powerpoint/2010/main" val="1766896330"/>
      </p:ext>
    </p:extLst>
  </p:cSld>
  <p:clrMapOvr>
    <a:masterClrMapping/>
  </p:clrMapOvr>
  <p:transition>
    <p:zo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618D10F-3B7E-49A4-93D5-55E77C3222A5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pic>
        <p:nvPicPr>
          <p:cNvPr id="4198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8789" y="1938338"/>
            <a:ext cx="4900612" cy="3548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itle 1"/>
          <p:cNvSpPr txBox="1">
            <a:spLocks/>
          </p:cNvSpPr>
          <p:nvPr/>
        </p:nvSpPr>
        <p:spPr bwMode="auto">
          <a:xfrm>
            <a:off x="114300" y="9525"/>
            <a:ext cx="9144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ahoma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ahoma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ahoma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ahoma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ahoma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ahoma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ahoma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ahoma" pitchFamily="34" charset="0"/>
              </a:defRPr>
            </a:lvl9pPr>
          </a:lstStyle>
          <a:p>
            <a:r>
              <a:rPr lang="en-US" dirty="0"/>
              <a:t>K-Means Cluster</a:t>
            </a:r>
          </a:p>
        </p:txBody>
      </p:sp>
    </p:spTree>
    <p:extLst>
      <p:ext uri="{BB962C8B-B14F-4D97-AF65-F5344CB8AC3E}">
        <p14:creationId xmlns:p14="http://schemas.microsoft.com/office/powerpoint/2010/main" val="533126053"/>
      </p:ext>
    </p:extLst>
  </p:cSld>
  <p:clrMapOvr>
    <a:masterClrMapping/>
  </p:clrMapOvr>
  <p:transition>
    <p:zo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618D10F-3B7E-49A4-93D5-55E77C3222A5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pic>
        <p:nvPicPr>
          <p:cNvPr id="4208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0350" y="1766888"/>
            <a:ext cx="3543300" cy="3324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itle 1"/>
          <p:cNvSpPr txBox="1">
            <a:spLocks noGrp="1"/>
          </p:cNvSpPr>
          <p:nvPr>
            <p:ph type="title"/>
          </p:nvPr>
        </p:nvSpPr>
        <p:spPr bwMode="auto"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ahoma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ahoma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ahoma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ahoma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ahoma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ahoma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ahoma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ahoma" pitchFamily="34" charset="0"/>
              </a:defRPr>
            </a:lvl9pPr>
          </a:lstStyle>
          <a:p>
            <a:r>
              <a:rPr lang="en-US" dirty="0"/>
              <a:t>K-Means Cluster</a:t>
            </a:r>
          </a:p>
        </p:txBody>
      </p:sp>
    </p:spTree>
    <p:extLst>
      <p:ext uri="{BB962C8B-B14F-4D97-AF65-F5344CB8AC3E}">
        <p14:creationId xmlns:p14="http://schemas.microsoft.com/office/powerpoint/2010/main" val="349087668"/>
      </p:ext>
    </p:extLst>
  </p:cSld>
  <p:clrMapOvr>
    <a:masterClrMapping/>
  </p:clrMapOvr>
  <p:transition>
    <p:zo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z="3200">
                <a:ea typeface="SimSun" pitchFamily="2" charset="-122"/>
              </a:rPr>
              <a:t>Determine the Number of Clusters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371600"/>
            <a:ext cx="8686800" cy="53340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endParaRPr lang="en-US" altLang="zh-CN" sz="2000" dirty="0">
              <a:solidFill>
                <a:srgbClr val="0000FF"/>
              </a:solidFill>
              <a:ea typeface="SimSun" pitchFamily="2" charset="-122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CN" sz="2000" dirty="0">
              <a:solidFill>
                <a:srgbClr val="0000FF"/>
              </a:solidFill>
              <a:ea typeface="SimSun" pitchFamily="2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CN" sz="2000" dirty="0">
                <a:ea typeface="SimSun" pitchFamily="2" charset="-122"/>
              </a:rPr>
              <a:t>Empirical method</a:t>
            </a:r>
          </a:p>
          <a:p>
            <a:pPr marL="857250" lvl="1" indent="-457200">
              <a:buFont typeface="+mj-lt"/>
              <a:buAutoNum type="arabicPeriod"/>
            </a:pPr>
            <a:endParaRPr lang="en-US" altLang="zh-CN" sz="2000" dirty="0">
              <a:ea typeface="SimSun" pitchFamily="2" charset="-122"/>
            </a:endParaRPr>
          </a:p>
          <a:p>
            <a:pPr marL="857250" lvl="1" indent="-457200">
              <a:buFont typeface="Wingdings" pitchFamily="2" charset="2"/>
              <a:buChar char="§"/>
            </a:pPr>
            <a:r>
              <a:rPr lang="en-US" altLang="zh-CN" sz="2000" dirty="0">
                <a:ea typeface="SimSun" pitchFamily="2" charset="-122"/>
              </a:rPr>
              <a:t># of clusters </a:t>
            </a:r>
            <a:r>
              <a:rPr lang="en-US" altLang="zh-CN" sz="2000" dirty="0">
                <a:ea typeface="SimSun" pitchFamily="2" charset="-122"/>
                <a:cs typeface="Arial" pitchFamily="34" charset="0"/>
              </a:rPr>
              <a:t>≈√n/2 for a dataset of n points ( 10 for n=200)</a:t>
            </a:r>
          </a:p>
          <a:p>
            <a:pPr marL="457200" indent="-457200">
              <a:buFont typeface="+mj-lt"/>
              <a:buAutoNum type="arabicPeriod"/>
            </a:pPr>
            <a:endParaRPr lang="en-US" altLang="zh-CN" sz="2000" dirty="0">
              <a:ea typeface="SimSun" pitchFamily="2" charset="-122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CN" sz="2000" dirty="0">
              <a:ea typeface="SimSun" pitchFamily="2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CN" sz="2000" dirty="0">
                <a:ea typeface="SimSun" pitchFamily="2" charset="-122"/>
                <a:cs typeface="Arial" pitchFamily="34" charset="0"/>
              </a:rPr>
              <a:t>Elbow method</a:t>
            </a:r>
          </a:p>
          <a:p>
            <a:pPr marL="457200" indent="-457200">
              <a:buFont typeface="+mj-lt"/>
              <a:buAutoNum type="arabicPeriod"/>
            </a:pPr>
            <a:endParaRPr lang="en-US" altLang="zh-CN" sz="2000" dirty="0">
              <a:ea typeface="SimSun" pitchFamily="2" charset="-122"/>
              <a:cs typeface="Arial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CN" sz="2000" dirty="0">
              <a:ea typeface="SimSun" pitchFamily="2" charset="-122"/>
              <a:cs typeface="Arial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CN" sz="2000" dirty="0">
              <a:ea typeface="SimSun" pitchFamily="2" charset="-122"/>
              <a:cs typeface="Arial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CN" sz="2000" dirty="0">
                <a:ea typeface="SimSun" pitchFamily="2" charset="-122"/>
                <a:cs typeface="Arial" pitchFamily="34" charset="0"/>
              </a:rPr>
              <a:t>Cross validation method</a:t>
            </a:r>
          </a:p>
        </p:txBody>
      </p:sp>
      <p:sp>
        <p:nvSpPr>
          <p:cNvPr id="82948" name="Slide Number Placeholder 5"/>
          <p:cNvSpPr txBox="1">
            <a:spLocks noGrp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EC72EE1A-5133-4223-AFAE-541349ED56E2}" type="slidenum">
              <a:rPr lang="en-US" altLang="zh-CN" sz="1200" b="1">
                <a:ea typeface="SimSun" pitchFamily="2" charset="-122"/>
              </a:rPr>
              <a:pPr algn="r"/>
              <a:t>16</a:t>
            </a:fld>
            <a:endParaRPr lang="en-US" altLang="zh-CN" sz="1200" b="1">
              <a:ea typeface="SimSun" pitchFamily="2" charset="-122"/>
            </a:endParaRPr>
          </a:p>
        </p:txBody>
      </p:sp>
    </p:spTree>
  </p:cSld>
  <p:clrMapOvr>
    <a:masterClrMapping/>
  </p:clrMapOvr>
  <p:transition>
    <p:zo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618D10F-3B7E-49A4-93D5-55E77C3222A5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62623" y="3962029"/>
            <a:ext cx="8458200" cy="7343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zo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4000" dirty="0">
                <a:ea typeface="SimSun" pitchFamily="2" charset="-122"/>
              </a:rPr>
              <a:t>Determine the Number of Clusters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2057400" y="6583680"/>
            <a:ext cx="5507719" cy="274320"/>
          </a:xfrm>
          <a:prstGeom prst="rect">
            <a:avLst/>
          </a:prstGeom>
        </p:spPr>
        <p:txBody>
          <a:bodyPr/>
          <a:lstStyle/>
          <a:p>
            <a:r>
              <a:rPr lang="en-US" sz="1050" dirty="0"/>
              <a:t>J. </a:t>
            </a:r>
            <a:r>
              <a:rPr lang="en-US" sz="1050" dirty="0" err="1"/>
              <a:t>Leskovec</a:t>
            </a:r>
            <a:r>
              <a:rPr lang="en-US" sz="1050" dirty="0"/>
              <a:t>, A. </a:t>
            </a:r>
            <a:r>
              <a:rPr lang="en-US" sz="1050" dirty="0" err="1"/>
              <a:t>Rajaraman</a:t>
            </a:r>
            <a:r>
              <a:rPr lang="en-US" sz="1050" dirty="0"/>
              <a:t>, J. </a:t>
            </a:r>
            <a:r>
              <a:rPr lang="en-US" sz="1050" dirty="0" err="1"/>
              <a:t>Ullman</a:t>
            </a:r>
            <a:r>
              <a:rPr lang="en-US" sz="1050" dirty="0"/>
              <a:t>: Mining of Massive Datasets, http://www.mmds.org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204396" y="6583680"/>
            <a:ext cx="733864" cy="274320"/>
          </a:xfrm>
          <a:prstGeom prst="rect">
            <a:avLst/>
          </a:prstGeom>
        </p:spPr>
        <p:txBody>
          <a:bodyPr/>
          <a:lstStyle/>
          <a:p>
            <a:fld id="{19B12225-5612-419B-A8D5-4B8EEE4C217E}" type="slidenum">
              <a:rPr lang="en-US" smtClean="0"/>
              <a:pPr/>
              <a:t>18</a:t>
            </a:fld>
            <a:endParaRPr lang="en-US"/>
          </a:p>
        </p:txBody>
      </p: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1905001" y="3581399"/>
            <a:ext cx="4694240" cy="2362202"/>
            <a:chOff x="-250" y="2558"/>
            <a:chExt cx="2957" cy="1488"/>
          </a:xfrm>
        </p:grpSpPr>
        <p:sp>
          <p:nvSpPr>
            <p:cNvPr id="7" name="Text Box 8"/>
            <p:cNvSpPr txBox="1">
              <a:spLocks noChangeArrowheads="1"/>
            </p:cNvSpPr>
            <p:nvPr/>
          </p:nvSpPr>
          <p:spPr bwMode="auto">
            <a:xfrm>
              <a:off x="1814" y="3813"/>
              <a:ext cx="18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i="1">
                  <a:latin typeface="Arial" pitchFamily="34" charset="0"/>
                  <a:cs typeface="Arial" pitchFamily="34" charset="0"/>
                </a:rPr>
                <a:t>k</a:t>
              </a:r>
            </a:p>
          </p:txBody>
        </p:sp>
        <p:sp>
          <p:nvSpPr>
            <p:cNvPr id="8" name="Text Box 9"/>
            <p:cNvSpPr txBox="1">
              <a:spLocks noChangeArrowheads="1"/>
            </p:cNvSpPr>
            <p:nvPr/>
          </p:nvSpPr>
          <p:spPr bwMode="auto">
            <a:xfrm>
              <a:off x="-250" y="2558"/>
              <a:ext cx="157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latin typeface="Arial" pitchFamily="34" charset="0"/>
                  <a:cs typeface="Arial" pitchFamily="34" charset="0"/>
                </a:rPr>
                <a:t>Within cluster variance</a:t>
              </a:r>
            </a:p>
          </p:txBody>
        </p:sp>
        <p:sp>
          <p:nvSpPr>
            <p:cNvPr id="9" name="Line 10"/>
            <p:cNvSpPr>
              <a:spLocks noChangeShapeType="1"/>
            </p:cNvSpPr>
            <p:nvPr/>
          </p:nvSpPr>
          <p:spPr bwMode="auto">
            <a:xfrm flipV="1">
              <a:off x="912" y="2962"/>
              <a:ext cx="0" cy="5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" name="Line 11"/>
            <p:cNvSpPr>
              <a:spLocks noChangeShapeType="1"/>
            </p:cNvSpPr>
            <p:nvPr/>
          </p:nvSpPr>
          <p:spPr bwMode="auto">
            <a:xfrm>
              <a:off x="2064" y="3936"/>
              <a:ext cx="64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4495800" y="3352800"/>
            <a:ext cx="3440834" cy="2273301"/>
          </a:xfrm>
          <a:custGeom>
            <a:avLst/>
            <a:gdLst>
              <a:gd name="connsiteX0" fmla="*/ 0 w 2080671"/>
              <a:gd name="connsiteY0" fmla="*/ 0 h 1401715"/>
              <a:gd name="connsiteX1" fmla="*/ 186166 w 2080671"/>
              <a:gd name="connsiteY1" fmla="*/ 865121 h 1401715"/>
              <a:gd name="connsiteX2" fmla="*/ 427085 w 2080671"/>
              <a:gd name="connsiteY2" fmla="*/ 1144369 h 1401715"/>
              <a:gd name="connsiteX3" fmla="*/ 848695 w 2080671"/>
              <a:gd name="connsiteY3" fmla="*/ 1357912 h 1401715"/>
              <a:gd name="connsiteX4" fmla="*/ 1226501 w 2080671"/>
              <a:gd name="connsiteY4" fmla="*/ 1401715 h 1401715"/>
              <a:gd name="connsiteX5" fmla="*/ 1768570 w 2080671"/>
              <a:gd name="connsiteY5" fmla="*/ 1401715 h 1401715"/>
              <a:gd name="connsiteX6" fmla="*/ 2080671 w 2080671"/>
              <a:gd name="connsiteY6" fmla="*/ 1401715 h 1401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80671" h="1401715">
                <a:moveTo>
                  <a:pt x="0" y="0"/>
                </a:moveTo>
                <a:lnTo>
                  <a:pt x="186166" y="865121"/>
                </a:lnTo>
                <a:lnTo>
                  <a:pt x="427085" y="1144369"/>
                </a:lnTo>
                <a:lnTo>
                  <a:pt x="848695" y="1357912"/>
                </a:lnTo>
                <a:lnTo>
                  <a:pt x="1226501" y="1401715"/>
                </a:lnTo>
                <a:lnTo>
                  <a:pt x="1768570" y="1401715"/>
                </a:lnTo>
                <a:lnTo>
                  <a:pt x="2080671" y="1401715"/>
                </a:lnTo>
              </a:path>
            </a:pathLst>
          </a:custGeom>
          <a:noFill/>
          <a:ln w="38100">
            <a:solidFill>
              <a:srgbClr val="008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4800" y="1143000"/>
            <a:ext cx="76962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2000" dirty="0">
              <a:ea typeface="SimSun" pitchFamily="2" charset="-122"/>
              <a:cs typeface="Arial" pitchFamily="34" charset="0"/>
            </a:endParaRPr>
          </a:p>
          <a:p>
            <a:r>
              <a:rPr lang="en-US" altLang="zh-CN" sz="2000" dirty="0">
                <a:ea typeface="SimSun" pitchFamily="2" charset="-122"/>
                <a:cs typeface="Arial" pitchFamily="34" charset="0"/>
              </a:rPr>
              <a:t>2. Elbow method</a:t>
            </a:r>
          </a:p>
          <a:p>
            <a:pPr lvl="1"/>
            <a:r>
              <a:rPr lang="en-US" altLang="zh-CN" sz="2000" dirty="0">
                <a:ea typeface="SimSun" pitchFamily="2" charset="-122"/>
                <a:cs typeface="Arial" pitchFamily="34" charset="0"/>
              </a:rPr>
              <a:t>Use the </a:t>
            </a:r>
            <a:r>
              <a:rPr lang="en-US" altLang="zh-CN" sz="2000" dirty="0">
                <a:solidFill>
                  <a:srgbClr val="0000FF"/>
                </a:solidFill>
                <a:ea typeface="SimSun" pitchFamily="2" charset="-122"/>
                <a:cs typeface="Arial" pitchFamily="34" charset="0"/>
              </a:rPr>
              <a:t>turning point </a:t>
            </a:r>
            <a:r>
              <a:rPr lang="en-US" altLang="zh-CN" sz="2000" dirty="0">
                <a:ea typeface="SimSun" pitchFamily="2" charset="-122"/>
                <a:cs typeface="Arial" pitchFamily="34" charset="0"/>
              </a:rPr>
              <a:t>in the curve of sum of </a:t>
            </a:r>
            <a:r>
              <a:rPr lang="en-US" altLang="zh-CN" sz="2000" dirty="0">
                <a:solidFill>
                  <a:srgbClr val="0000FF"/>
                </a:solidFill>
                <a:ea typeface="SimSun" pitchFamily="2" charset="-122"/>
                <a:cs typeface="Arial" pitchFamily="34" charset="0"/>
              </a:rPr>
              <a:t>within cluster variance </a:t>
            </a:r>
            <a:r>
              <a:rPr lang="en-US" altLang="zh-CN" sz="2000" dirty="0">
                <a:ea typeface="SimSun" pitchFamily="2" charset="-122"/>
                <a:cs typeface="Arial" pitchFamily="34" charset="0"/>
              </a:rPr>
              <a:t>w.r.t  the # of clusters</a:t>
            </a:r>
          </a:p>
        </p:txBody>
      </p:sp>
    </p:spTree>
    <p:extLst>
      <p:ext uri="{BB962C8B-B14F-4D97-AF65-F5344CB8AC3E}">
        <p14:creationId xmlns:p14="http://schemas.microsoft.com/office/powerpoint/2010/main" val="3539241336"/>
      </p:ext>
    </p:extLst>
  </p:cSld>
  <p:clrMapOvr>
    <a:masterClrMapping/>
  </p:clrMapOvr>
  <p:transition>
    <p:zo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750888" y="436563"/>
            <a:ext cx="7439025" cy="442912"/>
          </a:xfrm>
        </p:spPr>
        <p:txBody>
          <a:bodyPr/>
          <a:lstStyle/>
          <a:p>
            <a:pPr eaLnBrk="1" hangingPunct="1"/>
            <a:r>
              <a:rPr lang="en-US" altLang="zh-CN" sz="3200">
                <a:ea typeface="SimSun" pitchFamily="2" charset="-122"/>
              </a:rPr>
              <a:t>Comments on the </a:t>
            </a:r>
            <a:r>
              <a:rPr lang="en-US" altLang="zh-CN" sz="3200" i="1">
                <a:ea typeface="SimSun" pitchFamily="2" charset="-122"/>
              </a:rPr>
              <a:t>K-Means</a:t>
            </a:r>
            <a:r>
              <a:rPr lang="en-US" altLang="zh-CN" sz="3200">
                <a:ea typeface="SimSun" pitchFamily="2" charset="-122"/>
              </a:rPr>
              <a:t> Method</a:t>
            </a:r>
            <a:endParaRPr lang="en-US" altLang="zh-CN" sz="2400">
              <a:ea typeface="SimSun" pitchFamily="2" charset="-122"/>
            </a:endParaRP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686800" cy="56388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zh-CN" sz="2000" u="sng" dirty="0">
                <a:ea typeface="SimSun" pitchFamily="2" charset="-122"/>
              </a:rPr>
              <a:t>Strength:</a:t>
            </a:r>
            <a:r>
              <a:rPr lang="en-US" altLang="zh-CN" sz="2000" dirty="0">
                <a:ea typeface="SimSun" pitchFamily="2" charset="-122"/>
              </a:rPr>
              <a:t> 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CN" sz="2000" i="1" dirty="0">
                <a:solidFill>
                  <a:srgbClr val="0000FF"/>
                </a:solidFill>
                <a:ea typeface="SimSun" pitchFamily="2" charset="-122"/>
              </a:rPr>
              <a:t>Efficient</a:t>
            </a:r>
            <a:r>
              <a:rPr lang="en-US" altLang="zh-CN" sz="2000" dirty="0">
                <a:solidFill>
                  <a:srgbClr val="0000FF"/>
                </a:solidFill>
                <a:ea typeface="SimSun" pitchFamily="2" charset="-122"/>
              </a:rPr>
              <a:t>: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CN" sz="2000" u="sng" dirty="0">
                <a:ea typeface="SimSun" pitchFamily="2" charset="-122"/>
              </a:rPr>
              <a:t>Comment:</a:t>
            </a:r>
            <a:r>
              <a:rPr lang="en-US" altLang="zh-CN" sz="2000" dirty="0">
                <a:ea typeface="SimSun" pitchFamily="2" charset="-122"/>
              </a:rPr>
              <a:t> Often </a:t>
            </a:r>
            <a:r>
              <a:rPr lang="en-US" altLang="zh-CN" sz="2000" dirty="0">
                <a:solidFill>
                  <a:srgbClr val="0000FF"/>
                </a:solidFill>
                <a:ea typeface="SimSun" pitchFamily="2" charset="-122"/>
              </a:rPr>
              <a:t>terminates at a </a:t>
            </a:r>
            <a:r>
              <a:rPr lang="en-US" altLang="zh-CN" sz="2000" i="1" dirty="0">
                <a:solidFill>
                  <a:srgbClr val="0000FF"/>
                </a:solidFill>
                <a:ea typeface="SimSun" pitchFamily="2" charset="-122"/>
              </a:rPr>
              <a:t>local optimal</a:t>
            </a:r>
            <a:endParaRPr lang="en-US" altLang="zh-CN" sz="2000" dirty="0">
              <a:solidFill>
                <a:srgbClr val="0000FF"/>
              </a:solidFill>
              <a:ea typeface="SimSun" pitchFamily="2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 sz="2000" u="sng" dirty="0">
                <a:ea typeface="SimSun" pitchFamily="2" charset="-122"/>
              </a:rPr>
              <a:t>Weakness</a:t>
            </a:r>
            <a:endParaRPr lang="en-US" altLang="zh-CN" sz="2000" dirty="0">
              <a:ea typeface="SimSun" pitchFamily="2" charset="-122"/>
            </a:endParaRPr>
          </a:p>
          <a:p>
            <a:pPr lvl="1" eaLnBrk="1" hangingPunct="1">
              <a:lnSpc>
                <a:spcPct val="120000"/>
              </a:lnSpc>
            </a:pPr>
            <a:r>
              <a:rPr lang="en-US" altLang="zh-CN" sz="2000" dirty="0">
                <a:ea typeface="SimSun" pitchFamily="2" charset="-122"/>
              </a:rPr>
              <a:t>Applicable only to </a:t>
            </a:r>
            <a:r>
              <a:rPr lang="en-US" altLang="zh-CN" sz="2000" dirty="0">
                <a:solidFill>
                  <a:srgbClr val="0000FF"/>
                </a:solidFill>
                <a:ea typeface="SimSun" pitchFamily="2" charset="-122"/>
              </a:rPr>
              <a:t>objects in a continuous n-dimensional space </a:t>
            </a:r>
            <a:endParaRPr lang="en-US" altLang="zh-CN" sz="2000" i="1" dirty="0">
              <a:solidFill>
                <a:srgbClr val="0000FF"/>
              </a:solidFill>
              <a:ea typeface="SimSun" pitchFamily="2" charset="-122"/>
            </a:endParaRPr>
          </a:p>
          <a:p>
            <a:pPr lvl="2" eaLnBrk="1" hangingPunct="1">
              <a:lnSpc>
                <a:spcPct val="120000"/>
              </a:lnSpc>
            </a:pPr>
            <a:r>
              <a:rPr lang="en-US" altLang="zh-CN" sz="1600" dirty="0">
                <a:ea typeface="SimSun" pitchFamily="2" charset="-122"/>
              </a:rPr>
              <a:t>Using the k-modes method for categorical data</a:t>
            </a:r>
          </a:p>
          <a:p>
            <a:pPr lvl="2" eaLnBrk="1" hangingPunct="1">
              <a:lnSpc>
                <a:spcPct val="120000"/>
              </a:lnSpc>
            </a:pPr>
            <a:r>
              <a:rPr lang="en-US" altLang="zh-CN" sz="1600" dirty="0">
                <a:ea typeface="SimSun" pitchFamily="2" charset="-122"/>
              </a:rPr>
              <a:t>In comparison, k-</a:t>
            </a:r>
            <a:r>
              <a:rPr lang="en-US" altLang="zh-CN" sz="1600" dirty="0" err="1">
                <a:ea typeface="SimSun" pitchFamily="2" charset="-122"/>
              </a:rPr>
              <a:t>medoids</a:t>
            </a:r>
            <a:r>
              <a:rPr lang="en-US" altLang="zh-CN" sz="1600" dirty="0">
                <a:ea typeface="SimSun" pitchFamily="2" charset="-122"/>
              </a:rPr>
              <a:t> can be applied to a wide range of data</a:t>
            </a:r>
          </a:p>
          <a:p>
            <a:pPr lvl="2" eaLnBrk="1" hangingPunct="1">
              <a:lnSpc>
                <a:spcPct val="120000"/>
              </a:lnSpc>
              <a:buNone/>
            </a:pPr>
            <a:endParaRPr lang="en-US" altLang="zh-CN" sz="1600" dirty="0">
              <a:ea typeface="SimSun" pitchFamily="2" charset="-122"/>
            </a:endParaRPr>
          </a:p>
          <a:p>
            <a:pPr lvl="1" eaLnBrk="1" hangingPunct="1">
              <a:lnSpc>
                <a:spcPct val="120000"/>
              </a:lnSpc>
            </a:pPr>
            <a:r>
              <a:rPr lang="en-US" altLang="zh-CN" sz="2000" dirty="0">
                <a:ea typeface="SimSun" pitchFamily="2" charset="-122"/>
              </a:rPr>
              <a:t>Need to </a:t>
            </a:r>
            <a:r>
              <a:rPr lang="en-US" altLang="zh-CN" sz="2000" dirty="0">
                <a:solidFill>
                  <a:srgbClr val="0000FF"/>
                </a:solidFill>
                <a:ea typeface="SimSun" pitchFamily="2" charset="-122"/>
              </a:rPr>
              <a:t>specify </a:t>
            </a:r>
            <a:r>
              <a:rPr lang="en-US" altLang="zh-CN" sz="2000" i="1" dirty="0">
                <a:solidFill>
                  <a:srgbClr val="0000FF"/>
                </a:solidFill>
                <a:ea typeface="SimSun" pitchFamily="2" charset="-122"/>
              </a:rPr>
              <a:t>k, </a:t>
            </a:r>
            <a:r>
              <a:rPr lang="en-US" altLang="zh-CN" sz="2000" dirty="0">
                <a:solidFill>
                  <a:srgbClr val="0000FF"/>
                </a:solidFill>
                <a:ea typeface="SimSun" pitchFamily="2" charset="-122"/>
              </a:rPr>
              <a:t>the </a:t>
            </a:r>
            <a:r>
              <a:rPr lang="en-US" altLang="zh-CN" sz="2000" i="1" dirty="0">
                <a:solidFill>
                  <a:srgbClr val="0000FF"/>
                </a:solidFill>
                <a:ea typeface="SimSun" pitchFamily="2" charset="-122"/>
              </a:rPr>
              <a:t>number</a:t>
            </a:r>
            <a:r>
              <a:rPr lang="en-US" altLang="zh-CN" sz="2000" dirty="0">
                <a:solidFill>
                  <a:srgbClr val="0000FF"/>
                </a:solidFill>
                <a:ea typeface="SimSun" pitchFamily="2" charset="-122"/>
              </a:rPr>
              <a:t> of clusters</a:t>
            </a:r>
            <a:r>
              <a:rPr lang="en-US" altLang="zh-CN" sz="2000" dirty="0">
                <a:ea typeface="SimSun" pitchFamily="2" charset="-122"/>
              </a:rPr>
              <a:t>, in advance (there are ways to automatically determine the best k (see Hastie et al., 2009)</a:t>
            </a:r>
          </a:p>
          <a:p>
            <a:pPr lvl="1" eaLnBrk="1" hangingPunct="1">
              <a:lnSpc>
                <a:spcPct val="120000"/>
              </a:lnSpc>
              <a:buNone/>
            </a:pPr>
            <a:endParaRPr lang="en-US" altLang="zh-CN" sz="2000" dirty="0">
              <a:ea typeface="SimSun" pitchFamily="2" charset="-122"/>
            </a:endParaRPr>
          </a:p>
          <a:p>
            <a:pPr lvl="1" eaLnBrk="1" hangingPunct="1">
              <a:lnSpc>
                <a:spcPct val="120000"/>
              </a:lnSpc>
            </a:pPr>
            <a:r>
              <a:rPr lang="en-US" altLang="zh-CN" sz="2000" dirty="0">
                <a:solidFill>
                  <a:srgbClr val="0000FF"/>
                </a:solidFill>
                <a:ea typeface="SimSun" pitchFamily="2" charset="-122"/>
              </a:rPr>
              <a:t>Sensitive to noisy data and </a:t>
            </a:r>
            <a:r>
              <a:rPr lang="en-US" altLang="zh-CN" sz="2000" i="1" dirty="0">
                <a:solidFill>
                  <a:srgbClr val="0000FF"/>
                </a:solidFill>
                <a:ea typeface="SimSun" pitchFamily="2" charset="-122"/>
              </a:rPr>
              <a:t>outliers</a:t>
            </a:r>
          </a:p>
          <a:p>
            <a:pPr lvl="1" eaLnBrk="1" hangingPunct="1">
              <a:lnSpc>
                <a:spcPct val="120000"/>
              </a:lnSpc>
              <a:buNone/>
            </a:pPr>
            <a:endParaRPr lang="en-US" altLang="zh-CN" sz="2000" dirty="0">
              <a:ea typeface="SimSun" pitchFamily="2" charset="-122"/>
            </a:endParaRPr>
          </a:p>
          <a:p>
            <a:pPr lvl="1" eaLnBrk="1" hangingPunct="1">
              <a:lnSpc>
                <a:spcPct val="120000"/>
              </a:lnSpc>
            </a:pPr>
            <a:r>
              <a:rPr lang="en-US" altLang="zh-CN" sz="2000" dirty="0">
                <a:solidFill>
                  <a:srgbClr val="0000FF"/>
                </a:solidFill>
                <a:ea typeface="SimSun" pitchFamily="2" charset="-122"/>
              </a:rPr>
              <a:t>Not suitable </a:t>
            </a:r>
            <a:r>
              <a:rPr lang="en-US" altLang="zh-CN" sz="2000" dirty="0">
                <a:ea typeface="SimSun" pitchFamily="2" charset="-122"/>
              </a:rPr>
              <a:t>to discover clusters with </a:t>
            </a:r>
            <a:r>
              <a:rPr lang="en-US" altLang="zh-CN" sz="2000" i="1" dirty="0">
                <a:solidFill>
                  <a:srgbClr val="0000FF"/>
                </a:solidFill>
                <a:ea typeface="SimSun" pitchFamily="2" charset="-122"/>
              </a:rPr>
              <a:t>non-convex shapes</a:t>
            </a:r>
          </a:p>
        </p:txBody>
      </p:sp>
      <p:sp>
        <p:nvSpPr>
          <p:cNvPr id="27652" name="Slide Number Placeholder 6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6A77B2A1-2C0C-4FA3-9B5E-91F45673A81D}" type="slidenum">
              <a:rPr lang="en-US" altLang="zh-CN" smtClean="0">
                <a:ea typeface="SimSun" pitchFamily="2" charset="-122"/>
              </a:rPr>
              <a:pPr/>
              <a:t>19</a:t>
            </a:fld>
            <a:endParaRPr lang="en-US" altLang="zh-CN">
              <a:ea typeface="SimSun" pitchFamily="2" charset="-122"/>
            </a:endParaRPr>
          </a:p>
        </p:txBody>
      </p:sp>
    </p:spTree>
  </p:cSld>
  <p:clrMapOvr>
    <a:masterClrMapping/>
  </p:clrMapOvr>
  <p:transition>
    <p:zo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 txBox="1">
            <a:spLocks noGrp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85E6869B-C0F5-4698-AB0B-6BED3C6D8E7A}" type="slidenum">
              <a:rPr lang="en-US" altLang="zh-CN" sz="1200">
                <a:ea typeface="SimSun" pitchFamily="2" charset="-122"/>
              </a:rPr>
              <a:pPr algn="r"/>
              <a:t>2</a:t>
            </a:fld>
            <a:endParaRPr lang="en-US" altLang="zh-CN" sz="1200">
              <a:ea typeface="SimSun" pitchFamily="2" charset="-122"/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9144000" cy="990600"/>
          </a:xfrm>
        </p:spPr>
        <p:txBody>
          <a:bodyPr lIns="92075" tIns="46038" rIns="92075" bIns="46038" anchor="ctr"/>
          <a:lstStyle/>
          <a:p>
            <a:pPr eaLnBrk="1" hangingPunct="1"/>
            <a:r>
              <a:rPr lang="en-US" altLang="zh-CN" sz="3200">
                <a:ea typeface="SimSun" pitchFamily="2" charset="-122"/>
              </a:rPr>
              <a:t>Chapter 10. </a:t>
            </a:r>
            <a:r>
              <a:rPr lang="en-AU" altLang="zh-TW" sz="3200">
                <a:ea typeface="PMingLiU" pitchFamily="18" charset="-120"/>
              </a:rPr>
              <a:t>Cluster Analysis: Basic Concepts and Methods</a:t>
            </a:r>
            <a:endParaRPr lang="en-US" altLang="zh-CN" sz="3200">
              <a:ea typeface="PMingLiU" pitchFamily="18" charset="-120"/>
            </a:endParaRP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066800"/>
            <a:ext cx="8223250" cy="5181600"/>
          </a:xfrm>
        </p:spPr>
        <p:txBody>
          <a:bodyPr lIns="92075" tIns="46038" rIns="92075" bIns="46038"/>
          <a:lstStyle/>
          <a:p>
            <a:pPr marL="533400" indent="-533400">
              <a:lnSpc>
                <a:spcPct val="150000"/>
              </a:lnSpc>
            </a:pPr>
            <a:r>
              <a:rPr lang="en-US" altLang="zh-CN" dirty="0">
                <a:latin typeface="Calibri" pitchFamily="34" charset="0"/>
                <a:ea typeface="SimSun" pitchFamily="2" charset="-122"/>
              </a:rPr>
              <a:t>Types of data in cluster analysis</a:t>
            </a:r>
          </a:p>
          <a:p>
            <a:pPr marL="533400" indent="-533400">
              <a:lnSpc>
                <a:spcPct val="150000"/>
              </a:lnSpc>
            </a:pPr>
            <a:r>
              <a:rPr lang="en-US" altLang="zh-CN" dirty="0">
                <a:latin typeface="Calibri" pitchFamily="34" charset="0"/>
                <a:ea typeface="SimSun" pitchFamily="2" charset="-122"/>
              </a:rPr>
              <a:t>Cluster Analysis: Basic Concepts</a:t>
            </a:r>
          </a:p>
          <a:p>
            <a:pPr marL="533400" indent="-533400">
              <a:lnSpc>
                <a:spcPct val="150000"/>
              </a:lnSpc>
            </a:pPr>
            <a:r>
              <a:rPr lang="en-US" altLang="zh-CN" dirty="0">
                <a:latin typeface="Calibri" pitchFamily="34" charset="0"/>
                <a:ea typeface="SimSun" pitchFamily="2" charset="-122"/>
              </a:rPr>
              <a:t>Partitioning Methods</a:t>
            </a:r>
          </a:p>
          <a:p>
            <a:pPr marL="533400" indent="-533400">
              <a:lnSpc>
                <a:spcPct val="150000"/>
              </a:lnSpc>
            </a:pPr>
            <a:r>
              <a:rPr lang="en-US" altLang="zh-CN" dirty="0">
                <a:latin typeface="Calibri" pitchFamily="34" charset="0"/>
                <a:ea typeface="SimSun" pitchFamily="2" charset="-122"/>
              </a:rPr>
              <a:t>Hierarchical Methods</a:t>
            </a:r>
          </a:p>
          <a:p>
            <a:pPr marL="533400" indent="-533400">
              <a:lnSpc>
                <a:spcPct val="150000"/>
              </a:lnSpc>
            </a:pPr>
            <a:r>
              <a:rPr lang="en-US" altLang="zh-CN" dirty="0">
                <a:latin typeface="Calibri" pitchFamily="34" charset="0"/>
                <a:ea typeface="SimSun" pitchFamily="2" charset="-122"/>
              </a:rPr>
              <a:t>Evaluation of Clustering</a:t>
            </a:r>
          </a:p>
          <a:p>
            <a:pPr marL="533400" indent="-533400">
              <a:lnSpc>
                <a:spcPct val="150000"/>
              </a:lnSpc>
            </a:pPr>
            <a:r>
              <a:rPr lang="en-US" altLang="zh-CN" dirty="0">
                <a:latin typeface="Calibri" pitchFamily="34" charset="0"/>
                <a:ea typeface="SimSun" pitchFamily="2" charset="-122"/>
              </a:rPr>
              <a:t>Summary</a:t>
            </a:r>
          </a:p>
        </p:txBody>
      </p:sp>
      <p:sp>
        <p:nvSpPr>
          <p:cNvPr id="12294" name="Slide Number Placeholder 5"/>
          <p:cNvSpPr txBox="1">
            <a:spLocks noGrp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99D45B05-6DAB-479C-9289-C113561A0D25}" type="slidenum">
              <a:rPr lang="en-US" altLang="zh-CN" sz="1200">
                <a:ea typeface="SimSun" pitchFamily="2" charset="-122"/>
              </a:rPr>
              <a:pPr algn="r"/>
              <a:t>2</a:t>
            </a:fld>
            <a:endParaRPr lang="en-US" altLang="zh-CN" sz="1200">
              <a:ea typeface="SimSun" pitchFamily="2" charset="-122"/>
            </a:endParaRPr>
          </a:p>
        </p:txBody>
      </p:sp>
    </p:spTree>
  </p:cSld>
  <p:clrMapOvr>
    <a:masterClrMapping/>
  </p:clrMapOvr>
  <p:transition>
    <p:zo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-228600" y="304800"/>
            <a:ext cx="9448800" cy="685800"/>
          </a:xfrm>
        </p:spPr>
        <p:txBody>
          <a:bodyPr/>
          <a:lstStyle/>
          <a:p>
            <a:pPr eaLnBrk="1" hangingPunct="1"/>
            <a:r>
              <a:rPr lang="en-US" altLang="ko-KR" sz="2800">
                <a:ea typeface="Gulim" pitchFamily="34" charset="-127"/>
              </a:rPr>
              <a:t>What Is the Problem of the K-Means Method?</a:t>
            </a:r>
            <a:endParaRPr lang="en-US" altLang="zh-CN" sz="2800">
              <a:ea typeface="Gulim" pitchFamily="34" charset="-127"/>
            </a:endParaRPr>
          </a:p>
        </p:txBody>
      </p:sp>
      <p:sp>
        <p:nvSpPr>
          <p:cNvPr id="2969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534400" cy="457200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ko-KR" sz="2000" dirty="0">
                <a:ea typeface="Gulim" pitchFamily="34" charset="-127"/>
              </a:rPr>
              <a:t>The </a:t>
            </a:r>
            <a:r>
              <a:rPr lang="en-US" altLang="ko-KR" sz="2000" dirty="0">
                <a:solidFill>
                  <a:srgbClr val="0000FF"/>
                </a:solidFill>
                <a:ea typeface="Gulim" pitchFamily="34" charset="-127"/>
              </a:rPr>
              <a:t>k-means algorithm is sensitive to outliers </a:t>
            </a:r>
            <a:r>
              <a:rPr lang="en-US" altLang="ko-KR" sz="2000" dirty="0">
                <a:ea typeface="Gulim" pitchFamily="34" charset="-127"/>
              </a:rPr>
              <a:t>!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ko-KR" sz="2000" dirty="0">
                <a:ea typeface="Gulim" pitchFamily="34" charset="-127"/>
              </a:rPr>
              <a:t>Since an object with an extremely large value may substantially distort the distribution of the data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ko-KR" sz="2000" dirty="0">
                <a:solidFill>
                  <a:srgbClr val="0000FF"/>
                </a:solidFill>
                <a:ea typeface="Gulim" pitchFamily="34" charset="-127"/>
              </a:rPr>
              <a:t>K-</a:t>
            </a:r>
            <a:r>
              <a:rPr lang="en-US" altLang="ko-KR" sz="2000" dirty="0" err="1">
                <a:solidFill>
                  <a:srgbClr val="0000FF"/>
                </a:solidFill>
                <a:ea typeface="Gulim" pitchFamily="34" charset="-127"/>
              </a:rPr>
              <a:t>Medoids</a:t>
            </a:r>
            <a:r>
              <a:rPr lang="en-US" altLang="ko-KR" sz="2000" dirty="0">
                <a:ea typeface="Gulim" pitchFamily="34" charset="-127"/>
              </a:rPr>
              <a:t>:  Instead of taking the </a:t>
            </a:r>
            <a:r>
              <a:rPr lang="en-US" altLang="ko-KR" sz="2000" b="1" dirty="0">
                <a:ea typeface="Gulim" pitchFamily="34" charset="-127"/>
              </a:rPr>
              <a:t>mean</a:t>
            </a:r>
            <a:r>
              <a:rPr lang="en-US" altLang="ko-KR" sz="2000" dirty="0">
                <a:ea typeface="Gulim" pitchFamily="34" charset="-127"/>
              </a:rPr>
              <a:t> value of the object in a cluster as a reference point, </a:t>
            </a:r>
            <a:r>
              <a:rPr lang="en-US" altLang="ko-KR" sz="2000" b="1" dirty="0" err="1">
                <a:solidFill>
                  <a:srgbClr val="0000FF"/>
                </a:solidFill>
                <a:ea typeface="Gulim" pitchFamily="34" charset="-127"/>
              </a:rPr>
              <a:t>medoids</a:t>
            </a:r>
            <a:r>
              <a:rPr lang="en-US" altLang="ko-KR" sz="2000" dirty="0">
                <a:solidFill>
                  <a:srgbClr val="0000FF"/>
                </a:solidFill>
                <a:ea typeface="Gulim" pitchFamily="34" charset="-127"/>
              </a:rPr>
              <a:t> </a:t>
            </a:r>
            <a:r>
              <a:rPr lang="en-US" altLang="ko-KR" sz="2000" dirty="0">
                <a:ea typeface="Gulim" pitchFamily="34" charset="-127"/>
              </a:rPr>
              <a:t>can be used, which is the </a:t>
            </a:r>
            <a:r>
              <a:rPr lang="en-US" altLang="ko-KR" sz="2000" b="1" dirty="0">
                <a:solidFill>
                  <a:srgbClr val="0000FF"/>
                </a:solidFill>
                <a:ea typeface="Gulim" pitchFamily="34" charset="-127"/>
              </a:rPr>
              <a:t>most centrally located</a:t>
            </a:r>
            <a:r>
              <a:rPr lang="en-US" altLang="ko-KR" sz="2000" dirty="0">
                <a:solidFill>
                  <a:srgbClr val="0000FF"/>
                </a:solidFill>
                <a:ea typeface="Gulim" pitchFamily="34" charset="-127"/>
              </a:rPr>
              <a:t> object in a cluster</a:t>
            </a:r>
          </a:p>
        </p:txBody>
      </p:sp>
      <p:grpSp>
        <p:nvGrpSpPr>
          <p:cNvPr id="2" name="Group 1028"/>
          <p:cNvGrpSpPr>
            <a:grpSpLocks/>
          </p:cNvGrpSpPr>
          <p:nvPr/>
        </p:nvGrpSpPr>
        <p:grpSpPr bwMode="auto">
          <a:xfrm>
            <a:off x="2057400" y="4724400"/>
            <a:ext cx="5257800" cy="1765300"/>
            <a:chOff x="1344" y="3072"/>
            <a:chExt cx="3312" cy="1112"/>
          </a:xfrm>
        </p:grpSpPr>
        <p:grpSp>
          <p:nvGrpSpPr>
            <p:cNvPr id="29702" name="Group 1029"/>
            <p:cNvGrpSpPr>
              <a:grpSpLocks/>
            </p:cNvGrpSpPr>
            <p:nvPr/>
          </p:nvGrpSpPr>
          <p:grpSpPr bwMode="auto">
            <a:xfrm>
              <a:off x="1344" y="3072"/>
              <a:ext cx="1248" cy="1112"/>
              <a:chOff x="1728" y="864"/>
              <a:chExt cx="1396" cy="1208"/>
            </a:xfrm>
          </p:grpSpPr>
          <p:sp>
            <p:nvSpPr>
              <p:cNvPr id="29789" name="Rectangle 1030"/>
              <p:cNvSpPr>
                <a:spLocks noChangeArrowheads="1"/>
              </p:cNvSpPr>
              <p:nvPr/>
            </p:nvSpPr>
            <p:spPr bwMode="auto">
              <a:xfrm>
                <a:off x="1728" y="864"/>
                <a:ext cx="1396" cy="1208"/>
              </a:xfrm>
              <a:prstGeom prst="rect">
                <a:avLst/>
              </a:prstGeom>
              <a:solidFill>
                <a:srgbClr val="FFFFFF"/>
              </a:solidFill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zh-CN">
                  <a:ea typeface="SimSun" pitchFamily="2" charset="-122"/>
                </a:endParaRPr>
              </a:p>
            </p:txBody>
          </p:sp>
          <p:sp>
            <p:nvSpPr>
              <p:cNvPr id="29790" name="Rectangle 1031"/>
              <p:cNvSpPr>
                <a:spLocks noChangeArrowheads="1"/>
              </p:cNvSpPr>
              <p:nvPr/>
            </p:nvSpPr>
            <p:spPr bwMode="auto">
              <a:xfrm>
                <a:off x="1861" y="950"/>
                <a:ext cx="1198" cy="975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zh-CN">
                  <a:ea typeface="SimSun" pitchFamily="2" charset="-122"/>
                </a:endParaRPr>
              </a:p>
            </p:txBody>
          </p:sp>
          <p:sp>
            <p:nvSpPr>
              <p:cNvPr id="29791" name="Line 1032"/>
              <p:cNvSpPr>
                <a:spLocks noChangeShapeType="1"/>
              </p:cNvSpPr>
              <p:nvPr/>
            </p:nvSpPr>
            <p:spPr bwMode="auto">
              <a:xfrm>
                <a:off x="1861" y="1828"/>
                <a:ext cx="119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92" name="Line 1033"/>
              <p:cNvSpPr>
                <a:spLocks noChangeShapeType="1"/>
              </p:cNvSpPr>
              <p:nvPr/>
            </p:nvSpPr>
            <p:spPr bwMode="auto">
              <a:xfrm>
                <a:off x="1861" y="1730"/>
                <a:ext cx="119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93" name="Line 1034"/>
              <p:cNvSpPr>
                <a:spLocks noChangeShapeType="1"/>
              </p:cNvSpPr>
              <p:nvPr/>
            </p:nvSpPr>
            <p:spPr bwMode="auto">
              <a:xfrm>
                <a:off x="1861" y="1633"/>
                <a:ext cx="119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94" name="Line 1035"/>
              <p:cNvSpPr>
                <a:spLocks noChangeShapeType="1"/>
              </p:cNvSpPr>
              <p:nvPr/>
            </p:nvSpPr>
            <p:spPr bwMode="auto">
              <a:xfrm>
                <a:off x="1861" y="1535"/>
                <a:ext cx="119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95" name="Line 1036"/>
              <p:cNvSpPr>
                <a:spLocks noChangeShapeType="1"/>
              </p:cNvSpPr>
              <p:nvPr/>
            </p:nvSpPr>
            <p:spPr bwMode="auto">
              <a:xfrm>
                <a:off x="1861" y="1437"/>
                <a:ext cx="119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96" name="Line 1037"/>
              <p:cNvSpPr>
                <a:spLocks noChangeShapeType="1"/>
              </p:cNvSpPr>
              <p:nvPr/>
            </p:nvSpPr>
            <p:spPr bwMode="auto">
              <a:xfrm>
                <a:off x="1861" y="1340"/>
                <a:ext cx="119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97" name="Line 1038"/>
              <p:cNvSpPr>
                <a:spLocks noChangeShapeType="1"/>
              </p:cNvSpPr>
              <p:nvPr/>
            </p:nvSpPr>
            <p:spPr bwMode="auto">
              <a:xfrm>
                <a:off x="1861" y="1242"/>
                <a:ext cx="119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98" name="Line 1039"/>
              <p:cNvSpPr>
                <a:spLocks noChangeShapeType="1"/>
              </p:cNvSpPr>
              <p:nvPr/>
            </p:nvSpPr>
            <p:spPr bwMode="auto">
              <a:xfrm>
                <a:off x="1861" y="1145"/>
                <a:ext cx="119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99" name="Line 1040"/>
              <p:cNvSpPr>
                <a:spLocks noChangeShapeType="1"/>
              </p:cNvSpPr>
              <p:nvPr/>
            </p:nvSpPr>
            <p:spPr bwMode="auto">
              <a:xfrm>
                <a:off x="1861" y="1047"/>
                <a:ext cx="119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800" name="Line 1041"/>
              <p:cNvSpPr>
                <a:spLocks noChangeShapeType="1"/>
              </p:cNvSpPr>
              <p:nvPr/>
            </p:nvSpPr>
            <p:spPr bwMode="auto">
              <a:xfrm>
                <a:off x="1861" y="950"/>
                <a:ext cx="119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801" name="Line 1042"/>
              <p:cNvSpPr>
                <a:spLocks noChangeShapeType="1"/>
              </p:cNvSpPr>
              <p:nvPr/>
            </p:nvSpPr>
            <p:spPr bwMode="auto">
              <a:xfrm>
                <a:off x="1981" y="950"/>
                <a:ext cx="1" cy="9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802" name="Line 1043"/>
              <p:cNvSpPr>
                <a:spLocks noChangeShapeType="1"/>
              </p:cNvSpPr>
              <p:nvPr/>
            </p:nvSpPr>
            <p:spPr bwMode="auto">
              <a:xfrm>
                <a:off x="2102" y="950"/>
                <a:ext cx="1" cy="9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803" name="Line 1044"/>
              <p:cNvSpPr>
                <a:spLocks noChangeShapeType="1"/>
              </p:cNvSpPr>
              <p:nvPr/>
            </p:nvSpPr>
            <p:spPr bwMode="auto">
              <a:xfrm>
                <a:off x="2219" y="950"/>
                <a:ext cx="1" cy="9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804" name="Line 1045"/>
              <p:cNvSpPr>
                <a:spLocks noChangeShapeType="1"/>
              </p:cNvSpPr>
              <p:nvPr/>
            </p:nvSpPr>
            <p:spPr bwMode="auto">
              <a:xfrm>
                <a:off x="2339" y="950"/>
                <a:ext cx="1" cy="9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805" name="Line 1046"/>
              <p:cNvSpPr>
                <a:spLocks noChangeShapeType="1"/>
              </p:cNvSpPr>
              <p:nvPr/>
            </p:nvSpPr>
            <p:spPr bwMode="auto">
              <a:xfrm>
                <a:off x="2460" y="950"/>
                <a:ext cx="1" cy="9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806" name="Line 1047"/>
              <p:cNvSpPr>
                <a:spLocks noChangeShapeType="1"/>
              </p:cNvSpPr>
              <p:nvPr/>
            </p:nvSpPr>
            <p:spPr bwMode="auto">
              <a:xfrm>
                <a:off x="2581" y="950"/>
                <a:ext cx="1" cy="9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807" name="Line 1048"/>
              <p:cNvSpPr>
                <a:spLocks noChangeShapeType="1"/>
              </p:cNvSpPr>
              <p:nvPr/>
            </p:nvSpPr>
            <p:spPr bwMode="auto">
              <a:xfrm>
                <a:off x="2701" y="950"/>
                <a:ext cx="1" cy="9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808" name="Line 1049"/>
              <p:cNvSpPr>
                <a:spLocks noChangeShapeType="1"/>
              </p:cNvSpPr>
              <p:nvPr/>
            </p:nvSpPr>
            <p:spPr bwMode="auto">
              <a:xfrm>
                <a:off x="2818" y="950"/>
                <a:ext cx="1" cy="9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809" name="Line 1050"/>
              <p:cNvSpPr>
                <a:spLocks noChangeShapeType="1"/>
              </p:cNvSpPr>
              <p:nvPr/>
            </p:nvSpPr>
            <p:spPr bwMode="auto">
              <a:xfrm>
                <a:off x="2939" y="950"/>
                <a:ext cx="1" cy="9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810" name="Line 1051"/>
              <p:cNvSpPr>
                <a:spLocks noChangeShapeType="1"/>
              </p:cNvSpPr>
              <p:nvPr/>
            </p:nvSpPr>
            <p:spPr bwMode="auto">
              <a:xfrm>
                <a:off x="3059" y="950"/>
                <a:ext cx="1" cy="9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811" name="Rectangle 1052"/>
              <p:cNvSpPr>
                <a:spLocks noChangeArrowheads="1"/>
              </p:cNvSpPr>
              <p:nvPr/>
            </p:nvSpPr>
            <p:spPr bwMode="auto">
              <a:xfrm>
                <a:off x="1861" y="950"/>
                <a:ext cx="1198" cy="975"/>
              </a:xfrm>
              <a:prstGeom prst="rect">
                <a:avLst/>
              </a:prstGeom>
              <a:noFill/>
              <a:ln w="63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zh-CN">
                  <a:ea typeface="SimSun" pitchFamily="2" charset="-122"/>
                </a:endParaRPr>
              </a:p>
            </p:txBody>
          </p:sp>
          <p:sp>
            <p:nvSpPr>
              <p:cNvPr id="29812" name="Line 1053"/>
              <p:cNvSpPr>
                <a:spLocks noChangeShapeType="1"/>
              </p:cNvSpPr>
              <p:nvPr/>
            </p:nvSpPr>
            <p:spPr bwMode="auto">
              <a:xfrm>
                <a:off x="1861" y="950"/>
                <a:ext cx="1" cy="9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813" name="Line 1054"/>
              <p:cNvSpPr>
                <a:spLocks noChangeShapeType="1"/>
              </p:cNvSpPr>
              <p:nvPr/>
            </p:nvSpPr>
            <p:spPr bwMode="auto">
              <a:xfrm>
                <a:off x="1849" y="1925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814" name="Line 1055"/>
              <p:cNvSpPr>
                <a:spLocks noChangeShapeType="1"/>
              </p:cNvSpPr>
              <p:nvPr/>
            </p:nvSpPr>
            <p:spPr bwMode="auto">
              <a:xfrm>
                <a:off x="1849" y="1828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815" name="Line 1056"/>
              <p:cNvSpPr>
                <a:spLocks noChangeShapeType="1"/>
              </p:cNvSpPr>
              <p:nvPr/>
            </p:nvSpPr>
            <p:spPr bwMode="auto">
              <a:xfrm>
                <a:off x="1849" y="1730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816" name="Line 1057"/>
              <p:cNvSpPr>
                <a:spLocks noChangeShapeType="1"/>
              </p:cNvSpPr>
              <p:nvPr/>
            </p:nvSpPr>
            <p:spPr bwMode="auto">
              <a:xfrm>
                <a:off x="1849" y="1633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817" name="Line 1058"/>
              <p:cNvSpPr>
                <a:spLocks noChangeShapeType="1"/>
              </p:cNvSpPr>
              <p:nvPr/>
            </p:nvSpPr>
            <p:spPr bwMode="auto">
              <a:xfrm>
                <a:off x="1849" y="1535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818" name="Line 1059"/>
              <p:cNvSpPr>
                <a:spLocks noChangeShapeType="1"/>
              </p:cNvSpPr>
              <p:nvPr/>
            </p:nvSpPr>
            <p:spPr bwMode="auto">
              <a:xfrm>
                <a:off x="1849" y="1437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819" name="Line 1060"/>
              <p:cNvSpPr>
                <a:spLocks noChangeShapeType="1"/>
              </p:cNvSpPr>
              <p:nvPr/>
            </p:nvSpPr>
            <p:spPr bwMode="auto">
              <a:xfrm>
                <a:off x="1849" y="1340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820" name="Line 1061"/>
              <p:cNvSpPr>
                <a:spLocks noChangeShapeType="1"/>
              </p:cNvSpPr>
              <p:nvPr/>
            </p:nvSpPr>
            <p:spPr bwMode="auto">
              <a:xfrm>
                <a:off x="1849" y="1242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821" name="Line 1062"/>
              <p:cNvSpPr>
                <a:spLocks noChangeShapeType="1"/>
              </p:cNvSpPr>
              <p:nvPr/>
            </p:nvSpPr>
            <p:spPr bwMode="auto">
              <a:xfrm>
                <a:off x="1849" y="1145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822" name="Line 1063"/>
              <p:cNvSpPr>
                <a:spLocks noChangeShapeType="1"/>
              </p:cNvSpPr>
              <p:nvPr/>
            </p:nvSpPr>
            <p:spPr bwMode="auto">
              <a:xfrm>
                <a:off x="1849" y="1047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823" name="Line 1064"/>
              <p:cNvSpPr>
                <a:spLocks noChangeShapeType="1"/>
              </p:cNvSpPr>
              <p:nvPr/>
            </p:nvSpPr>
            <p:spPr bwMode="auto">
              <a:xfrm>
                <a:off x="1849" y="950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824" name="Line 1065"/>
              <p:cNvSpPr>
                <a:spLocks noChangeShapeType="1"/>
              </p:cNvSpPr>
              <p:nvPr/>
            </p:nvSpPr>
            <p:spPr bwMode="auto">
              <a:xfrm>
                <a:off x="1861" y="1925"/>
                <a:ext cx="119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825" name="Line 1066"/>
              <p:cNvSpPr>
                <a:spLocks noChangeShapeType="1"/>
              </p:cNvSpPr>
              <p:nvPr/>
            </p:nvSpPr>
            <p:spPr bwMode="auto">
              <a:xfrm flipV="1">
                <a:off x="1861" y="1925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826" name="Line 1067"/>
              <p:cNvSpPr>
                <a:spLocks noChangeShapeType="1"/>
              </p:cNvSpPr>
              <p:nvPr/>
            </p:nvSpPr>
            <p:spPr bwMode="auto">
              <a:xfrm flipV="1">
                <a:off x="1981" y="1925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827" name="Line 1068"/>
              <p:cNvSpPr>
                <a:spLocks noChangeShapeType="1"/>
              </p:cNvSpPr>
              <p:nvPr/>
            </p:nvSpPr>
            <p:spPr bwMode="auto">
              <a:xfrm flipV="1">
                <a:off x="2102" y="1925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828" name="Line 1069"/>
              <p:cNvSpPr>
                <a:spLocks noChangeShapeType="1"/>
              </p:cNvSpPr>
              <p:nvPr/>
            </p:nvSpPr>
            <p:spPr bwMode="auto">
              <a:xfrm flipV="1">
                <a:off x="2219" y="1925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829" name="Line 1070"/>
              <p:cNvSpPr>
                <a:spLocks noChangeShapeType="1"/>
              </p:cNvSpPr>
              <p:nvPr/>
            </p:nvSpPr>
            <p:spPr bwMode="auto">
              <a:xfrm flipV="1">
                <a:off x="2339" y="1925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830" name="Line 1071"/>
              <p:cNvSpPr>
                <a:spLocks noChangeShapeType="1"/>
              </p:cNvSpPr>
              <p:nvPr/>
            </p:nvSpPr>
            <p:spPr bwMode="auto">
              <a:xfrm flipV="1">
                <a:off x="2460" y="1925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831" name="Line 1072"/>
              <p:cNvSpPr>
                <a:spLocks noChangeShapeType="1"/>
              </p:cNvSpPr>
              <p:nvPr/>
            </p:nvSpPr>
            <p:spPr bwMode="auto">
              <a:xfrm flipV="1">
                <a:off x="2581" y="1925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832" name="Line 1073"/>
              <p:cNvSpPr>
                <a:spLocks noChangeShapeType="1"/>
              </p:cNvSpPr>
              <p:nvPr/>
            </p:nvSpPr>
            <p:spPr bwMode="auto">
              <a:xfrm flipV="1">
                <a:off x="2701" y="1925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833" name="Line 1074"/>
              <p:cNvSpPr>
                <a:spLocks noChangeShapeType="1"/>
              </p:cNvSpPr>
              <p:nvPr/>
            </p:nvSpPr>
            <p:spPr bwMode="auto">
              <a:xfrm flipV="1">
                <a:off x="2818" y="1925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834" name="Line 1075"/>
              <p:cNvSpPr>
                <a:spLocks noChangeShapeType="1"/>
              </p:cNvSpPr>
              <p:nvPr/>
            </p:nvSpPr>
            <p:spPr bwMode="auto">
              <a:xfrm flipV="1">
                <a:off x="2939" y="1925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835" name="Line 1076"/>
              <p:cNvSpPr>
                <a:spLocks noChangeShapeType="1"/>
              </p:cNvSpPr>
              <p:nvPr/>
            </p:nvSpPr>
            <p:spPr bwMode="auto">
              <a:xfrm flipV="1">
                <a:off x="3059" y="1925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836" name="Freeform 1077"/>
              <p:cNvSpPr>
                <a:spLocks/>
              </p:cNvSpPr>
              <p:nvPr/>
            </p:nvSpPr>
            <p:spPr bwMode="auto">
              <a:xfrm>
                <a:off x="2191" y="1507"/>
                <a:ext cx="56" cy="56"/>
              </a:xfrm>
              <a:custGeom>
                <a:avLst/>
                <a:gdLst>
                  <a:gd name="T0" fmla="*/ 28 w 56"/>
                  <a:gd name="T1" fmla="*/ 0 h 56"/>
                  <a:gd name="T2" fmla="*/ 56 w 56"/>
                  <a:gd name="T3" fmla="*/ 28 h 56"/>
                  <a:gd name="T4" fmla="*/ 28 w 56"/>
                  <a:gd name="T5" fmla="*/ 56 h 56"/>
                  <a:gd name="T6" fmla="*/ 0 w 56"/>
                  <a:gd name="T7" fmla="*/ 28 h 56"/>
                  <a:gd name="T8" fmla="*/ 28 w 56"/>
                  <a:gd name="T9" fmla="*/ 0 h 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6"/>
                  <a:gd name="T16" fmla="*/ 0 h 56"/>
                  <a:gd name="T17" fmla="*/ 56 w 56"/>
                  <a:gd name="T18" fmla="*/ 56 h 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6" h="56">
                    <a:moveTo>
                      <a:pt x="28" y="0"/>
                    </a:moveTo>
                    <a:lnTo>
                      <a:pt x="56" y="28"/>
                    </a:lnTo>
                    <a:lnTo>
                      <a:pt x="28" y="56"/>
                    </a:lnTo>
                    <a:lnTo>
                      <a:pt x="0" y="28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FFFF"/>
              </a:solidFill>
              <a:ln w="6350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837" name="Freeform 1078"/>
              <p:cNvSpPr>
                <a:spLocks/>
              </p:cNvSpPr>
              <p:nvPr/>
            </p:nvSpPr>
            <p:spPr bwMode="auto">
              <a:xfrm>
                <a:off x="2191" y="1311"/>
                <a:ext cx="56" cy="57"/>
              </a:xfrm>
              <a:custGeom>
                <a:avLst/>
                <a:gdLst>
                  <a:gd name="T0" fmla="*/ 28 w 56"/>
                  <a:gd name="T1" fmla="*/ 0 h 57"/>
                  <a:gd name="T2" fmla="*/ 56 w 56"/>
                  <a:gd name="T3" fmla="*/ 29 h 57"/>
                  <a:gd name="T4" fmla="*/ 28 w 56"/>
                  <a:gd name="T5" fmla="*/ 57 h 57"/>
                  <a:gd name="T6" fmla="*/ 0 w 56"/>
                  <a:gd name="T7" fmla="*/ 29 h 57"/>
                  <a:gd name="T8" fmla="*/ 28 w 56"/>
                  <a:gd name="T9" fmla="*/ 0 h 5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6"/>
                  <a:gd name="T16" fmla="*/ 0 h 57"/>
                  <a:gd name="T17" fmla="*/ 56 w 56"/>
                  <a:gd name="T18" fmla="*/ 57 h 5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6" h="57">
                    <a:moveTo>
                      <a:pt x="28" y="0"/>
                    </a:moveTo>
                    <a:lnTo>
                      <a:pt x="56" y="29"/>
                    </a:lnTo>
                    <a:lnTo>
                      <a:pt x="28" y="57"/>
                    </a:lnTo>
                    <a:lnTo>
                      <a:pt x="0" y="29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FFFF"/>
              </a:solidFill>
              <a:ln w="6350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838" name="Freeform 1079"/>
              <p:cNvSpPr>
                <a:spLocks/>
              </p:cNvSpPr>
              <p:nvPr/>
            </p:nvSpPr>
            <p:spPr bwMode="auto">
              <a:xfrm>
                <a:off x="2673" y="1604"/>
                <a:ext cx="57" cy="57"/>
              </a:xfrm>
              <a:custGeom>
                <a:avLst/>
                <a:gdLst>
                  <a:gd name="T0" fmla="*/ 28 w 57"/>
                  <a:gd name="T1" fmla="*/ 0 h 57"/>
                  <a:gd name="T2" fmla="*/ 57 w 57"/>
                  <a:gd name="T3" fmla="*/ 29 h 57"/>
                  <a:gd name="T4" fmla="*/ 28 w 57"/>
                  <a:gd name="T5" fmla="*/ 57 h 57"/>
                  <a:gd name="T6" fmla="*/ 0 w 57"/>
                  <a:gd name="T7" fmla="*/ 29 h 57"/>
                  <a:gd name="T8" fmla="*/ 28 w 57"/>
                  <a:gd name="T9" fmla="*/ 0 h 5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7"/>
                  <a:gd name="T16" fmla="*/ 0 h 57"/>
                  <a:gd name="T17" fmla="*/ 57 w 57"/>
                  <a:gd name="T18" fmla="*/ 57 h 5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7" h="57">
                    <a:moveTo>
                      <a:pt x="28" y="0"/>
                    </a:moveTo>
                    <a:lnTo>
                      <a:pt x="57" y="29"/>
                    </a:lnTo>
                    <a:lnTo>
                      <a:pt x="28" y="57"/>
                    </a:lnTo>
                    <a:lnTo>
                      <a:pt x="0" y="29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0080"/>
              </a:solidFill>
              <a:ln w="6350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839" name="Freeform 1080"/>
              <p:cNvSpPr>
                <a:spLocks/>
              </p:cNvSpPr>
              <p:nvPr/>
            </p:nvSpPr>
            <p:spPr bwMode="auto">
              <a:xfrm>
                <a:off x="2311" y="1214"/>
                <a:ext cx="57" cy="57"/>
              </a:xfrm>
              <a:custGeom>
                <a:avLst/>
                <a:gdLst>
                  <a:gd name="T0" fmla="*/ 28 w 57"/>
                  <a:gd name="T1" fmla="*/ 0 h 57"/>
                  <a:gd name="T2" fmla="*/ 57 w 57"/>
                  <a:gd name="T3" fmla="*/ 28 h 57"/>
                  <a:gd name="T4" fmla="*/ 28 w 57"/>
                  <a:gd name="T5" fmla="*/ 57 h 57"/>
                  <a:gd name="T6" fmla="*/ 0 w 57"/>
                  <a:gd name="T7" fmla="*/ 28 h 57"/>
                  <a:gd name="T8" fmla="*/ 28 w 57"/>
                  <a:gd name="T9" fmla="*/ 0 h 5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7"/>
                  <a:gd name="T16" fmla="*/ 0 h 57"/>
                  <a:gd name="T17" fmla="*/ 57 w 57"/>
                  <a:gd name="T18" fmla="*/ 57 h 5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7" h="57">
                    <a:moveTo>
                      <a:pt x="28" y="0"/>
                    </a:moveTo>
                    <a:lnTo>
                      <a:pt x="57" y="28"/>
                    </a:lnTo>
                    <a:lnTo>
                      <a:pt x="28" y="57"/>
                    </a:lnTo>
                    <a:lnTo>
                      <a:pt x="0" y="28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FFFF"/>
              </a:solidFill>
              <a:ln w="6350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840" name="Freeform 1081"/>
              <p:cNvSpPr>
                <a:spLocks/>
              </p:cNvSpPr>
              <p:nvPr/>
            </p:nvSpPr>
            <p:spPr bwMode="auto">
              <a:xfrm>
                <a:off x="2191" y="1116"/>
                <a:ext cx="56" cy="57"/>
              </a:xfrm>
              <a:custGeom>
                <a:avLst/>
                <a:gdLst>
                  <a:gd name="T0" fmla="*/ 28 w 56"/>
                  <a:gd name="T1" fmla="*/ 0 h 57"/>
                  <a:gd name="T2" fmla="*/ 56 w 56"/>
                  <a:gd name="T3" fmla="*/ 29 h 57"/>
                  <a:gd name="T4" fmla="*/ 28 w 56"/>
                  <a:gd name="T5" fmla="*/ 57 h 57"/>
                  <a:gd name="T6" fmla="*/ 0 w 56"/>
                  <a:gd name="T7" fmla="*/ 29 h 57"/>
                  <a:gd name="T8" fmla="*/ 28 w 56"/>
                  <a:gd name="T9" fmla="*/ 0 h 5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6"/>
                  <a:gd name="T16" fmla="*/ 0 h 57"/>
                  <a:gd name="T17" fmla="*/ 56 w 56"/>
                  <a:gd name="T18" fmla="*/ 57 h 5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6" h="57">
                    <a:moveTo>
                      <a:pt x="28" y="0"/>
                    </a:moveTo>
                    <a:lnTo>
                      <a:pt x="56" y="29"/>
                    </a:lnTo>
                    <a:lnTo>
                      <a:pt x="28" y="57"/>
                    </a:lnTo>
                    <a:lnTo>
                      <a:pt x="0" y="29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FFFF"/>
              </a:solidFill>
              <a:ln w="6350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841" name="Freeform 1082"/>
              <p:cNvSpPr>
                <a:spLocks/>
              </p:cNvSpPr>
              <p:nvPr/>
            </p:nvSpPr>
            <p:spPr bwMode="auto">
              <a:xfrm>
                <a:off x="2790" y="1409"/>
                <a:ext cx="56" cy="57"/>
              </a:xfrm>
              <a:custGeom>
                <a:avLst/>
                <a:gdLst>
                  <a:gd name="T0" fmla="*/ 28 w 56"/>
                  <a:gd name="T1" fmla="*/ 0 h 57"/>
                  <a:gd name="T2" fmla="*/ 56 w 56"/>
                  <a:gd name="T3" fmla="*/ 28 h 57"/>
                  <a:gd name="T4" fmla="*/ 28 w 56"/>
                  <a:gd name="T5" fmla="*/ 57 h 57"/>
                  <a:gd name="T6" fmla="*/ 0 w 56"/>
                  <a:gd name="T7" fmla="*/ 28 h 57"/>
                  <a:gd name="T8" fmla="*/ 28 w 56"/>
                  <a:gd name="T9" fmla="*/ 0 h 5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6"/>
                  <a:gd name="T16" fmla="*/ 0 h 57"/>
                  <a:gd name="T17" fmla="*/ 56 w 56"/>
                  <a:gd name="T18" fmla="*/ 57 h 5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6" h="57">
                    <a:moveTo>
                      <a:pt x="28" y="0"/>
                    </a:moveTo>
                    <a:lnTo>
                      <a:pt x="56" y="28"/>
                    </a:lnTo>
                    <a:lnTo>
                      <a:pt x="28" y="57"/>
                    </a:lnTo>
                    <a:lnTo>
                      <a:pt x="0" y="28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0080"/>
              </a:solidFill>
              <a:ln w="6350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842" name="Freeform 1083"/>
              <p:cNvSpPr>
                <a:spLocks/>
              </p:cNvSpPr>
              <p:nvPr/>
            </p:nvSpPr>
            <p:spPr bwMode="auto">
              <a:xfrm>
                <a:off x="2311" y="1409"/>
                <a:ext cx="57" cy="57"/>
              </a:xfrm>
              <a:custGeom>
                <a:avLst/>
                <a:gdLst>
                  <a:gd name="T0" fmla="*/ 28 w 57"/>
                  <a:gd name="T1" fmla="*/ 0 h 57"/>
                  <a:gd name="T2" fmla="*/ 57 w 57"/>
                  <a:gd name="T3" fmla="*/ 28 h 57"/>
                  <a:gd name="T4" fmla="*/ 28 w 57"/>
                  <a:gd name="T5" fmla="*/ 57 h 57"/>
                  <a:gd name="T6" fmla="*/ 0 w 57"/>
                  <a:gd name="T7" fmla="*/ 28 h 57"/>
                  <a:gd name="T8" fmla="*/ 28 w 57"/>
                  <a:gd name="T9" fmla="*/ 0 h 5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7"/>
                  <a:gd name="T16" fmla="*/ 0 h 57"/>
                  <a:gd name="T17" fmla="*/ 57 w 57"/>
                  <a:gd name="T18" fmla="*/ 57 h 5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7" h="57">
                    <a:moveTo>
                      <a:pt x="28" y="0"/>
                    </a:moveTo>
                    <a:lnTo>
                      <a:pt x="57" y="28"/>
                    </a:lnTo>
                    <a:lnTo>
                      <a:pt x="28" y="57"/>
                    </a:lnTo>
                    <a:lnTo>
                      <a:pt x="0" y="28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FFFF"/>
              </a:solidFill>
              <a:ln w="6350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843" name="Freeform 1084"/>
              <p:cNvSpPr>
                <a:spLocks/>
              </p:cNvSpPr>
              <p:nvPr/>
            </p:nvSpPr>
            <p:spPr bwMode="auto">
              <a:xfrm>
                <a:off x="2432" y="1799"/>
                <a:ext cx="56" cy="57"/>
              </a:xfrm>
              <a:custGeom>
                <a:avLst/>
                <a:gdLst>
                  <a:gd name="T0" fmla="*/ 28 w 56"/>
                  <a:gd name="T1" fmla="*/ 0 h 57"/>
                  <a:gd name="T2" fmla="*/ 56 w 56"/>
                  <a:gd name="T3" fmla="*/ 29 h 57"/>
                  <a:gd name="T4" fmla="*/ 28 w 56"/>
                  <a:gd name="T5" fmla="*/ 57 h 57"/>
                  <a:gd name="T6" fmla="*/ 0 w 56"/>
                  <a:gd name="T7" fmla="*/ 29 h 57"/>
                  <a:gd name="T8" fmla="*/ 28 w 56"/>
                  <a:gd name="T9" fmla="*/ 0 h 5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6"/>
                  <a:gd name="T16" fmla="*/ 0 h 57"/>
                  <a:gd name="T17" fmla="*/ 56 w 56"/>
                  <a:gd name="T18" fmla="*/ 57 h 5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6" h="57">
                    <a:moveTo>
                      <a:pt x="28" y="0"/>
                    </a:moveTo>
                    <a:lnTo>
                      <a:pt x="56" y="29"/>
                    </a:lnTo>
                    <a:lnTo>
                      <a:pt x="28" y="57"/>
                    </a:lnTo>
                    <a:lnTo>
                      <a:pt x="0" y="29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0080"/>
              </a:solidFill>
              <a:ln w="6350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844" name="Freeform 1085"/>
              <p:cNvSpPr>
                <a:spLocks/>
              </p:cNvSpPr>
              <p:nvPr/>
            </p:nvSpPr>
            <p:spPr bwMode="auto">
              <a:xfrm>
                <a:off x="2673" y="1507"/>
                <a:ext cx="57" cy="56"/>
              </a:xfrm>
              <a:custGeom>
                <a:avLst/>
                <a:gdLst>
                  <a:gd name="T0" fmla="*/ 28 w 57"/>
                  <a:gd name="T1" fmla="*/ 0 h 56"/>
                  <a:gd name="T2" fmla="*/ 57 w 57"/>
                  <a:gd name="T3" fmla="*/ 28 h 56"/>
                  <a:gd name="T4" fmla="*/ 28 w 57"/>
                  <a:gd name="T5" fmla="*/ 56 h 56"/>
                  <a:gd name="T6" fmla="*/ 0 w 57"/>
                  <a:gd name="T7" fmla="*/ 28 h 56"/>
                  <a:gd name="T8" fmla="*/ 28 w 57"/>
                  <a:gd name="T9" fmla="*/ 0 h 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7"/>
                  <a:gd name="T16" fmla="*/ 0 h 56"/>
                  <a:gd name="T17" fmla="*/ 57 w 57"/>
                  <a:gd name="T18" fmla="*/ 56 h 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7" h="56">
                    <a:moveTo>
                      <a:pt x="28" y="0"/>
                    </a:moveTo>
                    <a:lnTo>
                      <a:pt x="57" y="28"/>
                    </a:lnTo>
                    <a:lnTo>
                      <a:pt x="28" y="56"/>
                    </a:lnTo>
                    <a:lnTo>
                      <a:pt x="0" y="28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0080"/>
              </a:solidFill>
              <a:ln w="6350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845" name="Freeform 1086"/>
              <p:cNvSpPr>
                <a:spLocks/>
              </p:cNvSpPr>
              <p:nvPr/>
            </p:nvSpPr>
            <p:spPr bwMode="auto">
              <a:xfrm>
                <a:off x="2432" y="1409"/>
                <a:ext cx="56" cy="57"/>
              </a:xfrm>
              <a:custGeom>
                <a:avLst/>
                <a:gdLst>
                  <a:gd name="T0" fmla="*/ 28 w 56"/>
                  <a:gd name="T1" fmla="*/ 0 h 57"/>
                  <a:gd name="T2" fmla="*/ 56 w 56"/>
                  <a:gd name="T3" fmla="*/ 28 h 57"/>
                  <a:gd name="T4" fmla="*/ 28 w 56"/>
                  <a:gd name="T5" fmla="*/ 57 h 57"/>
                  <a:gd name="T6" fmla="*/ 0 w 56"/>
                  <a:gd name="T7" fmla="*/ 28 h 57"/>
                  <a:gd name="T8" fmla="*/ 28 w 56"/>
                  <a:gd name="T9" fmla="*/ 0 h 5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6"/>
                  <a:gd name="T16" fmla="*/ 0 h 57"/>
                  <a:gd name="T17" fmla="*/ 56 w 56"/>
                  <a:gd name="T18" fmla="*/ 57 h 5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6" h="57">
                    <a:moveTo>
                      <a:pt x="28" y="0"/>
                    </a:moveTo>
                    <a:lnTo>
                      <a:pt x="56" y="28"/>
                    </a:lnTo>
                    <a:lnTo>
                      <a:pt x="28" y="57"/>
                    </a:lnTo>
                    <a:lnTo>
                      <a:pt x="0" y="28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FFFF"/>
              </a:solidFill>
              <a:ln w="6350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846" name="Rectangle 1087"/>
              <p:cNvSpPr>
                <a:spLocks noChangeArrowheads="1"/>
              </p:cNvSpPr>
              <p:nvPr/>
            </p:nvSpPr>
            <p:spPr bwMode="auto">
              <a:xfrm>
                <a:off x="1805" y="1897"/>
                <a:ext cx="30" cy="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ko-KR" altLang="en-US" sz="600">
                    <a:solidFill>
                      <a:srgbClr val="000000"/>
                    </a:solidFill>
                    <a:latin typeface="Arial" pitchFamily="34" charset="0"/>
                    <a:ea typeface="Gulim" pitchFamily="34" charset="-127"/>
                  </a:rPr>
                  <a:t>0</a:t>
                </a:r>
                <a:endParaRPr lang="ko-KR" altLang="en-US">
                  <a:ea typeface="Gulim" pitchFamily="34" charset="-127"/>
                </a:endParaRPr>
              </a:p>
            </p:txBody>
          </p:sp>
          <p:sp>
            <p:nvSpPr>
              <p:cNvPr id="29847" name="Rectangle 1088"/>
              <p:cNvSpPr>
                <a:spLocks noChangeArrowheads="1"/>
              </p:cNvSpPr>
              <p:nvPr/>
            </p:nvSpPr>
            <p:spPr bwMode="auto">
              <a:xfrm>
                <a:off x="1805" y="1799"/>
                <a:ext cx="30" cy="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ko-KR" altLang="en-US" sz="600">
                    <a:solidFill>
                      <a:srgbClr val="000000"/>
                    </a:solidFill>
                    <a:latin typeface="Arial" pitchFamily="34" charset="0"/>
                    <a:ea typeface="Gulim" pitchFamily="34" charset="-127"/>
                  </a:rPr>
                  <a:t>1</a:t>
                </a:r>
                <a:endParaRPr lang="ko-KR" altLang="en-US">
                  <a:ea typeface="Gulim" pitchFamily="34" charset="-127"/>
                </a:endParaRPr>
              </a:p>
            </p:txBody>
          </p:sp>
          <p:sp>
            <p:nvSpPr>
              <p:cNvPr id="29848" name="Rectangle 1089"/>
              <p:cNvSpPr>
                <a:spLocks noChangeArrowheads="1"/>
              </p:cNvSpPr>
              <p:nvPr/>
            </p:nvSpPr>
            <p:spPr bwMode="auto">
              <a:xfrm>
                <a:off x="1805" y="1702"/>
                <a:ext cx="30" cy="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ko-KR" altLang="en-US" sz="600">
                    <a:solidFill>
                      <a:srgbClr val="000000"/>
                    </a:solidFill>
                    <a:latin typeface="Arial" pitchFamily="34" charset="0"/>
                    <a:ea typeface="Gulim" pitchFamily="34" charset="-127"/>
                  </a:rPr>
                  <a:t>2</a:t>
                </a:r>
                <a:endParaRPr lang="ko-KR" altLang="en-US">
                  <a:ea typeface="Gulim" pitchFamily="34" charset="-127"/>
                </a:endParaRPr>
              </a:p>
            </p:txBody>
          </p:sp>
          <p:sp>
            <p:nvSpPr>
              <p:cNvPr id="29849" name="Rectangle 1090"/>
              <p:cNvSpPr>
                <a:spLocks noChangeArrowheads="1"/>
              </p:cNvSpPr>
              <p:nvPr/>
            </p:nvSpPr>
            <p:spPr bwMode="auto">
              <a:xfrm>
                <a:off x="1805" y="1604"/>
                <a:ext cx="30" cy="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ko-KR" altLang="en-US" sz="600">
                    <a:solidFill>
                      <a:srgbClr val="000000"/>
                    </a:solidFill>
                    <a:latin typeface="Arial" pitchFamily="34" charset="0"/>
                    <a:ea typeface="Gulim" pitchFamily="34" charset="-127"/>
                  </a:rPr>
                  <a:t>3</a:t>
                </a:r>
                <a:endParaRPr lang="ko-KR" altLang="en-US">
                  <a:ea typeface="Gulim" pitchFamily="34" charset="-127"/>
                </a:endParaRPr>
              </a:p>
            </p:txBody>
          </p:sp>
          <p:sp>
            <p:nvSpPr>
              <p:cNvPr id="29850" name="Rectangle 1091"/>
              <p:cNvSpPr>
                <a:spLocks noChangeArrowheads="1"/>
              </p:cNvSpPr>
              <p:nvPr/>
            </p:nvSpPr>
            <p:spPr bwMode="auto">
              <a:xfrm>
                <a:off x="1805" y="1507"/>
                <a:ext cx="30" cy="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ko-KR" altLang="en-US" sz="600">
                    <a:solidFill>
                      <a:srgbClr val="000000"/>
                    </a:solidFill>
                    <a:latin typeface="Arial" pitchFamily="34" charset="0"/>
                    <a:ea typeface="Gulim" pitchFamily="34" charset="-127"/>
                  </a:rPr>
                  <a:t>4</a:t>
                </a:r>
                <a:endParaRPr lang="ko-KR" altLang="en-US">
                  <a:ea typeface="Gulim" pitchFamily="34" charset="-127"/>
                </a:endParaRPr>
              </a:p>
            </p:txBody>
          </p:sp>
          <p:sp>
            <p:nvSpPr>
              <p:cNvPr id="29851" name="Rectangle 1092"/>
              <p:cNvSpPr>
                <a:spLocks noChangeArrowheads="1"/>
              </p:cNvSpPr>
              <p:nvPr/>
            </p:nvSpPr>
            <p:spPr bwMode="auto">
              <a:xfrm>
                <a:off x="1805" y="1409"/>
                <a:ext cx="30" cy="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ko-KR" altLang="en-US" sz="600">
                    <a:solidFill>
                      <a:srgbClr val="000000"/>
                    </a:solidFill>
                    <a:latin typeface="Arial" pitchFamily="34" charset="0"/>
                    <a:ea typeface="Gulim" pitchFamily="34" charset="-127"/>
                  </a:rPr>
                  <a:t>5</a:t>
                </a:r>
                <a:endParaRPr lang="ko-KR" altLang="en-US">
                  <a:ea typeface="Gulim" pitchFamily="34" charset="-127"/>
                </a:endParaRPr>
              </a:p>
            </p:txBody>
          </p:sp>
          <p:sp>
            <p:nvSpPr>
              <p:cNvPr id="29852" name="Rectangle 1093"/>
              <p:cNvSpPr>
                <a:spLocks noChangeArrowheads="1"/>
              </p:cNvSpPr>
              <p:nvPr/>
            </p:nvSpPr>
            <p:spPr bwMode="auto">
              <a:xfrm>
                <a:off x="1805" y="1310"/>
                <a:ext cx="30" cy="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ko-KR" altLang="en-US" sz="600">
                    <a:solidFill>
                      <a:srgbClr val="000000"/>
                    </a:solidFill>
                    <a:latin typeface="Arial" pitchFamily="34" charset="0"/>
                    <a:ea typeface="Gulim" pitchFamily="34" charset="-127"/>
                  </a:rPr>
                  <a:t>6</a:t>
                </a:r>
                <a:endParaRPr lang="ko-KR" altLang="en-US">
                  <a:ea typeface="Gulim" pitchFamily="34" charset="-127"/>
                </a:endParaRPr>
              </a:p>
            </p:txBody>
          </p:sp>
          <p:sp>
            <p:nvSpPr>
              <p:cNvPr id="29853" name="Rectangle 1094"/>
              <p:cNvSpPr>
                <a:spLocks noChangeArrowheads="1"/>
              </p:cNvSpPr>
              <p:nvPr/>
            </p:nvSpPr>
            <p:spPr bwMode="auto">
              <a:xfrm>
                <a:off x="1805" y="1214"/>
                <a:ext cx="30" cy="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ko-KR" altLang="en-US" sz="600">
                    <a:solidFill>
                      <a:srgbClr val="000000"/>
                    </a:solidFill>
                    <a:latin typeface="Arial" pitchFamily="34" charset="0"/>
                    <a:ea typeface="Gulim" pitchFamily="34" charset="-127"/>
                  </a:rPr>
                  <a:t>7</a:t>
                </a:r>
                <a:endParaRPr lang="ko-KR" altLang="en-US">
                  <a:ea typeface="Gulim" pitchFamily="34" charset="-127"/>
                </a:endParaRPr>
              </a:p>
            </p:txBody>
          </p:sp>
          <p:sp>
            <p:nvSpPr>
              <p:cNvPr id="29854" name="Rectangle 1095"/>
              <p:cNvSpPr>
                <a:spLocks noChangeArrowheads="1"/>
              </p:cNvSpPr>
              <p:nvPr/>
            </p:nvSpPr>
            <p:spPr bwMode="auto">
              <a:xfrm>
                <a:off x="1805" y="1116"/>
                <a:ext cx="30" cy="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ko-KR" altLang="en-US" sz="600">
                    <a:solidFill>
                      <a:srgbClr val="000000"/>
                    </a:solidFill>
                    <a:latin typeface="Arial" pitchFamily="34" charset="0"/>
                    <a:ea typeface="Gulim" pitchFamily="34" charset="-127"/>
                  </a:rPr>
                  <a:t>8</a:t>
                </a:r>
                <a:endParaRPr lang="ko-KR" altLang="en-US">
                  <a:ea typeface="Gulim" pitchFamily="34" charset="-127"/>
                </a:endParaRPr>
              </a:p>
            </p:txBody>
          </p:sp>
          <p:sp>
            <p:nvSpPr>
              <p:cNvPr id="29855" name="Rectangle 1096"/>
              <p:cNvSpPr>
                <a:spLocks noChangeArrowheads="1"/>
              </p:cNvSpPr>
              <p:nvPr/>
            </p:nvSpPr>
            <p:spPr bwMode="auto">
              <a:xfrm>
                <a:off x="1805" y="1019"/>
                <a:ext cx="30" cy="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ko-KR" altLang="en-US" sz="600">
                    <a:solidFill>
                      <a:srgbClr val="000000"/>
                    </a:solidFill>
                    <a:latin typeface="Arial" pitchFamily="34" charset="0"/>
                    <a:ea typeface="Gulim" pitchFamily="34" charset="-127"/>
                  </a:rPr>
                  <a:t>9</a:t>
                </a:r>
                <a:endParaRPr lang="ko-KR" altLang="en-US">
                  <a:ea typeface="Gulim" pitchFamily="34" charset="-127"/>
                </a:endParaRPr>
              </a:p>
            </p:txBody>
          </p:sp>
          <p:sp>
            <p:nvSpPr>
              <p:cNvPr id="29856" name="Rectangle 1097"/>
              <p:cNvSpPr>
                <a:spLocks noChangeArrowheads="1"/>
              </p:cNvSpPr>
              <p:nvPr/>
            </p:nvSpPr>
            <p:spPr bwMode="auto">
              <a:xfrm>
                <a:off x="1779" y="920"/>
                <a:ext cx="61" cy="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ko-KR" altLang="en-US" sz="600">
                    <a:solidFill>
                      <a:srgbClr val="000000"/>
                    </a:solidFill>
                    <a:latin typeface="Arial" pitchFamily="34" charset="0"/>
                    <a:ea typeface="Gulim" pitchFamily="34" charset="-127"/>
                  </a:rPr>
                  <a:t>10</a:t>
                </a:r>
                <a:endParaRPr lang="ko-KR" altLang="en-US">
                  <a:ea typeface="Gulim" pitchFamily="34" charset="-127"/>
                </a:endParaRPr>
              </a:p>
            </p:txBody>
          </p:sp>
          <p:sp>
            <p:nvSpPr>
              <p:cNvPr id="29857" name="Rectangle 1098"/>
              <p:cNvSpPr>
                <a:spLocks noChangeArrowheads="1"/>
              </p:cNvSpPr>
              <p:nvPr/>
            </p:nvSpPr>
            <p:spPr bwMode="auto">
              <a:xfrm>
                <a:off x="1849" y="1962"/>
                <a:ext cx="30" cy="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ko-KR" altLang="en-US" sz="600">
                    <a:solidFill>
                      <a:srgbClr val="000000"/>
                    </a:solidFill>
                    <a:latin typeface="Arial" pitchFamily="34" charset="0"/>
                    <a:ea typeface="Gulim" pitchFamily="34" charset="-127"/>
                  </a:rPr>
                  <a:t>0</a:t>
                </a:r>
                <a:endParaRPr lang="ko-KR" altLang="en-US">
                  <a:ea typeface="Gulim" pitchFamily="34" charset="-127"/>
                </a:endParaRPr>
              </a:p>
            </p:txBody>
          </p:sp>
          <p:sp>
            <p:nvSpPr>
              <p:cNvPr id="29858" name="Rectangle 1099"/>
              <p:cNvSpPr>
                <a:spLocks noChangeArrowheads="1"/>
              </p:cNvSpPr>
              <p:nvPr/>
            </p:nvSpPr>
            <p:spPr bwMode="auto">
              <a:xfrm>
                <a:off x="1968" y="1962"/>
                <a:ext cx="31" cy="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ko-KR" altLang="en-US" sz="600">
                    <a:solidFill>
                      <a:srgbClr val="000000"/>
                    </a:solidFill>
                    <a:latin typeface="Arial" pitchFamily="34" charset="0"/>
                    <a:ea typeface="Gulim" pitchFamily="34" charset="-127"/>
                  </a:rPr>
                  <a:t>1</a:t>
                </a:r>
                <a:endParaRPr lang="ko-KR" altLang="en-US">
                  <a:ea typeface="Gulim" pitchFamily="34" charset="-127"/>
                </a:endParaRPr>
              </a:p>
            </p:txBody>
          </p:sp>
          <p:sp>
            <p:nvSpPr>
              <p:cNvPr id="29859" name="Rectangle 1100"/>
              <p:cNvSpPr>
                <a:spLocks noChangeArrowheads="1"/>
              </p:cNvSpPr>
              <p:nvPr/>
            </p:nvSpPr>
            <p:spPr bwMode="auto">
              <a:xfrm>
                <a:off x="2090" y="1962"/>
                <a:ext cx="31" cy="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ko-KR" altLang="en-US" sz="600">
                    <a:solidFill>
                      <a:srgbClr val="000000"/>
                    </a:solidFill>
                    <a:latin typeface="Arial" pitchFamily="34" charset="0"/>
                    <a:ea typeface="Gulim" pitchFamily="34" charset="-127"/>
                  </a:rPr>
                  <a:t>2</a:t>
                </a:r>
                <a:endParaRPr lang="ko-KR" altLang="en-US">
                  <a:ea typeface="Gulim" pitchFamily="34" charset="-127"/>
                </a:endParaRPr>
              </a:p>
            </p:txBody>
          </p:sp>
          <p:sp>
            <p:nvSpPr>
              <p:cNvPr id="29860" name="Rectangle 1101"/>
              <p:cNvSpPr>
                <a:spLocks noChangeArrowheads="1"/>
              </p:cNvSpPr>
              <p:nvPr/>
            </p:nvSpPr>
            <p:spPr bwMode="auto">
              <a:xfrm>
                <a:off x="2207" y="1962"/>
                <a:ext cx="30" cy="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ko-KR" altLang="en-US" sz="600">
                    <a:solidFill>
                      <a:srgbClr val="000000"/>
                    </a:solidFill>
                    <a:latin typeface="Arial" pitchFamily="34" charset="0"/>
                    <a:ea typeface="Gulim" pitchFamily="34" charset="-127"/>
                  </a:rPr>
                  <a:t>3</a:t>
                </a:r>
                <a:endParaRPr lang="ko-KR" altLang="en-US">
                  <a:ea typeface="Gulim" pitchFamily="34" charset="-127"/>
                </a:endParaRPr>
              </a:p>
            </p:txBody>
          </p:sp>
          <p:sp>
            <p:nvSpPr>
              <p:cNvPr id="29861" name="Rectangle 1102"/>
              <p:cNvSpPr>
                <a:spLocks noChangeArrowheads="1"/>
              </p:cNvSpPr>
              <p:nvPr/>
            </p:nvSpPr>
            <p:spPr bwMode="auto">
              <a:xfrm>
                <a:off x="2326" y="1962"/>
                <a:ext cx="31" cy="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ko-KR" altLang="en-US" sz="600">
                    <a:solidFill>
                      <a:srgbClr val="000000"/>
                    </a:solidFill>
                    <a:latin typeface="Arial" pitchFamily="34" charset="0"/>
                    <a:ea typeface="Gulim" pitchFamily="34" charset="-127"/>
                  </a:rPr>
                  <a:t>4</a:t>
                </a:r>
                <a:endParaRPr lang="ko-KR" altLang="en-US">
                  <a:ea typeface="Gulim" pitchFamily="34" charset="-127"/>
                </a:endParaRPr>
              </a:p>
            </p:txBody>
          </p:sp>
          <p:sp>
            <p:nvSpPr>
              <p:cNvPr id="29862" name="Rectangle 1103"/>
              <p:cNvSpPr>
                <a:spLocks noChangeArrowheads="1"/>
              </p:cNvSpPr>
              <p:nvPr/>
            </p:nvSpPr>
            <p:spPr bwMode="auto">
              <a:xfrm>
                <a:off x="2448" y="1962"/>
                <a:ext cx="31" cy="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ko-KR" altLang="en-US" sz="600">
                    <a:solidFill>
                      <a:srgbClr val="000000"/>
                    </a:solidFill>
                    <a:latin typeface="Arial" pitchFamily="34" charset="0"/>
                    <a:ea typeface="Gulim" pitchFamily="34" charset="-127"/>
                  </a:rPr>
                  <a:t>5</a:t>
                </a:r>
                <a:endParaRPr lang="ko-KR" altLang="en-US">
                  <a:ea typeface="Gulim" pitchFamily="34" charset="-127"/>
                </a:endParaRPr>
              </a:p>
            </p:txBody>
          </p:sp>
          <p:sp>
            <p:nvSpPr>
              <p:cNvPr id="29863" name="Rectangle 1104"/>
              <p:cNvSpPr>
                <a:spLocks noChangeArrowheads="1"/>
              </p:cNvSpPr>
              <p:nvPr/>
            </p:nvSpPr>
            <p:spPr bwMode="auto">
              <a:xfrm>
                <a:off x="2569" y="1962"/>
                <a:ext cx="30" cy="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ko-KR" altLang="en-US" sz="600">
                    <a:solidFill>
                      <a:srgbClr val="000000"/>
                    </a:solidFill>
                    <a:latin typeface="Arial" pitchFamily="34" charset="0"/>
                    <a:ea typeface="Gulim" pitchFamily="34" charset="-127"/>
                  </a:rPr>
                  <a:t>6</a:t>
                </a:r>
                <a:endParaRPr lang="ko-KR" altLang="en-US">
                  <a:ea typeface="Gulim" pitchFamily="34" charset="-127"/>
                </a:endParaRPr>
              </a:p>
            </p:txBody>
          </p:sp>
          <p:sp>
            <p:nvSpPr>
              <p:cNvPr id="29864" name="Rectangle 1105"/>
              <p:cNvSpPr>
                <a:spLocks noChangeArrowheads="1"/>
              </p:cNvSpPr>
              <p:nvPr/>
            </p:nvSpPr>
            <p:spPr bwMode="auto">
              <a:xfrm>
                <a:off x="2689" y="1962"/>
                <a:ext cx="30" cy="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ko-KR" altLang="en-US" sz="600">
                    <a:solidFill>
                      <a:srgbClr val="000000"/>
                    </a:solidFill>
                    <a:latin typeface="Arial" pitchFamily="34" charset="0"/>
                    <a:ea typeface="Gulim" pitchFamily="34" charset="-127"/>
                  </a:rPr>
                  <a:t>7</a:t>
                </a:r>
                <a:endParaRPr lang="ko-KR" altLang="en-US">
                  <a:ea typeface="Gulim" pitchFamily="34" charset="-127"/>
                </a:endParaRPr>
              </a:p>
            </p:txBody>
          </p:sp>
          <p:sp>
            <p:nvSpPr>
              <p:cNvPr id="29865" name="Rectangle 1106"/>
              <p:cNvSpPr>
                <a:spLocks noChangeArrowheads="1"/>
              </p:cNvSpPr>
              <p:nvPr/>
            </p:nvSpPr>
            <p:spPr bwMode="auto">
              <a:xfrm>
                <a:off x="2806" y="1962"/>
                <a:ext cx="31" cy="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ko-KR" altLang="en-US" sz="600">
                    <a:solidFill>
                      <a:srgbClr val="000000"/>
                    </a:solidFill>
                    <a:latin typeface="Arial" pitchFamily="34" charset="0"/>
                    <a:ea typeface="Gulim" pitchFamily="34" charset="-127"/>
                  </a:rPr>
                  <a:t>8</a:t>
                </a:r>
                <a:endParaRPr lang="ko-KR" altLang="en-US">
                  <a:ea typeface="Gulim" pitchFamily="34" charset="-127"/>
                </a:endParaRPr>
              </a:p>
            </p:txBody>
          </p:sp>
          <p:sp>
            <p:nvSpPr>
              <p:cNvPr id="29866" name="Rectangle 1107"/>
              <p:cNvSpPr>
                <a:spLocks noChangeArrowheads="1"/>
              </p:cNvSpPr>
              <p:nvPr/>
            </p:nvSpPr>
            <p:spPr bwMode="auto">
              <a:xfrm>
                <a:off x="2927" y="1962"/>
                <a:ext cx="30" cy="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ko-KR" altLang="en-US" sz="600">
                    <a:solidFill>
                      <a:srgbClr val="000000"/>
                    </a:solidFill>
                    <a:latin typeface="Arial" pitchFamily="34" charset="0"/>
                    <a:ea typeface="Gulim" pitchFamily="34" charset="-127"/>
                  </a:rPr>
                  <a:t>9</a:t>
                </a:r>
                <a:endParaRPr lang="ko-KR" altLang="en-US">
                  <a:ea typeface="Gulim" pitchFamily="34" charset="-127"/>
                </a:endParaRPr>
              </a:p>
            </p:txBody>
          </p:sp>
          <p:sp>
            <p:nvSpPr>
              <p:cNvPr id="29867" name="Rectangle 1108"/>
              <p:cNvSpPr>
                <a:spLocks noChangeArrowheads="1"/>
              </p:cNvSpPr>
              <p:nvPr/>
            </p:nvSpPr>
            <p:spPr bwMode="auto">
              <a:xfrm>
                <a:off x="3035" y="1962"/>
                <a:ext cx="60" cy="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ko-KR" altLang="en-US" sz="600">
                    <a:solidFill>
                      <a:srgbClr val="000000"/>
                    </a:solidFill>
                    <a:latin typeface="Arial" pitchFamily="34" charset="0"/>
                    <a:ea typeface="Gulim" pitchFamily="34" charset="-127"/>
                  </a:rPr>
                  <a:t>10</a:t>
                </a:r>
                <a:endParaRPr lang="ko-KR" altLang="en-US">
                  <a:ea typeface="Gulim" pitchFamily="34" charset="-127"/>
                </a:endParaRPr>
              </a:p>
            </p:txBody>
          </p:sp>
          <p:sp>
            <p:nvSpPr>
              <p:cNvPr id="29868" name="Rectangle 1109"/>
              <p:cNvSpPr>
                <a:spLocks noChangeArrowheads="1"/>
              </p:cNvSpPr>
              <p:nvPr/>
            </p:nvSpPr>
            <p:spPr bwMode="auto">
              <a:xfrm>
                <a:off x="1728" y="864"/>
                <a:ext cx="1396" cy="1208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zh-CN">
                  <a:ea typeface="SimSun" pitchFamily="2" charset="-122"/>
                </a:endParaRPr>
              </a:p>
            </p:txBody>
          </p:sp>
        </p:grpSp>
        <p:grpSp>
          <p:nvGrpSpPr>
            <p:cNvPr id="29703" name="Group 1110"/>
            <p:cNvGrpSpPr>
              <a:grpSpLocks/>
            </p:cNvGrpSpPr>
            <p:nvPr/>
          </p:nvGrpSpPr>
          <p:grpSpPr bwMode="auto">
            <a:xfrm>
              <a:off x="3408" y="3072"/>
              <a:ext cx="1248" cy="1112"/>
              <a:chOff x="3616" y="2464"/>
              <a:chExt cx="1396" cy="1208"/>
            </a:xfrm>
          </p:grpSpPr>
          <p:sp>
            <p:nvSpPr>
              <p:cNvPr id="29705" name="Rectangle 1111"/>
              <p:cNvSpPr>
                <a:spLocks noChangeArrowheads="1"/>
              </p:cNvSpPr>
              <p:nvPr/>
            </p:nvSpPr>
            <p:spPr bwMode="auto">
              <a:xfrm>
                <a:off x="3616" y="2464"/>
                <a:ext cx="1396" cy="1208"/>
              </a:xfrm>
              <a:prstGeom prst="rect">
                <a:avLst/>
              </a:prstGeom>
              <a:solidFill>
                <a:srgbClr val="FFFFFF"/>
              </a:solidFill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zh-CN">
                  <a:ea typeface="SimSun" pitchFamily="2" charset="-122"/>
                </a:endParaRPr>
              </a:p>
            </p:txBody>
          </p:sp>
          <p:sp>
            <p:nvSpPr>
              <p:cNvPr id="29706" name="Rectangle 1112"/>
              <p:cNvSpPr>
                <a:spLocks noChangeArrowheads="1"/>
              </p:cNvSpPr>
              <p:nvPr/>
            </p:nvSpPr>
            <p:spPr bwMode="auto">
              <a:xfrm>
                <a:off x="3749" y="2550"/>
                <a:ext cx="1198" cy="975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zh-CN">
                  <a:ea typeface="SimSun" pitchFamily="2" charset="-122"/>
                </a:endParaRPr>
              </a:p>
            </p:txBody>
          </p:sp>
          <p:sp>
            <p:nvSpPr>
              <p:cNvPr id="29707" name="Line 1113"/>
              <p:cNvSpPr>
                <a:spLocks noChangeShapeType="1"/>
              </p:cNvSpPr>
              <p:nvPr/>
            </p:nvSpPr>
            <p:spPr bwMode="auto">
              <a:xfrm>
                <a:off x="3749" y="3428"/>
                <a:ext cx="119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08" name="Line 1114"/>
              <p:cNvSpPr>
                <a:spLocks noChangeShapeType="1"/>
              </p:cNvSpPr>
              <p:nvPr/>
            </p:nvSpPr>
            <p:spPr bwMode="auto">
              <a:xfrm>
                <a:off x="3749" y="3330"/>
                <a:ext cx="119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09" name="Line 1115"/>
              <p:cNvSpPr>
                <a:spLocks noChangeShapeType="1"/>
              </p:cNvSpPr>
              <p:nvPr/>
            </p:nvSpPr>
            <p:spPr bwMode="auto">
              <a:xfrm>
                <a:off x="3749" y="3233"/>
                <a:ext cx="119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10" name="Line 1116"/>
              <p:cNvSpPr>
                <a:spLocks noChangeShapeType="1"/>
              </p:cNvSpPr>
              <p:nvPr/>
            </p:nvSpPr>
            <p:spPr bwMode="auto">
              <a:xfrm>
                <a:off x="3749" y="3135"/>
                <a:ext cx="119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11" name="Line 1117"/>
              <p:cNvSpPr>
                <a:spLocks noChangeShapeType="1"/>
              </p:cNvSpPr>
              <p:nvPr/>
            </p:nvSpPr>
            <p:spPr bwMode="auto">
              <a:xfrm>
                <a:off x="3749" y="3037"/>
                <a:ext cx="119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12" name="Line 1118"/>
              <p:cNvSpPr>
                <a:spLocks noChangeShapeType="1"/>
              </p:cNvSpPr>
              <p:nvPr/>
            </p:nvSpPr>
            <p:spPr bwMode="auto">
              <a:xfrm>
                <a:off x="3749" y="2940"/>
                <a:ext cx="119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13" name="Line 1119"/>
              <p:cNvSpPr>
                <a:spLocks noChangeShapeType="1"/>
              </p:cNvSpPr>
              <p:nvPr/>
            </p:nvSpPr>
            <p:spPr bwMode="auto">
              <a:xfrm>
                <a:off x="3749" y="2842"/>
                <a:ext cx="119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14" name="Line 1120"/>
              <p:cNvSpPr>
                <a:spLocks noChangeShapeType="1"/>
              </p:cNvSpPr>
              <p:nvPr/>
            </p:nvSpPr>
            <p:spPr bwMode="auto">
              <a:xfrm>
                <a:off x="3749" y="2745"/>
                <a:ext cx="119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15" name="Line 1121"/>
              <p:cNvSpPr>
                <a:spLocks noChangeShapeType="1"/>
              </p:cNvSpPr>
              <p:nvPr/>
            </p:nvSpPr>
            <p:spPr bwMode="auto">
              <a:xfrm>
                <a:off x="3749" y="2647"/>
                <a:ext cx="119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16" name="Line 1122"/>
              <p:cNvSpPr>
                <a:spLocks noChangeShapeType="1"/>
              </p:cNvSpPr>
              <p:nvPr/>
            </p:nvSpPr>
            <p:spPr bwMode="auto">
              <a:xfrm>
                <a:off x="3749" y="2550"/>
                <a:ext cx="119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17" name="Line 1123"/>
              <p:cNvSpPr>
                <a:spLocks noChangeShapeType="1"/>
              </p:cNvSpPr>
              <p:nvPr/>
            </p:nvSpPr>
            <p:spPr bwMode="auto">
              <a:xfrm>
                <a:off x="3869" y="2550"/>
                <a:ext cx="1" cy="9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18" name="Line 1124"/>
              <p:cNvSpPr>
                <a:spLocks noChangeShapeType="1"/>
              </p:cNvSpPr>
              <p:nvPr/>
            </p:nvSpPr>
            <p:spPr bwMode="auto">
              <a:xfrm>
                <a:off x="3990" y="2550"/>
                <a:ext cx="1" cy="9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19" name="Line 1125"/>
              <p:cNvSpPr>
                <a:spLocks noChangeShapeType="1"/>
              </p:cNvSpPr>
              <p:nvPr/>
            </p:nvSpPr>
            <p:spPr bwMode="auto">
              <a:xfrm>
                <a:off x="4107" y="2550"/>
                <a:ext cx="1" cy="9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20" name="Line 1126"/>
              <p:cNvSpPr>
                <a:spLocks noChangeShapeType="1"/>
              </p:cNvSpPr>
              <p:nvPr/>
            </p:nvSpPr>
            <p:spPr bwMode="auto">
              <a:xfrm>
                <a:off x="4227" y="2550"/>
                <a:ext cx="1" cy="9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21" name="Line 1127"/>
              <p:cNvSpPr>
                <a:spLocks noChangeShapeType="1"/>
              </p:cNvSpPr>
              <p:nvPr/>
            </p:nvSpPr>
            <p:spPr bwMode="auto">
              <a:xfrm>
                <a:off x="4348" y="2550"/>
                <a:ext cx="1" cy="9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22" name="Line 1128"/>
              <p:cNvSpPr>
                <a:spLocks noChangeShapeType="1"/>
              </p:cNvSpPr>
              <p:nvPr/>
            </p:nvSpPr>
            <p:spPr bwMode="auto">
              <a:xfrm>
                <a:off x="4469" y="2550"/>
                <a:ext cx="1" cy="9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23" name="Line 1129"/>
              <p:cNvSpPr>
                <a:spLocks noChangeShapeType="1"/>
              </p:cNvSpPr>
              <p:nvPr/>
            </p:nvSpPr>
            <p:spPr bwMode="auto">
              <a:xfrm>
                <a:off x="4589" y="2550"/>
                <a:ext cx="1" cy="9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24" name="Line 1130"/>
              <p:cNvSpPr>
                <a:spLocks noChangeShapeType="1"/>
              </p:cNvSpPr>
              <p:nvPr/>
            </p:nvSpPr>
            <p:spPr bwMode="auto">
              <a:xfrm>
                <a:off x="4706" y="2550"/>
                <a:ext cx="1" cy="9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25" name="Line 1131"/>
              <p:cNvSpPr>
                <a:spLocks noChangeShapeType="1"/>
              </p:cNvSpPr>
              <p:nvPr/>
            </p:nvSpPr>
            <p:spPr bwMode="auto">
              <a:xfrm>
                <a:off x="4827" y="2550"/>
                <a:ext cx="1" cy="9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26" name="Line 1132"/>
              <p:cNvSpPr>
                <a:spLocks noChangeShapeType="1"/>
              </p:cNvSpPr>
              <p:nvPr/>
            </p:nvSpPr>
            <p:spPr bwMode="auto">
              <a:xfrm>
                <a:off x="4947" y="2550"/>
                <a:ext cx="1" cy="9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27" name="Rectangle 1133"/>
              <p:cNvSpPr>
                <a:spLocks noChangeArrowheads="1"/>
              </p:cNvSpPr>
              <p:nvPr/>
            </p:nvSpPr>
            <p:spPr bwMode="auto">
              <a:xfrm>
                <a:off x="3749" y="2550"/>
                <a:ext cx="1198" cy="975"/>
              </a:xfrm>
              <a:prstGeom prst="rect">
                <a:avLst/>
              </a:prstGeom>
              <a:noFill/>
              <a:ln w="63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zh-CN">
                  <a:ea typeface="SimSun" pitchFamily="2" charset="-122"/>
                </a:endParaRPr>
              </a:p>
            </p:txBody>
          </p:sp>
          <p:sp>
            <p:nvSpPr>
              <p:cNvPr id="29728" name="Line 1134"/>
              <p:cNvSpPr>
                <a:spLocks noChangeShapeType="1"/>
              </p:cNvSpPr>
              <p:nvPr/>
            </p:nvSpPr>
            <p:spPr bwMode="auto">
              <a:xfrm>
                <a:off x="3749" y="2550"/>
                <a:ext cx="1" cy="9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29" name="Line 1135"/>
              <p:cNvSpPr>
                <a:spLocks noChangeShapeType="1"/>
              </p:cNvSpPr>
              <p:nvPr/>
            </p:nvSpPr>
            <p:spPr bwMode="auto">
              <a:xfrm>
                <a:off x="3737" y="3525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30" name="Line 1136"/>
              <p:cNvSpPr>
                <a:spLocks noChangeShapeType="1"/>
              </p:cNvSpPr>
              <p:nvPr/>
            </p:nvSpPr>
            <p:spPr bwMode="auto">
              <a:xfrm>
                <a:off x="3737" y="3428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31" name="Line 1137"/>
              <p:cNvSpPr>
                <a:spLocks noChangeShapeType="1"/>
              </p:cNvSpPr>
              <p:nvPr/>
            </p:nvSpPr>
            <p:spPr bwMode="auto">
              <a:xfrm>
                <a:off x="3737" y="3330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32" name="Line 1138"/>
              <p:cNvSpPr>
                <a:spLocks noChangeShapeType="1"/>
              </p:cNvSpPr>
              <p:nvPr/>
            </p:nvSpPr>
            <p:spPr bwMode="auto">
              <a:xfrm>
                <a:off x="3737" y="3233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33" name="Line 1139"/>
              <p:cNvSpPr>
                <a:spLocks noChangeShapeType="1"/>
              </p:cNvSpPr>
              <p:nvPr/>
            </p:nvSpPr>
            <p:spPr bwMode="auto">
              <a:xfrm>
                <a:off x="3737" y="3135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34" name="Line 1140"/>
              <p:cNvSpPr>
                <a:spLocks noChangeShapeType="1"/>
              </p:cNvSpPr>
              <p:nvPr/>
            </p:nvSpPr>
            <p:spPr bwMode="auto">
              <a:xfrm>
                <a:off x="3737" y="3037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35" name="Line 1141"/>
              <p:cNvSpPr>
                <a:spLocks noChangeShapeType="1"/>
              </p:cNvSpPr>
              <p:nvPr/>
            </p:nvSpPr>
            <p:spPr bwMode="auto">
              <a:xfrm>
                <a:off x="3737" y="2940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36" name="Line 1142"/>
              <p:cNvSpPr>
                <a:spLocks noChangeShapeType="1"/>
              </p:cNvSpPr>
              <p:nvPr/>
            </p:nvSpPr>
            <p:spPr bwMode="auto">
              <a:xfrm>
                <a:off x="3737" y="2842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37" name="Line 1143"/>
              <p:cNvSpPr>
                <a:spLocks noChangeShapeType="1"/>
              </p:cNvSpPr>
              <p:nvPr/>
            </p:nvSpPr>
            <p:spPr bwMode="auto">
              <a:xfrm>
                <a:off x="3737" y="2745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38" name="Line 1144"/>
              <p:cNvSpPr>
                <a:spLocks noChangeShapeType="1"/>
              </p:cNvSpPr>
              <p:nvPr/>
            </p:nvSpPr>
            <p:spPr bwMode="auto">
              <a:xfrm>
                <a:off x="3737" y="2647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39" name="Line 1145"/>
              <p:cNvSpPr>
                <a:spLocks noChangeShapeType="1"/>
              </p:cNvSpPr>
              <p:nvPr/>
            </p:nvSpPr>
            <p:spPr bwMode="auto">
              <a:xfrm>
                <a:off x="3737" y="2550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40" name="Line 1146"/>
              <p:cNvSpPr>
                <a:spLocks noChangeShapeType="1"/>
              </p:cNvSpPr>
              <p:nvPr/>
            </p:nvSpPr>
            <p:spPr bwMode="auto">
              <a:xfrm>
                <a:off x="3749" y="3525"/>
                <a:ext cx="119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41" name="Line 1147"/>
              <p:cNvSpPr>
                <a:spLocks noChangeShapeType="1"/>
              </p:cNvSpPr>
              <p:nvPr/>
            </p:nvSpPr>
            <p:spPr bwMode="auto">
              <a:xfrm flipV="1">
                <a:off x="3749" y="3525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42" name="Line 1148"/>
              <p:cNvSpPr>
                <a:spLocks noChangeShapeType="1"/>
              </p:cNvSpPr>
              <p:nvPr/>
            </p:nvSpPr>
            <p:spPr bwMode="auto">
              <a:xfrm flipV="1">
                <a:off x="3869" y="3525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43" name="Line 1149"/>
              <p:cNvSpPr>
                <a:spLocks noChangeShapeType="1"/>
              </p:cNvSpPr>
              <p:nvPr/>
            </p:nvSpPr>
            <p:spPr bwMode="auto">
              <a:xfrm flipV="1">
                <a:off x="3990" y="3525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44" name="Line 1150"/>
              <p:cNvSpPr>
                <a:spLocks noChangeShapeType="1"/>
              </p:cNvSpPr>
              <p:nvPr/>
            </p:nvSpPr>
            <p:spPr bwMode="auto">
              <a:xfrm flipV="1">
                <a:off x="4107" y="3525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45" name="Line 1151"/>
              <p:cNvSpPr>
                <a:spLocks noChangeShapeType="1"/>
              </p:cNvSpPr>
              <p:nvPr/>
            </p:nvSpPr>
            <p:spPr bwMode="auto">
              <a:xfrm flipV="1">
                <a:off x="4227" y="3525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46" name="Line 1152"/>
              <p:cNvSpPr>
                <a:spLocks noChangeShapeType="1"/>
              </p:cNvSpPr>
              <p:nvPr/>
            </p:nvSpPr>
            <p:spPr bwMode="auto">
              <a:xfrm flipV="1">
                <a:off x="4348" y="3525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47" name="Line 1153"/>
              <p:cNvSpPr>
                <a:spLocks noChangeShapeType="1"/>
              </p:cNvSpPr>
              <p:nvPr/>
            </p:nvSpPr>
            <p:spPr bwMode="auto">
              <a:xfrm flipV="1">
                <a:off x="4469" y="3525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48" name="Line 1154"/>
              <p:cNvSpPr>
                <a:spLocks noChangeShapeType="1"/>
              </p:cNvSpPr>
              <p:nvPr/>
            </p:nvSpPr>
            <p:spPr bwMode="auto">
              <a:xfrm flipV="1">
                <a:off x="4589" y="3525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49" name="Line 1155"/>
              <p:cNvSpPr>
                <a:spLocks noChangeShapeType="1"/>
              </p:cNvSpPr>
              <p:nvPr/>
            </p:nvSpPr>
            <p:spPr bwMode="auto">
              <a:xfrm flipV="1">
                <a:off x="4706" y="3525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50" name="Line 1156"/>
              <p:cNvSpPr>
                <a:spLocks noChangeShapeType="1"/>
              </p:cNvSpPr>
              <p:nvPr/>
            </p:nvSpPr>
            <p:spPr bwMode="auto">
              <a:xfrm flipV="1">
                <a:off x="4827" y="3525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51" name="Line 1157"/>
              <p:cNvSpPr>
                <a:spLocks noChangeShapeType="1"/>
              </p:cNvSpPr>
              <p:nvPr/>
            </p:nvSpPr>
            <p:spPr bwMode="auto">
              <a:xfrm flipV="1">
                <a:off x="4947" y="3525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52" name="Freeform 1158"/>
              <p:cNvSpPr>
                <a:spLocks/>
              </p:cNvSpPr>
              <p:nvPr/>
            </p:nvSpPr>
            <p:spPr bwMode="auto">
              <a:xfrm>
                <a:off x="4079" y="3107"/>
                <a:ext cx="56" cy="56"/>
              </a:xfrm>
              <a:custGeom>
                <a:avLst/>
                <a:gdLst>
                  <a:gd name="T0" fmla="*/ 28 w 56"/>
                  <a:gd name="T1" fmla="*/ 0 h 56"/>
                  <a:gd name="T2" fmla="*/ 56 w 56"/>
                  <a:gd name="T3" fmla="*/ 28 h 56"/>
                  <a:gd name="T4" fmla="*/ 28 w 56"/>
                  <a:gd name="T5" fmla="*/ 56 h 56"/>
                  <a:gd name="T6" fmla="*/ 0 w 56"/>
                  <a:gd name="T7" fmla="*/ 28 h 56"/>
                  <a:gd name="T8" fmla="*/ 28 w 56"/>
                  <a:gd name="T9" fmla="*/ 0 h 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6"/>
                  <a:gd name="T16" fmla="*/ 0 h 56"/>
                  <a:gd name="T17" fmla="*/ 56 w 56"/>
                  <a:gd name="T18" fmla="*/ 56 h 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6" h="56">
                    <a:moveTo>
                      <a:pt x="28" y="0"/>
                    </a:moveTo>
                    <a:lnTo>
                      <a:pt x="56" y="28"/>
                    </a:lnTo>
                    <a:lnTo>
                      <a:pt x="28" y="56"/>
                    </a:lnTo>
                    <a:lnTo>
                      <a:pt x="0" y="28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FFFF"/>
              </a:solidFill>
              <a:ln w="6350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53" name="Freeform 1159"/>
              <p:cNvSpPr>
                <a:spLocks/>
              </p:cNvSpPr>
              <p:nvPr/>
            </p:nvSpPr>
            <p:spPr bwMode="auto">
              <a:xfrm>
                <a:off x="4079" y="2911"/>
                <a:ext cx="56" cy="57"/>
              </a:xfrm>
              <a:custGeom>
                <a:avLst/>
                <a:gdLst>
                  <a:gd name="T0" fmla="*/ 28 w 56"/>
                  <a:gd name="T1" fmla="*/ 0 h 57"/>
                  <a:gd name="T2" fmla="*/ 56 w 56"/>
                  <a:gd name="T3" fmla="*/ 29 h 57"/>
                  <a:gd name="T4" fmla="*/ 28 w 56"/>
                  <a:gd name="T5" fmla="*/ 57 h 57"/>
                  <a:gd name="T6" fmla="*/ 0 w 56"/>
                  <a:gd name="T7" fmla="*/ 29 h 57"/>
                  <a:gd name="T8" fmla="*/ 28 w 56"/>
                  <a:gd name="T9" fmla="*/ 0 h 5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6"/>
                  <a:gd name="T16" fmla="*/ 0 h 57"/>
                  <a:gd name="T17" fmla="*/ 56 w 56"/>
                  <a:gd name="T18" fmla="*/ 57 h 5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6" h="57">
                    <a:moveTo>
                      <a:pt x="28" y="0"/>
                    </a:moveTo>
                    <a:lnTo>
                      <a:pt x="56" y="29"/>
                    </a:lnTo>
                    <a:lnTo>
                      <a:pt x="28" y="57"/>
                    </a:lnTo>
                    <a:lnTo>
                      <a:pt x="0" y="29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FFFF"/>
              </a:solidFill>
              <a:ln w="6350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54" name="Freeform 1160"/>
              <p:cNvSpPr>
                <a:spLocks/>
              </p:cNvSpPr>
              <p:nvPr/>
            </p:nvSpPr>
            <p:spPr bwMode="auto">
              <a:xfrm>
                <a:off x="4561" y="3204"/>
                <a:ext cx="57" cy="57"/>
              </a:xfrm>
              <a:custGeom>
                <a:avLst/>
                <a:gdLst>
                  <a:gd name="T0" fmla="*/ 28 w 57"/>
                  <a:gd name="T1" fmla="*/ 0 h 57"/>
                  <a:gd name="T2" fmla="*/ 57 w 57"/>
                  <a:gd name="T3" fmla="*/ 29 h 57"/>
                  <a:gd name="T4" fmla="*/ 28 w 57"/>
                  <a:gd name="T5" fmla="*/ 57 h 57"/>
                  <a:gd name="T6" fmla="*/ 0 w 57"/>
                  <a:gd name="T7" fmla="*/ 29 h 57"/>
                  <a:gd name="T8" fmla="*/ 28 w 57"/>
                  <a:gd name="T9" fmla="*/ 0 h 5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7"/>
                  <a:gd name="T16" fmla="*/ 0 h 57"/>
                  <a:gd name="T17" fmla="*/ 57 w 57"/>
                  <a:gd name="T18" fmla="*/ 57 h 5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7" h="57">
                    <a:moveTo>
                      <a:pt x="28" y="0"/>
                    </a:moveTo>
                    <a:lnTo>
                      <a:pt x="57" y="29"/>
                    </a:lnTo>
                    <a:lnTo>
                      <a:pt x="28" y="57"/>
                    </a:lnTo>
                    <a:lnTo>
                      <a:pt x="0" y="29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0080"/>
              </a:solidFill>
              <a:ln w="6350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55" name="Freeform 1161"/>
              <p:cNvSpPr>
                <a:spLocks/>
              </p:cNvSpPr>
              <p:nvPr/>
            </p:nvSpPr>
            <p:spPr bwMode="auto">
              <a:xfrm>
                <a:off x="4199" y="2814"/>
                <a:ext cx="57" cy="57"/>
              </a:xfrm>
              <a:custGeom>
                <a:avLst/>
                <a:gdLst>
                  <a:gd name="T0" fmla="*/ 28 w 57"/>
                  <a:gd name="T1" fmla="*/ 0 h 57"/>
                  <a:gd name="T2" fmla="*/ 57 w 57"/>
                  <a:gd name="T3" fmla="*/ 28 h 57"/>
                  <a:gd name="T4" fmla="*/ 28 w 57"/>
                  <a:gd name="T5" fmla="*/ 57 h 57"/>
                  <a:gd name="T6" fmla="*/ 0 w 57"/>
                  <a:gd name="T7" fmla="*/ 28 h 57"/>
                  <a:gd name="T8" fmla="*/ 28 w 57"/>
                  <a:gd name="T9" fmla="*/ 0 h 5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7"/>
                  <a:gd name="T16" fmla="*/ 0 h 57"/>
                  <a:gd name="T17" fmla="*/ 57 w 57"/>
                  <a:gd name="T18" fmla="*/ 57 h 5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7" h="57">
                    <a:moveTo>
                      <a:pt x="28" y="0"/>
                    </a:moveTo>
                    <a:lnTo>
                      <a:pt x="57" y="28"/>
                    </a:lnTo>
                    <a:lnTo>
                      <a:pt x="28" y="57"/>
                    </a:lnTo>
                    <a:lnTo>
                      <a:pt x="0" y="28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FFFF"/>
              </a:solidFill>
              <a:ln w="6350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56" name="Freeform 1162"/>
              <p:cNvSpPr>
                <a:spLocks/>
              </p:cNvSpPr>
              <p:nvPr/>
            </p:nvSpPr>
            <p:spPr bwMode="auto">
              <a:xfrm>
                <a:off x="4079" y="2716"/>
                <a:ext cx="56" cy="57"/>
              </a:xfrm>
              <a:custGeom>
                <a:avLst/>
                <a:gdLst>
                  <a:gd name="T0" fmla="*/ 28 w 56"/>
                  <a:gd name="T1" fmla="*/ 0 h 57"/>
                  <a:gd name="T2" fmla="*/ 56 w 56"/>
                  <a:gd name="T3" fmla="*/ 29 h 57"/>
                  <a:gd name="T4" fmla="*/ 28 w 56"/>
                  <a:gd name="T5" fmla="*/ 57 h 57"/>
                  <a:gd name="T6" fmla="*/ 0 w 56"/>
                  <a:gd name="T7" fmla="*/ 29 h 57"/>
                  <a:gd name="T8" fmla="*/ 28 w 56"/>
                  <a:gd name="T9" fmla="*/ 0 h 5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6"/>
                  <a:gd name="T16" fmla="*/ 0 h 57"/>
                  <a:gd name="T17" fmla="*/ 56 w 56"/>
                  <a:gd name="T18" fmla="*/ 57 h 5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6" h="57">
                    <a:moveTo>
                      <a:pt x="28" y="0"/>
                    </a:moveTo>
                    <a:lnTo>
                      <a:pt x="56" y="29"/>
                    </a:lnTo>
                    <a:lnTo>
                      <a:pt x="28" y="57"/>
                    </a:lnTo>
                    <a:lnTo>
                      <a:pt x="0" y="29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FFFF"/>
              </a:solidFill>
              <a:ln w="6350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57" name="Freeform 1163"/>
              <p:cNvSpPr>
                <a:spLocks/>
              </p:cNvSpPr>
              <p:nvPr/>
            </p:nvSpPr>
            <p:spPr bwMode="auto">
              <a:xfrm>
                <a:off x="4678" y="3009"/>
                <a:ext cx="56" cy="57"/>
              </a:xfrm>
              <a:custGeom>
                <a:avLst/>
                <a:gdLst>
                  <a:gd name="T0" fmla="*/ 28 w 56"/>
                  <a:gd name="T1" fmla="*/ 0 h 57"/>
                  <a:gd name="T2" fmla="*/ 56 w 56"/>
                  <a:gd name="T3" fmla="*/ 28 h 57"/>
                  <a:gd name="T4" fmla="*/ 28 w 56"/>
                  <a:gd name="T5" fmla="*/ 57 h 57"/>
                  <a:gd name="T6" fmla="*/ 0 w 56"/>
                  <a:gd name="T7" fmla="*/ 28 h 57"/>
                  <a:gd name="T8" fmla="*/ 28 w 56"/>
                  <a:gd name="T9" fmla="*/ 0 h 5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6"/>
                  <a:gd name="T16" fmla="*/ 0 h 57"/>
                  <a:gd name="T17" fmla="*/ 56 w 56"/>
                  <a:gd name="T18" fmla="*/ 57 h 5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6" h="57">
                    <a:moveTo>
                      <a:pt x="28" y="0"/>
                    </a:moveTo>
                    <a:lnTo>
                      <a:pt x="56" y="28"/>
                    </a:lnTo>
                    <a:lnTo>
                      <a:pt x="28" y="57"/>
                    </a:lnTo>
                    <a:lnTo>
                      <a:pt x="0" y="28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0080"/>
              </a:solidFill>
              <a:ln w="6350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58" name="Freeform 1164"/>
              <p:cNvSpPr>
                <a:spLocks/>
              </p:cNvSpPr>
              <p:nvPr/>
            </p:nvSpPr>
            <p:spPr bwMode="auto">
              <a:xfrm>
                <a:off x="4199" y="3009"/>
                <a:ext cx="57" cy="57"/>
              </a:xfrm>
              <a:custGeom>
                <a:avLst/>
                <a:gdLst>
                  <a:gd name="T0" fmla="*/ 28 w 57"/>
                  <a:gd name="T1" fmla="*/ 0 h 57"/>
                  <a:gd name="T2" fmla="*/ 57 w 57"/>
                  <a:gd name="T3" fmla="*/ 28 h 57"/>
                  <a:gd name="T4" fmla="*/ 28 w 57"/>
                  <a:gd name="T5" fmla="*/ 57 h 57"/>
                  <a:gd name="T6" fmla="*/ 0 w 57"/>
                  <a:gd name="T7" fmla="*/ 28 h 57"/>
                  <a:gd name="T8" fmla="*/ 28 w 57"/>
                  <a:gd name="T9" fmla="*/ 0 h 5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7"/>
                  <a:gd name="T16" fmla="*/ 0 h 57"/>
                  <a:gd name="T17" fmla="*/ 57 w 57"/>
                  <a:gd name="T18" fmla="*/ 57 h 5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7" h="57">
                    <a:moveTo>
                      <a:pt x="28" y="0"/>
                    </a:moveTo>
                    <a:lnTo>
                      <a:pt x="57" y="28"/>
                    </a:lnTo>
                    <a:lnTo>
                      <a:pt x="28" y="57"/>
                    </a:lnTo>
                    <a:lnTo>
                      <a:pt x="0" y="28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FFFF"/>
              </a:solidFill>
              <a:ln w="6350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59" name="Freeform 1165"/>
              <p:cNvSpPr>
                <a:spLocks/>
              </p:cNvSpPr>
              <p:nvPr/>
            </p:nvSpPr>
            <p:spPr bwMode="auto">
              <a:xfrm>
                <a:off x="4320" y="3399"/>
                <a:ext cx="56" cy="57"/>
              </a:xfrm>
              <a:custGeom>
                <a:avLst/>
                <a:gdLst>
                  <a:gd name="T0" fmla="*/ 28 w 56"/>
                  <a:gd name="T1" fmla="*/ 0 h 57"/>
                  <a:gd name="T2" fmla="*/ 56 w 56"/>
                  <a:gd name="T3" fmla="*/ 29 h 57"/>
                  <a:gd name="T4" fmla="*/ 28 w 56"/>
                  <a:gd name="T5" fmla="*/ 57 h 57"/>
                  <a:gd name="T6" fmla="*/ 0 w 56"/>
                  <a:gd name="T7" fmla="*/ 29 h 57"/>
                  <a:gd name="T8" fmla="*/ 28 w 56"/>
                  <a:gd name="T9" fmla="*/ 0 h 5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6"/>
                  <a:gd name="T16" fmla="*/ 0 h 57"/>
                  <a:gd name="T17" fmla="*/ 56 w 56"/>
                  <a:gd name="T18" fmla="*/ 57 h 5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6" h="57">
                    <a:moveTo>
                      <a:pt x="28" y="0"/>
                    </a:moveTo>
                    <a:lnTo>
                      <a:pt x="56" y="29"/>
                    </a:lnTo>
                    <a:lnTo>
                      <a:pt x="28" y="57"/>
                    </a:lnTo>
                    <a:lnTo>
                      <a:pt x="0" y="29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0080"/>
              </a:solidFill>
              <a:ln w="6350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60" name="Freeform 1166"/>
              <p:cNvSpPr>
                <a:spLocks/>
              </p:cNvSpPr>
              <p:nvPr/>
            </p:nvSpPr>
            <p:spPr bwMode="auto">
              <a:xfrm>
                <a:off x="4561" y="3107"/>
                <a:ext cx="57" cy="56"/>
              </a:xfrm>
              <a:custGeom>
                <a:avLst/>
                <a:gdLst>
                  <a:gd name="T0" fmla="*/ 28 w 57"/>
                  <a:gd name="T1" fmla="*/ 0 h 56"/>
                  <a:gd name="T2" fmla="*/ 57 w 57"/>
                  <a:gd name="T3" fmla="*/ 28 h 56"/>
                  <a:gd name="T4" fmla="*/ 28 w 57"/>
                  <a:gd name="T5" fmla="*/ 56 h 56"/>
                  <a:gd name="T6" fmla="*/ 0 w 57"/>
                  <a:gd name="T7" fmla="*/ 28 h 56"/>
                  <a:gd name="T8" fmla="*/ 28 w 57"/>
                  <a:gd name="T9" fmla="*/ 0 h 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7"/>
                  <a:gd name="T16" fmla="*/ 0 h 56"/>
                  <a:gd name="T17" fmla="*/ 57 w 57"/>
                  <a:gd name="T18" fmla="*/ 56 h 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7" h="56">
                    <a:moveTo>
                      <a:pt x="28" y="0"/>
                    </a:moveTo>
                    <a:lnTo>
                      <a:pt x="57" y="28"/>
                    </a:lnTo>
                    <a:lnTo>
                      <a:pt x="28" y="56"/>
                    </a:lnTo>
                    <a:lnTo>
                      <a:pt x="0" y="28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0080"/>
              </a:solidFill>
              <a:ln w="6350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61" name="Freeform 1167"/>
              <p:cNvSpPr>
                <a:spLocks/>
              </p:cNvSpPr>
              <p:nvPr/>
            </p:nvSpPr>
            <p:spPr bwMode="auto">
              <a:xfrm>
                <a:off x="4320" y="3009"/>
                <a:ext cx="56" cy="57"/>
              </a:xfrm>
              <a:custGeom>
                <a:avLst/>
                <a:gdLst>
                  <a:gd name="T0" fmla="*/ 28 w 56"/>
                  <a:gd name="T1" fmla="*/ 0 h 57"/>
                  <a:gd name="T2" fmla="*/ 56 w 56"/>
                  <a:gd name="T3" fmla="*/ 28 h 57"/>
                  <a:gd name="T4" fmla="*/ 28 w 56"/>
                  <a:gd name="T5" fmla="*/ 57 h 57"/>
                  <a:gd name="T6" fmla="*/ 0 w 56"/>
                  <a:gd name="T7" fmla="*/ 28 h 57"/>
                  <a:gd name="T8" fmla="*/ 28 w 56"/>
                  <a:gd name="T9" fmla="*/ 0 h 5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6"/>
                  <a:gd name="T16" fmla="*/ 0 h 57"/>
                  <a:gd name="T17" fmla="*/ 56 w 56"/>
                  <a:gd name="T18" fmla="*/ 57 h 5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6" h="57">
                    <a:moveTo>
                      <a:pt x="28" y="0"/>
                    </a:moveTo>
                    <a:lnTo>
                      <a:pt x="56" y="28"/>
                    </a:lnTo>
                    <a:lnTo>
                      <a:pt x="28" y="57"/>
                    </a:lnTo>
                    <a:lnTo>
                      <a:pt x="0" y="28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FFFF"/>
              </a:solidFill>
              <a:ln w="6350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62" name="Rectangle 1168"/>
              <p:cNvSpPr>
                <a:spLocks noChangeArrowheads="1"/>
              </p:cNvSpPr>
              <p:nvPr/>
            </p:nvSpPr>
            <p:spPr bwMode="auto">
              <a:xfrm>
                <a:off x="3693" y="3497"/>
                <a:ext cx="30" cy="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ko-KR" altLang="en-US" sz="600">
                    <a:solidFill>
                      <a:srgbClr val="000000"/>
                    </a:solidFill>
                    <a:latin typeface="Arial" pitchFamily="34" charset="0"/>
                    <a:ea typeface="Gulim" pitchFamily="34" charset="-127"/>
                  </a:rPr>
                  <a:t>0</a:t>
                </a:r>
                <a:endParaRPr lang="ko-KR" altLang="en-US">
                  <a:ea typeface="Gulim" pitchFamily="34" charset="-127"/>
                </a:endParaRPr>
              </a:p>
            </p:txBody>
          </p:sp>
          <p:sp>
            <p:nvSpPr>
              <p:cNvPr id="29763" name="Rectangle 1169"/>
              <p:cNvSpPr>
                <a:spLocks noChangeArrowheads="1"/>
              </p:cNvSpPr>
              <p:nvPr/>
            </p:nvSpPr>
            <p:spPr bwMode="auto">
              <a:xfrm>
                <a:off x="3693" y="3399"/>
                <a:ext cx="30" cy="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ko-KR" altLang="en-US" sz="600">
                    <a:solidFill>
                      <a:srgbClr val="000000"/>
                    </a:solidFill>
                    <a:latin typeface="Arial" pitchFamily="34" charset="0"/>
                    <a:ea typeface="Gulim" pitchFamily="34" charset="-127"/>
                  </a:rPr>
                  <a:t>1</a:t>
                </a:r>
                <a:endParaRPr lang="ko-KR" altLang="en-US">
                  <a:ea typeface="Gulim" pitchFamily="34" charset="-127"/>
                </a:endParaRPr>
              </a:p>
            </p:txBody>
          </p:sp>
          <p:sp>
            <p:nvSpPr>
              <p:cNvPr id="29764" name="Rectangle 1170"/>
              <p:cNvSpPr>
                <a:spLocks noChangeArrowheads="1"/>
              </p:cNvSpPr>
              <p:nvPr/>
            </p:nvSpPr>
            <p:spPr bwMode="auto">
              <a:xfrm>
                <a:off x="3693" y="3302"/>
                <a:ext cx="30" cy="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ko-KR" altLang="en-US" sz="600">
                    <a:solidFill>
                      <a:srgbClr val="000000"/>
                    </a:solidFill>
                    <a:latin typeface="Arial" pitchFamily="34" charset="0"/>
                    <a:ea typeface="Gulim" pitchFamily="34" charset="-127"/>
                  </a:rPr>
                  <a:t>2</a:t>
                </a:r>
                <a:endParaRPr lang="ko-KR" altLang="en-US">
                  <a:ea typeface="Gulim" pitchFamily="34" charset="-127"/>
                </a:endParaRPr>
              </a:p>
            </p:txBody>
          </p:sp>
          <p:sp>
            <p:nvSpPr>
              <p:cNvPr id="29765" name="Rectangle 1171"/>
              <p:cNvSpPr>
                <a:spLocks noChangeArrowheads="1"/>
              </p:cNvSpPr>
              <p:nvPr/>
            </p:nvSpPr>
            <p:spPr bwMode="auto">
              <a:xfrm>
                <a:off x="3693" y="3204"/>
                <a:ext cx="30" cy="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ko-KR" altLang="en-US" sz="600">
                    <a:solidFill>
                      <a:srgbClr val="000000"/>
                    </a:solidFill>
                    <a:latin typeface="Arial" pitchFamily="34" charset="0"/>
                    <a:ea typeface="Gulim" pitchFamily="34" charset="-127"/>
                  </a:rPr>
                  <a:t>3</a:t>
                </a:r>
                <a:endParaRPr lang="ko-KR" altLang="en-US">
                  <a:ea typeface="Gulim" pitchFamily="34" charset="-127"/>
                </a:endParaRPr>
              </a:p>
            </p:txBody>
          </p:sp>
          <p:sp>
            <p:nvSpPr>
              <p:cNvPr id="29766" name="Rectangle 1172"/>
              <p:cNvSpPr>
                <a:spLocks noChangeArrowheads="1"/>
              </p:cNvSpPr>
              <p:nvPr/>
            </p:nvSpPr>
            <p:spPr bwMode="auto">
              <a:xfrm>
                <a:off x="3693" y="3107"/>
                <a:ext cx="30" cy="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ko-KR" altLang="en-US" sz="600">
                    <a:solidFill>
                      <a:srgbClr val="000000"/>
                    </a:solidFill>
                    <a:latin typeface="Arial" pitchFamily="34" charset="0"/>
                    <a:ea typeface="Gulim" pitchFamily="34" charset="-127"/>
                  </a:rPr>
                  <a:t>4</a:t>
                </a:r>
                <a:endParaRPr lang="ko-KR" altLang="en-US">
                  <a:ea typeface="Gulim" pitchFamily="34" charset="-127"/>
                </a:endParaRPr>
              </a:p>
            </p:txBody>
          </p:sp>
          <p:sp>
            <p:nvSpPr>
              <p:cNvPr id="29767" name="Rectangle 1173"/>
              <p:cNvSpPr>
                <a:spLocks noChangeArrowheads="1"/>
              </p:cNvSpPr>
              <p:nvPr/>
            </p:nvSpPr>
            <p:spPr bwMode="auto">
              <a:xfrm>
                <a:off x="3693" y="3009"/>
                <a:ext cx="30" cy="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ko-KR" altLang="en-US" sz="600">
                    <a:solidFill>
                      <a:srgbClr val="000000"/>
                    </a:solidFill>
                    <a:latin typeface="Arial" pitchFamily="34" charset="0"/>
                    <a:ea typeface="Gulim" pitchFamily="34" charset="-127"/>
                  </a:rPr>
                  <a:t>5</a:t>
                </a:r>
                <a:endParaRPr lang="ko-KR" altLang="en-US">
                  <a:ea typeface="Gulim" pitchFamily="34" charset="-127"/>
                </a:endParaRPr>
              </a:p>
            </p:txBody>
          </p:sp>
          <p:sp>
            <p:nvSpPr>
              <p:cNvPr id="29768" name="Rectangle 1174"/>
              <p:cNvSpPr>
                <a:spLocks noChangeArrowheads="1"/>
              </p:cNvSpPr>
              <p:nvPr/>
            </p:nvSpPr>
            <p:spPr bwMode="auto">
              <a:xfrm>
                <a:off x="3693" y="2910"/>
                <a:ext cx="30" cy="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ko-KR" altLang="en-US" sz="600">
                    <a:solidFill>
                      <a:srgbClr val="000000"/>
                    </a:solidFill>
                    <a:latin typeface="Arial" pitchFamily="34" charset="0"/>
                    <a:ea typeface="Gulim" pitchFamily="34" charset="-127"/>
                  </a:rPr>
                  <a:t>6</a:t>
                </a:r>
                <a:endParaRPr lang="ko-KR" altLang="en-US">
                  <a:ea typeface="Gulim" pitchFamily="34" charset="-127"/>
                </a:endParaRPr>
              </a:p>
            </p:txBody>
          </p:sp>
          <p:sp>
            <p:nvSpPr>
              <p:cNvPr id="29769" name="Rectangle 1175"/>
              <p:cNvSpPr>
                <a:spLocks noChangeArrowheads="1"/>
              </p:cNvSpPr>
              <p:nvPr/>
            </p:nvSpPr>
            <p:spPr bwMode="auto">
              <a:xfrm>
                <a:off x="3693" y="2814"/>
                <a:ext cx="30" cy="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ko-KR" altLang="en-US" sz="600">
                    <a:solidFill>
                      <a:srgbClr val="000000"/>
                    </a:solidFill>
                    <a:latin typeface="Arial" pitchFamily="34" charset="0"/>
                    <a:ea typeface="Gulim" pitchFamily="34" charset="-127"/>
                  </a:rPr>
                  <a:t>7</a:t>
                </a:r>
                <a:endParaRPr lang="ko-KR" altLang="en-US">
                  <a:ea typeface="Gulim" pitchFamily="34" charset="-127"/>
                </a:endParaRPr>
              </a:p>
            </p:txBody>
          </p:sp>
          <p:sp>
            <p:nvSpPr>
              <p:cNvPr id="29770" name="Rectangle 1176"/>
              <p:cNvSpPr>
                <a:spLocks noChangeArrowheads="1"/>
              </p:cNvSpPr>
              <p:nvPr/>
            </p:nvSpPr>
            <p:spPr bwMode="auto">
              <a:xfrm>
                <a:off x="3693" y="2716"/>
                <a:ext cx="30" cy="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ko-KR" altLang="en-US" sz="600">
                    <a:solidFill>
                      <a:srgbClr val="000000"/>
                    </a:solidFill>
                    <a:latin typeface="Arial" pitchFamily="34" charset="0"/>
                    <a:ea typeface="Gulim" pitchFamily="34" charset="-127"/>
                  </a:rPr>
                  <a:t>8</a:t>
                </a:r>
                <a:endParaRPr lang="ko-KR" altLang="en-US">
                  <a:ea typeface="Gulim" pitchFamily="34" charset="-127"/>
                </a:endParaRPr>
              </a:p>
            </p:txBody>
          </p:sp>
          <p:sp>
            <p:nvSpPr>
              <p:cNvPr id="29771" name="Rectangle 1177"/>
              <p:cNvSpPr>
                <a:spLocks noChangeArrowheads="1"/>
              </p:cNvSpPr>
              <p:nvPr/>
            </p:nvSpPr>
            <p:spPr bwMode="auto">
              <a:xfrm>
                <a:off x="3693" y="2619"/>
                <a:ext cx="30" cy="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ko-KR" altLang="en-US" sz="600">
                    <a:solidFill>
                      <a:srgbClr val="000000"/>
                    </a:solidFill>
                    <a:latin typeface="Arial" pitchFamily="34" charset="0"/>
                    <a:ea typeface="Gulim" pitchFamily="34" charset="-127"/>
                  </a:rPr>
                  <a:t>9</a:t>
                </a:r>
                <a:endParaRPr lang="ko-KR" altLang="en-US">
                  <a:ea typeface="Gulim" pitchFamily="34" charset="-127"/>
                </a:endParaRPr>
              </a:p>
            </p:txBody>
          </p:sp>
          <p:sp>
            <p:nvSpPr>
              <p:cNvPr id="29772" name="Rectangle 1178"/>
              <p:cNvSpPr>
                <a:spLocks noChangeArrowheads="1"/>
              </p:cNvSpPr>
              <p:nvPr/>
            </p:nvSpPr>
            <p:spPr bwMode="auto">
              <a:xfrm>
                <a:off x="3667" y="2520"/>
                <a:ext cx="61" cy="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ko-KR" altLang="en-US" sz="600">
                    <a:solidFill>
                      <a:srgbClr val="000000"/>
                    </a:solidFill>
                    <a:latin typeface="Arial" pitchFamily="34" charset="0"/>
                    <a:ea typeface="Gulim" pitchFamily="34" charset="-127"/>
                  </a:rPr>
                  <a:t>10</a:t>
                </a:r>
                <a:endParaRPr lang="ko-KR" altLang="en-US">
                  <a:ea typeface="Gulim" pitchFamily="34" charset="-127"/>
                </a:endParaRPr>
              </a:p>
            </p:txBody>
          </p:sp>
          <p:sp>
            <p:nvSpPr>
              <p:cNvPr id="29773" name="Rectangle 1179"/>
              <p:cNvSpPr>
                <a:spLocks noChangeArrowheads="1"/>
              </p:cNvSpPr>
              <p:nvPr/>
            </p:nvSpPr>
            <p:spPr bwMode="auto">
              <a:xfrm>
                <a:off x="3737" y="3562"/>
                <a:ext cx="30" cy="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ko-KR" altLang="en-US" sz="600">
                    <a:solidFill>
                      <a:srgbClr val="000000"/>
                    </a:solidFill>
                    <a:latin typeface="Arial" pitchFamily="34" charset="0"/>
                    <a:ea typeface="Gulim" pitchFamily="34" charset="-127"/>
                  </a:rPr>
                  <a:t>0</a:t>
                </a:r>
                <a:endParaRPr lang="ko-KR" altLang="en-US">
                  <a:ea typeface="Gulim" pitchFamily="34" charset="-127"/>
                </a:endParaRPr>
              </a:p>
            </p:txBody>
          </p:sp>
          <p:sp>
            <p:nvSpPr>
              <p:cNvPr id="29774" name="Rectangle 1180"/>
              <p:cNvSpPr>
                <a:spLocks noChangeArrowheads="1"/>
              </p:cNvSpPr>
              <p:nvPr/>
            </p:nvSpPr>
            <p:spPr bwMode="auto">
              <a:xfrm>
                <a:off x="3856" y="3562"/>
                <a:ext cx="31" cy="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ko-KR" altLang="en-US" sz="600">
                    <a:solidFill>
                      <a:srgbClr val="000000"/>
                    </a:solidFill>
                    <a:latin typeface="Arial" pitchFamily="34" charset="0"/>
                    <a:ea typeface="Gulim" pitchFamily="34" charset="-127"/>
                  </a:rPr>
                  <a:t>1</a:t>
                </a:r>
                <a:endParaRPr lang="ko-KR" altLang="en-US">
                  <a:ea typeface="Gulim" pitchFamily="34" charset="-127"/>
                </a:endParaRPr>
              </a:p>
            </p:txBody>
          </p:sp>
          <p:sp>
            <p:nvSpPr>
              <p:cNvPr id="29775" name="Rectangle 1181"/>
              <p:cNvSpPr>
                <a:spLocks noChangeArrowheads="1"/>
              </p:cNvSpPr>
              <p:nvPr/>
            </p:nvSpPr>
            <p:spPr bwMode="auto">
              <a:xfrm>
                <a:off x="3978" y="3562"/>
                <a:ext cx="31" cy="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ko-KR" altLang="en-US" sz="600">
                    <a:solidFill>
                      <a:srgbClr val="000000"/>
                    </a:solidFill>
                    <a:latin typeface="Arial" pitchFamily="34" charset="0"/>
                    <a:ea typeface="Gulim" pitchFamily="34" charset="-127"/>
                  </a:rPr>
                  <a:t>2</a:t>
                </a:r>
                <a:endParaRPr lang="ko-KR" altLang="en-US">
                  <a:ea typeface="Gulim" pitchFamily="34" charset="-127"/>
                </a:endParaRPr>
              </a:p>
            </p:txBody>
          </p:sp>
          <p:sp>
            <p:nvSpPr>
              <p:cNvPr id="29776" name="Rectangle 1182"/>
              <p:cNvSpPr>
                <a:spLocks noChangeArrowheads="1"/>
              </p:cNvSpPr>
              <p:nvPr/>
            </p:nvSpPr>
            <p:spPr bwMode="auto">
              <a:xfrm>
                <a:off x="4095" y="3562"/>
                <a:ext cx="30" cy="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ko-KR" altLang="en-US" sz="600">
                    <a:solidFill>
                      <a:srgbClr val="000000"/>
                    </a:solidFill>
                    <a:latin typeface="Arial" pitchFamily="34" charset="0"/>
                    <a:ea typeface="Gulim" pitchFamily="34" charset="-127"/>
                  </a:rPr>
                  <a:t>3</a:t>
                </a:r>
                <a:endParaRPr lang="ko-KR" altLang="en-US">
                  <a:ea typeface="Gulim" pitchFamily="34" charset="-127"/>
                </a:endParaRPr>
              </a:p>
            </p:txBody>
          </p:sp>
          <p:sp>
            <p:nvSpPr>
              <p:cNvPr id="29777" name="Rectangle 1183"/>
              <p:cNvSpPr>
                <a:spLocks noChangeArrowheads="1"/>
              </p:cNvSpPr>
              <p:nvPr/>
            </p:nvSpPr>
            <p:spPr bwMode="auto">
              <a:xfrm>
                <a:off x="4214" y="3562"/>
                <a:ext cx="31" cy="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ko-KR" altLang="en-US" sz="600">
                    <a:solidFill>
                      <a:srgbClr val="000000"/>
                    </a:solidFill>
                    <a:latin typeface="Arial" pitchFamily="34" charset="0"/>
                    <a:ea typeface="Gulim" pitchFamily="34" charset="-127"/>
                  </a:rPr>
                  <a:t>4</a:t>
                </a:r>
                <a:endParaRPr lang="ko-KR" altLang="en-US">
                  <a:ea typeface="Gulim" pitchFamily="34" charset="-127"/>
                </a:endParaRPr>
              </a:p>
            </p:txBody>
          </p:sp>
          <p:sp>
            <p:nvSpPr>
              <p:cNvPr id="29778" name="Rectangle 1184"/>
              <p:cNvSpPr>
                <a:spLocks noChangeArrowheads="1"/>
              </p:cNvSpPr>
              <p:nvPr/>
            </p:nvSpPr>
            <p:spPr bwMode="auto">
              <a:xfrm>
                <a:off x="4336" y="3562"/>
                <a:ext cx="31" cy="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ko-KR" altLang="en-US" sz="600">
                    <a:solidFill>
                      <a:srgbClr val="000000"/>
                    </a:solidFill>
                    <a:latin typeface="Arial" pitchFamily="34" charset="0"/>
                    <a:ea typeface="Gulim" pitchFamily="34" charset="-127"/>
                  </a:rPr>
                  <a:t>5</a:t>
                </a:r>
                <a:endParaRPr lang="ko-KR" altLang="en-US">
                  <a:ea typeface="Gulim" pitchFamily="34" charset="-127"/>
                </a:endParaRPr>
              </a:p>
            </p:txBody>
          </p:sp>
          <p:sp>
            <p:nvSpPr>
              <p:cNvPr id="29779" name="Rectangle 1185"/>
              <p:cNvSpPr>
                <a:spLocks noChangeArrowheads="1"/>
              </p:cNvSpPr>
              <p:nvPr/>
            </p:nvSpPr>
            <p:spPr bwMode="auto">
              <a:xfrm>
                <a:off x="4457" y="3562"/>
                <a:ext cx="30" cy="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ko-KR" altLang="en-US" sz="600">
                    <a:solidFill>
                      <a:srgbClr val="000000"/>
                    </a:solidFill>
                    <a:latin typeface="Arial" pitchFamily="34" charset="0"/>
                    <a:ea typeface="Gulim" pitchFamily="34" charset="-127"/>
                  </a:rPr>
                  <a:t>6</a:t>
                </a:r>
                <a:endParaRPr lang="ko-KR" altLang="en-US">
                  <a:ea typeface="Gulim" pitchFamily="34" charset="-127"/>
                </a:endParaRPr>
              </a:p>
            </p:txBody>
          </p:sp>
          <p:sp>
            <p:nvSpPr>
              <p:cNvPr id="29780" name="Rectangle 1186"/>
              <p:cNvSpPr>
                <a:spLocks noChangeArrowheads="1"/>
              </p:cNvSpPr>
              <p:nvPr/>
            </p:nvSpPr>
            <p:spPr bwMode="auto">
              <a:xfrm>
                <a:off x="4577" y="3562"/>
                <a:ext cx="30" cy="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ko-KR" altLang="en-US" sz="600">
                    <a:solidFill>
                      <a:srgbClr val="000000"/>
                    </a:solidFill>
                    <a:latin typeface="Arial" pitchFamily="34" charset="0"/>
                    <a:ea typeface="Gulim" pitchFamily="34" charset="-127"/>
                  </a:rPr>
                  <a:t>7</a:t>
                </a:r>
                <a:endParaRPr lang="ko-KR" altLang="en-US">
                  <a:ea typeface="Gulim" pitchFamily="34" charset="-127"/>
                </a:endParaRPr>
              </a:p>
            </p:txBody>
          </p:sp>
          <p:sp>
            <p:nvSpPr>
              <p:cNvPr id="29781" name="Rectangle 1187"/>
              <p:cNvSpPr>
                <a:spLocks noChangeArrowheads="1"/>
              </p:cNvSpPr>
              <p:nvPr/>
            </p:nvSpPr>
            <p:spPr bwMode="auto">
              <a:xfrm>
                <a:off x="4694" y="3562"/>
                <a:ext cx="31" cy="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ko-KR" altLang="en-US" sz="600">
                    <a:solidFill>
                      <a:srgbClr val="000000"/>
                    </a:solidFill>
                    <a:latin typeface="Arial" pitchFamily="34" charset="0"/>
                    <a:ea typeface="Gulim" pitchFamily="34" charset="-127"/>
                  </a:rPr>
                  <a:t>8</a:t>
                </a:r>
                <a:endParaRPr lang="ko-KR" altLang="en-US">
                  <a:ea typeface="Gulim" pitchFamily="34" charset="-127"/>
                </a:endParaRPr>
              </a:p>
            </p:txBody>
          </p:sp>
          <p:sp>
            <p:nvSpPr>
              <p:cNvPr id="29782" name="Rectangle 1188"/>
              <p:cNvSpPr>
                <a:spLocks noChangeArrowheads="1"/>
              </p:cNvSpPr>
              <p:nvPr/>
            </p:nvSpPr>
            <p:spPr bwMode="auto">
              <a:xfrm>
                <a:off x="4815" y="3562"/>
                <a:ext cx="30" cy="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ko-KR" altLang="en-US" sz="600">
                    <a:solidFill>
                      <a:srgbClr val="000000"/>
                    </a:solidFill>
                    <a:latin typeface="Arial" pitchFamily="34" charset="0"/>
                    <a:ea typeface="Gulim" pitchFamily="34" charset="-127"/>
                  </a:rPr>
                  <a:t>9</a:t>
                </a:r>
                <a:endParaRPr lang="ko-KR" altLang="en-US">
                  <a:ea typeface="Gulim" pitchFamily="34" charset="-127"/>
                </a:endParaRPr>
              </a:p>
            </p:txBody>
          </p:sp>
          <p:sp>
            <p:nvSpPr>
              <p:cNvPr id="29783" name="Rectangle 1189"/>
              <p:cNvSpPr>
                <a:spLocks noChangeArrowheads="1"/>
              </p:cNvSpPr>
              <p:nvPr/>
            </p:nvSpPr>
            <p:spPr bwMode="auto">
              <a:xfrm>
                <a:off x="4923" y="3562"/>
                <a:ext cx="60" cy="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ko-KR" altLang="en-US" sz="600">
                    <a:solidFill>
                      <a:srgbClr val="000000"/>
                    </a:solidFill>
                    <a:latin typeface="Arial" pitchFamily="34" charset="0"/>
                    <a:ea typeface="Gulim" pitchFamily="34" charset="-127"/>
                  </a:rPr>
                  <a:t>10</a:t>
                </a:r>
                <a:endParaRPr lang="ko-KR" altLang="en-US">
                  <a:ea typeface="Gulim" pitchFamily="34" charset="-127"/>
                </a:endParaRPr>
              </a:p>
            </p:txBody>
          </p:sp>
          <p:sp>
            <p:nvSpPr>
              <p:cNvPr id="29784" name="Rectangle 1190"/>
              <p:cNvSpPr>
                <a:spLocks noChangeArrowheads="1"/>
              </p:cNvSpPr>
              <p:nvPr/>
            </p:nvSpPr>
            <p:spPr bwMode="auto">
              <a:xfrm>
                <a:off x="3616" y="2464"/>
                <a:ext cx="1396" cy="1208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zh-CN">
                  <a:ea typeface="SimSun" pitchFamily="2" charset="-122"/>
                </a:endParaRPr>
              </a:p>
            </p:txBody>
          </p:sp>
          <p:sp>
            <p:nvSpPr>
              <p:cNvPr id="29785" name="Freeform 1191"/>
              <p:cNvSpPr>
                <a:spLocks/>
              </p:cNvSpPr>
              <p:nvPr/>
            </p:nvSpPr>
            <p:spPr bwMode="auto">
              <a:xfrm>
                <a:off x="3955" y="2658"/>
                <a:ext cx="488" cy="597"/>
              </a:xfrm>
              <a:custGeom>
                <a:avLst/>
                <a:gdLst>
                  <a:gd name="T0" fmla="*/ 1 w 728"/>
                  <a:gd name="T1" fmla="*/ 1 h 896"/>
                  <a:gd name="T2" fmla="*/ 1 w 728"/>
                  <a:gd name="T3" fmla="*/ 1 h 896"/>
                  <a:gd name="T4" fmla="*/ 1 w 728"/>
                  <a:gd name="T5" fmla="*/ 1 h 896"/>
                  <a:gd name="T6" fmla="*/ 1 w 728"/>
                  <a:gd name="T7" fmla="*/ 1 h 896"/>
                  <a:gd name="T8" fmla="*/ 1 w 728"/>
                  <a:gd name="T9" fmla="*/ 1 h 896"/>
                  <a:gd name="T10" fmla="*/ 1 w 728"/>
                  <a:gd name="T11" fmla="*/ 1 h 896"/>
                  <a:gd name="T12" fmla="*/ 1 w 728"/>
                  <a:gd name="T13" fmla="*/ 1 h 896"/>
                  <a:gd name="T14" fmla="*/ 1 w 728"/>
                  <a:gd name="T15" fmla="*/ 1 h 896"/>
                  <a:gd name="T16" fmla="*/ 1 w 728"/>
                  <a:gd name="T17" fmla="*/ 1 h 896"/>
                  <a:gd name="T18" fmla="*/ 1 w 728"/>
                  <a:gd name="T19" fmla="*/ 1 h 896"/>
                  <a:gd name="T20" fmla="*/ 1 w 728"/>
                  <a:gd name="T21" fmla="*/ 1 h 896"/>
                  <a:gd name="T22" fmla="*/ 1 w 728"/>
                  <a:gd name="T23" fmla="*/ 1 h 896"/>
                  <a:gd name="T24" fmla="*/ 1 w 728"/>
                  <a:gd name="T25" fmla="*/ 1 h 896"/>
                  <a:gd name="T26" fmla="*/ 1 w 728"/>
                  <a:gd name="T27" fmla="*/ 1 h 896"/>
                  <a:gd name="T28" fmla="*/ 1 w 728"/>
                  <a:gd name="T29" fmla="*/ 1 h 896"/>
                  <a:gd name="T30" fmla="*/ 1 w 728"/>
                  <a:gd name="T31" fmla="*/ 1 h 896"/>
                  <a:gd name="T32" fmla="*/ 1 w 728"/>
                  <a:gd name="T33" fmla="*/ 1 h 896"/>
                  <a:gd name="T34" fmla="*/ 1 w 728"/>
                  <a:gd name="T35" fmla="*/ 0 h 896"/>
                  <a:gd name="T36" fmla="*/ 1 w 728"/>
                  <a:gd name="T37" fmla="*/ 1 h 896"/>
                  <a:gd name="T38" fmla="*/ 1 w 728"/>
                  <a:gd name="T39" fmla="*/ 1 h 896"/>
                  <a:gd name="T40" fmla="*/ 1 w 728"/>
                  <a:gd name="T41" fmla="*/ 1 h 89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728"/>
                  <a:gd name="T64" fmla="*/ 0 h 896"/>
                  <a:gd name="T65" fmla="*/ 728 w 728"/>
                  <a:gd name="T66" fmla="*/ 896 h 89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728" h="896">
                    <a:moveTo>
                      <a:pt x="199" y="7"/>
                    </a:moveTo>
                    <a:cubicBezTo>
                      <a:pt x="148" y="19"/>
                      <a:pt x="135" y="54"/>
                      <a:pt x="110" y="96"/>
                    </a:cubicBezTo>
                    <a:cubicBezTo>
                      <a:pt x="101" y="111"/>
                      <a:pt x="90" y="125"/>
                      <a:pt x="80" y="140"/>
                    </a:cubicBezTo>
                    <a:cubicBezTo>
                      <a:pt x="75" y="147"/>
                      <a:pt x="65" y="162"/>
                      <a:pt x="65" y="162"/>
                    </a:cubicBezTo>
                    <a:cubicBezTo>
                      <a:pt x="50" y="210"/>
                      <a:pt x="33" y="254"/>
                      <a:pt x="21" y="303"/>
                    </a:cubicBezTo>
                    <a:cubicBezTo>
                      <a:pt x="4" y="446"/>
                      <a:pt x="0" y="574"/>
                      <a:pt x="65" y="703"/>
                    </a:cubicBezTo>
                    <a:cubicBezTo>
                      <a:pt x="79" y="731"/>
                      <a:pt x="83" y="744"/>
                      <a:pt x="110" y="763"/>
                    </a:cubicBezTo>
                    <a:cubicBezTo>
                      <a:pt x="159" y="835"/>
                      <a:pt x="250" y="874"/>
                      <a:pt x="332" y="896"/>
                    </a:cubicBezTo>
                    <a:cubicBezTo>
                      <a:pt x="394" y="889"/>
                      <a:pt x="441" y="878"/>
                      <a:pt x="495" y="851"/>
                    </a:cubicBezTo>
                    <a:cubicBezTo>
                      <a:pt x="537" y="789"/>
                      <a:pt x="571" y="751"/>
                      <a:pt x="636" y="711"/>
                    </a:cubicBezTo>
                    <a:cubicBezTo>
                      <a:pt x="660" y="674"/>
                      <a:pt x="672" y="647"/>
                      <a:pt x="688" y="607"/>
                    </a:cubicBezTo>
                    <a:cubicBezTo>
                      <a:pt x="694" y="593"/>
                      <a:pt x="697" y="578"/>
                      <a:pt x="702" y="563"/>
                    </a:cubicBezTo>
                    <a:cubicBezTo>
                      <a:pt x="705" y="555"/>
                      <a:pt x="710" y="540"/>
                      <a:pt x="710" y="540"/>
                    </a:cubicBezTo>
                    <a:cubicBezTo>
                      <a:pt x="720" y="459"/>
                      <a:pt x="728" y="366"/>
                      <a:pt x="680" y="296"/>
                    </a:cubicBezTo>
                    <a:cubicBezTo>
                      <a:pt x="659" y="231"/>
                      <a:pt x="621" y="176"/>
                      <a:pt x="569" y="133"/>
                    </a:cubicBezTo>
                    <a:cubicBezTo>
                      <a:pt x="550" y="117"/>
                      <a:pt x="530" y="103"/>
                      <a:pt x="510" y="88"/>
                    </a:cubicBezTo>
                    <a:cubicBezTo>
                      <a:pt x="496" y="77"/>
                      <a:pt x="465" y="59"/>
                      <a:pt x="465" y="59"/>
                    </a:cubicBezTo>
                    <a:cubicBezTo>
                      <a:pt x="428" y="0"/>
                      <a:pt x="358" y="5"/>
                      <a:pt x="295" y="0"/>
                    </a:cubicBezTo>
                    <a:cubicBezTo>
                      <a:pt x="265" y="2"/>
                      <a:pt x="236" y="3"/>
                      <a:pt x="206" y="7"/>
                    </a:cubicBezTo>
                    <a:cubicBezTo>
                      <a:pt x="198" y="8"/>
                      <a:pt x="192" y="14"/>
                      <a:pt x="184" y="14"/>
                    </a:cubicBezTo>
                    <a:cubicBezTo>
                      <a:pt x="178" y="14"/>
                      <a:pt x="194" y="9"/>
                      <a:pt x="199" y="7"/>
                    </a:cubicBez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9786" name="Freeform 1192"/>
              <p:cNvSpPr>
                <a:spLocks/>
              </p:cNvSpPr>
              <p:nvPr/>
            </p:nvSpPr>
            <p:spPr bwMode="auto">
              <a:xfrm>
                <a:off x="4258" y="2900"/>
                <a:ext cx="538" cy="593"/>
              </a:xfrm>
              <a:custGeom>
                <a:avLst/>
                <a:gdLst>
                  <a:gd name="T0" fmla="*/ 1 w 802"/>
                  <a:gd name="T1" fmla="*/ 1 h 889"/>
                  <a:gd name="T2" fmla="*/ 1 w 802"/>
                  <a:gd name="T3" fmla="*/ 1 h 889"/>
                  <a:gd name="T4" fmla="*/ 1 w 802"/>
                  <a:gd name="T5" fmla="*/ 1 h 889"/>
                  <a:gd name="T6" fmla="*/ 1 w 802"/>
                  <a:gd name="T7" fmla="*/ 1 h 889"/>
                  <a:gd name="T8" fmla="*/ 1 w 802"/>
                  <a:gd name="T9" fmla="*/ 1 h 889"/>
                  <a:gd name="T10" fmla="*/ 1 w 802"/>
                  <a:gd name="T11" fmla="*/ 1 h 889"/>
                  <a:gd name="T12" fmla="*/ 1 w 802"/>
                  <a:gd name="T13" fmla="*/ 1 h 889"/>
                  <a:gd name="T14" fmla="*/ 1 w 802"/>
                  <a:gd name="T15" fmla="*/ 1 h 889"/>
                  <a:gd name="T16" fmla="*/ 1 w 802"/>
                  <a:gd name="T17" fmla="*/ 1 h 889"/>
                  <a:gd name="T18" fmla="*/ 1 w 802"/>
                  <a:gd name="T19" fmla="*/ 1 h 889"/>
                  <a:gd name="T20" fmla="*/ 1 w 802"/>
                  <a:gd name="T21" fmla="*/ 1 h 889"/>
                  <a:gd name="T22" fmla="*/ 1 w 802"/>
                  <a:gd name="T23" fmla="*/ 1 h 889"/>
                  <a:gd name="T24" fmla="*/ 1 w 802"/>
                  <a:gd name="T25" fmla="*/ 1 h 889"/>
                  <a:gd name="T26" fmla="*/ 1 w 802"/>
                  <a:gd name="T27" fmla="*/ 1 h 889"/>
                  <a:gd name="T28" fmla="*/ 1 w 802"/>
                  <a:gd name="T29" fmla="*/ 1 h 889"/>
                  <a:gd name="T30" fmla="*/ 1 w 802"/>
                  <a:gd name="T31" fmla="*/ 1 h 889"/>
                  <a:gd name="T32" fmla="*/ 1 w 802"/>
                  <a:gd name="T33" fmla="*/ 1 h 889"/>
                  <a:gd name="T34" fmla="*/ 1 w 802"/>
                  <a:gd name="T35" fmla="*/ 1 h 889"/>
                  <a:gd name="T36" fmla="*/ 1 w 802"/>
                  <a:gd name="T37" fmla="*/ 1 h 889"/>
                  <a:gd name="T38" fmla="*/ 1 w 802"/>
                  <a:gd name="T39" fmla="*/ 1 h 889"/>
                  <a:gd name="T40" fmla="*/ 1 w 802"/>
                  <a:gd name="T41" fmla="*/ 1 h 889"/>
                  <a:gd name="T42" fmla="*/ 1 w 802"/>
                  <a:gd name="T43" fmla="*/ 1 h 889"/>
                  <a:gd name="T44" fmla="*/ 1 w 802"/>
                  <a:gd name="T45" fmla="*/ 1 h 889"/>
                  <a:gd name="T46" fmla="*/ 1 w 802"/>
                  <a:gd name="T47" fmla="*/ 0 h 889"/>
                  <a:gd name="T48" fmla="*/ 1 w 802"/>
                  <a:gd name="T49" fmla="*/ 1 h 889"/>
                  <a:gd name="T50" fmla="*/ 1 w 802"/>
                  <a:gd name="T51" fmla="*/ 1 h 889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802"/>
                  <a:gd name="T79" fmla="*/ 0 h 889"/>
                  <a:gd name="T80" fmla="*/ 802 w 802"/>
                  <a:gd name="T81" fmla="*/ 889 h 889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802" h="889">
                    <a:moveTo>
                      <a:pt x="510" y="44"/>
                    </a:moveTo>
                    <a:cubicBezTo>
                      <a:pt x="455" y="80"/>
                      <a:pt x="422" y="133"/>
                      <a:pt x="376" y="177"/>
                    </a:cubicBezTo>
                    <a:cubicBezTo>
                      <a:pt x="346" y="236"/>
                      <a:pt x="298" y="273"/>
                      <a:pt x="236" y="296"/>
                    </a:cubicBezTo>
                    <a:cubicBezTo>
                      <a:pt x="231" y="303"/>
                      <a:pt x="227" y="312"/>
                      <a:pt x="221" y="318"/>
                    </a:cubicBezTo>
                    <a:cubicBezTo>
                      <a:pt x="215" y="324"/>
                      <a:pt x="205" y="326"/>
                      <a:pt x="199" y="333"/>
                    </a:cubicBezTo>
                    <a:cubicBezTo>
                      <a:pt x="194" y="339"/>
                      <a:pt x="195" y="348"/>
                      <a:pt x="191" y="355"/>
                    </a:cubicBezTo>
                    <a:cubicBezTo>
                      <a:pt x="185" y="366"/>
                      <a:pt x="176" y="375"/>
                      <a:pt x="169" y="385"/>
                    </a:cubicBezTo>
                    <a:cubicBezTo>
                      <a:pt x="156" y="422"/>
                      <a:pt x="155" y="463"/>
                      <a:pt x="132" y="496"/>
                    </a:cubicBezTo>
                    <a:cubicBezTo>
                      <a:pt x="126" y="504"/>
                      <a:pt x="116" y="510"/>
                      <a:pt x="110" y="518"/>
                    </a:cubicBezTo>
                    <a:cubicBezTo>
                      <a:pt x="99" y="532"/>
                      <a:pt x="80" y="562"/>
                      <a:pt x="80" y="562"/>
                    </a:cubicBezTo>
                    <a:cubicBezTo>
                      <a:pt x="68" y="602"/>
                      <a:pt x="78" y="578"/>
                      <a:pt x="43" y="629"/>
                    </a:cubicBezTo>
                    <a:cubicBezTo>
                      <a:pt x="28" y="651"/>
                      <a:pt x="22" y="678"/>
                      <a:pt x="13" y="703"/>
                    </a:cubicBezTo>
                    <a:cubicBezTo>
                      <a:pt x="15" y="727"/>
                      <a:pt x="0" y="812"/>
                      <a:pt x="36" y="844"/>
                    </a:cubicBezTo>
                    <a:cubicBezTo>
                      <a:pt x="49" y="856"/>
                      <a:pt x="65" y="864"/>
                      <a:pt x="80" y="874"/>
                    </a:cubicBezTo>
                    <a:cubicBezTo>
                      <a:pt x="93" y="883"/>
                      <a:pt x="124" y="888"/>
                      <a:pt x="124" y="888"/>
                    </a:cubicBezTo>
                    <a:cubicBezTo>
                      <a:pt x="167" y="886"/>
                      <a:pt x="287" y="889"/>
                      <a:pt x="354" y="874"/>
                    </a:cubicBezTo>
                    <a:cubicBezTo>
                      <a:pt x="410" y="861"/>
                      <a:pt x="461" y="835"/>
                      <a:pt x="517" y="822"/>
                    </a:cubicBezTo>
                    <a:cubicBezTo>
                      <a:pt x="534" y="811"/>
                      <a:pt x="553" y="804"/>
                      <a:pt x="569" y="792"/>
                    </a:cubicBezTo>
                    <a:cubicBezTo>
                      <a:pt x="613" y="757"/>
                      <a:pt x="651" y="702"/>
                      <a:pt x="673" y="651"/>
                    </a:cubicBezTo>
                    <a:cubicBezTo>
                      <a:pt x="680" y="634"/>
                      <a:pt x="685" y="615"/>
                      <a:pt x="695" y="600"/>
                    </a:cubicBezTo>
                    <a:cubicBezTo>
                      <a:pt x="711" y="577"/>
                      <a:pt x="747" y="533"/>
                      <a:pt x="747" y="533"/>
                    </a:cubicBezTo>
                    <a:cubicBezTo>
                      <a:pt x="756" y="504"/>
                      <a:pt x="784" y="451"/>
                      <a:pt x="784" y="451"/>
                    </a:cubicBezTo>
                    <a:cubicBezTo>
                      <a:pt x="787" y="439"/>
                      <a:pt x="798" y="395"/>
                      <a:pt x="798" y="385"/>
                    </a:cubicBezTo>
                    <a:cubicBezTo>
                      <a:pt x="798" y="264"/>
                      <a:pt x="802" y="46"/>
                      <a:pt x="650" y="0"/>
                    </a:cubicBezTo>
                    <a:cubicBezTo>
                      <a:pt x="598" y="5"/>
                      <a:pt x="575" y="6"/>
                      <a:pt x="532" y="22"/>
                    </a:cubicBezTo>
                    <a:cubicBezTo>
                      <a:pt x="516" y="46"/>
                      <a:pt x="526" y="44"/>
                      <a:pt x="510" y="44"/>
                    </a:cubicBez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9787" name="AutoShape 1193"/>
              <p:cNvSpPr>
                <a:spLocks noChangeArrowheads="1"/>
              </p:cNvSpPr>
              <p:nvPr/>
            </p:nvSpPr>
            <p:spPr bwMode="auto">
              <a:xfrm>
                <a:off x="4080" y="2880"/>
                <a:ext cx="48" cy="96"/>
              </a:xfrm>
              <a:prstGeom prst="plus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ea typeface="SimSun" pitchFamily="2" charset="-122"/>
                </a:endParaRPr>
              </a:p>
            </p:txBody>
          </p:sp>
          <p:sp>
            <p:nvSpPr>
              <p:cNvPr id="29788" name="AutoShape 1194"/>
              <p:cNvSpPr>
                <a:spLocks noChangeArrowheads="1"/>
              </p:cNvSpPr>
              <p:nvPr/>
            </p:nvSpPr>
            <p:spPr bwMode="auto">
              <a:xfrm>
                <a:off x="4560" y="3168"/>
                <a:ext cx="48" cy="96"/>
              </a:xfrm>
              <a:prstGeom prst="plus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ea typeface="SimSun" pitchFamily="2" charset="-122"/>
                </a:endParaRPr>
              </a:p>
            </p:txBody>
          </p:sp>
        </p:grpSp>
        <p:sp>
          <p:nvSpPr>
            <p:cNvPr id="29704" name="Line 1195"/>
            <p:cNvSpPr>
              <a:spLocks noChangeShapeType="1"/>
            </p:cNvSpPr>
            <p:nvPr/>
          </p:nvSpPr>
          <p:spPr bwMode="auto">
            <a:xfrm>
              <a:off x="2784" y="3648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29701" name="Slide Number Placeholder 17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D4C1AADE-6A69-4CB6-83C8-C0A2333354BB}" type="slidenum">
              <a:rPr lang="en-US" altLang="zh-CN" smtClean="0">
                <a:ea typeface="SimSun" pitchFamily="2" charset="-122"/>
              </a:rPr>
              <a:pPr/>
              <a:t>20</a:t>
            </a:fld>
            <a:endParaRPr lang="en-US" altLang="zh-CN">
              <a:ea typeface="SimSun" pitchFamily="2" charset="-122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5"/>
          <p:cNvSpPr txBox="1">
            <a:spLocks noGrp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1984EF17-F7B2-4FC0-B817-2AA9EE30D3EB}" type="slidenum">
              <a:rPr lang="en-US" altLang="zh-CN" sz="1200">
                <a:ea typeface="SimSun" pitchFamily="2" charset="-122"/>
              </a:rPr>
              <a:pPr algn="r"/>
              <a:t>21</a:t>
            </a:fld>
            <a:endParaRPr lang="en-US" altLang="zh-CN" sz="1200">
              <a:ea typeface="SimSun" pitchFamily="2" charset="-122"/>
            </a:endParaRPr>
          </a:p>
        </p:txBody>
      </p:sp>
      <p:sp>
        <p:nvSpPr>
          <p:cNvPr id="30723" name="Rectangle 2050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ko-KR" sz="3200">
                <a:ea typeface="Gulim" pitchFamily="34" charset="-127"/>
              </a:rPr>
              <a:t>PAM: A Typical K-Medoids Algorithm</a:t>
            </a:r>
          </a:p>
        </p:txBody>
      </p:sp>
      <p:grpSp>
        <p:nvGrpSpPr>
          <p:cNvPr id="30724" name="Group 2051"/>
          <p:cNvGrpSpPr>
            <a:grpSpLocks/>
          </p:cNvGrpSpPr>
          <p:nvPr/>
        </p:nvGrpSpPr>
        <p:grpSpPr bwMode="auto">
          <a:xfrm>
            <a:off x="6705600" y="1676400"/>
            <a:ext cx="2514600" cy="2362200"/>
            <a:chOff x="912" y="864"/>
            <a:chExt cx="1584" cy="1488"/>
          </a:xfrm>
        </p:grpSpPr>
        <p:graphicFrame>
          <p:nvGraphicFramePr>
            <p:cNvPr id="30985" name="Object 2052"/>
            <p:cNvGraphicFramePr>
              <a:graphicFrameLocks noChangeAspect="1"/>
            </p:cNvGraphicFramePr>
            <p:nvPr/>
          </p:nvGraphicFramePr>
          <p:xfrm>
            <a:off x="912" y="864"/>
            <a:ext cx="1584" cy="14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12" name="Worksheet" r:id="rId4" imgW="2598840" imgH="2452680" progId="">
                    <p:embed/>
                  </p:oleObj>
                </mc:Choice>
                <mc:Fallback>
                  <p:oleObj name="Worksheet" r:id="rId4" imgW="2598840" imgH="2452680" progId="">
                    <p:embed/>
                    <p:pic>
                      <p:nvPicPr>
                        <p:cNvPr id="0" name="Picture 29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2" y="864"/>
                          <a:ext cx="1584" cy="14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986" name="Line 2053"/>
            <p:cNvSpPr>
              <a:spLocks noChangeShapeType="1"/>
            </p:cNvSpPr>
            <p:nvPr/>
          </p:nvSpPr>
          <p:spPr bwMode="auto">
            <a:xfrm>
              <a:off x="1982" y="1502"/>
              <a:ext cx="0" cy="1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0987" name="Oval 2054"/>
            <p:cNvSpPr>
              <a:spLocks noChangeArrowheads="1"/>
            </p:cNvSpPr>
            <p:nvPr/>
          </p:nvSpPr>
          <p:spPr bwMode="auto">
            <a:xfrm>
              <a:off x="1212" y="1034"/>
              <a:ext cx="513" cy="76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lgDashDot"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zh-CN">
                <a:ea typeface="SimSun" pitchFamily="2" charset="-122"/>
              </a:endParaRPr>
            </a:p>
          </p:txBody>
        </p:sp>
        <p:sp>
          <p:nvSpPr>
            <p:cNvPr id="30988" name="Oval 2055"/>
            <p:cNvSpPr>
              <a:spLocks noChangeArrowheads="1"/>
            </p:cNvSpPr>
            <p:nvPr/>
          </p:nvSpPr>
          <p:spPr bwMode="auto">
            <a:xfrm>
              <a:off x="1725" y="1374"/>
              <a:ext cx="514" cy="63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lgDashDot"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zh-CN">
                <a:ea typeface="SimSun" pitchFamily="2" charset="-122"/>
              </a:endParaRPr>
            </a:p>
          </p:txBody>
        </p:sp>
      </p:grpSp>
      <p:sp>
        <p:nvSpPr>
          <p:cNvPr id="30725" name="Text Box 2056"/>
          <p:cNvSpPr txBox="1">
            <a:spLocks noChangeArrowheads="1"/>
          </p:cNvSpPr>
          <p:nvPr/>
        </p:nvSpPr>
        <p:spPr bwMode="auto">
          <a:xfrm>
            <a:off x="7735888" y="1371600"/>
            <a:ext cx="14081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400">
                <a:ea typeface="Gulim" pitchFamily="34" charset="-127"/>
              </a:rPr>
              <a:t>Total Cost = 20</a:t>
            </a:r>
          </a:p>
        </p:txBody>
      </p:sp>
      <p:sp>
        <p:nvSpPr>
          <p:cNvPr id="30726" name="Rectangle 2057"/>
          <p:cNvSpPr>
            <a:spLocks noChangeArrowheads="1"/>
          </p:cNvSpPr>
          <p:nvPr/>
        </p:nvSpPr>
        <p:spPr bwMode="auto">
          <a:xfrm>
            <a:off x="119063" y="1719263"/>
            <a:ext cx="2395537" cy="225425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>
              <a:ea typeface="SimSun" pitchFamily="2" charset="-122"/>
            </a:endParaRPr>
          </a:p>
        </p:txBody>
      </p:sp>
      <p:sp>
        <p:nvSpPr>
          <p:cNvPr id="30727" name="Rectangle 2058"/>
          <p:cNvSpPr>
            <a:spLocks noChangeArrowheads="1"/>
          </p:cNvSpPr>
          <p:nvPr/>
        </p:nvSpPr>
        <p:spPr bwMode="auto">
          <a:xfrm>
            <a:off x="369888" y="1903413"/>
            <a:ext cx="2014537" cy="178911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zh-CN">
              <a:ea typeface="SimSun" pitchFamily="2" charset="-122"/>
            </a:endParaRPr>
          </a:p>
        </p:txBody>
      </p:sp>
      <p:sp>
        <p:nvSpPr>
          <p:cNvPr id="30728" name="Line 2059"/>
          <p:cNvSpPr>
            <a:spLocks noChangeShapeType="1"/>
          </p:cNvSpPr>
          <p:nvPr/>
        </p:nvSpPr>
        <p:spPr bwMode="auto">
          <a:xfrm>
            <a:off x="369888" y="3517900"/>
            <a:ext cx="2014537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29" name="Line 2060"/>
          <p:cNvSpPr>
            <a:spLocks noChangeShapeType="1"/>
          </p:cNvSpPr>
          <p:nvPr/>
        </p:nvSpPr>
        <p:spPr bwMode="auto">
          <a:xfrm>
            <a:off x="369888" y="3333750"/>
            <a:ext cx="2014537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30" name="Line 2061"/>
          <p:cNvSpPr>
            <a:spLocks noChangeShapeType="1"/>
          </p:cNvSpPr>
          <p:nvPr/>
        </p:nvSpPr>
        <p:spPr bwMode="auto">
          <a:xfrm>
            <a:off x="369888" y="3160713"/>
            <a:ext cx="2014537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31" name="Line 2062"/>
          <p:cNvSpPr>
            <a:spLocks noChangeShapeType="1"/>
          </p:cNvSpPr>
          <p:nvPr/>
        </p:nvSpPr>
        <p:spPr bwMode="auto">
          <a:xfrm>
            <a:off x="369888" y="2976563"/>
            <a:ext cx="2014537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32" name="Line 2063"/>
          <p:cNvSpPr>
            <a:spLocks noChangeShapeType="1"/>
          </p:cNvSpPr>
          <p:nvPr/>
        </p:nvSpPr>
        <p:spPr bwMode="auto">
          <a:xfrm>
            <a:off x="369888" y="2803525"/>
            <a:ext cx="2014537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33" name="Line 2064"/>
          <p:cNvSpPr>
            <a:spLocks noChangeShapeType="1"/>
          </p:cNvSpPr>
          <p:nvPr/>
        </p:nvSpPr>
        <p:spPr bwMode="auto">
          <a:xfrm>
            <a:off x="369888" y="2619375"/>
            <a:ext cx="2014537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34" name="Line 2065"/>
          <p:cNvSpPr>
            <a:spLocks noChangeShapeType="1"/>
          </p:cNvSpPr>
          <p:nvPr/>
        </p:nvSpPr>
        <p:spPr bwMode="auto">
          <a:xfrm>
            <a:off x="369888" y="2446338"/>
            <a:ext cx="2014537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35" name="Line 2066"/>
          <p:cNvSpPr>
            <a:spLocks noChangeShapeType="1"/>
          </p:cNvSpPr>
          <p:nvPr/>
        </p:nvSpPr>
        <p:spPr bwMode="auto">
          <a:xfrm>
            <a:off x="369888" y="2262188"/>
            <a:ext cx="2014537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36" name="Line 2067"/>
          <p:cNvSpPr>
            <a:spLocks noChangeShapeType="1"/>
          </p:cNvSpPr>
          <p:nvPr/>
        </p:nvSpPr>
        <p:spPr bwMode="auto">
          <a:xfrm>
            <a:off x="369888" y="2087563"/>
            <a:ext cx="2014537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37" name="Line 2068"/>
          <p:cNvSpPr>
            <a:spLocks noChangeShapeType="1"/>
          </p:cNvSpPr>
          <p:nvPr/>
        </p:nvSpPr>
        <p:spPr bwMode="auto">
          <a:xfrm>
            <a:off x="369888" y="1903413"/>
            <a:ext cx="2014537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38" name="Line 2069"/>
          <p:cNvSpPr>
            <a:spLocks noChangeShapeType="1"/>
          </p:cNvSpPr>
          <p:nvPr/>
        </p:nvSpPr>
        <p:spPr bwMode="auto">
          <a:xfrm>
            <a:off x="576263" y="1903413"/>
            <a:ext cx="1587" cy="178911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39" name="Line 2070"/>
          <p:cNvSpPr>
            <a:spLocks noChangeShapeType="1"/>
          </p:cNvSpPr>
          <p:nvPr/>
        </p:nvSpPr>
        <p:spPr bwMode="auto">
          <a:xfrm>
            <a:off x="773113" y="1903413"/>
            <a:ext cx="1587" cy="178911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40" name="Line 2071"/>
          <p:cNvSpPr>
            <a:spLocks noChangeShapeType="1"/>
          </p:cNvSpPr>
          <p:nvPr/>
        </p:nvSpPr>
        <p:spPr bwMode="auto">
          <a:xfrm>
            <a:off x="979488" y="1903413"/>
            <a:ext cx="1587" cy="178911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41" name="Line 2072"/>
          <p:cNvSpPr>
            <a:spLocks noChangeShapeType="1"/>
          </p:cNvSpPr>
          <p:nvPr/>
        </p:nvSpPr>
        <p:spPr bwMode="auto">
          <a:xfrm>
            <a:off x="1176338" y="1903413"/>
            <a:ext cx="1587" cy="178911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42" name="Line 2073"/>
          <p:cNvSpPr>
            <a:spLocks noChangeShapeType="1"/>
          </p:cNvSpPr>
          <p:nvPr/>
        </p:nvSpPr>
        <p:spPr bwMode="auto">
          <a:xfrm>
            <a:off x="1382713" y="1903413"/>
            <a:ext cx="1587" cy="178911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43" name="Line 2074"/>
          <p:cNvSpPr>
            <a:spLocks noChangeShapeType="1"/>
          </p:cNvSpPr>
          <p:nvPr/>
        </p:nvSpPr>
        <p:spPr bwMode="auto">
          <a:xfrm>
            <a:off x="1577975" y="1903413"/>
            <a:ext cx="1588" cy="178911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44" name="Line 2075"/>
          <p:cNvSpPr>
            <a:spLocks noChangeShapeType="1"/>
          </p:cNvSpPr>
          <p:nvPr/>
        </p:nvSpPr>
        <p:spPr bwMode="auto">
          <a:xfrm>
            <a:off x="1785938" y="1903413"/>
            <a:ext cx="1587" cy="178911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45" name="Line 2076"/>
          <p:cNvSpPr>
            <a:spLocks noChangeShapeType="1"/>
          </p:cNvSpPr>
          <p:nvPr/>
        </p:nvSpPr>
        <p:spPr bwMode="auto">
          <a:xfrm>
            <a:off x="1981200" y="1903413"/>
            <a:ext cx="1588" cy="178911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46" name="Line 2077"/>
          <p:cNvSpPr>
            <a:spLocks noChangeShapeType="1"/>
          </p:cNvSpPr>
          <p:nvPr/>
        </p:nvSpPr>
        <p:spPr bwMode="auto">
          <a:xfrm>
            <a:off x="2187575" y="1903413"/>
            <a:ext cx="1588" cy="178911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47" name="Line 2078"/>
          <p:cNvSpPr>
            <a:spLocks noChangeShapeType="1"/>
          </p:cNvSpPr>
          <p:nvPr/>
        </p:nvSpPr>
        <p:spPr bwMode="auto">
          <a:xfrm>
            <a:off x="2384425" y="1903413"/>
            <a:ext cx="1588" cy="178911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48" name="Rectangle 2079"/>
          <p:cNvSpPr>
            <a:spLocks noChangeArrowheads="1"/>
          </p:cNvSpPr>
          <p:nvPr/>
        </p:nvSpPr>
        <p:spPr bwMode="auto">
          <a:xfrm>
            <a:off x="369888" y="1903413"/>
            <a:ext cx="2014537" cy="1789112"/>
          </a:xfrm>
          <a:prstGeom prst="rect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>
              <a:ea typeface="SimSun" pitchFamily="2" charset="-122"/>
            </a:endParaRPr>
          </a:p>
        </p:txBody>
      </p:sp>
      <p:sp>
        <p:nvSpPr>
          <p:cNvPr id="30749" name="Line 2080"/>
          <p:cNvSpPr>
            <a:spLocks noChangeShapeType="1"/>
          </p:cNvSpPr>
          <p:nvPr/>
        </p:nvSpPr>
        <p:spPr bwMode="auto">
          <a:xfrm>
            <a:off x="369888" y="1903413"/>
            <a:ext cx="1587" cy="178911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50" name="Line 2081"/>
          <p:cNvSpPr>
            <a:spLocks noChangeShapeType="1"/>
          </p:cNvSpPr>
          <p:nvPr/>
        </p:nvSpPr>
        <p:spPr bwMode="auto">
          <a:xfrm>
            <a:off x="347663" y="3692525"/>
            <a:ext cx="22225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51" name="Line 2082"/>
          <p:cNvSpPr>
            <a:spLocks noChangeShapeType="1"/>
          </p:cNvSpPr>
          <p:nvPr/>
        </p:nvSpPr>
        <p:spPr bwMode="auto">
          <a:xfrm>
            <a:off x="347663" y="3517900"/>
            <a:ext cx="22225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52" name="Line 2083"/>
          <p:cNvSpPr>
            <a:spLocks noChangeShapeType="1"/>
          </p:cNvSpPr>
          <p:nvPr/>
        </p:nvSpPr>
        <p:spPr bwMode="auto">
          <a:xfrm>
            <a:off x="347663" y="3333750"/>
            <a:ext cx="22225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53" name="Line 2084"/>
          <p:cNvSpPr>
            <a:spLocks noChangeShapeType="1"/>
          </p:cNvSpPr>
          <p:nvPr/>
        </p:nvSpPr>
        <p:spPr bwMode="auto">
          <a:xfrm>
            <a:off x="347663" y="3160713"/>
            <a:ext cx="222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54" name="Line 2085"/>
          <p:cNvSpPr>
            <a:spLocks noChangeShapeType="1"/>
          </p:cNvSpPr>
          <p:nvPr/>
        </p:nvSpPr>
        <p:spPr bwMode="auto">
          <a:xfrm>
            <a:off x="347663" y="2976563"/>
            <a:ext cx="222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55" name="Line 2086"/>
          <p:cNvSpPr>
            <a:spLocks noChangeShapeType="1"/>
          </p:cNvSpPr>
          <p:nvPr/>
        </p:nvSpPr>
        <p:spPr bwMode="auto">
          <a:xfrm>
            <a:off x="347663" y="2803525"/>
            <a:ext cx="22225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56" name="Line 2087"/>
          <p:cNvSpPr>
            <a:spLocks noChangeShapeType="1"/>
          </p:cNvSpPr>
          <p:nvPr/>
        </p:nvSpPr>
        <p:spPr bwMode="auto">
          <a:xfrm>
            <a:off x="347663" y="2619375"/>
            <a:ext cx="22225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57" name="Line 2088"/>
          <p:cNvSpPr>
            <a:spLocks noChangeShapeType="1"/>
          </p:cNvSpPr>
          <p:nvPr/>
        </p:nvSpPr>
        <p:spPr bwMode="auto">
          <a:xfrm>
            <a:off x="347663" y="2446338"/>
            <a:ext cx="222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58" name="Line 2089"/>
          <p:cNvSpPr>
            <a:spLocks noChangeShapeType="1"/>
          </p:cNvSpPr>
          <p:nvPr/>
        </p:nvSpPr>
        <p:spPr bwMode="auto">
          <a:xfrm>
            <a:off x="347663" y="2262188"/>
            <a:ext cx="222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59" name="Line 2090"/>
          <p:cNvSpPr>
            <a:spLocks noChangeShapeType="1"/>
          </p:cNvSpPr>
          <p:nvPr/>
        </p:nvSpPr>
        <p:spPr bwMode="auto">
          <a:xfrm>
            <a:off x="347663" y="2087563"/>
            <a:ext cx="222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60" name="Line 2091"/>
          <p:cNvSpPr>
            <a:spLocks noChangeShapeType="1"/>
          </p:cNvSpPr>
          <p:nvPr/>
        </p:nvSpPr>
        <p:spPr bwMode="auto">
          <a:xfrm>
            <a:off x="347663" y="1903413"/>
            <a:ext cx="222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61" name="Line 2092"/>
          <p:cNvSpPr>
            <a:spLocks noChangeShapeType="1"/>
          </p:cNvSpPr>
          <p:nvPr/>
        </p:nvSpPr>
        <p:spPr bwMode="auto">
          <a:xfrm>
            <a:off x="369888" y="3692525"/>
            <a:ext cx="2014537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62" name="Line 2093"/>
          <p:cNvSpPr>
            <a:spLocks noChangeShapeType="1"/>
          </p:cNvSpPr>
          <p:nvPr/>
        </p:nvSpPr>
        <p:spPr bwMode="auto">
          <a:xfrm flipV="1">
            <a:off x="369888" y="3692525"/>
            <a:ext cx="1587" cy="206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63" name="Line 2094"/>
          <p:cNvSpPr>
            <a:spLocks noChangeShapeType="1"/>
          </p:cNvSpPr>
          <p:nvPr/>
        </p:nvSpPr>
        <p:spPr bwMode="auto">
          <a:xfrm flipV="1">
            <a:off x="576263" y="3692525"/>
            <a:ext cx="1587" cy="206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64" name="Line 2095"/>
          <p:cNvSpPr>
            <a:spLocks noChangeShapeType="1"/>
          </p:cNvSpPr>
          <p:nvPr/>
        </p:nvSpPr>
        <p:spPr bwMode="auto">
          <a:xfrm flipV="1">
            <a:off x="773113" y="3692525"/>
            <a:ext cx="1587" cy="206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65" name="Line 2096"/>
          <p:cNvSpPr>
            <a:spLocks noChangeShapeType="1"/>
          </p:cNvSpPr>
          <p:nvPr/>
        </p:nvSpPr>
        <p:spPr bwMode="auto">
          <a:xfrm flipV="1">
            <a:off x="979488" y="3692525"/>
            <a:ext cx="1587" cy="206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66" name="Line 2097"/>
          <p:cNvSpPr>
            <a:spLocks noChangeShapeType="1"/>
          </p:cNvSpPr>
          <p:nvPr/>
        </p:nvSpPr>
        <p:spPr bwMode="auto">
          <a:xfrm flipV="1">
            <a:off x="1176338" y="3692525"/>
            <a:ext cx="1587" cy="206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67" name="Line 2098"/>
          <p:cNvSpPr>
            <a:spLocks noChangeShapeType="1"/>
          </p:cNvSpPr>
          <p:nvPr/>
        </p:nvSpPr>
        <p:spPr bwMode="auto">
          <a:xfrm flipV="1">
            <a:off x="1382713" y="3692525"/>
            <a:ext cx="1587" cy="206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68" name="Line 2099"/>
          <p:cNvSpPr>
            <a:spLocks noChangeShapeType="1"/>
          </p:cNvSpPr>
          <p:nvPr/>
        </p:nvSpPr>
        <p:spPr bwMode="auto">
          <a:xfrm flipV="1">
            <a:off x="1577975" y="3692525"/>
            <a:ext cx="1588" cy="206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69" name="Line 2100"/>
          <p:cNvSpPr>
            <a:spLocks noChangeShapeType="1"/>
          </p:cNvSpPr>
          <p:nvPr/>
        </p:nvSpPr>
        <p:spPr bwMode="auto">
          <a:xfrm flipV="1">
            <a:off x="1785938" y="3692525"/>
            <a:ext cx="1587" cy="206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70" name="Line 2101"/>
          <p:cNvSpPr>
            <a:spLocks noChangeShapeType="1"/>
          </p:cNvSpPr>
          <p:nvPr/>
        </p:nvSpPr>
        <p:spPr bwMode="auto">
          <a:xfrm flipV="1">
            <a:off x="1981200" y="3692525"/>
            <a:ext cx="1588" cy="206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71" name="Line 2102"/>
          <p:cNvSpPr>
            <a:spLocks noChangeShapeType="1"/>
          </p:cNvSpPr>
          <p:nvPr/>
        </p:nvSpPr>
        <p:spPr bwMode="auto">
          <a:xfrm flipV="1">
            <a:off x="2187575" y="3692525"/>
            <a:ext cx="1588" cy="206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72" name="Line 2103"/>
          <p:cNvSpPr>
            <a:spLocks noChangeShapeType="1"/>
          </p:cNvSpPr>
          <p:nvPr/>
        </p:nvSpPr>
        <p:spPr bwMode="auto">
          <a:xfrm flipV="1">
            <a:off x="2384425" y="3692525"/>
            <a:ext cx="1588" cy="206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73" name="Freeform 2104"/>
          <p:cNvSpPr>
            <a:spLocks/>
          </p:cNvSpPr>
          <p:nvPr/>
        </p:nvSpPr>
        <p:spPr bwMode="auto">
          <a:xfrm>
            <a:off x="903288" y="2900363"/>
            <a:ext cx="152400" cy="152400"/>
          </a:xfrm>
          <a:custGeom>
            <a:avLst/>
            <a:gdLst>
              <a:gd name="T0" fmla="*/ 2147483647 w 96"/>
              <a:gd name="T1" fmla="*/ 0 h 96"/>
              <a:gd name="T2" fmla="*/ 2147483647 w 96"/>
              <a:gd name="T3" fmla="*/ 2147483647 h 96"/>
              <a:gd name="T4" fmla="*/ 2147483647 w 96"/>
              <a:gd name="T5" fmla="*/ 2147483647 h 96"/>
              <a:gd name="T6" fmla="*/ 0 w 96"/>
              <a:gd name="T7" fmla="*/ 2147483647 h 96"/>
              <a:gd name="T8" fmla="*/ 2147483647 w 96"/>
              <a:gd name="T9" fmla="*/ 0 h 9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6"/>
              <a:gd name="T16" fmla="*/ 0 h 96"/>
              <a:gd name="T17" fmla="*/ 96 w 96"/>
              <a:gd name="T18" fmla="*/ 96 h 9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6" h="96">
                <a:moveTo>
                  <a:pt x="48" y="0"/>
                </a:moveTo>
                <a:lnTo>
                  <a:pt x="96" y="48"/>
                </a:lnTo>
                <a:lnTo>
                  <a:pt x="48" y="96"/>
                </a:lnTo>
                <a:lnTo>
                  <a:pt x="0" y="48"/>
                </a:lnTo>
                <a:lnTo>
                  <a:pt x="48" y="0"/>
                </a:lnTo>
                <a:close/>
              </a:path>
            </a:pathLst>
          </a:custGeom>
          <a:solidFill>
            <a:srgbClr val="00FFFF"/>
          </a:solidFill>
          <a:ln w="11113">
            <a:solidFill>
              <a:srgbClr val="00008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74" name="Freeform 2105"/>
          <p:cNvSpPr>
            <a:spLocks/>
          </p:cNvSpPr>
          <p:nvPr/>
        </p:nvSpPr>
        <p:spPr bwMode="auto">
          <a:xfrm>
            <a:off x="696913" y="2543175"/>
            <a:ext cx="152400" cy="152400"/>
          </a:xfrm>
          <a:custGeom>
            <a:avLst/>
            <a:gdLst>
              <a:gd name="T0" fmla="*/ 2147483647 w 96"/>
              <a:gd name="T1" fmla="*/ 0 h 96"/>
              <a:gd name="T2" fmla="*/ 2147483647 w 96"/>
              <a:gd name="T3" fmla="*/ 2147483647 h 96"/>
              <a:gd name="T4" fmla="*/ 2147483647 w 96"/>
              <a:gd name="T5" fmla="*/ 2147483647 h 96"/>
              <a:gd name="T6" fmla="*/ 0 w 96"/>
              <a:gd name="T7" fmla="*/ 2147483647 h 96"/>
              <a:gd name="T8" fmla="*/ 2147483647 w 96"/>
              <a:gd name="T9" fmla="*/ 0 h 9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6"/>
              <a:gd name="T16" fmla="*/ 0 h 96"/>
              <a:gd name="T17" fmla="*/ 96 w 96"/>
              <a:gd name="T18" fmla="*/ 96 h 9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6" h="96">
                <a:moveTo>
                  <a:pt x="48" y="0"/>
                </a:moveTo>
                <a:lnTo>
                  <a:pt x="96" y="48"/>
                </a:lnTo>
                <a:lnTo>
                  <a:pt x="48" y="96"/>
                </a:lnTo>
                <a:lnTo>
                  <a:pt x="0" y="48"/>
                </a:lnTo>
                <a:lnTo>
                  <a:pt x="48" y="0"/>
                </a:lnTo>
                <a:close/>
              </a:path>
            </a:pathLst>
          </a:custGeom>
          <a:solidFill>
            <a:srgbClr val="00FFFF"/>
          </a:solidFill>
          <a:ln w="11113">
            <a:solidFill>
              <a:srgbClr val="00008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75" name="Freeform 2106"/>
          <p:cNvSpPr>
            <a:spLocks/>
          </p:cNvSpPr>
          <p:nvPr/>
        </p:nvSpPr>
        <p:spPr bwMode="auto">
          <a:xfrm>
            <a:off x="1709738" y="3084513"/>
            <a:ext cx="152400" cy="152400"/>
          </a:xfrm>
          <a:custGeom>
            <a:avLst/>
            <a:gdLst>
              <a:gd name="T0" fmla="*/ 2147483647 w 96"/>
              <a:gd name="T1" fmla="*/ 0 h 96"/>
              <a:gd name="T2" fmla="*/ 2147483647 w 96"/>
              <a:gd name="T3" fmla="*/ 2147483647 h 96"/>
              <a:gd name="T4" fmla="*/ 2147483647 w 96"/>
              <a:gd name="T5" fmla="*/ 2147483647 h 96"/>
              <a:gd name="T6" fmla="*/ 0 w 96"/>
              <a:gd name="T7" fmla="*/ 2147483647 h 96"/>
              <a:gd name="T8" fmla="*/ 2147483647 w 96"/>
              <a:gd name="T9" fmla="*/ 0 h 9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6"/>
              <a:gd name="T16" fmla="*/ 0 h 96"/>
              <a:gd name="T17" fmla="*/ 96 w 96"/>
              <a:gd name="T18" fmla="*/ 96 h 9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6" h="96">
                <a:moveTo>
                  <a:pt x="48" y="0"/>
                </a:moveTo>
                <a:lnTo>
                  <a:pt x="96" y="48"/>
                </a:lnTo>
                <a:lnTo>
                  <a:pt x="48" y="96"/>
                </a:lnTo>
                <a:lnTo>
                  <a:pt x="0" y="48"/>
                </a:lnTo>
                <a:lnTo>
                  <a:pt x="48" y="0"/>
                </a:lnTo>
                <a:close/>
              </a:path>
            </a:pathLst>
          </a:custGeom>
          <a:solidFill>
            <a:srgbClr val="00FFFF"/>
          </a:solidFill>
          <a:ln w="11113">
            <a:solidFill>
              <a:srgbClr val="00008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76" name="Freeform 2107"/>
          <p:cNvSpPr>
            <a:spLocks/>
          </p:cNvSpPr>
          <p:nvPr/>
        </p:nvSpPr>
        <p:spPr bwMode="auto">
          <a:xfrm>
            <a:off x="1100138" y="2370138"/>
            <a:ext cx="152400" cy="150812"/>
          </a:xfrm>
          <a:custGeom>
            <a:avLst/>
            <a:gdLst>
              <a:gd name="T0" fmla="*/ 2147483647 w 96"/>
              <a:gd name="T1" fmla="*/ 0 h 95"/>
              <a:gd name="T2" fmla="*/ 2147483647 w 96"/>
              <a:gd name="T3" fmla="*/ 2147483647 h 95"/>
              <a:gd name="T4" fmla="*/ 2147483647 w 96"/>
              <a:gd name="T5" fmla="*/ 2147483647 h 95"/>
              <a:gd name="T6" fmla="*/ 0 w 96"/>
              <a:gd name="T7" fmla="*/ 2147483647 h 95"/>
              <a:gd name="T8" fmla="*/ 2147483647 w 96"/>
              <a:gd name="T9" fmla="*/ 0 h 9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6"/>
              <a:gd name="T16" fmla="*/ 0 h 95"/>
              <a:gd name="T17" fmla="*/ 96 w 96"/>
              <a:gd name="T18" fmla="*/ 95 h 9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6" h="95">
                <a:moveTo>
                  <a:pt x="48" y="0"/>
                </a:moveTo>
                <a:lnTo>
                  <a:pt x="96" y="48"/>
                </a:lnTo>
                <a:lnTo>
                  <a:pt x="48" y="95"/>
                </a:lnTo>
                <a:lnTo>
                  <a:pt x="0" y="48"/>
                </a:lnTo>
                <a:lnTo>
                  <a:pt x="48" y="0"/>
                </a:lnTo>
                <a:close/>
              </a:path>
            </a:pathLst>
          </a:custGeom>
          <a:solidFill>
            <a:srgbClr val="00FFFF"/>
          </a:solidFill>
          <a:ln w="11113">
            <a:solidFill>
              <a:srgbClr val="00008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77" name="Freeform 2108"/>
          <p:cNvSpPr>
            <a:spLocks/>
          </p:cNvSpPr>
          <p:nvPr/>
        </p:nvSpPr>
        <p:spPr bwMode="auto">
          <a:xfrm>
            <a:off x="1905000" y="2727325"/>
            <a:ext cx="152400" cy="152400"/>
          </a:xfrm>
          <a:custGeom>
            <a:avLst/>
            <a:gdLst>
              <a:gd name="T0" fmla="*/ 2147483647 w 96"/>
              <a:gd name="T1" fmla="*/ 0 h 96"/>
              <a:gd name="T2" fmla="*/ 2147483647 w 96"/>
              <a:gd name="T3" fmla="*/ 2147483647 h 96"/>
              <a:gd name="T4" fmla="*/ 2147483647 w 96"/>
              <a:gd name="T5" fmla="*/ 2147483647 h 96"/>
              <a:gd name="T6" fmla="*/ 0 w 96"/>
              <a:gd name="T7" fmla="*/ 2147483647 h 96"/>
              <a:gd name="T8" fmla="*/ 2147483647 w 96"/>
              <a:gd name="T9" fmla="*/ 0 h 9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6"/>
              <a:gd name="T16" fmla="*/ 0 h 96"/>
              <a:gd name="T17" fmla="*/ 96 w 96"/>
              <a:gd name="T18" fmla="*/ 96 h 9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6" h="96">
                <a:moveTo>
                  <a:pt x="48" y="0"/>
                </a:moveTo>
                <a:lnTo>
                  <a:pt x="96" y="48"/>
                </a:lnTo>
                <a:lnTo>
                  <a:pt x="48" y="96"/>
                </a:lnTo>
                <a:lnTo>
                  <a:pt x="0" y="48"/>
                </a:lnTo>
                <a:lnTo>
                  <a:pt x="48" y="0"/>
                </a:lnTo>
                <a:close/>
              </a:path>
            </a:pathLst>
          </a:custGeom>
          <a:solidFill>
            <a:srgbClr val="00FFFF"/>
          </a:solidFill>
          <a:ln w="11113">
            <a:solidFill>
              <a:srgbClr val="00008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78" name="Freeform 2109"/>
          <p:cNvSpPr>
            <a:spLocks/>
          </p:cNvSpPr>
          <p:nvPr/>
        </p:nvSpPr>
        <p:spPr bwMode="auto">
          <a:xfrm>
            <a:off x="1501775" y="3259138"/>
            <a:ext cx="152400" cy="150812"/>
          </a:xfrm>
          <a:custGeom>
            <a:avLst/>
            <a:gdLst>
              <a:gd name="T0" fmla="*/ 2147483647 w 96"/>
              <a:gd name="T1" fmla="*/ 0 h 95"/>
              <a:gd name="T2" fmla="*/ 2147483647 w 96"/>
              <a:gd name="T3" fmla="*/ 2147483647 h 95"/>
              <a:gd name="T4" fmla="*/ 2147483647 w 96"/>
              <a:gd name="T5" fmla="*/ 2147483647 h 95"/>
              <a:gd name="T6" fmla="*/ 0 w 96"/>
              <a:gd name="T7" fmla="*/ 2147483647 h 95"/>
              <a:gd name="T8" fmla="*/ 2147483647 w 96"/>
              <a:gd name="T9" fmla="*/ 0 h 9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6"/>
              <a:gd name="T16" fmla="*/ 0 h 95"/>
              <a:gd name="T17" fmla="*/ 96 w 96"/>
              <a:gd name="T18" fmla="*/ 95 h 9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6" h="95">
                <a:moveTo>
                  <a:pt x="48" y="0"/>
                </a:moveTo>
                <a:lnTo>
                  <a:pt x="96" y="47"/>
                </a:lnTo>
                <a:lnTo>
                  <a:pt x="48" y="95"/>
                </a:lnTo>
                <a:lnTo>
                  <a:pt x="0" y="47"/>
                </a:lnTo>
                <a:lnTo>
                  <a:pt x="48" y="0"/>
                </a:lnTo>
                <a:close/>
              </a:path>
            </a:pathLst>
          </a:custGeom>
          <a:solidFill>
            <a:srgbClr val="00FFFF"/>
          </a:solidFill>
          <a:ln w="11113">
            <a:solidFill>
              <a:srgbClr val="00008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79" name="Freeform 2110"/>
          <p:cNvSpPr>
            <a:spLocks/>
          </p:cNvSpPr>
          <p:nvPr/>
        </p:nvSpPr>
        <p:spPr bwMode="auto">
          <a:xfrm>
            <a:off x="1709738" y="2900363"/>
            <a:ext cx="152400" cy="152400"/>
          </a:xfrm>
          <a:custGeom>
            <a:avLst/>
            <a:gdLst>
              <a:gd name="T0" fmla="*/ 2147483647 w 96"/>
              <a:gd name="T1" fmla="*/ 0 h 96"/>
              <a:gd name="T2" fmla="*/ 2147483647 w 96"/>
              <a:gd name="T3" fmla="*/ 2147483647 h 96"/>
              <a:gd name="T4" fmla="*/ 2147483647 w 96"/>
              <a:gd name="T5" fmla="*/ 2147483647 h 96"/>
              <a:gd name="T6" fmla="*/ 0 w 96"/>
              <a:gd name="T7" fmla="*/ 2147483647 h 96"/>
              <a:gd name="T8" fmla="*/ 2147483647 w 96"/>
              <a:gd name="T9" fmla="*/ 0 h 9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6"/>
              <a:gd name="T16" fmla="*/ 0 h 96"/>
              <a:gd name="T17" fmla="*/ 96 w 96"/>
              <a:gd name="T18" fmla="*/ 96 h 9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6" h="96">
                <a:moveTo>
                  <a:pt x="48" y="0"/>
                </a:moveTo>
                <a:lnTo>
                  <a:pt x="96" y="48"/>
                </a:lnTo>
                <a:lnTo>
                  <a:pt x="48" y="96"/>
                </a:lnTo>
                <a:lnTo>
                  <a:pt x="0" y="48"/>
                </a:lnTo>
                <a:lnTo>
                  <a:pt x="48" y="0"/>
                </a:lnTo>
                <a:close/>
              </a:path>
            </a:pathLst>
          </a:custGeom>
          <a:solidFill>
            <a:srgbClr val="00FFFF"/>
          </a:solidFill>
          <a:ln w="11113">
            <a:solidFill>
              <a:srgbClr val="00008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80" name="Freeform 2111"/>
          <p:cNvSpPr>
            <a:spLocks/>
          </p:cNvSpPr>
          <p:nvPr/>
        </p:nvSpPr>
        <p:spPr bwMode="auto">
          <a:xfrm>
            <a:off x="1709738" y="2543175"/>
            <a:ext cx="152400" cy="152400"/>
          </a:xfrm>
          <a:custGeom>
            <a:avLst/>
            <a:gdLst>
              <a:gd name="T0" fmla="*/ 2147483647 w 96"/>
              <a:gd name="T1" fmla="*/ 0 h 96"/>
              <a:gd name="T2" fmla="*/ 2147483647 w 96"/>
              <a:gd name="T3" fmla="*/ 2147483647 h 96"/>
              <a:gd name="T4" fmla="*/ 2147483647 w 96"/>
              <a:gd name="T5" fmla="*/ 2147483647 h 96"/>
              <a:gd name="T6" fmla="*/ 0 w 96"/>
              <a:gd name="T7" fmla="*/ 2147483647 h 96"/>
              <a:gd name="T8" fmla="*/ 2147483647 w 96"/>
              <a:gd name="T9" fmla="*/ 0 h 9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6"/>
              <a:gd name="T16" fmla="*/ 0 h 96"/>
              <a:gd name="T17" fmla="*/ 96 w 96"/>
              <a:gd name="T18" fmla="*/ 96 h 9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6" h="96">
                <a:moveTo>
                  <a:pt x="48" y="0"/>
                </a:moveTo>
                <a:lnTo>
                  <a:pt x="96" y="48"/>
                </a:lnTo>
                <a:lnTo>
                  <a:pt x="48" y="96"/>
                </a:lnTo>
                <a:lnTo>
                  <a:pt x="0" y="48"/>
                </a:lnTo>
                <a:lnTo>
                  <a:pt x="48" y="0"/>
                </a:lnTo>
                <a:close/>
              </a:path>
            </a:pathLst>
          </a:custGeom>
          <a:solidFill>
            <a:srgbClr val="00FFFF"/>
          </a:solidFill>
          <a:ln w="11113">
            <a:solidFill>
              <a:srgbClr val="00008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81" name="Rectangle 2112"/>
          <p:cNvSpPr>
            <a:spLocks noChangeArrowheads="1"/>
          </p:cNvSpPr>
          <p:nvPr/>
        </p:nvSpPr>
        <p:spPr bwMode="auto">
          <a:xfrm>
            <a:off x="282575" y="3659188"/>
            <a:ext cx="22225" cy="3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ko-KR" altLang="en-US" sz="500">
                <a:solidFill>
                  <a:srgbClr val="000000"/>
                </a:solidFill>
                <a:latin typeface="Small Fonts" charset="0"/>
                <a:ea typeface="Gulim" pitchFamily="34" charset="-127"/>
              </a:rPr>
              <a:t>0</a:t>
            </a:r>
            <a:endParaRPr lang="ko-KR" altLang="en-US">
              <a:ea typeface="Gulim" pitchFamily="34" charset="-127"/>
            </a:endParaRPr>
          </a:p>
        </p:txBody>
      </p:sp>
      <p:sp>
        <p:nvSpPr>
          <p:cNvPr id="30782" name="Rectangle 2113"/>
          <p:cNvSpPr>
            <a:spLocks noChangeArrowheads="1"/>
          </p:cNvSpPr>
          <p:nvPr/>
        </p:nvSpPr>
        <p:spPr bwMode="auto">
          <a:xfrm>
            <a:off x="282575" y="3486150"/>
            <a:ext cx="22225" cy="3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ko-KR" altLang="en-US" sz="500">
                <a:solidFill>
                  <a:srgbClr val="000000"/>
                </a:solidFill>
                <a:latin typeface="Small Fonts" charset="0"/>
                <a:ea typeface="Gulim" pitchFamily="34" charset="-127"/>
              </a:rPr>
              <a:t>1</a:t>
            </a:r>
            <a:endParaRPr lang="ko-KR" altLang="en-US">
              <a:ea typeface="Gulim" pitchFamily="34" charset="-127"/>
            </a:endParaRPr>
          </a:p>
        </p:txBody>
      </p:sp>
      <p:sp>
        <p:nvSpPr>
          <p:cNvPr id="30783" name="Rectangle 2114"/>
          <p:cNvSpPr>
            <a:spLocks noChangeArrowheads="1"/>
          </p:cNvSpPr>
          <p:nvPr/>
        </p:nvSpPr>
        <p:spPr bwMode="auto">
          <a:xfrm>
            <a:off x="282575" y="3302000"/>
            <a:ext cx="22225" cy="3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ko-KR" altLang="en-US" sz="500">
                <a:solidFill>
                  <a:srgbClr val="000000"/>
                </a:solidFill>
                <a:latin typeface="Small Fonts" charset="0"/>
                <a:ea typeface="Gulim" pitchFamily="34" charset="-127"/>
              </a:rPr>
              <a:t>2</a:t>
            </a:r>
            <a:endParaRPr lang="ko-KR" altLang="en-US">
              <a:ea typeface="Gulim" pitchFamily="34" charset="-127"/>
            </a:endParaRPr>
          </a:p>
        </p:txBody>
      </p:sp>
      <p:sp>
        <p:nvSpPr>
          <p:cNvPr id="30784" name="Rectangle 2115"/>
          <p:cNvSpPr>
            <a:spLocks noChangeArrowheads="1"/>
          </p:cNvSpPr>
          <p:nvPr/>
        </p:nvSpPr>
        <p:spPr bwMode="auto">
          <a:xfrm>
            <a:off x="282575" y="3128963"/>
            <a:ext cx="22225" cy="3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ko-KR" altLang="en-US" sz="500">
                <a:solidFill>
                  <a:srgbClr val="000000"/>
                </a:solidFill>
                <a:latin typeface="Small Fonts" charset="0"/>
                <a:ea typeface="Gulim" pitchFamily="34" charset="-127"/>
              </a:rPr>
              <a:t>3</a:t>
            </a:r>
            <a:endParaRPr lang="ko-KR" altLang="en-US">
              <a:ea typeface="Gulim" pitchFamily="34" charset="-127"/>
            </a:endParaRPr>
          </a:p>
        </p:txBody>
      </p:sp>
      <p:sp>
        <p:nvSpPr>
          <p:cNvPr id="30785" name="Rectangle 2116"/>
          <p:cNvSpPr>
            <a:spLocks noChangeArrowheads="1"/>
          </p:cNvSpPr>
          <p:nvPr/>
        </p:nvSpPr>
        <p:spPr bwMode="auto">
          <a:xfrm>
            <a:off x="282575" y="2944813"/>
            <a:ext cx="22225" cy="3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ko-KR" altLang="en-US" sz="500">
                <a:solidFill>
                  <a:srgbClr val="000000"/>
                </a:solidFill>
                <a:latin typeface="Small Fonts" charset="0"/>
                <a:ea typeface="Gulim" pitchFamily="34" charset="-127"/>
              </a:rPr>
              <a:t>4</a:t>
            </a:r>
            <a:endParaRPr lang="ko-KR" altLang="en-US">
              <a:ea typeface="Gulim" pitchFamily="34" charset="-127"/>
            </a:endParaRPr>
          </a:p>
        </p:txBody>
      </p:sp>
      <p:sp>
        <p:nvSpPr>
          <p:cNvPr id="30786" name="Rectangle 2117"/>
          <p:cNvSpPr>
            <a:spLocks noChangeArrowheads="1"/>
          </p:cNvSpPr>
          <p:nvPr/>
        </p:nvSpPr>
        <p:spPr bwMode="auto">
          <a:xfrm>
            <a:off x="282575" y="2770188"/>
            <a:ext cx="22225" cy="3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ko-KR" altLang="en-US" sz="500">
                <a:solidFill>
                  <a:srgbClr val="000000"/>
                </a:solidFill>
                <a:latin typeface="Small Fonts" charset="0"/>
                <a:ea typeface="Gulim" pitchFamily="34" charset="-127"/>
              </a:rPr>
              <a:t>5</a:t>
            </a:r>
            <a:endParaRPr lang="ko-KR" altLang="en-US">
              <a:ea typeface="Gulim" pitchFamily="34" charset="-127"/>
            </a:endParaRPr>
          </a:p>
        </p:txBody>
      </p:sp>
      <p:sp>
        <p:nvSpPr>
          <p:cNvPr id="30787" name="Rectangle 2118"/>
          <p:cNvSpPr>
            <a:spLocks noChangeArrowheads="1"/>
          </p:cNvSpPr>
          <p:nvPr/>
        </p:nvSpPr>
        <p:spPr bwMode="auto">
          <a:xfrm>
            <a:off x="282575" y="2586038"/>
            <a:ext cx="22225" cy="3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ko-KR" altLang="en-US" sz="500">
                <a:solidFill>
                  <a:srgbClr val="000000"/>
                </a:solidFill>
                <a:latin typeface="Small Fonts" charset="0"/>
                <a:ea typeface="Gulim" pitchFamily="34" charset="-127"/>
              </a:rPr>
              <a:t>6</a:t>
            </a:r>
            <a:endParaRPr lang="ko-KR" altLang="en-US">
              <a:ea typeface="Gulim" pitchFamily="34" charset="-127"/>
            </a:endParaRPr>
          </a:p>
        </p:txBody>
      </p:sp>
      <p:sp>
        <p:nvSpPr>
          <p:cNvPr id="30788" name="Rectangle 2119"/>
          <p:cNvSpPr>
            <a:spLocks noChangeArrowheads="1"/>
          </p:cNvSpPr>
          <p:nvPr/>
        </p:nvSpPr>
        <p:spPr bwMode="auto">
          <a:xfrm>
            <a:off x="282575" y="2413000"/>
            <a:ext cx="22225" cy="3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ko-KR" altLang="en-US" sz="500">
                <a:solidFill>
                  <a:srgbClr val="000000"/>
                </a:solidFill>
                <a:latin typeface="Small Fonts" charset="0"/>
                <a:ea typeface="Gulim" pitchFamily="34" charset="-127"/>
              </a:rPr>
              <a:t>7</a:t>
            </a:r>
            <a:endParaRPr lang="ko-KR" altLang="en-US">
              <a:ea typeface="Gulim" pitchFamily="34" charset="-127"/>
            </a:endParaRPr>
          </a:p>
        </p:txBody>
      </p:sp>
      <p:sp>
        <p:nvSpPr>
          <p:cNvPr id="30789" name="Rectangle 2120"/>
          <p:cNvSpPr>
            <a:spLocks noChangeArrowheads="1"/>
          </p:cNvSpPr>
          <p:nvPr/>
        </p:nvSpPr>
        <p:spPr bwMode="auto">
          <a:xfrm>
            <a:off x="282575" y="2228850"/>
            <a:ext cx="22225" cy="3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ko-KR" altLang="en-US" sz="500">
                <a:solidFill>
                  <a:srgbClr val="000000"/>
                </a:solidFill>
                <a:latin typeface="Small Fonts" charset="0"/>
                <a:ea typeface="Gulim" pitchFamily="34" charset="-127"/>
              </a:rPr>
              <a:t>8</a:t>
            </a:r>
            <a:endParaRPr lang="ko-KR" altLang="en-US">
              <a:ea typeface="Gulim" pitchFamily="34" charset="-127"/>
            </a:endParaRPr>
          </a:p>
        </p:txBody>
      </p:sp>
      <p:sp>
        <p:nvSpPr>
          <p:cNvPr id="30790" name="Rectangle 2121"/>
          <p:cNvSpPr>
            <a:spLocks noChangeArrowheads="1"/>
          </p:cNvSpPr>
          <p:nvPr/>
        </p:nvSpPr>
        <p:spPr bwMode="auto">
          <a:xfrm>
            <a:off x="282575" y="2055813"/>
            <a:ext cx="22225" cy="3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ko-KR" altLang="en-US" sz="500">
                <a:solidFill>
                  <a:srgbClr val="000000"/>
                </a:solidFill>
                <a:latin typeface="Small Fonts" charset="0"/>
                <a:ea typeface="Gulim" pitchFamily="34" charset="-127"/>
              </a:rPr>
              <a:t>9</a:t>
            </a:r>
            <a:endParaRPr lang="ko-KR" altLang="en-US">
              <a:ea typeface="Gulim" pitchFamily="34" charset="-127"/>
            </a:endParaRPr>
          </a:p>
        </p:txBody>
      </p:sp>
      <p:sp>
        <p:nvSpPr>
          <p:cNvPr id="30791" name="Rectangle 2122"/>
          <p:cNvSpPr>
            <a:spLocks noChangeArrowheads="1"/>
          </p:cNvSpPr>
          <p:nvPr/>
        </p:nvSpPr>
        <p:spPr bwMode="auto">
          <a:xfrm>
            <a:off x="250825" y="1871663"/>
            <a:ext cx="33338" cy="3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ko-KR" altLang="en-US" sz="500">
                <a:solidFill>
                  <a:srgbClr val="000000"/>
                </a:solidFill>
                <a:latin typeface="Small Fonts" charset="0"/>
                <a:ea typeface="Gulim" pitchFamily="34" charset="-127"/>
              </a:rPr>
              <a:t>10</a:t>
            </a:r>
            <a:endParaRPr lang="ko-KR" altLang="en-US">
              <a:ea typeface="Gulim" pitchFamily="34" charset="-127"/>
            </a:endParaRPr>
          </a:p>
        </p:txBody>
      </p:sp>
      <p:sp>
        <p:nvSpPr>
          <p:cNvPr id="30792" name="Rectangle 2123"/>
          <p:cNvSpPr>
            <a:spLocks noChangeArrowheads="1"/>
          </p:cNvSpPr>
          <p:nvPr/>
        </p:nvSpPr>
        <p:spPr bwMode="auto">
          <a:xfrm>
            <a:off x="358775" y="3767138"/>
            <a:ext cx="22225" cy="3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ko-KR" altLang="en-US" sz="500">
                <a:solidFill>
                  <a:srgbClr val="000000"/>
                </a:solidFill>
                <a:latin typeface="Small Fonts" charset="0"/>
                <a:ea typeface="Gulim" pitchFamily="34" charset="-127"/>
              </a:rPr>
              <a:t>0</a:t>
            </a:r>
            <a:endParaRPr lang="ko-KR" altLang="en-US">
              <a:ea typeface="Gulim" pitchFamily="34" charset="-127"/>
            </a:endParaRPr>
          </a:p>
        </p:txBody>
      </p:sp>
      <p:sp>
        <p:nvSpPr>
          <p:cNvPr id="30793" name="Rectangle 2124"/>
          <p:cNvSpPr>
            <a:spLocks noChangeArrowheads="1"/>
          </p:cNvSpPr>
          <p:nvPr/>
        </p:nvSpPr>
        <p:spPr bwMode="auto">
          <a:xfrm>
            <a:off x="566738" y="3767138"/>
            <a:ext cx="22225" cy="3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ko-KR" altLang="en-US" sz="500">
                <a:solidFill>
                  <a:srgbClr val="000000"/>
                </a:solidFill>
                <a:latin typeface="Small Fonts" charset="0"/>
                <a:ea typeface="Gulim" pitchFamily="34" charset="-127"/>
              </a:rPr>
              <a:t>1</a:t>
            </a:r>
            <a:endParaRPr lang="ko-KR" altLang="en-US">
              <a:ea typeface="Gulim" pitchFamily="34" charset="-127"/>
            </a:endParaRPr>
          </a:p>
        </p:txBody>
      </p:sp>
      <p:sp>
        <p:nvSpPr>
          <p:cNvPr id="30794" name="Rectangle 2125"/>
          <p:cNvSpPr>
            <a:spLocks noChangeArrowheads="1"/>
          </p:cNvSpPr>
          <p:nvPr/>
        </p:nvSpPr>
        <p:spPr bwMode="auto">
          <a:xfrm>
            <a:off x="762000" y="3767138"/>
            <a:ext cx="22225" cy="3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ko-KR" altLang="en-US" sz="500">
                <a:solidFill>
                  <a:srgbClr val="000000"/>
                </a:solidFill>
                <a:latin typeface="Small Fonts" charset="0"/>
                <a:ea typeface="Gulim" pitchFamily="34" charset="-127"/>
              </a:rPr>
              <a:t>2</a:t>
            </a:r>
            <a:endParaRPr lang="ko-KR" altLang="en-US">
              <a:ea typeface="Gulim" pitchFamily="34" charset="-127"/>
            </a:endParaRPr>
          </a:p>
        </p:txBody>
      </p:sp>
      <p:sp>
        <p:nvSpPr>
          <p:cNvPr id="30795" name="Rectangle 2126"/>
          <p:cNvSpPr>
            <a:spLocks noChangeArrowheads="1"/>
          </p:cNvSpPr>
          <p:nvPr/>
        </p:nvSpPr>
        <p:spPr bwMode="auto">
          <a:xfrm>
            <a:off x="968375" y="3767138"/>
            <a:ext cx="22225" cy="3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ko-KR" altLang="en-US" sz="500">
                <a:solidFill>
                  <a:srgbClr val="000000"/>
                </a:solidFill>
                <a:latin typeface="Small Fonts" charset="0"/>
                <a:ea typeface="Gulim" pitchFamily="34" charset="-127"/>
              </a:rPr>
              <a:t>3</a:t>
            </a:r>
            <a:endParaRPr lang="ko-KR" altLang="en-US">
              <a:ea typeface="Gulim" pitchFamily="34" charset="-127"/>
            </a:endParaRPr>
          </a:p>
        </p:txBody>
      </p:sp>
      <p:sp>
        <p:nvSpPr>
          <p:cNvPr id="30796" name="Rectangle 2127"/>
          <p:cNvSpPr>
            <a:spLocks noChangeArrowheads="1"/>
          </p:cNvSpPr>
          <p:nvPr/>
        </p:nvSpPr>
        <p:spPr bwMode="auto">
          <a:xfrm>
            <a:off x="1165225" y="3767138"/>
            <a:ext cx="22225" cy="3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ko-KR" altLang="en-US" sz="500">
                <a:solidFill>
                  <a:srgbClr val="000000"/>
                </a:solidFill>
                <a:latin typeface="Small Fonts" charset="0"/>
                <a:ea typeface="Gulim" pitchFamily="34" charset="-127"/>
              </a:rPr>
              <a:t>4</a:t>
            </a:r>
            <a:endParaRPr lang="ko-KR" altLang="en-US">
              <a:ea typeface="Gulim" pitchFamily="34" charset="-127"/>
            </a:endParaRPr>
          </a:p>
        </p:txBody>
      </p:sp>
      <p:sp>
        <p:nvSpPr>
          <p:cNvPr id="30797" name="Rectangle 2128"/>
          <p:cNvSpPr>
            <a:spLocks noChangeArrowheads="1"/>
          </p:cNvSpPr>
          <p:nvPr/>
        </p:nvSpPr>
        <p:spPr bwMode="auto">
          <a:xfrm>
            <a:off x="1371600" y="3767138"/>
            <a:ext cx="22225" cy="3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ko-KR" altLang="en-US" sz="500">
                <a:solidFill>
                  <a:srgbClr val="000000"/>
                </a:solidFill>
                <a:latin typeface="Small Fonts" charset="0"/>
                <a:ea typeface="Gulim" pitchFamily="34" charset="-127"/>
              </a:rPr>
              <a:t>5</a:t>
            </a:r>
            <a:endParaRPr lang="ko-KR" altLang="en-US">
              <a:ea typeface="Gulim" pitchFamily="34" charset="-127"/>
            </a:endParaRPr>
          </a:p>
        </p:txBody>
      </p:sp>
      <p:sp>
        <p:nvSpPr>
          <p:cNvPr id="30798" name="Rectangle 2129"/>
          <p:cNvSpPr>
            <a:spLocks noChangeArrowheads="1"/>
          </p:cNvSpPr>
          <p:nvPr/>
        </p:nvSpPr>
        <p:spPr bwMode="auto">
          <a:xfrm>
            <a:off x="1566863" y="3767138"/>
            <a:ext cx="22225" cy="3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ko-KR" altLang="en-US" sz="500">
                <a:solidFill>
                  <a:srgbClr val="000000"/>
                </a:solidFill>
                <a:latin typeface="Small Fonts" charset="0"/>
                <a:ea typeface="Gulim" pitchFamily="34" charset="-127"/>
              </a:rPr>
              <a:t>6</a:t>
            </a:r>
            <a:endParaRPr lang="ko-KR" altLang="en-US">
              <a:ea typeface="Gulim" pitchFamily="34" charset="-127"/>
            </a:endParaRPr>
          </a:p>
        </p:txBody>
      </p:sp>
      <p:sp>
        <p:nvSpPr>
          <p:cNvPr id="30799" name="Rectangle 2130"/>
          <p:cNvSpPr>
            <a:spLocks noChangeArrowheads="1"/>
          </p:cNvSpPr>
          <p:nvPr/>
        </p:nvSpPr>
        <p:spPr bwMode="auto">
          <a:xfrm>
            <a:off x="1774825" y="3767138"/>
            <a:ext cx="22225" cy="3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ko-KR" altLang="en-US" sz="500">
                <a:solidFill>
                  <a:srgbClr val="000000"/>
                </a:solidFill>
                <a:latin typeface="Small Fonts" charset="0"/>
                <a:ea typeface="Gulim" pitchFamily="34" charset="-127"/>
              </a:rPr>
              <a:t>7</a:t>
            </a:r>
            <a:endParaRPr lang="ko-KR" altLang="en-US">
              <a:ea typeface="Gulim" pitchFamily="34" charset="-127"/>
            </a:endParaRPr>
          </a:p>
        </p:txBody>
      </p:sp>
      <p:sp>
        <p:nvSpPr>
          <p:cNvPr id="30800" name="Rectangle 2131"/>
          <p:cNvSpPr>
            <a:spLocks noChangeArrowheads="1"/>
          </p:cNvSpPr>
          <p:nvPr/>
        </p:nvSpPr>
        <p:spPr bwMode="auto">
          <a:xfrm>
            <a:off x="1970088" y="3767138"/>
            <a:ext cx="22225" cy="3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ko-KR" altLang="en-US" sz="500">
                <a:solidFill>
                  <a:srgbClr val="000000"/>
                </a:solidFill>
                <a:latin typeface="Small Fonts" charset="0"/>
                <a:ea typeface="Gulim" pitchFamily="34" charset="-127"/>
              </a:rPr>
              <a:t>8</a:t>
            </a:r>
            <a:endParaRPr lang="ko-KR" altLang="en-US">
              <a:ea typeface="Gulim" pitchFamily="34" charset="-127"/>
            </a:endParaRPr>
          </a:p>
        </p:txBody>
      </p:sp>
      <p:sp>
        <p:nvSpPr>
          <p:cNvPr id="30801" name="Rectangle 2132"/>
          <p:cNvSpPr>
            <a:spLocks noChangeArrowheads="1"/>
          </p:cNvSpPr>
          <p:nvPr/>
        </p:nvSpPr>
        <p:spPr bwMode="auto">
          <a:xfrm>
            <a:off x="2176463" y="3767138"/>
            <a:ext cx="22225" cy="3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ko-KR" altLang="en-US" sz="500">
                <a:solidFill>
                  <a:srgbClr val="000000"/>
                </a:solidFill>
                <a:latin typeface="Small Fonts" charset="0"/>
                <a:ea typeface="Gulim" pitchFamily="34" charset="-127"/>
              </a:rPr>
              <a:t>9</a:t>
            </a:r>
            <a:endParaRPr lang="ko-KR" altLang="en-US">
              <a:ea typeface="Gulim" pitchFamily="34" charset="-127"/>
            </a:endParaRPr>
          </a:p>
        </p:txBody>
      </p:sp>
      <p:sp>
        <p:nvSpPr>
          <p:cNvPr id="30802" name="Rectangle 2133"/>
          <p:cNvSpPr>
            <a:spLocks noChangeArrowheads="1"/>
          </p:cNvSpPr>
          <p:nvPr/>
        </p:nvSpPr>
        <p:spPr bwMode="auto">
          <a:xfrm>
            <a:off x="2351088" y="3767138"/>
            <a:ext cx="33337" cy="3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ko-KR" altLang="en-US" sz="500">
                <a:solidFill>
                  <a:srgbClr val="000000"/>
                </a:solidFill>
                <a:latin typeface="Small Fonts" charset="0"/>
                <a:ea typeface="Gulim" pitchFamily="34" charset="-127"/>
              </a:rPr>
              <a:t>10</a:t>
            </a:r>
            <a:endParaRPr lang="ko-KR" altLang="en-US">
              <a:ea typeface="Gulim" pitchFamily="34" charset="-127"/>
            </a:endParaRPr>
          </a:p>
        </p:txBody>
      </p:sp>
      <p:sp>
        <p:nvSpPr>
          <p:cNvPr id="30803" name="Rectangle 2134"/>
          <p:cNvSpPr>
            <a:spLocks noChangeArrowheads="1"/>
          </p:cNvSpPr>
          <p:nvPr/>
        </p:nvSpPr>
        <p:spPr bwMode="auto">
          <a:xfrm>
            <a:off x="119063" y="1719263"/>
            <a:ext cx="2395537" cy="2254250"/>
          </a:xfrm>
          <a:prstGeom prst="rect">
            <a:avLst/>
          </a:prstGeom>
          <a:noFill/>
          <a:ln w="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>
              <a:ea typeface="SimSun" pitchFamily="2" charset="-122"/>
            </a:endParaRPr>
          </a:p>
        </p:txBody>
      </p:sp>
      <p:sp>
        <p:nvSpPr>
          <p:cNvPr id="30804" name="Freeform 2135"/>
          <p:cNvSpPr>
            <a:spLocks/>
          </p:cNvSpPr>
          <p:nvPr/>
        </p:nvSpPr>
        <p:spPr bwMode="auto">
          <a:xfrm>
            <a:off x="914400" y="2211388"/>
            <a:ext cx="152400" cy="150812"/>
          </a:xfrm>
          <a:custGeom>
            <a:avLst/>
            <a:gdLst>
              <a:gd name="T0" fmla="*/ 2147483647 w 96"/>
              <a:gd name="T1" fmla="*/ 0 h 95"/>
              <a:gd name="T2" fmla="*/ 2147483647 w 96"/>
              <a:gd name="T3" fmla="*/ 2147483647 h 95"/>
              <a:gd name="T4" fmla="*/ 2147483647 w 96"/>
              <a:gd name="T5" fmla="*/ 2147483647 h 95"/>
              <a:gd name="T6" fmla="*/ 0 w 96"/>
              <a:gd name="T7" fmla="*/ 2147483647 h 95"/>
              <a:gd name="T8" fmla="*/ 2147483647 w 96"/>
              <a:gd name="T9" fmla="*/ 0 h 9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6"/>
              <a:gd name="T16" fmla="*/ 0 h 95"/>
              <a:gd name="T17" fmla="*/ 96 w 96"/>
              <a:gd name="T18" fmla="*/ 95 h 9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6" h="95">
                <a:moveTo>
                  <a:pt x="48" y="0"/>
                </a:moveTo>
                <a:lnTo>
                  <a:pt x="96" y="48"/>
                </a:lnTo>
                <a:lnTo>
                  <a:pt x="48" y="95"/>
                </a:lnTo>
                <a:lnTo>
                  <a:pt x="0" y="48"/>
                </a:lnTo>
                <a:lnTo>
                  <a:pt x="48" y="0"/>
                </a:lnTo>
                <a:close/>
              </a:path>
            </a:pathLst>
          </a:custGeom>
          <a:solidFill>
            <a:srgbClr val="00FFFF"/>
          </a:solidFill>
          <a:ln w="11113">
            <a:solidFill>
              <a:srgbClr val="00008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805" name="Freeform 2136"/>
          <p:cNvSpPr>
            <a:spLocks/>
          </p:cNvSpPr>
          <p:nvPr/>
        </p:nvSpPr>
        <p:spPr bwMode="auto">
          <a:xfrm>
            <a:off x="1524000" y="3048000"/>
            <a:ext cx="152400" cy="152400"/>
          </a:xfrm>
          <a:custGeom>
            <a:avLst/>
            <a:gdLst>
              <a:gd name="T0" fmla="*/ 2147483647 w 96"/>
              <a:gd name="T1" fmla="*/ 0 h 96"/>
              <a:gd name="T2" fmla="*/ 2147483647 w 96"/>
              <a:gd name="T3" fmla="*/ 2147483647 h 96"/>
              <a:gd name="T4" fmla="*/ 2147483647 w 96"/>
              <a:gd name="T5" fmla="*/ 2147483647 h 96"/>
              <a:gd name="T6" fmla="*/ 0 w 96"/>
              <a:gd name="T7" fmla="*/ 2147483647 h 96"/>
              <a:gd name="T8" fmla="*/ 2147483647 w 96"/>
              <a:gd name="T9" fmla="*/ 0 h 9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6"/>
              <a:gd name="T16" fmla="*/ 0 h 96"/>
              <a:gd name="T17" fmla="*/ 96 w 96"/>
              <a:gd name="T18" fmla="*/ 96 h 9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6" h="96">
                <a:moveTo>
                  <a:pt x="48" y="0"/>
                </a:moveTo>
                <a:lnTo>
                  <a:pt x="96" y="48"/>
                </a:lnTo>
                <a:lnTo>
                  <a:pt x="48" y="96"/>
                </a:lnTo>
                <a:lnTo>
                  <a:pt x="0" y="48"/>
                </a:lnTo>
                <a:lnTo>
                  <a:pt x="48" y="0"/>
                </a:lnTo>
                <a:close/>
              </a:path>
            </a:pathLst>
          </a:custGeom>
          <a:solidFill>
            <a:srgbClr val="00FFFF"/>
          </a:solidFill>
          <a:ln w="11113">
            <a:solidFill>
              <a:srgbClr val="00008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806" name="Text Box 2137"/>
          <p:cNvSpPr txBox="1">
            <a:spLocks noChangeArrowheads="1"/>
          </p:cNvSpPr>
          <p:nvPr/>
        </p:nvSpPr>
        <p:spPr bwMode="auto">
          <a:xfrm>
            <a:off x="136525" y="3886200"/>
            <a:ext cx="752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ea typeface="Gulim" pitchFamily="34" charset="-127"/>
              </a:rPr>
              <a:t>K=2</a:t>
            </a:r>
          </a:p>
        </p:txBody>
      </p:sp>
      <p:sp>
        <p:nvSpPr>
          <p:cNvPr id="30807" name="Line 2138"/>
          <p:cNvSpPr>
            <a:spLocks noChangeShapeType="1"/>
          </p:cNvSpPr>
          <p:nvPr/>
        </p:nvSpPr>
        <p:spPr bwMode="auto">
          <a:xfrm>
            <a:off x="2590800" y="20574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0808" name="Text Box 2139"/>
          <p:cNvSpPr txBox="1">
            <a:spLocks noChangeArrowheads="1"/>
          </p:cNvSpPr>
          <p:nvPr/>
        </p:nvSpPr>
        <p:spPr bwMode="auto">
          <a:xfrm>
            <a:off x="2590800" y="2362200"/>
            <a:ext cx="914400" cy="115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400">
                <a:ea typeface="Gulim" pitchFamily="34" charset="-127"/>
              </a:rPr>
              <a:t>Arbitrary choose k object as initial medoids</a:t>
            </a:r>
          </a:p>
        </p:txBody>
      </p:sp>
      <p:graphicFrame>
        <p:nvGraphicFramePr>
          <p:cNvPr id="30809" name="Object 2140"/>
          <p:cNvGraphicFramePr>
            <a:graphicFrameLocks noChangeAspect="1"/>
          </p:cNvGraphicFramePr>
          <p:nvPr/>
        </p:nvGraphicFramePr>
        <p:xfrm>
          <a:off x="3429000" y="1676400"/>
          <a:ext cx="2514600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3" name="Worksheet" r:id="rId6" imgW="2598840" imgH="2452680" progId="">
                  <p:embed/>
                </p:oleObj>
              </mc:Choice>
              <mc:Fallback>
                <p:oleObj name="Worksheet" r:id="rId6" imgW="2598840" imgH="2452680" progId="">
                  <p:embed/>
                  <p:pic>
                    <p:nvPicPr>
                      <p:cNvPr id="0" name="Picture 2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1676400"/>
                        <a:ext cx="2514600" cy="236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10" name="Line 2141"/>
          <p:cNvSpPr>
            <a:spLocks noChangeShapeType="1"/>
          </p:cNvSpPr>
          <p:nvPr/>
        </p:nvSpPr>
        <p:spPr bwMode="auto">
          <a:xfrm>
            <a:off x="5127625" y="2689225"/>
            <a:ext cx="0" cy="2016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0811" name="Line 2142"/>
          <p:cNvSpPr>
            <a:spLocks noChangeShapeType="1"/>
          </p:cNvSpPr>
          <p:nvPr/>
        </p:nvSpPr>
        <p:spPr bwMode="auto">
          <a:xfrm>
            <a:off x="5943600" y="2133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0812" name="Text Box 2143"/>
          <p:cNvSpPr txBox="1">
            <a:spLocks noChangeArrowheads="1"/>
          </p:cNvSpPr>
          <p:nvPr/>
        </p:nvSpPr>
        <p:spPr bwMode="auto">
          <a:xfrm>
            <a:off x="5867400" y="2362200"/>
            <a:ext cx="914400" cy="158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400">
                <a:ea typeface="Gulim" pitchFamily="34" charset="-127"/>
              </a:rPr>
              <a:t>Assign each remaining object to nearest medoids</a:t>
            </a:r>
          </a:p>
        </p:txBody>
      </p:sp>
      <p:sp>
        <p:nvSpPr>
          <p:cNvPr id="30813" name="Line 2144"/>
          <p:cNvSpPr>
            <a:spLocks noChangeShapeType="1"/>
          </p:cNvSpPr>
          <p:nvPr/>
        </p:nvSpPr>
        <p:spPr bwMode="auto">
          <a:xfrm>
            <a:off x="6781800" y="4038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0814" name="Text Box 2145"/>
          <p:cNvSpPr txBox="1">
            <a:spLocks noChangeArrowheads="1"/>
          </p:cNvSpPr>
          <p:nvPr/>
        </p:nvSpPr>
        <p:spPr bwMode="auto">
          <a:xfrm>
            <a:off x="6934200" y="4038600"/>
            <a:ext cx="22098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400">
                <a:ea typeface="Gulim" pitchFamily="34" charset="-127"/>
              </a:rPr>
              <a:t>Randomly select a nonmedoid object,O</a:t>
            </a:r>
            <a:r>
              <a:rPr lang="en-US" altLang="ko-KR" sz="1400" baseline="-25000">
                <a:ea typeface="Gulim" pitchFamily="34" charset="-127"/>
              </a:rPr>
              <a:t>ramdom</a:t>
            </a:r>
          </a:p>
        </p:txBody>
      </p:sp>
      <p:sp>
        <p:nvSpPr>
          <p:cNvPr id="30815" name="Line 2146"/>
          <p:cNvSpPr>
            <a:spLocks noChangeShapeType="1"/>
          </p:cNvSpPr>
          <p:nvPr/>
        </p:nvSpPr>
        <p:spPr bwMode="auto">
          <a:xfrm flipH="1">
            <a:off x="6019800" y="47244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0816" name="Text Box 2147"/>
          <p:cNvSpPr txBox="1">
            <a:spLocks noChangeArrowheads="1"/>
          </p:cNvSpPr>
          <p:nvPr/>
        </p:nvSpPr>
        <p:spPr bwMode="auto">
          <a:xfrm>
            <a:off x="5715000" y="4876800"/>
            <a:ext cx="1143000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400">
                <a:ea typeface="Gulim" pitchFamily="34" charset="-127"/>
              </a:rPr>
              <a:t>Compute total cost of swapping</a:t>
            </a:r>
          </a:p>
        </p:txBody>
      </p:sp>
      <p:grpSp>
        <p:nvGrpSpPr>
          <p:cNvPr id="30817" name="Group 2148"/>
          <p:cNvGrpSpPr>
            <a:grpSpLocks/>
          </p:cNvGrpSpPr>
          <p:nvPr/>
        </p:nvGrpSpPr>
        <p:grpSpPr bwMode="auto">
          <a:xfrm>
            <a:off x="3544888" y="4611688"/>
            <a:ext cx="2176462" cy="2035175"/>
            <a:chOff x="2233" y="2905"/>
            <a:chExt cx="1371" cy="1282"/>
          </a:xfrm>
        </p:grpSpPr>
        <p:sp>
          <p:nvSpPr>
            <p:cNvPr id="30904" name="Rectangle 2149"/>
            <p:cNvSpPr>
              <a:spLocks noChangeArrowheads="1"/>
            </p:cNvSpPr>
            <p:nvPr/>
          </p:nvSpPr>
          <p:spPr bwMode="auto">
            <a:xfrm>
              <a:off x="2233" y="2905"/>
              <a:ext cx="1371" cy="1282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zh-CN">
                <a:ea typeface="SimSun" pitchFamily="2" charset="-122"/>
              </a:endParaRPr>
            </a:p>
          </p:txBody>
        </p:sp>
        <p:sp>
          <p:nvSpPr>
            <p:cNvPr id="30905" name="Rectangle 2150"/>
            <p:cNvSpPr>
              <a:spLocks noChangeArrowheads="1"/>
            </p:cNvSpPr>
            <p:nvPr/>
          </p:nvSpPr>
          <p:spPr bwMode="auto">
            <a:xfrm>
              <a:off x="2376" y="3009"/>
              <a:ext cx="1154" cy="101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zh-CN">
                <a:ea typeface="SimSun" pitchFamily="2" charset="-122"/>
              </a:endParaRPr>
            </a:p>
          </p:txBody>
        </p:sp>
        <p:sp>
          <p:nvSpPr>
            <p:cNvPr id="30906" name="Line 2151"/>
            <p:cNvSpPr>
              <a:spLocks noChangeShapeType="1"/>
            </p:cNvSpPr>
            <p:nvPr/>
          </p:nvSpPr>
          <p:spPr bwMode="auto">
            <a:xfrm>
              <a:off x="2376" y="3928"/>
              <a:ext cx="115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907" name="Line 2152"/>
            <p:cNvSpPr>
              <a:spLocks noChangeShapeType="1"/>
            </p:cNvSpPr>
            <p:nvPr/>
          </p:nvSpPr>
          <p:spPr bwMode="auto">
            <a:xfrm>
              <a:off x="2376" y="3823"/>
              <a:ext cx="115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908" name="Line 2153"/>
            <p:cNvSpPr>
              <a:spLocks noChangeShapeType="1"/>
            </p:cNvSpPr>
            <p:nvPr/>
          </p:nvSpPr>
          <p:spPr bwMode="auto">
            <a:xfrm>
              <a:off x="2376" y="3725"/>
              <a:ext cx="115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909" name="Line 2154"/>
            <p:cNvSpPr>
              <a:spLocks noChangeShapeType="1"/>
            </p:cNvSpPr>
            <p:nvPr/>
          </p:nvSpPr>
          <p:spPr bwMode="auto">
            <a:xfrm>
              <a:off x="2376" y="3620"/>
              <a:ext cx="115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910" name="Line 2155"/>
            <p:cNvSpPr>
              <a:spLocks noChangeShapeType="1"/>
            </p:cNvSpPr>
            <p:nvPr/>
          </p:nvSpPr>
          <p:spPr bwMode="auto">
            <a:xfrm>
              <a:off x="2376" y="3521"/>
              <a:ext cx="115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911" name="Line 2156"/>
            <p:cNvSpPr>
              <a:spLocks noChangeShapeType="1"/>
            </p:cNvSpPr>
            <p:nvPr/>
          </p:nvSpPr>
          <p:spPr bwMode="auto">
            <a:xfrm>
              <a:off x="2376" y="3416"/>
              <a:ext cx="115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912" name="Line 2157"/>
            <p:cNvSpPr>
              <a:spLocks noChangeShapeType="1"/>
            </p:cNvSpPr>
            <p:nvPr/>
          </p:nvSpPr>
          <p:spPr bwMode="auto">
            <a:xfrm>
              <a:off x="2376" y="3318"/>
              <a:ext cx="115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913" name="Line 2158"/>
            <p:cNvSpPr>
              <a:spLocks noChangeShapeType="1"/>
            </p:cNvSpPr>
            <p:nvPr/>
          </p:nvSpPr>
          <p:spPr bwMode="auto">
            <a:xfrm>
              <a:off x="2376" y="3213"/>
              <a:ext cx="115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914" name="Line 2159"/>
            <p:cNvSpPr>
              <a:spLocks noChangeShapeType="1"/>
            </p:cNvSpPr>
            <p:nvPr/>
          </p:nvSpPr>
          <p:spPr bwMode="auto">
            <a:xfrm>
              <a:off x="2376" y="3114"/>
              <a:ext cx="115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915" name="Line 2160"/>
            <p:cNvSpPr>
              <a:spLocks noChangeShapeType="1"/>
            </p:cNvSpPr>
            <p:nvPr/>
          </p:nvSpPr>
          <p:spPr bwMode="auto">
            <a:xfrm>
              <a:off x="2376" y="3009"/>
              <a:ext cx="115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916" name="Line 2161"/>
            <p:cNvSpPr>
              <a:spLocks noChangeShapeType="1"/>
            </p:cNvSpPr>
            <p:nvPr/>
          </p:nvSpPr>
          <p:spPr bwMode="auto">
            <a:xfrm>
              <a:off x="2495" y="3009"/>
              <a:ext cx="1" cy="10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917" name="Line 2162"/>
            <p:cNvSpPr>
              <a:spLocks noChangeShapeType="1"/>
            </p:cNvSpPr>
            <p:nvPr/>
          </p:nvSpPr>
          <p:spPr bwMode="auto">
            <a:xfrm>
              <a:off x="2607" y="3009"/>
              <a:ext cx="1" cy="10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918" name="Line 2163"/>
            <p:cNvSpPr>
              <a:spLocks noChangeShapeType="1"/>
            </p:cNvSpPr>
            <p:nvPr/>
          </p:nvSpPr>
          <p:spPr bwMode="auto">
            <a:xfrm>
              <a:off x="2725" y="3009"/>
              <a:ext cx="1" cy="10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919" name="Line 2164"/>
            <p:cNvSpPr>
              <a:spLocks noChangeShapeType="1"/>
            </p:cNvSpPr>
            <p:nvPr/>
          </p:nvSpPr>
          <p:spPr bwMode="auto">
            <a:xfrm>
              <a:off x="2838" y="3009"/>
              <a:ext cx="1" cy="10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920" name="Line 2165"/>
            <p:cNvSpPr>
              <a:spLocks noChangeShapeType="1"/>
            </p:cNvSpPr>
            <p:nvPr/>
          </p:nvSpPr>
          <p:spPr bwMode="auto">
            <a:xfrm>
              <a:off x="2956" y="3009"/>
              <a:ext cx="1" cy="10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921" name="Line 2166"/>
            <p:cNvSpPr>
              <a:spLocks noChangeShapeType="1"/>
            </p:cNvSpPr>
            <p:nvPr/>
          </p:nvSpPr>
          <p:spPr bwMode="auto">
            <a:xfrm>
              <a:off x="3068" y="3009"/>
              <a:ext cx="1" cy="10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922" name="Line 2167"/>
            <p:cNvSpPr>
              <a:spLocks noChangeShapeType="1"/>
            </p:cNvSpPr>
            <p:nvPr/>
          </p:nvSpPr>
          <p:spPr bwMode="auto">
            <a:xfrm>
              <a:off x="3187" y="3009"/>
              <a:ext cx="1" cy="10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923" name="Line 2168"/>
            <p:cNvSpPr>
              <a:spLocks noChangeShapeType="1"/>
            </p:cNvSpPr>
            <p:nvPr/>
          </p:nvSpPr>
          <p:spPr bwMode="auto">
            <a:xfrm>
              <a:off x="3299" y="3009"/>
              <a:ext cx="1" cy="10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924" name="Line 2169"/>
            <p:cNvSpPr>
              <a:spLocks noChangeShapeType="1"/>
            </p:cNvSpPr>
            <p:nvPr/>
          </p:nvSpPr>
          <p:spPr bwMode="auto">
            <a:xfrm>
              <a:off x="3417" y="3009"/>
              <a:ext cx="1" cy="10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925" name="Line 2170"/>
            <p:cNvSpPr>
              <a:spLocks noChangeShapeType="1"/>
            </p:cNvSpPr>
            <p:nvPr/>
          </p:nvSpPr>
          <p:spPr bwMode="auto">
            <a:xfrm>
              <a:off x="3530" y="3009"/>
              <a:ext cx="1" cy="10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926" name="Rectangle 2171"/>
            <p:cNvSpPr>
              <a:spLocks noChangeArrowheads="1"/>
            </p:cNvSpPr>
            <p:nvPr/>
          </p:nvSpPr>
          <p:spPr bwMode="auto">
            <a:xfrm>
              <a:off x="2376" y="3009"/>
              <a:ext cx="1154" cy="101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zh-CN">
                <a:ea typeface="SimSun" pitchFamily="2" charset="-122"/>
              </a:endParaRPr>
            </a:p>
          </p:txBody>
        </p:sp>
        <p:sp>
          <p:nvSpPr>
            <p:cNvPr id="30927" name="Line 2172"/>
            <p:cNvSpPr>
              <a:spLocks noChangeShapeType="1"/>
            </p:cNvSpPr>
            <p:nvPr/>
          </p:nvSpPr>
          <p:spPr bwMode="auto">
            <a:xfrm>
              <a:off x="2376" y="3009"/>
              <a:ext cx="1" cy="10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928" name="Line 2173"/>
            <p:cNvSpPr>
              <a:spLocks noChangeShapeType="1"/>
            </p:cNvSpPr>
            <p:nvPr/>
          </p:nvSpPr>
          <p:spPr bwMode="auto">
            <a:xfrm>
              <a:off x="2364" y="4027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929" name="Line 2174"/>
            <p:cNvSpPr>
              <a:spLocks noChangeShapeType="1"/>
            </p:cNvSpPr>
            <p:nvPr/>
          </p:nvSpPr>
          <p:spPr bwMode="auto">
            <a:xfrm>
              <a:off x="2364" y="3928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930" name="Line 2175"/>
            <p:cNvSpPr>
              <a:spLocks noChangeShapeType="1"/>
            </p:cNvSpPr>
            <p:nvPr/>
          </p:nvSpPr>
          <p:spPr bwMode="auto">
            <a:xfrm>
              <a:off x="2364" y="3823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931" name="Line 2176"/>
            <p:cNvSpPr>
              <a:spLocks noChangeShapeType="1"/>
            </p:cNvSpPr>
            <p:nvPr/>
          </p:nvSpPr>
          <p:spPr bwMode="auto">
            <a:xfrm>
              <a:off x="2364" y="3725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932" name="Line 2177"/>
            <p:cNvSpPr>
              <a:spLocks noChangeShapeType="1"/>
            </p:cNvSpPr>
            <p:nvPr/>
          </p:nvSpPr>
          <p:spPr bwMode="auto">
            <a:xfrm>
              <a:off x="2364" y="3620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933" name="Line 2178"/>
            <p:cNvSpPr>
              <a:spLocks noChangeShapeType="1"/>
            </p:cNvSpPr>
            <p:nvPr/>
          </p:nvSpPr>
          <p:spPr bwMode="auto">
            <a:xfrm>
              <a:off x="2364" y="3521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934" name="Line 2179"/>
            <p:cNvSpPr>
              <a:spLocks noChangeShapeType="1"/>
            </p:cNvSpPr>
            <p:nvPr/>
          </p:nvSpPr>
          <p:spPr bwMode="auto">
            <a:xfrm>
              <a:off x="2364" y="3416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935" name="Line 2180"/>
            <p:cNvSpPr>
              <a:spLocks noChangeShapeType="1"/>
            </p:cNvSpPr>
            <p:nvPr/>
          </p:nvSpPr>
          <p:spPr bwMode="auto">
            <a:xfrm>
              <a:off x="2364" y="3318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936" name="Line 2181"/>
            <p:cNvSpPr>
              <a:spLocks noChangeShapeType="1"/>
            </p:cNvSpPr>
            <p:nvPr/>
          </p:nvSpPr>
          <p:spPr bwMode="auto">
            <a:xfrm>
              <a:off x="2364" y="3213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937" name="Line 2182"/>
            <p:cNvSpPr>
              <a:spLocks noChangeShapeType="1"/>
            </p:cNvSpPr>
            <p:nvPr/>
          </p:nvSpPr>
          <p:spPr bwMode="auto">
            <a:xfrm>
              <a:off x="2364" y="3114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938" name="Line 2183"/>
            <p:cNvSpPr>
              <a:spLocks noChangeShapeType="1"/>
            </p:cNvSpPr>
            <p:nvPr/>
          </p:nvSpPr>
          <p:spPr bwMode="auto">
            <a:xfrm>
              <a:off x="2364" y="3009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939" name="Line 2184"/>
            <p:cNvSpPr>
              <a:spLocks noChangeShapeType="1"/>
            </p:cNvSpPr>
            <p:nvPr/>
          </p:nvSpPr>
          <p:spPr bwMode="auto">
            <a:xfrm>
              <a:off x="2376" y="4027"/>
              <a:ext cx="115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940" name="Line 2185"/>
            <p:cNvSpPr>
              <a:spLocks noChangeShapeType="1"/>
            </p:cNvSpPr>
            <p:nvPr/>
          </p:nvSpPr>
          <p:spPr bwMode="auto">
            <a:xfrm flipV="1">
              <a:off x="2376" y="4027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941" name="Line 2186"/>
            <p:cNvSpPr>
              <a:spLocks noChangeShapeType="1"/>
            </p:cNvSpPr>
            <p:nvPr/>
          </p:nvSpPr>
          <p:spPr bwMode="auto">
            <a:xfrm flipV="1">
              <a:off x="2495" y="4027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942" name="Line 2187"/>
            <p:cNvSpPr>
              <a:spLocks noChangeShapeType="1"/>
            </p:cNvSpPr>
            <p:nvPr/>
          </p:nvSpPr>
          <p:spPr bwMode="auto">
            <a:xfrm flipV="1">
              <a:off x="2607" y="4027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943" name="Line 2188"/>
            <p:cNvSpPr>
              <a:spLocks noChangeShapeType="1"/>
            </p:cNvSpPr>
            <p:nvPr/>
          </p:nvSpPr>
          <p:spPr bwMode="auto">
            <a:xfrm flipV="1">
              <a:off x="2725" y="4027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944" name="Line 2189"/>
            <p:cNvSpPr>
              <a:spLocks noChangeShapeType="1"/>
            </p:cNvSpPr>
            <p:nvPr/>
          </p:nvSpPr>
          <p:spPr bwMode="auto">
            <a:xfrm flipV="1">
              <a:off x="2838" y="4027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945" name="Line 2190"/>
            <p:cNvSpPr>
              <a:spLocks noChangeShapeType="1"/>
            </p:cNvSpPr>
            <p:nvPr/>
          </p:nvSpPr>
          <p:spPr bwMode="auto">
            <a:xfrm flipV="1">
              <a:off x="2956" y="4027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946" name="Line 2191"/>
            <p:cNvSpPr>
              <a:spLocks noChangeShapeType="1"/>
            </p:cNvSpPr>
            <p:nvPr/>
          </p:nvSpPr>
          <p:spPr bwMode="auto">
            <a:xfrm flipV="1">
              <a:off x="3068" y="4027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947" name="Line 2192"/>
            <p:cNvSpPr>
              <a:spLocks noChangeShapeType="1"/>
            </p:cNvSpPr>
            <p:nvPr/>
          </p:nvSpPr>
          <p:spPr bwMode="auto">
            <a:xfrm flipV="1">
              <a:off x="3187" y="4027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948" name="Line 2193"/>
            <p:cNvSpPr>
              <a:spLocks noChangeShapeType="1"/>
            </p:cNvSpPr>
            <p:nvPr/>
          </p:nvSpPr>
          <p:spPr bwMode="auto">
            <a:xfrm flipV="1">
              <a:off x="3299" y="4027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949" name="Line 2194"/>
            <p:cNvSpPr>
              <a:spLocks noChangeShapeType="1"/>
            </p:cNvSpPr>
            <p:nvPr/>
          </p:nvSpPr>
          <p:spPr bwMode="auto">
            <a:xfrm flipV="1">
              <a:off x="3417" y="4027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950" name="Line 2195"/>
            <p:cNvSpPr>
              <a:spLocks noChangeShapeType="1"/>
            </p:cNvSpPr>
            <p:nvPr/>
          </p:nvSpPr>
          <p:spPr bwMode="auto">
            <a:xfrm flipV="1">
              <a:off x="3530" y="4027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951" name="Freeform 2196"/>
            <p:cNvSpPr>
              <a:spLocks/>
            </p:cNvSpPr>
            <p:nvPr/>
          </p:nvSpPr>
          <p:spPr bwMode="auto">
            <a:xfrm>
              <a:off x="2682" y="3577"/>
              <a:ext cx="87" cy="86"/>
            </a:xfrm>
            <a:custGeom>
              <a:avLst/>
              <a:gdLst>
                <a:gd name="T0" fmla="*/ 43 w 87"/>
                <a:gd name="T1" fmla="*/ 0 h 86"/>
                <a:gd name="T2" fmla="*/ 87 w 87"/>
                <a:gd name="T3" fmla="*/ 43 h 86"/>
                <a:gd name="T4" fmla="*/ 43 w 87"/>
                <a:gd name="T5" fmla="*/ 86 h 86"/>
                <a:gd name="T6" fmla="*/ 0 w 87"/>
                <a:gd name="T7" fmla="*/ 43 h 86"/>
                <a:gd name="T8" fmla="*/ 43 w 87"/>
                <a:gd name="T9" fmla="*/ 0 h 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"/>
                <a:gd name="T16" fmla="*/ 0 h 86"/>
                <a:gd name="T17" fmla="*/ 87 w 87"/>
                <a:gd name="T18" fmla="*/ 86 h 8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" h="86">
                  <a:moveTo>
                    <a:pt x="43" y="0"/>
                  </a:moveTo>
                  <a:lnTo>
                    <a:pt x="87" y="43"/>
                  </a:lnTo>
                  <a:lnTo>
                    <a:pt x="43" y="86"/>
                  </a:lnTo>
                  <a:lnTo>
                    <a:pt x="0" y="43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00FFFF"/>
            </a:solidFill>
            <a:ln w="9525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952" name="Freeform 2197"/>
            <p:cNvSpPr>
              <a:spLocks/>
            </p:cNvSpPr>
            <p:nvPr/>
          </p:nvSpPr>
          <p:spPr bwMode="auto">
            <a:xfrm>
              <a:off x="2563" y="3373"/>
              <a:ext cx="88" cy="87"/>
            </a:xfrm>
            <a:custGeom>
              <a:avLst/>
              <a:gdLst>
                <a:gd name="T0" fmla="*/ 44 w 88"/>
                <a:gd name="T1" fmla="*/ 0 h 87"/>
                <a:gd name="T2" fmla="*/ 88 w 88"/>
                <a:gd name="T3" fmla="*/ 43 h 87"/>
                <a:gd name="T4" fmla="*/ 44 w 88"/>
                <a:gd name="T5" fmla="*/ 87 h 87"/>
                <a:gd name="T6" fmla="*/ 0 w 88"/>
                <a:gd name="T7" fmla="*/ 43 h 87"/>
                <a:gd name="T8" fmla="*/ 44 w 88"/>
                <a:gd name="T9" fmla="*/ 0 h 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"/>
                <a:gd name="T16" fmla="*/ 0 h 87"/>
                <a:gd name="T17" fmla="*/ 88 w 88"/>
                <a:gd name="T18" fmla="*/ 87 h 8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" h="87">
                  <a:moveTo>
                    <a:pt x="44" y="0"/>
                  </a:moveTo>
                  <a:lnTo>
                    <a:pt x="88" y="43"/>
                  </a:lnTo>
                  <a:lnTo>
                    <a:pt x="44" y="87"/>
                  </a:lnTo>
                  <a:lnTo>
                    <a:pt x="0" y="43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FFFF"/>
            </a:solidFill>
            <a:ln w="9525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953" name="Freeform 2198"/>
            <p:cNvSpPr>
              <a:spLocks/>
            </p:cNvSpPr>
            <p:nvPr/>
          </p:nvSpPr>
          <p:spPr bwMode="auto">
            <a:xfrm>
              <a:off x="3143" y="3681"/>
              <a:ext cx="87" cy="87"/>
            </a:xfrm>
            <a:custGeom>
              <a:avLst/>
              <a:gdLst>
                <a:gd name="T0" fmla="*/ 44 w 87"/>
                <a:gd name="T1" fmla="*/ 0 h 87"/>
                <a:gd name="T2" fmla="*/ 87 w 87"/>
                <a:gd name="T3" fmla="*/ 44 h 87"/>
                <a:gd name="T4" fmla="*/ 44 w 87"/>
                <a:gd name="T5" fmla="*/ 87 h 87"/>
                <a:gd name="T6" fmla="*/ 0 w 87"/>
                <a:gd name="T7" fmla="*/ 44 h 87"/>
                <a:gd name="T8" fmla="*/ 44 w 87"/>
                <a:gd name="T9" fmla="*/ 0 h 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"/>
                <a:gd name="T16" fmla="*/ 0 h 87"/>
                <a:gd name="T17" fmla="*/ 87 w 87"/>
                <a:gd name="T18" fmla="*/ 87 h 8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" h="87">
                  <a:moveTo>
                    <a:pt x="44" y="0"/>
                  </a:moveTo>
                  <a:lnTo>
                    <a:pt x="87" y="44"/>
                  </a:lnTo>
                  <a:lnTo>
                    <a:pt x="44" y="87"/>
                  </a:lnTo>
                  <a:lnTo>
                    <a:pt x="0" y="44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FFFF"/>
            </a:solidFill>
            <a:ln w="9525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954" name="Freeform 2199"/>
            <p:cNvSpPr>
              <a:spLocks/>
            </p:cNvSpPr>
            <p:nvPr/>
          </p:nvSpPr>
          <p:spPr bwMode="auto">
            <a:xfrm>
              <a:off x="2794" y="3275"/>
              <a:ext cx="87" cy="86"/>
            </a:xfrm>
            <a:custGeom>
              <a:avLst/>
              <a:gdLst>
                <a:gd name="T0" fmla="*/ 44 w 87"/>
                <a:gd name="T1" fmla="*/ 0 h 86"/>
                <a:gd name="T2" fmla="*/ 87 w 87"/>
                <a:gd name="T3" fmla="*/ 43 h 86"/>
                <a:gd name="T4" fmla="*/ 44 w 87"/>
                <a:gd name="T5" fmla="*/ 86 h 86"/>
                <a:gd name="T6" fmla="*/ 0 w 87"/>
                <a:gd name="T7" fmla="*/ 43 h 86"/>
                <a:gd name="T8" fmla="*/ 44 w 87"/>
                <a:gd name="T9" fmla="*/ 0 h 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"/>
                <a:gd name="T16" fmla="*/ 0 h 86"/>
                <a:gd name="T17" fmla="*/ 87 w 87"/>
                <a:gd name="T18" fmla="*/ 86 h 8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" h="86">
                  <a:moveTo>
                    <a:pt x="44" y="0"/>
                  </a:moveTo>
                  <a:lnTo>
                    <a:pt x="87" y="43"/>
                  </a:lnTo>
                  <a:lnTo>
                    <a:pt x="44" y="86"/>
                  </a:lnTo>
                  <a:lnTo>
                    <a:pt x="0" y="43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FFFF"/>
            </a:solidFill>
            <a:ln w="9525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955" name="Freeform 2200"/>
            <p:cNvSpPr>
              <a:spLocks/>
            </p:cNvSpPr>
            <p:nvPr/>
          </p:nvSpPr>
          <p:spPr bwMode="auto">
            <a:xfrm>
              <a:off x="2682" y="3170"/>
              <a:ext cx="87" cy="86"/>
            </a:xfrm>
            <a:custGeom>
              <a:avLst/>
              <a:gdLst>
                <a:gd name="T0" fmla="*/ 43 w 87"/>
                <a:gd name="T1" fmla="*/ 0 h 86"/>
                <a:gd name="T2" fmla="*/ 87 w 87"/>
                <a:gd name="T3" fmla="*/ 43 h 86"/>
                <a:gd name="T4" fmla="*/ 43 w 87"/>
                <a:gd name="T5" fmla="*/ 86 h 86"/>
                <a:gd name="T6" fmla="*/ 0 w 87"/>
                <a:gd name="T7" fmla="*/ 43 h 86"/>
                <a:gd name="T8" fmla="*/ 43 w 87"/>
                <a:gd name="T9" fmla="*/ 0 h 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"/>
                <a:gd name="T16" fmla="*/ 0 h 86"/>
                <a:gd name="T17" fmla="*/ 87 w 87"/>
                <a:gd name="T18" fmla="*/ 86 h 8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" h="86">
                  <a:moveTo>
                    <a:pt x="43" y="0"/>
                  </a:moveTo>
                  <a:lnTo>
                    <a:pt x="87" y="43"/>
                  </a:lnTo>
                  <a:lnTo>
                    <a:pt x="43" y="86"/>
                  </a:lnTo>
                  <a:lnTo>
                    <a:pt x="0" y="43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000080"/>
            </a:solidFill>
            <a:ln w="9525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956" name="Freeform 2201"/>
            <p:cNvSpPr>
              <a:spLocks/>
            </p:cNvSpPr>
            <p:nvPr/>
          </p:nvSpPr>
          <p:spPr bwMode="auto">
            <a:xfrm>
              <a:off x="3255" y="3478"/>
              <a:ext cx="88" cy="86"/>
            </a:xfrm>
            <a:custGeom>
              <a:avLst/>
              <a:gdLst>
                <a:gd name="T0" fmla="*/ 44 w 88"/>
                <a:gd name="T1" fmla="*/ 0 h 86"/>
                <a:gd name="T2" fmla="*/ 88 w 88"/>
                <a:gd name="T3" fmla="*/ 43 h 86"/>
                <a:gd name="T4" fmla="*/ 44 w 88"/>
                <a:gd name="T5" fmla="*/ 86 h 86"/>
                <a:gd name="T6" fmla="*/ 0 w 88"/>
                <a:gd name="T7" fmla="*/ 43 h 86"/>
                <a:gd name="T8" fmla="*/ 44 w 88"/>
                <a:gd name="T9" fmla="*/ 0 h 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"/>
                <a:gd name="T16" fmla="*/ 0 h 86"/>
                <a:gd name="T17" fmla="*/ 88 w 88"/>
                <a:gd name="T18" fmla="*/ 86 h 8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" h="86">
                  <a:moveTo>
                    <a:pt x="44" y="0"/>
                  </a:moveTo>
                  <a:lnTo>
                    <a:pt x="88" y="43"/>
                  </a:lnTo>
                  <a:lnTo>
                    <a:pt x="44" y="86"/>
                  </a:lnTo>
                  <a:lnTo>
                    <a:pt x="0" y="43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FFFF"/>
            </a:solidFill>
            <a:ln w="9525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957" name="Freeform 2202"/>
            <p:cNvSpPr>
              <a:spLocks/>
            </p:cNvSpPr>
            <p:nvPr/>
          </p:nvSpPr>
          <p:spPr bwMode="auto">
            <a:xfrm>
              <a:off x="3143" y="3577"/>
              <a:ext cx="87" cy="86"/>
            </a:xfrm>
            <a:custGeom>
              <a:avLst/>
              <a:gdLst>
                <a:gd name="T0" fmla="*/ 44 w 87"/>
                <a:gd name="T1" fmla="*/ 0 h 86"/>
                <a:gd name="T2" fmla="*/ 87 w 87"/>
                <a:gd name="T3" fmla="*/ 43 h 86"/>
                <a:gd name="T4" fmla="*/ 44 w 87"/>
                <a:gd name="T5" fmla="*/ 86 h 86"/>
                <a:gd name="T6" fmla="*/ 0 w 87"/>
                <a:gd name="T7" fmla="*/ 43 h 86"/>
                <a:gd name="T8" fmla="*/ 44 w 87"/>
                <a:gd name="T9" fmla="*/ 0 h 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"/>
                <a:gd name="T16" fmla="*/ 0 h 86"/>
                <a:gd name="T17" fmla="*/ 87 w 87"/>
                <a:gd name="T18" fmla="*/ 86 h 8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" h="86">
                  <a:moveTo>
                    <a:pt x="44" y="0"/>
                  </a:moveTo>
                  <a:lnTo>
                    <a:pt x="87" y="43"/>
                  </a:lnTo>
                  <a:lnTo>
                    <a:pt x="44" y="86"/>
                  </a:lnTo>
                  <a:lnTo>
                    <a:pt x="0" y="43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958" name="Freeform 2203"/>
            <p:cNvSpPr>
              <a:spLocks/>
            </p:cNvSpPr>
            <p:nvPr/>
          </p:nvSpPr>
          <p:spPr bwMode="auto">
            <a:xfrm>
              <a:off x="3143" y="3373"/>
              <a:ext cx="87" cy="87"/>
            </a:xfrm>
            <a:custGeom>
              <a:avLst/>
              <a:gdLst>
                <a:gd name="T0" fmla="*/ 44 w 87"/>
                <a:gd name="T1" fmla="*/ 0 h 87"/>
                <a:gd name="T2" fmla="*/ 87 w 87"/>
                <a:gd name="T3" fmla="*/ 43 h 87"/>
                <a:gd name="T4" fmla="*/ 44 w 87"/>
                <a:gd name="T5" fmla="*/ 87 h 87"/>
                <a:gd name="T6" fmla="*/ 0 w 87"/>
                <a:gd name="T7" fmla="*/ 43 h 87"/>
                <a:gd name="T8" fmla="*/ 44 w 87"/>
                <a:gd name="T9" fmla="*/ 0 h 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"/>
                <a:gd name="T16" fmla="*/ 0 h 87"/>
                <a:gd name="T17" fmla="*/ 87 w 87"/>
                <a:gd name="T18" fmla="*/ 87 h 8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" h="87">
                  <a:moveTo>
                    <a:pt x="44" y="0"/>
                  </a:moveTo>
                  <a:lnTo>
                    <a:pt x="87" y="43"/>
                  </a:lnTo>
                  <a:lnTo>
                    <a:pt x="44" y="87"/>
                  </a:lnTo>
                  <a:lnTo>
                    <a:pt x="0" y="43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FFFF"/>
            </a:solidFill>
            <a:ln w="9525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959" name="Rectangle 2204"/>
            <p:cNvSpPr>
              <a:spLocks noChangeArrowheads="1"/>
            </p:cNvSpPr>
            <p:nvPr/>
          </p:nvSpPr>
          <p:spPr bwMode="auto">
            <a:xfrm>
              <a:off x="2326" y="4008"/>
              <a:ext cx="12" cy="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itchFamily="34" charset="-127"/>
                </a:rPr>
                <a:t>0</a:t>
              </a:r>
              <a:endParaRPr lang="ko-KR" altLang="en-US">
                <a:ea typeface="Gulim" pitchFamily="34" charset="-127"/>
              </a:endParaRPr>
            </a:p>
          </p:txBody>
        </p:sp>
        <p:sp>
          <p:nvSpPr>
            <p:cNvPr id="30960" name="Rectangle 2205"/>
            <p:cNvSpPr>
              <a:spLocks noChangeArrowheads="1"/>
            </p:cNvSpPr>
            <p:nvPr/>
          </p:nvSpPr>
          <p:spPr bwMode="auto">
            <a:xfrm>
              <a:off x="2326" y="3910"/>
              <a:ext cx="12" cy="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itchFamily="34" charset="-127"/>
                </a:rPr>
                <a:t>1</a:t>
              </a:r>
              <a:endParaRPr lang="ko-KR" altLang="en-US">
                <a:ea typeface="Gulim" pitchFamily="34" charset="-127"/>
              </a:endParaRPr>
            </a:p>
          </p:txBody>
        </p:sp>
        <p:sp>
          <p:nvSpPr>
            <p:cNvPr id="30961" name="Rectangle 2206"/>
            <p:cNvSpPr>
              <a:spLocks noChangeArrowheads="1"/>
            </p:cNvSpPr>
            <p:nvPr/>
          </p:nvSpPr>
          <p:spPr bwMode="auto">
            <a:xfrm>
              <a:off x="2326" y="3805"/>
              <a:ext cx="12" cy="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itchFamily="34" charset="-127"/>
                </a:rPr>
                <a:t>2</a:t>
              </a:r>
              <a:endParaRPr lang="ko-KR" altLang="en-US">
                <a:ea typeface="Gulim" pitchFamily="34" charset="-127"/>
              </a:endParaRPr>
            </a:p>
          </p:txBody>
        </p:sp>
        <p:sp>
          <p:nvSpPr>
            <p:cNvPr id="30962" name="Rectangle 2207"/>
            <p:cNvSpPr>
              <a:spLocks noChangeArrowheads="1"/>
            </p:cNvSpPr>
            <p:nvPr/>
          </p:nvSpPr>
          <p:spPr bwMode="auto">
            <a:xfrm>
              <a:off x="2326" y="3706"/>
              <a:ext cx="12" cy="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itchFamily="34" charset="-127"/>
                </a:rPr>
                <a:t>3</a:t>
              </a:r>
              <a:endParaRPr lang="ko-KR" altLang="en-US">
                <a:ea typeface="Gulim" pitchFamily="34" charset="-127"/>
              </a:endParaRPr>
            </a:p>
          </p:txBody>
        </p:sp>
        <p:sp>
          <p:nvSpPr>
            <p:cNvPr id="30963" name="Rectangle 2208"/>
            <p:cNvSpPr>
              <a:spLocks noChangeArrowheads="1"/>
            </p:cNvSpPr>
            <p:nvPr/>
          </p:nvSpPr>
          <p:spPr bwMode="auto">
            <a:xfrm>
              <a:off x="2326" y="3601"/>
              <a:ext cx="12" cy="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itchFamily="34" charset="-127"/>
                </a:rPr>
                <a:t>4</a:t>
              </a:r>
              <a:endParaRPr lang="ko-KR" altLang="en-US">
                <a:ea typeface="Gulim" pitchFamily="34" charset="-127"/>
              </a:endParaRPr>
            </a:p>
          </p:txBody>
        </p:sp>
        <p:sp>
          <p:nvSpPr>
            <p:cNvPr id="30964" name="Rectangle 2209"/>
            <p:cNvSpPr>
              <a:spLocks noChangeArrowheads="1"/>
            </p:cNvSpPr>
            <p:nvPr/>
          </p:nvSpPr>
          <p:spPr bwMode="auto">
            <a:xfrm>
              <a:off x="2326" y="3503"/>
              <a:ext cx="12" cy="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itchFamily="34" charset="-127"/>
                </a:rPr>
                <a:t>5</a:t>
              </a:r>
              <a:endParaRPr lang="ko-KR" altLang="en-US">
                <a:ea typeface="Gulim" pitchFamily="34" charset="-127"/>
              </a:endParaRPr>
            </a:p>
          </p:txBody>
        </p:sp>
        <p:sp>
          <p:nvSpPr>
            <p:cNvPr id="30965" name="Rectangle 2210"/>
            <p:cNvSpPr>
              <a:spLocks noChangeArrowheads="1"/>
            </p:cNvSpPr>
            <p:nvPr/>
          </p:nvSpPr>
          <p:spPr bwMode="auto">
            <a:xfrm>
              <a:off x="2326" y="3398"/>
              <a:ext cx="12" cy="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itchFamily="34" charset="-127"/>
                </a:rPr>
                <a:t>6</a:t>
              </a:r>
              <a:endParaRPr lang="ko-KR" altLang="en-US">
                <a:ea typeface="Gulim" pitchFamily="34" charset="-127"/>
              </a:endParaRPr>
            </a:p>
          </p:txBody>
        </p:sp>
        <p:sp>
          <p:nvSpPr>
            <p:cNvPr id="30966" name="Rectangle 2211"/>
            <p:cNvSpPr>
              <a:spLocks noChangeArrowheads="1"/>
            </p:cNvSpPr>
            <p:nvPr/>
          </p:nvSpPr>
          <p:spPr bwMode="auto">
            <a:xfrm>
              <a:off x="2326" y="3299"/>
              <a:ext cx="12" cy="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itchFamily="34" charset="-127"/>
                </a:rPr>
                <a:t>7</a:t>
              </a:r>
              <a:endParaRPr lang="ko-KR" altLang="en-US">
                <a:ea typeface="Gulim" pitchFamily="34" charset="-127"/>
              </a:endParaRPr>
            </a:p>
          </p:txBody>
        </p:sp>
        <p:sp>
          <p:nvSpPr>
            <p:cNvPr id="30967" name="Rectangle 2212"/>
            <p:cNvSpPr>
              <a:spLocks noChangeArrowheads="1"/>
            </p:cNvSpPr>
            <p:nvPr/>
          </p:nvSpPr>
          <p:spPr bwMode="auto">
            <a:xfrm>
              <a:off x="2326" y="3194"/>
              <a:ext cx="12" cy="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itchFamily="34" charset="-127"/>
                </a:rPr>
                <a:t>8</a:t>
              </a:r>
              <a:endParaRPr lang="ko-KR" altLang="en-US">
                <a:ea typeface="Gulim" pitchFamily="34" charset="-127"/>
              </a:endParaRPr>
            </a:p>
          </p:txBody>
        </p:sp>
        <p:sp>
          <p:nvSpPr>
            <p:cNvPr id="30968" name="Rectangle 2213"/>
            <p:cNvSpPr>
              <a:spLocks noChangeArrowheads="1"/>
            </p:cNvSpPr>
            <p:nvPr/>
          </p:nvSpPr>
          <p:spPr bwMode="auto">
            <a:xfrm>
              <a:off x="2326" y="3096"/>
              <a:ext cx="12" cy="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itchFamily="34" charset="-127"/>
                </a:rPr>
                <a:t>9</a:t>
              </a:r>
              <a:endParaRPr lang="ko-KR" altLang="en-US">
                <a:ea typeface="Gulim" pitchFamily="34" charset="-127"/>
              </a:endParaRPr>
            </a:p>
          </p:txBody>
        </p:sp>
        <p:sp>
          <p:nvSpPr>
            <p:cNvPr id="30969" name="Rectangle 2214"/>
            <p:cNvSpPr>
              <a:spLocks noChangeArrowheads="1"/>
            </p:cNvSpPr>
            <p:nvPr/>
          </p:nvSpPr>
          <p:spPr bwMode="auto">
            <a:xfrm>
              <a:off x="2308" y="2991"/>
              <a:ext cx="19" cy="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itchFamily="34" charset="-127"/>
                </a:rPr>
                <a:t>10</a:t>
              </a:r>
              <a:endParaRPr lang="ko-KR" altLang="en-US">
                <a:ea typeface="Gulim" pitchFamily="34" charset="-127"/>
              </a:endParaRPr>
            </a:p>
          </p:txBody>
        </p:sp>
        <p:sp>
          <p:nvSpPr>
            <p:cNvPr id="30970" name="Rectangle 2215"/>
            <p:cNvSpPr>
              <a:spLocks noChangeArrowheads="1"/>
            </p:cNvSpPr>
            <p:nvPr/>
          </p:nvSpPr>
          <p:spPr bwMode="auto">
            <a:xfrm>
              <a:off x="2370" y="4070"/>
              <a:ext cx="12" cy="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itchFamily="34" charset="-127"/>
                </a:rPr>
                <a:t>0</a:t>
              </a:r>
              <a:endParaRPr lang="ko-KR" altLang="en-US">
                <a:ea typeface="Gulim" pitchFamily="34" charset="-127"/>
              </a:endParaRPr>
            </a:p>
          </p:txBody>
        </p:sp>
        <p:sp>
          <p:nvSpPr>
            <p:cNvPr id="30971" name="Rectangle 2216"/>
            <p:cNvSpPr>
              <a:spLocks noChangeArrowheads="1"/>
            </p:cNvSpPr>
            <p:nvPr/>
          </p:nvSpPr>
          <p:spPr bwMode="auto">
            <a:xfrm>
              <a:off x="2489" y="4070"/>
              <a:ext cx="12" cy="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itchFamily="34" charset="-127"/>
                </a:rPr>
                <a:t>1</a:t>
              </a:r>
              <a:endParaRPr lang="ko-KR" altLang="en-US">
                <a:ea typeface="Gulim" pitchFamily="34" charset="-127"/>
              </a:endParaRPr>
            </a:p>
          </p:txBody>
        </p:sp>
        <p:sp>
          <p:nvSpPr>
            <p:cNvPr id="30972" name="Rectangle 2217"/>
            <p:cNvSpPr>
              <a:spLocks noChangeArrowheads="1"/>
            </p:cNvSpPr>
            <p:nvPr/>
          </p:nvSpPr>
          <p:spPr bwMode="auto">
            <a:xfrm>
              <a:off x="2601" y="4070"/>
              <a:ext cx="12" cy="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itchFamily="34" charset="-127"/>
                </a:rPr>
                <a:t>2</a:t>
              </a:r>
              <a:endParaRPr lang="ko-KR" altLang="en-US">
                <a:ea typeface="Gulim" pitchFamily="34" charset="-127"/>
              </a:endParaRPr>
            </a:p>
          </p:txBody>
        </p:sp>
        <p:sp>
          <p:nvSpPr>
            <p:cNvPr id="30973" name="Rectangle 2218"/>
            <p:cNvSpPr>
              <a:spLocks noChangeArrowheads="1"/>
            </p:cNvSpPr>
            <p:nvPr/>
          </p:nvSpPr>
          <p:spPr bwMode="auto">
            <a:xfrm>
              <a:off x="2719" y="4070"/>
              <a:ext cx="12" cy="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itchFamily="34" charset="-127"/>
                </a:rPr>
                <a:t>3</a:t>
              </a:r>
              <a:endParaRPr lang="ko-KR" altLang="en-US">
                <a:ea typeface="Gulim" pitchFamily="34" charset="-127"/>
              </a:endParaRPr>
            </a:p>
          </p:txBody>
        </p:sp>
        <p:sp>
          <p:nvSpPr>
            <p:cNvPr id="30974" name="Rectangle 2219"/>
            <p:cNvSpPr>
              <a:spLocks noChangeArrowheads="1"/>
            </p:cNvSpPr>
            <p:nvPr/>
          </p:nvSpPr>
          <p:spPr bwMode="auto">
            <a:xfrm>
              <a:off x="2831" y="4070"/>
              <a:ext cx="12" cy="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itchFamily="34" charset="-127"/>
                </a:rPr>
                <a:t>4</a:t>
              </a:r>
              <a:endParaRPr lang="ko-KR" altLang="en-US">
                <a:ea typeface="Gulim" pitchFamily="34" charset="-127"/>
              </a:endParaRPr>
            </a:p>
          </p:txBody>
        </p:sp>
        <p:sp>
          <p:nvSpPr>
            <p:cNvPr id="30975" name="Rectangle 2220"/>
            <p:cNvSpPr>
              <a:spLocks noChangeArrowheads="1"/>
            </p:cNvSpPr>
            <p:nvPr/>
          </p:nvSpPr>
          <p:spPr bwMode="auto">
            <a:xfrm>
              <a:off x="2950" y="4070"/>
              <a:ext cx="12" cy="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itchFamily="34" charset="-127"/>
                </a:rPr>
                <a:t>5</a:t>
              </a:r>
              <a:endParaRPr lang="ko-KR" altLang="en-US">
                <a:ea typeface="Gulim" pitchFamily="34" charset="-127"/>
              </a:endParaRPr>
            </a:p>
          </p:txBody>
        </p:sp>
        <p:sp>
          <p:nvSpPr>
            <p:cNvPr id="30976" name="Rectangle 2221"/>
            <p:cNvSpPr>
              <a:spLocks noChangeArrowheads="1"/>
            </p:cNvSpPr>
            <p:nvPr/>
          </p:nvSpPr>
          <p:spPr bwMode="auto">
            <a:xfrm>
              <a:off x="3062" y="4070"/>
              <a:ext cx="12" cy="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itchFamily="34" charset="-127"/>
                </a:rPr>
                <a:t>6</a:t>
              </a:r>
              <a:endParaRPr lang="ko-KR" altLang="en-US">
                <a:ea typeface="Gulim" pitchFamily="34" charset="-127"/>
              </a:endParaRPr>
            </a:p>
          </p:txBody>
        </p:sp>
        <p:sp>
          <p:nvSpPr>
            <p:cNvPr id="30977" name="Rectangle 2222"/>
            <p:cNvSpPr>
              <a:spLocks noChangeArrowheads="1"/>
            </p:cNvSpPr>
            <p:nvPr/>
          </p:nvSpPr>
          <p:spPr bwMode="auto">
            <a:xfrm>
              <a:off x="3180" y="4070"/>
              <a:ext cx="12" cy="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itchFamily="34" charset="-127"/>
                </a:rPr>
                <a:t>7</a:t>
              </a:r>
              <a:endParaRPr lang="ko-KR" altLang="en-US">
                <a:ea typeface="Gulim" pitchFamily="34" charset="-127"/>
              </a:endParaRPr>
            </a:p>
          </p:txBody>
        </p:sp>
        <p:sp>
          <p:nvSpPr>
            <p:cNvPr id="30978" name="Rectangle 2223"/>
            <p:cNvSpPr>
              <a:spLocks noChangeArrowheads="1"/>
            </p:cNvSpPr>
            <p:nvPr/>
          </p:nvSpPr>
          <p:spPr bwMode="auto">
            <a:xfrm>
              <a:off x="3293" y="4070"/>
              <a:ext cx="12" cy="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itchFamily="34" charset="-127"/>
                </a:rPr>
                <a:t>8</a:t>
              </a:r>
              <a:endParaRPr lang="ko-KR" altLang="en-US">
                <a:ea typeface="Gulim" pitchFamily="34" charset="-127"/>
              </a:endParaRPr>
            </a:p>
          </p:txBody>
        </p:sp>
        <p:sp>
          <p:nvSpPr>
            <p:cNvPr id="30979" name="Rectangle 2224"/>
            <p:cNvSpPr>
              <a:spLocks noChangeArrowheads="1"/>
            </p:cNvSpPr>
            <p:nvPr/>
          </p:nvSpPr>
          <p:spPr bwMode="auto">
            <a:xfrm>
              <a:off x="3411" y="4070"/>
              <a:ext cx="12" cy="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itchFamily="34" charset="-127"/>
                </a:rPr>
                <a:t>9</a:t>
              </a:r>
              <a:endParaRPr lang="ko-KR" altLang="en-US">
                <a:ea typeface="Gulim" pitchFamily="34" charset="-127"/>
              </a:endParaRPr>
            </a:p>
          </p:txBody>
        </p:sp>
        <p:sp>
          <p:nvSpPr>
            <p:cNvPr id="30980" name="Rectangle 2225"/>
            <p:cNvSpPr>
              <a:spLocks noChangeArrowheads="1"/>
            </p:cNvSpPr>
            <p:nvPr/>
          </p:nvSpPr>
          <p:spPr bwMode="auto">
            <a:xfrm>
              <a:off x="3511" y="4070"/>
              <a:ext cx="19" cy="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itchFamily="34" charset="-127"/>
                </a:rPr>
                <a:t>10</a:t>
              </a:r>
              <a:endParaRPr lang="ko-KR" altLang="en-US">
                <a:ea typeface="Gulim" pitchFamily="34" charset="-127"/>
              </a:endParaRPr>
            </a:p>
          </p:txBody>
        </p:sp>
        <p:sp>
          <p:nvSpPr>
            <p:cNvPr id="30981" name="Rectangle 2226"/>
            <p:cNvSpPr>
              <a:spLocks noChangeArrowheads="1"/>
            </p:cNvSpPr>
            <p:nvPr/>
          </p:nvSpPr>
          <p:spPr bwMode="auto">
            <a:xfrm>
              <a:off x="2233" y="2905"/>
              <a:ext cx="1371" cy="1282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zh-CN">
                <a:ea typeface="SimSun" pitchFamily="2" charset="-122"/>
              </a:endParaRPr>
            </a:p>
          </p:txBody>
        </p:sp>
        <p:sp>
          <p:nvSpPr>
            <p:cNvPr id="30982" name="Line 2227"/>
            <p:cNvSpPr>
              <a:spLocks noChangeShapeType="1"/>
            </p:cNvSpPr>
            <p:nvPr/>
          </p:nvSpPr>
          <p:spPr bwMode="auto">
            <a:xfrm>
              <a:off x="3181" y="3456"/>
              <a:ext cx="0" cy="1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0983" name="Freeform 2228"/>
            <p:cNvSpPr>
              <a:spLocks/>
            </p:cNvSpPr>
            <p:nvPr/>
          </p:nvSpPr>
          <p:spPr bwMode="auto">
            <a:xfrm>
              <a:off x="3033" y="3600"/>
              <a:ext cx="87" cy="86"/>
            </a:xfrm>
            <a:custGeom>
              <a:avLst/>
              <a:gdLst>
                <a:gd name="T0" fmla="*/ 44 w 87"/>
                <a:gd name="T1" fmla="*/ 0 h 86"/>
                <a:gd name="T2" fmla="*/ 87 w 87"/>
                <a:gd name="T3" fmla="*/ 43 h 86"/>
                <a:gd name="T4" fmla="*/ 44 w 87"/>
                <a:gd name="T5" fmla="*/ 86 h 86"/>
                <a:gd name="T6" fmla="*/ 0 w 87"/>
                <a:gd name="T7" fmla="*/ 43 h 86"/>
                <a:gd name="T8" fmla="*/ 44 w 87"/>
                <a:gd name="T9" fmla="*/ 0 h 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"/>
                <a:gd name="T16" fmla="*/ 0 h 86"/>
                <a:gd name="T17" fmla="*/ 87 w 87"/>
                <a:gd name="T18" fmla="*/ 86 h 8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" h="86">
                  <a:moveTo>
                    <a:pt x="44" y="0"/>
                  </a:moveTo>
                  <a:lnTo>
                    <a:pt x="87" y="43"/>
                  </a:lnTo>
                  <a:lnTo>
                    <a:pt x="44" y="86"/>
                  </a:lnTo>
                  <a:lnTo>
                    <a:pt x="0" y="43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FFFF"/>
            </a:solidFill>
            <a:ln w="9525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984" name="Freeform 2229"/>
            <p:cNvSpPr>
              <a:spLocks/>
            </p:cNvSpPr>
            <p:nvPr/>
          </p:nvSpPr>
          <p:spPr bwMode="auto">
            <a:xfrm>
              <a:off x="3024" y="3792"/>
              <a:ext cx="87" cy="86"/>
            </a:xfrm>
            <a:custGeom>
              <a:avLst/>
              <a:gdLst>
                <a:gd name="T0" fmla="*/ 43 w 87"/>
                <a:gd name="T1" fmla="*/ 0 h 86"/>
                <a:gd name="T2" fmla="*/ 87 w 87"/>
                <a:gd name="T3" fmla="*/ 43 h 86"/>
                <a:gd name="T4" fmla="*/ 43 w 87"/>
                <a:gd name="T5" fmla="*/ 86 h 86"/>
                <a:gd name="T6" fmla="*/ 0 w 87"/>
                <a:gd name="T7" fmla="*/ 43 h 86"/>
                <a:gd name="T8" fmla="*/ 43 w 87"/>
                <a:gd name="T9" fmla="*/ 0 h 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"/>
                <a:gd name="T16" fmla="*/ 0 h 86"/>
                <a:gd name="T17" fmla="*/ 87 w 87"/>
                <a:gd name="T18" fmla="*/ 86 h 8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" h="86">
                  <a:moveTo>
                    <a:pt x="43" y="0"/>
                  </a:moveTo>
                  <a:lnTo>
                    <a:pt x="87" y="43"/>
                  </a:lnTo>
                  <a:lnTo>
                    <a:pt x="43" y="86"/>
                  </a:lnTo>
                  <a:lnTo>
                    <a:pt x="0" y="43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0818" name="Rectangle 2230"/>
          <p:cNvSpPr>
            <a:spLocks noChangeArrowheads="1"/>
          </p:cNvSpPr>
          <p:nvPr/>
        </p:nvSpPr>
        <p:spPr bwMode="auto">
          <a:xfrm>
            <a:off x="3657600" y="4267200"/>
            <a:ext cx="14081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400">
                <a:ea typeface="Gulim" pitchFamily="34" charset="-127"/>
              </a:rPr>
              <a:t>Total Cost = 26</a:t>
            </a:r>
          </a:p>
        </p:txBody>
      </p:sp>
      <p:sp>
        <p:nvSpPr>
          <p:cNvPr id="30819" name="Line 2231"/>
          <p:cNvSpPr>
            <a:spLocks noChangeShapeType="1"/>
          </p:cNvSpPr>
          <p:nvPr/>
        </p:nvSpPr>
        <p:spPr bwMode="auto">
          <a:xfrm flipV="1">
            <a:off x="5334000" y="4114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0820" name="Text Box 2232"/>
          <p:cNvSpPr txBox="1">
            <a:spLocks noChangeArrowheads="1"/>
          </p:cNvSpPr>
          <p:nvPr/>
        </p:nvSpPr>
        <p:spPr bwMode="auto">
          <a:xfrm>
            <a:off x="2362200" y="5029200"/>
            <a:ext cx="1219200" cy="1049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400">
                <a:ea typeface="Gulim" pitchFamily="34" charset="-127"/>
              </a:rPr>
              <a:t>Swapping O and O</a:t>
            </a:r>
            <a:r>
              <a:rPr lang="en-US" altLang="ko-KR" sz="1400" baseline="-25000">
                <a:ea typeface="Gulim" pitchFamily="34" charset="-127"/>
              </a:rPr>
              <a:t>ramdom </a:t>
            </a:r>
          </a:p>
          <a:p>
            <a:pPr>
              <a:spcBef>
                <a:spcPct val="50000"/>
              </a:spcBef>
            </a:pPr>
            <a:r>
              <a:rPr lang="en-US" altLang="ko-KR" sz="1400">
                <a:ea typeface="Gulim" pitchFamily="34" charset="-127"/>
              </a:rPr>
              <a:t>If quality is improved.</a:t>
            </a:r>
          </a:p>
        </p:txBody>
      </p:sp>
      <p:sp>
        <p:nvSpPr>
          <p:cNvPr id="30821" name="Text Box 2233"/>
          <p:cNvSpPr txBox="1">
            <a:spLocks noChangeArrowheads="1"/>
          </p:cNvSpPr>
          <p:nvPr/>
        </p:nvSpPr>
        <p:spPr bwMode="auto">
          <a:xfrm>
            <a:off x="228600" y="4724400"/>
            <a:ext cx="1981200" cy="115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2000" b="1">
                <a:ea typeface="Gulim" pitchFamily="34" charset="-127"/>
              </a:rPr>
              <a:t>Do loop</a:t>
            </a:r>
          </a:p>
          <a:p>
            <a:pPr>
              <a:spcBef>
                <a:spcPct val="50000"/>
              </a:spcBef>
            </a:pPr>
            <a:r>
              <a:rPr lang="en-US" altLang="ko-KR" sz="2000" b="1">
                <a:ea typeface="Gulim" pitchFamily="34" charset="-127"/>
              </a:rPr>
              <a:t>Until no change</a:t>
            </a:r>
          </a:p>
        </p:txBody>
      </p:sp>
      <p:grpSp>
        <p:nvGrpSpPr>
          <p:cNvPr id="30822" name="Group 2234"/>
          <p:cNvGrpSpPr>
            <a:grpSpLocks/>
          </p:cNvGrpSpPr>
          <p:nvPr/>
        </p:nvGrpSpPr>
        <p:grpSpPr bwMode="auto">
          <a:xfrm>
            <a:off x="6821488" y="4611688"/>
            <a:ext cx="2176462" cy="2035175"/>
            <a:chOff x="4297" y="2905"/>
            <a:chExt cx="1371" cy="1282"/>
          </a:xfrm>
        </p:grpSpPr>
        <p:sp>
          <p:nvSpPr>
            <p:cNvPr id="30823" name="Rectangle 2235"/>
            <p:cNvSpPr>
              <a:spLocks noChangeArrowheads="1"/>
            </p:cNvSpPr>
            <p:nvPr/>
          </p:nvSpPr>
          <p:spPr bwMode="auto">
            <a:xfrm>
              <a:off x="4297" y="2905"/>
              <a:ext cx="1371" cy="1282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zh-CN">
                <a:ea typeface="SimSun" pitchFamily="2" charset="-122"/>
              </a:endParaRPr>
            </a:p>
          </p:txBody>
        </p:sp>
        <p:sp>
          <p:nvSpPr>
            <p:cNvPr id="30824" name="Rectangle 2236"/>
            <p:cNvSpPr>
              <a:spLocks noChangeArrowheads="1"/>
            </p:cNvSpPr>
            <p:nvPr/>
          </p:nvSpPr>
          <p:spPr bwMode="auto">
            <a:xfrm>
              <a:off x="4440" y="3009"/>
              <a:ext cx="1154" cy="101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zh-CN">
                <a:ea typeface="SimSun" pitchFamily="2" charset="-122"/>
              </a:endParaRPr>
            </a:p>
          </p:txBody>
        </p:sp>
        <p:sp>
          <p:nvSpPr>
            <p:cNvPr id="30825" name="Line 2237"/>
            <p:cNvSpPr>
              <a:spLocks noChangeShapeType="1"/>
            </p:cNvSpPr>
            <p:nvPr/>
          </p:nvSpPr>
          <p:spPr bwMode="auto">
            <a:xfrm>
              <a:off x="4440" y="3928"/>
              <a:ext cx="115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26" name="Line 2238"/>
            <p:cNvSpPr>
              <a:spLocks noChangeShapeType="1"/>
            </p:cNvSpPr>
            <p:nvPr/>
          </p:nvSpPr>
          <p:spPr bwMode="auto">
            <a:xfrm>
              <a:off x="4440" y="3823"/>
              <a:ext cx="115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27" name="Line 2239"/>
            <p:cNvSpPr>
              <a:spLocks noChangeShapeType="1"/>
            </p:cNvSpPr>
            <p:nvPr/>
          </p:nvSpPr>
          <p:spPr bwMode="auto">
            <a:xfrm>
              <a:off x="4440" y="3725"/>
              <a:ext cx="115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28" name="Line 2240"/>
            <p:cNvSpPr>
              <a:spLocks noChangeShapeType="1"/>
            </p:cNvSpPr>
            <p:nvPr/>
          </p:nvSpPr>
          <p:spPr bwMode="auto">
            <a:xfrm>
              <a:off x="4440" y="3620"/>
              <a:ext cx="115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29" name="Line 2241"/>
            <p:cNvSpPr>
              <a:spLocks noChangeShapeType="1"/>
            </p:cNvSpPr>
            <p:nvPr/>
          </p:nvSpPr>
          <p:spPr bwMode="auto">
            <a:xfrm>
              <a:off x="4440" y="3521"/>
              <a:ext cx="115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30" name="Line 2242"/>
            <p:cNvSpPr>
              <a:spLocks noChangeShapeType="1"/>
            </p:cNvSpPr>
            <p:nvPr/>
          </p:nvSpPr>
          <p:spPr bwMode="auto">
            <a:xfrm>
              <a:off x="4440" y="3416"/>
              <a:ext cx="115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31" name="Line 2243"/>
            <p:cNvSpPr>
              <a:spLocks noChangeShapeType="1"/>
            </p:cNvSpPr>
            <p:nvPr/>
          </p:nvSpPr>
          <p:spPr bwMode="auto">
            <a:xfrm>
              <a:off x="4440" y="3318"/>
              <a:ext cx="115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32" name="Line 2244"/>
            <p:cNvSpPr>
              <a:spLocks noChangeShapeType="1"/>
            </p:cNvSpPr>
            <p:nvPr/>
          </p:nvSpPr>
          <p:spPr bwMode="auto">
            <a:xfrm>
              <a:off x="4440" y="3213"/>
              <a:ext cx="115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33" name="Line 2245"/>
            <p:cNvSpPr>
              <a:spLocks noChangeShapeType="1"/>
            </p:cNvSpPr>
            <p:nvPr/>
          </p:nvSpPr>
          <p:spPr bwMode="auto">
            <a:xfrm>
              <a:off x="4440" y="3114"/>
              <a:ext cx="115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34" name="Line 2246"/>
            <p:cNvSpPr>
              <a:spLocks noChangeShapeType="1"/>
            </p:cNvSpPr>
            <p:nvPr/>
          </p:nvSpPr>
          <p:spPr bwMode="auto">
            <a:xfrm>
              <a:off x="4440" y="3009"/>
              <a:ext cx="115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35" name="Line 2247"/>
            <p:cNvSpPr>
              <a:spLocks noChangeShapeType="1"/>
            </p:cNvSpPr>
            <p:nvPr/>
          </p:nvSpPr>
          <p:spPr bwMode="auto">
            <a:xfrm>
              <a:off x="4559" y="3009"/>
              <a:ext cx="1" cy="10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36" name="Line 2248"/>
            <p:cNvSpPr>
              <a:spLocks noChangeShapeType="1"/>
            </p:cNvSpPr>
            <p:nvPr/>
          </p:nvSpPr>
          <p:spPr bwMode="auto">
            <a:xfrm>
              <a:off x="4671" y="3009"/>
              <a:ext cx="1" cy="10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37" name="Line 2249"/>
            <p:cNvSpPr>
              <a:spLocks noChangeShapeType="1"/>
            </p:cNvSpPr>
            <p:nvPr/>
          </p:nvSpPr>
          <p:spPr bwMode="auto">
            <a:xfrm>
              <a:off x="4789" y="3009"/>
              <a:ext cx="1" cy="10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38" name="Line 2250"/>
            <p:cNvSpPr>
              <a:spLocks noChangeShapeType="1"/>
            </p:cNvSpPr>
            <p:nvPr/>
          </p:nvSpPr>
          <p:spPr bwMode="auto">
            <a:xfrm>
              <a:off x="4902" y="3009"/>
              <a:ext cx="1" cy="10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39" name="Line 2251"/>
            <p:cNvSpPr>
              <a:spLocks noChangeShapeType="1"/>
            </p:cNvSpPr>
            <p:nvPr/>
          </p:nvSpPr>
          <p:spPr bwMode="auto">
            <a:xfrm>
              <a:off x="5020" y="3009"/>
              <a:ext cx="1" cy="10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40" name="Line 2252"/>
            <p:cNvSpPr>
              <a:spLocks noChangeShapeType="1"/>
            </p:cNvSpPr>
            <p:nvPr/>
          </p:nvSpPr>
          <p:spPr bwMode="auto">
            <a:xfrm>
              <a:off x="5132" y="3009"/>
              <a:ext cx="1" cy="10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41" name="Line 2253"/>
            <p:cNvSpPr>
              <a:spLocks noChangeShapeType="1"/>
            </p:cNvSpPr>
            <p:nvPr/>
          </p:nvSpPr>
          <p:spPr bwMode="auto">
            <a:xfrm>
              <a:off x="5251" y="3009"/>
              <a:ext cx="1" cy="10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42" name="Line 2254"/>
            <p:cNvSpPr>
              <a:spLocks noChangeShapeType="1"/>
            </p:cNvSpPr>
            <p:nvPr/>
          </p:nvSpPr>
          <p:spPr bwMode="auto">
            <a:xfrm>
              <a:off x="5363" y="3009"/>
              <a:ext cx="1" cy="10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43" name="Line 2255"/>
            <p:cNvSpPr>
              <a:spLocks noChangeShapeType="1"/>
            </p:cNvSpPr>
            <p:nvPr/>
          </p:nvSpPr>
          <p:spPr bwMode="auto">
            <a:xfrm>
              <a:off x="5481" y="3009"/>
              <a:ext cx="1" cy="10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44" name="Line 2256"/>
            <p:cNvSpPr>
              <a:spLocks noChangeShapeType="1"/>
            </p:cNvSpPr>
            <p:nvPr/>
          </p:nvSpPr>
          <p:spPr bwMode="auto">
            <a:xfrm>
              <a:off x="5594" y="3009"/>
              <a:ext cx="1" cy="10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45" name="Rectangle 2257"/>
            <p:cNvSpPr>
              <a:spLocks noChangeArrowheads="1"/>
            </p:cNvSpPr>
            <p:nvPr/>
          </p:nvSpPr>
          <p:spPr bwMode="auto">
            <a:xfrm>
              <a:off x="4440" y="3009"/>
              <a:ext cx="1154" cy="101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zh-CN">
                <a:ea typeface="SimSun" pitchFamily="2" charset="-122"/>
              </a:endParaRPr>
            </a:p>
          </p:txBody>
        </p:sp>
        <p:sp>
          <p:nvSpPr>
            <p:cNvPr id="30846" name="Line 2258"/>
            <p:cNvSpPr>
              <a:spLocks noChangeShapeType="1"/>
            </p:cNvSpPr>
            <p:nvPr/>
          </p:nvSpPr>
          <p:spPr bwMode="auto">
            <a:xfrm>
              <a:off x="4440" y="3009"/>
              <a:ext cx="1" cy="10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47" name="Line 2259"/>
            <p:cNvSpPr>
              <a:spLocks noChangeShapeType="1"/>
            </p:cNvSpPr>
            <p:nvPr/>
          </p:nvSpPr>
          <p:spPr bwMode="auto">
            <a:xfrm>
              <a:off x="4428" y="4027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48" name="Line 2260"/>
            <p:cNvSpPr>
              <a:spLocks noChangeShapeType="1"/>
            </p:cNvSpPr>
            <p:nvPr/>
          </p:nvSpPr>
          <p:spPr bwMode="auto">
            <a:xfrm>
              <a:off x="4428" y="3928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49" name="Line 2261"/>
            <p:cNvSpPr>
              <a:spLocks noChangeShapeType="1"/>
            </p:cNvSpPr>
            <p:nvPr/>
          </p:nvSpPr>
          <p:spPr bwMode="auto">
            <a:xfrm>
              <a:off x="4428" y="3823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50" name="Line 2262"/>
            <p:cNvSpPr>
              <a:spLocks noChangeShapeType="1"/>
            </p:cNvSpPr>
            <p:nvPr/>
          </p:nvSpPr>
          <p:spPr bwMode="auto">
            <a:xfrm>
              <a:off x="4428" y="3725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51" name="Line 2263"/>
            <p:cNvSpPr>
              <a:spLocks noChangeShapeType="1"/>
            </p:cNvSpPr>
            <p:nvPr/>
          </p:nvSpPr>
          <p:spPr bwMode="auto">
            <a:xfrm>
              <a:off x="4428" y="3620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52" name="Line 2264"/>
            <p:cNvSpPr>
              <a:spLocks noChangeShapeType="1"/>
            </p:cNvSpPr>
            <p:nvPr/>
          </p:nvSpPr>
          <p:spPr bwMode="auto">
            <a:xfrm>
              <a:off x="4428" y="3521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53" name="Line 2265"/>
            <p:cNvSpPr>
              <a:spLocks noChangeShapeType="1"/>
            </p:cNvSpPr>
            <p:nvPr/>
          </p:nvSpPr>
          <p:spPr bwMode="auto">
            <a:xfrm>
              <a:off x="4428" y="3416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54" name="Line 2266"/>
            <p:cNvSpPr>
              <a:spLocks noChangeShapeType="1"/>
            </p:cNvSpPr>
            <p:nvPr/>
          </p:nvSpPr>
          <p:spPr bwMode="auto">
            <a:xfrm>
              <a:off x="4428" y="3318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55" name="Line 2267"/>
            <p:cNvSpPr>
              <a:spLocks noChangeShapeType="1"/>
            </p:cNvSpPr>
            <p:nvPr/>
          </p:nvSpPr>
          <p:spPr bwMode="auto">
            <a:xfrm>
              <a:off x="4428" y="3213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56" name="Line 2268"/>
            <p:cNvSpPr>
              <a:spLocks noChangeShapeType="1"/>
            </p:cNvSpPr>
            <p:nvPr/>
          </p:nvSpPr>
          <p:spPr bwMode="auto">
            <a:xfrm>
              <a:off x="4428" y="3114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57" name="Line 2269"/>
            <p:cNvSpPr>
              <a:spLocks noChangeShapeType="1"/>
            </p:cNvSpPr>
            <p:nvPr/>
          </p:nvSpPr>
          <p:spPr bwMode="auto">
            <a:xfrm>
              <a:off x="4428" y="3009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58" name="Line 2270"/>
            <p:cNvSpPr>
              <a:spLocks noChangeShapeType="1"/>
            </p:cNvSpPr>
            <p:nvPr/>
          </p:nvSpPr>
          <p:spPr bwMode="auto">
            <a:xfrm>
              <a:off x="4440" y="4027"/>
              <a:ext cx="115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59" name="Line 2271"/>
            <p:cNvSpPr>
              <a:spLocks noChangeShapeType="1"/>
            </p:cNvSpPr>
            <p:nvPr/>
          </p:nvSpPr>
          <p:spPr bwMode="auto">
            <a:xfrm flipV="1">
              <a:off x="4440" y="4027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60" name="Line 2272"/>
            <p:cNvSpPr>
              <a:spLocks noChangeShapeType="1"/>
            </p:cNvSpPr>
            <p:nvPr/>
          </p:nvSpPr>
          <p:spPr bwMode="auto">
            <a:xfrm flipV="1">
              <a:off x="4559" y="4027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61" name="Line 2273"/>
            <p:cNvSpPr>
              <a:spLocks noChangeShapeType="1"/>
            </p:cNvSpPr>
            <p:nvPr/>
          </p:nvSpPr>
          <p:spPr bwMode="auto">
            <a:xfrm flipV="1">
              <a:off x="4671" y="4027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62" name="Line 2274"/>
            <p:cNvSpPr>
              <a:spLocks noChangeShapeType="1"/>
            </p:cNvSpPr>
            <p:nvPr/>
          </p:nvSpPr>
          <p:spPr bwMode="auto">
            <a:xfrm flipV="1">
              <a:off x="4789" y="4027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63" name="Line 2275"/>
            <p:cNvSpPr>
              <a:spLocks noChangeShapeType="1"/>
            </p:cNvSpPr>
            <p:nvPr/>
          </p:nvSpPr>
          <p:spPr bwMode="auto">
            <a:xfrm flipV="1">
              <a:off x="4902" y="4027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64" name="Line 2276"/>
            <p:cNvSpPr>
              <a:spLocks noChangeShapeType="1"/>
            </p:cNvSpPr>
            <p:nvPr/>
          </p:nvSpPr>
          <p:spPr bwMode="auto">
            <a:xfrm flipV="1">
              <a:off x="5020" y="4027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65" name="Line 2277"/>
            <p:cNvSpPr>
              <a:spLocks noChangeShapeType="1"/>
            </p:cNvSpPr>
            <p:nvPr/>
          </p:nvSpPr>
          <p:spPr bwMode="auto">
            <a:xfrm flipV="1">
              <a:off x="5132" y="4027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66" name="Line 2278"/>
            <p:cNvSpPr>
              <a:spLocks noChangeShapeType="1"/>
            </p:cNvSpPr>
            <p:nvPr/>
          </p:nvSpPr>
          <p:spPr bwMode="auto">
            <a:xfrm flipV="1">
              <a:off x="5251" y="4027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67" name="Line 2279"/>
            <p:cNvSpPr>
              <a:spLocks noChangeShapeType="1"/>
            </p:cNvSpPr>
            <p:nvPr/>
          </p:nvSpPr>
          <p:spPr bwMode="auto">
            <a:xfrm flipV="1">
              <a:off x="5363" y="4027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68" name="Line 2280"/>
            <p:cNvSpPr>
              <a:spLocks noChangeShapeType="1"/>
            </p:cNvSpPr>
            <p:nvPr/>
          </p:nvSpPr>
          <p:spPr bwMode="auto">
            <a:xfrm flipV="1">
              <a:off x="5481" y="4027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69" name="Line 2281"/>
            <p:cNvSpPr>
              <a:spLocks noChangeShapeType="1"/>
            </p:cNvSpPr>
            <p:nvPr/>
          </p:nvSpPr>
          <p:spPr bwMode="auto">
            <a:xfrm flipV="1">
              <a:off x="5594" y="4027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70" name="Freeform 2282"/>
            <p:cNvSpPr>
              <a:spLocks/>
            </p:cNvSpPr>
            <p:nvPr/>
          </p:nvSpPr>
          <p:spPr bwMode="auto">
            <a:xfrm>
              <a:off x="4746" y="3577"/>
              <a:ext cx="87" cy="86"/>
            </a:xfrm>
            <a:custGeom>
              <a:avLst/>
              <a:gdLst>
                <a:gd name="T0" fmla="*/ 43 w 87"/>
                <a:gd name="T1" fmla="*/ 0 h 86"/>
                <a:gd name="T2" fmla="*/ 87 w 87"/>
                <a:gd name="T3" fmla="*/ 43 h 86"/>
                <a:gd name="T4" fmla="*/ 43 w 87"/>
                <a:gd name="T5" fmla="*/ 86 h 86"/>
                <a:gd name="T6" fmla="*/ 0 w 87"/>
                <a:gd name="T7" fmla="*/ 43 h 86"/>
                <a:gd name="T8" fmla="*/ 43 w 87"/>
                <a:gd name="T9" fmla="*/ 0 h 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"/>
                <a:gd name="T16" fmla="*/ 0 h 86"/>
                <a:gd name="T17" fmla="*/ 87 w 87"/>
                <a:gd name="T18" fmla="*/ 86 h 8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" h="86">
                  <a:moveTo>
                    <a:pt x="43" y="0"/>
                  </a:moveTo>
                  <a:lnTo>
                    <a:pt x="87" y="43"/>
                  </a:lnTo>
                  <a:lnTo>
                    <a:pt x="43" y="86"/>
                  </a:lnTo>
                  <a:lnTo>
                    <a:pt x="0" y="43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00FFFF"/>
            </a:solidFill>
            <a:ln w="9525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71" name="Freeform 2283"/>
            <p:cNvSpPr>
              <a:spLocks/>
            </p:cNvSpPr>
            <p:nvPr/>
          </p:nvSpPr>
          <p:spPr bwMode="auto">
            <a:xfrm>
              <a:off x="4627" y="3373"/>
              <a:ext cx="88" cy="87"/>
            </a:xfrm>
            <a:custGeom>
              <a:avLst/>
              <a:gdLst>
                <a:gd name="T0" fmla="*/ 44 w 88"/>
                <a:gd name="T1" fmla="*/ 0 h 87"/>
                <a:gd name="T2" fmla="*/ 88 w 88"/>
                <a:gd name="T3" fmla="*/ 43 h 87"/>
                <a:gd name="T4" fmla="*/ 44 w 88"/>
                <a:gd name="T5" fmla="*/ 87 h 87"/>
                <a:gd name="T6" fmla="*/ 0 w 88"/>
                <a:gd name="T7" fmla="*/ 43 h 87"/>
                <a:gd name="T8" fmla="*/ 44 w 88"/>
                <a:gd name="T9" fmla="*/ 0 h 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"/>
                <a:gd name="T16" fmla="*/ 0 h 87"/>
                <a:gd name="T17" fmla="*/ 88 w 88"/>
                <a:gd name="T18" fmla="*/ 87 h 8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" h="87">
                  <a:moveTo>
                    <a:pt x="44" y="0"/>
                  </a:moveTo>
                  <a:lnTo>
                    <a:pt x="88" y="43"/>
                  </a:lnTo>
                  <a:lnTo>
                    <a:pt x="44" y="87"/>
                  </a:lnTo>
                  <a:lnTo>
                    <a:pt x="0" y="43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FFFF"/>
            </a:solidFill>
            <a:ln w="9525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72" name="Freeform 2284"/>
            <p:cNvSpPr>
              <a:spLocks/>
            </p:cNvSpPr>
            <p:nvPr/>
          </p:nvSpPr>
          <p:spPr bwMode="auto">
            <a:xfrm>
              <a:off x="5207" y="3681"/>
              <a:ext cx="87" cy="87"/>
            </a:xfrm>
            <a:custGeom>
              <a:avLst/>
              <a:gdLst>
                <a:gd name="T0" fmla="*/ 44 w 87"/>
                <a:gd name="T1" fmla="*/ 0 h 87"/>
                <a:gd name="T2" fmla="*/ 87 w 87"/>
                <a:gd name="T3" fmla="*/ 44 h 87"/>
                <a:gd name="T4" fmla="*/ 44 w 87"/>
                <a:gd name="T5" fmla="*/ 87 h 87"/>
                <a:gd name="T6" fmla="*/ 0 w 87"/>
                <a:gd name="T7" fmla="*/ 44 h 87"/>
                <a:gd name="T8" fmla="*/ 44 w 87"/>
                <a:gd name="T9" fmla="*/ 0 h 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"/>
                <a:gd name="T16" fmla="*/ 0 h 87"/>
                <a:gd name="T17" fmla="*/ 87 w 87"/>
                <a:gd name="T18" fmla="*/ 87 h 8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" h="87">
                  <a:moveTo>
                    <a:pt x="44" y="0"/>
                  </a:moveTo>
                  <a:lnTo>
                    <a:pt x="87" y="44"/>
                  </a:lnTo>
                  <a:lnTo>
                    <a:pt x="44" y="87"/>
                  </a:lnTo>
                  <a:lnTo>
                    <a:pt x="0" y="44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FFFF"/>
            </a:solidFill>
            <a:ln w="9525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73" name="Freeform 2285"/>
            <p:cNvSpPr>
              <a:spLocks/>
            </p:cNvSpPr>
            <p:nvPr/>
          </p:nvSpPr>
          <p:spPr bwMode="auto">
            <a:xfrm>
              <a:off x="4858" y="3275"/>
              <a:ext cx="87" cy="86"/>
            </a:xfrm>
            <a:custGeom>
              <a:avLst/>
              <a:gdLst>
                <a:gd name="T0" fmla="*/ 44 w 87"/>
                <a:gd name="T1" fmla="*/ 0 h 86"/>
                <a:gd name="T2" fmla="*/ 87 w 87"/>
                <a:gd name="T3" fmla="*/ 43 h 86"/>
                <a:gd name="T4" fmla="*/ 44 w 87"/>
                <a:gd name="T5" fmla="*/ 86 h 86"/>
                <a:gd name="T6" fmla="*/ 0 w 87"/>
                <a:gd name="T7" fmla="*/ 43 h 86"/>
                <a:gd name="T8" fmla="*/ 44 w 87"/>
                <a:gd name="T9" fmla="*/ 0 h 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"/>
                <a:gd name="T16" fmla="*/ 0 h 86"/>
                <a:gd name="T17" fmla="*/ 87 w 87"/>
                <a:gd name="T18" fmla="*/ 86 h 8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" h="86">
                  <a:moveTo>
                    <a:pt x="44" y="0"/>
                  </a:moveTo>
                  <a:lnTo>
                    <a:pt x="87" y="43"/>
                  </a:lnTo>
                  <a:lnTo>
                    <a:pt x="44" y="86"/>
                  </a:lnTo>
                  <a:lnTo>
                    <a:pt x="0" y="43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FFFF"/>
            </a:solidFill>
            <a:ln w="9525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74" name="Freeform 2286"/>
            <p:cNvSpPr>
              <a:spLocks/>
            </p:cNvSpPr>
            <p:nvPr/>
          </p:nvSpPr>
          <p:spPr bwMode="auto">
            <a:xfrm>
              <a:off x="4746" y="3170"/>
              <a:ext cx="87" cy="86"/>
            </a:xfrm>
            <a:custGeom>
              <a:avLst/>
              <a:gdLst>
                <a:gd name="T0" fmla="*/ 43 w 87"/>
                <a:gd name="T1" fmla="*/ 0 h 86"/>
                <a:gd name="T2" fmla="*/ 87 w 87"/>
                <a:gd name="T3" fmla="*/ 43 h 86"/>
                <a:gd name="T4" fmla="*/ 43 w 87"/>
                <a:gd name="T5" fmla="*/ 86 h 86"/>
                <a:gd name="T6" fmla="*/ 0 w 87"/>
                <a:gd name="T7" fmla="*/ 43 h 86"/>
                <a:gd name="T8" fmla="*/ 43 w 87"/>
                <a:gd name="T9" fmla="*/ 0 h 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"/>
                <a:gd name="T16" fmla="*/ 0 h 86"/>
                <a:gd name="T17" fmla="*/ 87 w 87"/>
                <a:gd name="T18" fmla="*/ 86 h 8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" h="86">
                  <a:moveTo>
                    <a:pt x="43" y="0"/>
                  </a:moveTo>
                  <a:lnTo>
                    <a:pt x="87" y="43"/>
                  </a:lnTo>
                  <a:lnTo>
                    <a:pt x="43" y="86"/>
                  </a:lnTo>
                  <a:lnTo>
                    <a:pt x="0" y="43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000080"/>
            </a:solidFill>
            <a:ln w="9525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75" name="Freeform 2287"/>
            <p:cNvSpPr>
              <a:spLocks/>
            </p:cNvSpPr>
            <p:nvPr/>
          </p:nvSpPr>
          <p:spPr bwMode="auto">
            <a:xfrm>
              <a:off x="5319" y="3478"/>
              <a:ext cx="88" cy="86"/>
            </a:xfrm>
            <a:custGeom>
              <a:avLst/>
              <a:gdLst>
                <a:gd name="T0" fmla="*/ 44 w 88"/>
                <a:gd name="T1" fmla="*/ 0 h 86"/>
                <a:gd name="T2" fmla="*/ 88 w 88"/>
                <a:gd name="T3" fmla="*/ 43 h 86"/>
                <a:gd name="T4" fmla="*/ 44 w 88"/>
                <a:gd name="T5" fmla="*/ 86 h 86"/>
                <a:gd name="T6" fmla="*/ 0 w 88"/>
                <a:gd name="T7" fmla="*/ 43 h 86"/>
                <a:gd name="T8" fmla="*/ 44 w 88"/>
                <a:gd name="T9" fmla="*/ 0 h 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"/>
                <a:gd name="T16" fmla="*/ 0 h 86"/>
                <a:gd name="T17" fmla="*/ 88 w 88"/>
                <a:gd name="T18" fmla="*/ 86 h 8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" h="86">
                  <a:moveTo>
                    <a:pt x="44" y="0"/>
                  </a:moveTo>
                  <a:lnTo>
                    <a:pt x="88" y="43"/>
                  </a:lnTo>
                  <a:lnTo>
                    <a:pt x="44" y="86"/>
                  </a:lnTo>
                  <a:lnTo>
                    <a:pt x="0" y="43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FFFF"/>
            </a:solidFill>
            <a:ln w="9525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76" name="Freeform 2288"/>
            <p:cNvSpPr>
              <a:spLocks/>
            </p:cNvSpPr>
            <p:nvPr/>
          </p:nvSpPr>
          <p:spPr bwMode="auto">
            <a:xfrm>
              <a:off x="5089" y="3780"/>
              <a:ext cx="87" cy="86"/>
            </a:xfrm>
            <a:custGeom>
              <a:avLst/>
              <a:gdLst>
                <a:gd name="T0" fmla="*/ 43 w 87"/>
                <a:gd name="T1" fmla="*/ 0 h 86"/>
                <a:gd name="T2" fmla="*/ 87 w 87"/>
                <a:gd name="T3" fmla="*/ 43 h 86"/>
                <a:gd name="T4" fmla="*/ 43 w 87"/>
                <a:gd name="T5" fmla="*/ 86 h 86"/>
                <a:gd name="T6" fmla="*/ 0 w 87"/>
                <a:gd name="T7" fmla="*/ 43 h 86"/>
                <a:gd name="T8" fmla="*/ 43 w 87"/>
                <a:gd name="T9" fmla="*/ 0 h 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"/>
                <a:gd name="T16" fmla="*/ 0 h 86"/>
                <a:gd name="T17" fmla="*/ 87 w 87"/>
                <a:gd name="T18" fmla="*/ 86 h 8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" h="86">
                  <a:moveTo>
                    <a:pt x="43" y="0"/>
                  </a:moveTo>
                  <a:lnTo>
                    <a:pt x="87" y="43"/>
                  </a:lnTo>
                  <a:lnTo>
                    <a:pt x="43" y="86"/>
                  </a:lnTo>
                  <a:lnTo>
                    <a:pt x="0" y="43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77" name="Freeform 2289"/>
            <p:cNvSpPr>
              <a:spLocks/>
            </p:cNvSpPr>
            <p:nvPr/>
          </p:nvSpPr>
          <p:spPr bwMode="auto">
            <a:xfrm>
              <a:off x="5207" y="3577"/>
              <a:ext cx="87" cy="86"/>
            </a:xfrm>
            <a:custGeom>
              <a:avLst/>
              <a:gdLst>
                <a:gd name="T0" fmla="*/ 44 w 87"/>
                <a:gd name="T1" fmla="*/ 0 h 86"/>
                <a:gd name="T2" fmla="*/ 87 w 87"/>
                <a:gd name="T3" fmla="*/ 43 h 86"/>
                <a:gd name="T4" fmla="*/ 44 w 87"/>
                <a:gd name="T5" fmla="*/ 86 h 86"/>
                <a:gd name="T6" fmla="*/ 0 w 87"/>
                <a:gd name="T7" fmla="*/ 43 h 86"/>
                <a:gd name="T8" fmla="*/ 44 w 87"/>
                <a:gd name="T9" fmla="*/ 0 h 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"/>
                <a:gd name="T16" fmla="*/ 0 h 86"/>
                <a:gd name="T17" fmla="*/ 87 w 87"/>
                <a:gd name="T18" fmla="*/ 86 h 8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" h="86">
                  <a:moveTo>
                    <a:pt x="44" y="0"/>
                  </a:moveTo>
                  <a:lnTo>
                    <a:pt x="87" y="43"/>
                  </a:lnTo>
                  <a:lnTo>
                    <a:pt x="44" y="86"/>
                  </a:lnTo>
                  <a:lnTo>
                    <a:pt x="0" y="43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FFFF"/>
            </a:solidFill>
            <a:ln w="9525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78" name="Freeform 2290"/>
            <p:cNvSpPr>
              <a:spLocks/>
            </p:cNvSpPr>
            <p:nvPr/>
          </p:nvSpPr>
          <p:spPr bwMode="auto">
            <a:xfrm>
              <a:off x="5207" y="3373"/>
              <a:ext cx="87" cy="87"/>
            </a:xfrm>
            <a:custGeom>
              <a:avLst/>
              <a:gdLst>
                <a:gd name="T0" fmla="*/ 44 w 87"/>
                <a:gd name="T1" fmla="*/ 0 h 87"/>
                <a:gd name="T2" fmla="*/ 87 w 87"/>
                <a:gd name="T3" fmla="*/ 43 h 87"/>
                <a:gd name="T4" fmla="*/ 44 w 87"/>
                <a:gd name="T5" fmla="*/ 87 h 87"/>
                <a:gd name="T6" fmla="*/ 0 w 87"/>
                <a:gd name="T7" fmla="*/ 43 h 87"/>
                <a:gd name="T8" fmla="*/ 44 w 87"/>
                <a:gd name="T9" fmla="*/ 0 h 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"/>
                <a:gd name="T16" fmla="*/ 0 h 87"/>
                <a:gd name="T17" fmla="*/ 87 w 87"/>
                <a:gd name="T18" fmla="*/ 87 h 8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" h="87">
                  <a:moveTo>
                    <a:pt x="44" y="0"/>
                  </a:moveTo>
                  <a:lnTo>
                    <a:pt x="87" y="43"/>
                  </a:lnTo>
                  <a:lnTo>
                    <a:pt x="44" y="87"/>
                  </a:lnTo>
                  <a:lnTo>
                    <a:pt x="0" y="43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FFFF"/>
            </a:solidFill>
            <a:ln w="9525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79" name="Rectangle 2291"/>
            <p:cNvSpPr>
              <a:spLocks noChangeArrowheads="1"/>
            </p:cNvSpPr>
            <p:nvPr/>
          </p:nvSpPr>
          <p:spPr bwMode="auto">
            <a:xfrm>
              <a:off x="4390" y="4008"/>
              <a:ext cx="12" cy="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itchFamily="34" charset="-127"/>
                </a:rPr>
                <a:t>0</a:t>
              </a:r>
              <a:endParaRPr lang="ko-KR" altLang="en-US">
                <a:ea typeface="Gulim" pitchFamily="34" charset="-127"/>
              </a:endParaRPr>
            </a:p>
          </p:txBody>
        </p:sp>
        <p:sp>
          <p:nvSpPr>
            <p:cNvPr id="30880" name="Rectangle 2292"/>
            <p:cNvSpPr>
              <a:spLocks noChangeArrowheads="1"/>
            </p:cNvSpPr>
            <p:nvPr/>
          </p:nvSpPr>
          <p:spPr bwMode="auto">
            <a:xfrm>
              <a:off x="4390" y="3910"/>
              <a:ext cx="12" cy="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itchFamily="34" charset="-127"/>
                </a:rPr>
                <a:t>1</a:t>
              </a:r>
              <a:endParaRPr lang="ko-KR" altLang="en-US">
                <a:ea typeface="Gulim" pitchFamily="34" charset="-127"/>
              </a:endParaRPr>
            </a:p>
          </p:txBody>
        </p:sp>
        <p:sp>
          <p:nvSpPr>
            <p:cNvPr id="30881" name="Rectangle 2293"/>
            <p:cNvSpPr>
              <a:spLocks noChangeArrowheads="1"/>
            </p:cNvSpPr>
            <p:nvPr/>
          </p:nvSpPr>
          <p:spPr bwMode="auto">
            <a:xfrm>
              <a:off x="4390" y="3805"/>
              <a:ext cx="12" cy="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itchFamily="34" charset="-127"/>
                </a:rPr>
                <a:t>2</a:t>
              </a:r>
              <a:endParaRPr lang="ko-KR" altLang="en-US">
                <a:ea typeface="Gulim" pitchFamily="34" charset="-127"/>
              </a:endParaRPr>
            </a:p>
          </p:txBody>
        </p:sp>
        <p:sp>
          <p:nvSpPr>
            <p:cNvPr id="30882" name="Rectangle 2294"/>
            <p:cNvSpPr>
              <a:spLocks noChangeArrowheads="1"/>
            </p:cNvSpPr>
            <p:nvPr/>
          </p:nvSpPr>
          <p:spPr bwMode="auto">
            <a:xfrm>
              <a:off x="4390" y="3706"/>
              <a:ext cx="12" cy="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itchFamily="34" charset="-127"/>
                </a:rPr>
                <a:t>3</a:t>
              </a:r>
              <a:endParaRPr lang="ko-KR" altLang="en-US">
                <a:ea typeface="Gulim" pitchFamily="34" charset="-127"/>
              </a:endParaRPr>
            </a:p>
          </p:txBody>
        </p:sp>
        <p:sp>
          <p:nvSpPr>
            <p:cNvPr id="30883" name="Rectangle 2295"/>
            <p:cNvSpPr>
              <a:spLocks noChangeArrowheads="1"/>
            </p:cNvSpPr>
            <p:nvPr/>
          </p:nvSpPr>
          <p:spPr bwMode="auto">
            <a:xfrm>
              <a:off x="4390" y="3601"/>
              <a:ext cx="12" cy="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itchFamily="34" charset="-127"/>
                </a:rPr>
                <a:t>4</a:t>
              </a:r>
              <a:endParaRPr lang="ko-KR" altLang="en-US">
                <a:ea typeface="Gulim" pitchFamily="34" charset="-127"/>
              </a:endParaRPr>
            </a:p>
          </p:txBody>
        </p:sp>
        <p:sp>
          <p:nvSpPr>
            <p:cNvPr id="30884" name="Rectangle 2296"/>
            <p:cNvSpPr>
              <a:spLocks noChangeArrowheads="1"/>
            </p:cNvSpPr>
            <p:nvPr/>
          </p:nvSpPr>
          <p:spPr bwMode="auto">
            <a:xfrm>
              <a:off x="4390" y="3503"/>
              <a:ext cx="12" cy="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itchFamily="34" charset="-127"/>
                </a:rPr>
                <a:t>5</a:t>
              </a:r>
              <a:endParaRPr lang="ko-KR" altLang="en-US">
                <a:ea typeface="Gulim" pitchFamily="34" charset="-127"/>
              </a:endParaRPr>
            </a:p>
          </p:txBody>
        </p:sp>
        <p:sp>
          <p:nvSpPr>
            <p:cNvPr id="30885" name="Rectangle 2297"/>
            <p:cNvSpPr>
              <a:spLocks noChangeArrowheads="1"/>
            </p:cNvSpPr>
            <p:nvPr/>
          </p:nvSpPr>
          <p:spPr bwMode="auto">
            <a:xfrm>
              <a:off x="4390" y="3398"/>
              <a:ext cx="12" cy="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itchFamily="34" charset="-127"/>
                </a:rPr>
                <a:t>6</a:t>
              </a:r>
              <a:endParaRPr lang="ko-KR" altLang="en-US">
                <a:ea typeface="Gulim" pitchFamily="34" charset="-127"/>
              </a:endParaRPr>
            </a:p>
          </p:txBody>
        </p:sp>
        <p:sp>
          <p:nvSpPr>
            <p:cNvPr id="30886" name="Rectangle 2298"/>
            <p:cNvSpPr>
              <a:spLocks noChangeArrowheads="1"/>
            </p:cNvSpPr>
            <p:nvPr/>
          </p:nvSpPr>
          <p:spPr bwMode="auto">
            <a:xfrm>
              <a:off x="4390" y="3299"/>
              <a:ext cx="12" cy="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itchFamily="34" charset="-127"/>
                </a:rPr>
                <a:t>7</a:t>
              </a:r>
              <a:endParaRPr lang="ko-KR" altLang="en-US">
                <a:ea typeface="Gulim" pitchFamily="34" charset="-127"/>
              </a:endParaRPr>
            </a:p>
          </p:txBody>
        </p:sp>
        <p:sp>
          <p:nvSpPr>
            <p:cNvPr id="30887" name="Rectangle 2299"/>
            <p:cNvSpPr>
              <a:spLocks noChangeArrowheads="1"/>
            </p:cNvSpPr>
            <p:nvPr/>
          </p:nvSpPr>
          <p:spPr bwMode="auto">
            <a:xfrm>
              <a:off x="4390" y="3194"/>
              <a:ext cx="12" cy="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itchFamily="34" charset="-127"/>
                </a:rPr>
                <a:t>8</a:t>
              </a:r>
              <a:endParaRPr lang="ko-KR" altLang="en-US">
                <a:ea typeface="Gulim" pitchFamily="34" charset="-127"/>
              </a:endParaRPr>
            </a:p>
          </p:txBody>
        </p:sp>
        <p:sp>
          <p:nvSpPr>
            <p:cNvPr id="30888" name="Rectangle 2300"/>
            <p:cNvSpPr>
              <a:spLocks noChangeArrowheads="1"/>
            </p:cNvSpPr>
            <p:nvPr/>
          </p:nvSpPr>
          <p:spPr bwMode="auto">
            <a:xfrm>
              <a:off x="4390" y="3096"/>
              <a:ext cx="12" cy="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itchFamily="34" charset="-127"/>
                </a:rPr>
                <a:t>9</a:t>
              </a:r>
              <a:endParaRPr lang="ko-KR" altLang="en-US">
                <a:ea typeface="Gulim" pitchFamily="34" charset="-127"/>
              </a:endParaRPr>
            </a:p>
          </p:txBody>
        </p:sp>
        <p:sp>
          <p:nvSpPr>
            <p:cNvPr id="30889" name="Rectangle 2301"/>
            <p:cNvSpPr>
              <a:spLocks noChangeArrowheads="1"/>
            </p:cNvSpPr>
            <p:nvPr/>
          </p:nvSpPr>
          <p:spPr bwMode="auto">
            <a:xfrm>
              <a:off x="4372" y="2991"/>
              <a:ext cx="19" cy="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itchFamily="34" charset="-127"/>
                </a:rPr>
                <a:t>10</a:t>
              </a:r>
              <a:endParaRPr lang="ko-KR" altLang="en-US">
                <a:ea typeface="Gulim" pitchFamily="34" charset="-127"/>
              </a:endParaRPr>
            </a:p>
          </p:txBody>
        </p:sp>
        <p:sp>
          <p:nvSpPr>
            <p:cNvPr id="30890" name="Rectangle 2302"/>
            <p:cNvSpPr>
              <a:spLocks noChangeArrowheads="1"/>
            </p:cNvSpPr>
            <p:nvPr/>
          </p:nvSpPr>
          <p:spPr bwMode="auto">
            <a:xfrm>
              <a:off x="4434" y="4070"/>
              <a:ext cx="12" cy="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itchFamily="34" charset="-127"/>
                </a:rPr>
                <a:t>0</a:t>
              </a:r>
              <a:endParaRPr lang="ko-KR" altLang="en-US">
                <a:ea typeface="Gulim" pitchFamily="34" charset="-127"/>
              </a:endParaRPr>
            </a:p>
          </p:txBody>
        </p:sp>
        <p:sp>
          <p:nvSpPr>
            <p:cNvPr id="30891" name="Rectangle 2303"/>
            <p:cNvSpPr>
              <a:spLocks noChangeArrowheads="1"/>
            </p:cNvSpPr>
            <p:nvPr/>
          </p:nvSpPr>
          <p:spPr bwMode="auto">
            <a:xfrm>
              <a:off x="4553" y="4070"/>
              <a:ext cx="12" cy="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itchFamily="34" charset="-127"/>
                </a:rPr>
                <a:t>1</a:t>
              </a:r>
              <a:endParaRPr lang="ko-KR" altLang="en-US">
                <a:ea typeface="Gulim" pitchFamily="34" charset="-127"/>
              </a:endParaRPr>
            </a:p>
          </p:txBody>
        </p:sp>
        <p:sp>
          <p:nvSpPr>
            <p:cNvPr id="30892" name="Rectangle 2304"/>
            <p:cNvSpPr>
              <a:spLocks noChangeArrowheads="1"/>
            </p:cNvSpPr>
            <p:nvPr/>
          </p:nvSpPr>
          <p:spPr bwMode="auto">
            <a:xfrm>
              <a:off x="4665" y="4070"/>
              <a:ext cx="12" cy="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itchFamily="34" charset="-127"/>
                </a:rPr>
                <a:t>2</a:t>
              </a:r>
              <a:endParaRPr lang="ko-KR" altLang="en-US">
                <a:ea typeface="Gulim" pitchFamily="34" charset="-127"/>
              </a:endParaRPr>
            </a:p>
          </p:txBody>
        </p:sp>
        <p:sp>
          <p:nvSpPr>
            <p:cNvPr id="30893" name="Rectangle 2305"/>
            <p:cNvSpPr>
              <a:spLocks noChangeArrowheads="1"/>
            </p:cNvSpPr>
            <p:nvPr/>
          </p:nvSpPr>
          <p:spPr bwMode="auto">
            <a:xfrm>
              <a:off x="4783" y="4070"/>
              <a:ext cx="12" cy="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itchFamily="34" charset="-127"/>
                </a:rPr>
                <a:t>3</a:t>
              </a:r>
              <a:endParaRPr lang="ko-KR" altLang="en-US">
                <a:ea typeface="Gulim" pitchFamily="34" charset="-127"/>
              </a:endParaRPr>
            </a:p>
          </p:txBody>
        </p:sp>
        <p:sp>
          <p:nvSpPr>
            <p:cNvPr id="30894" name="Rectangle 2306"/>
            <p:cNvSpPr>
              <a:spLocks noChangeArrowheads="1"/>
            </p:cNvSpPr>
            <p:nvPr/>
          </p:nvSpPr>
          <p:spPr bwMode="auto">
            <a:xfrm>
              <a:off x="4895" y="4070"/>
              <a:ext cx="12" cy="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itchFamily="34" charset="-127"/>
                </a:rPr>
                <a:t>4</a:t>
              </a:r>
              <a:endParaRPr lang="ko-KR" altLang="en-US">
                <a:ea typeface="Gulim" pitchFamily="34" charset="-127"/>
              </a:endParaRPr>
            </a:p>
          </p:txBody>
        </p:sp>
        <p:sp>
          <p:nvSpPr>
            <p:cNvPr id="30895" name="Rectangle 2307"/>
            <p:cNvSpPr>
              <a:spLocks noChangeArrowheads="1"/>
            </p:cNvSpPr>
            <p:nvPr/>
          </p:nvSpPr>
          <p:spPr bwMode="auto">
            <a:xfrm>
              <a:off x="5014" y="4070"/>
              <a:ext cx="12" cy="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itchFamily="34" charset="-127"/>
                </a:rPr>
                <a:t>5</a:t>
              </a:r>
              <a:endParaRPr lang="ko-KR" altLang="en-US">
                <a:ea typeface="Gulim" pitchFamily="34" charset="-127"/>
              </a:endParaRPr>
            </a:p>
          </p:txBody>
        </p:sp>
        <p:sp>
          <p:nvSpPr>
            <p:cNvPr id="30896" name="Rectangle 2308"/>
            <p:cNvSpPr>
              <a:spLocks noChangeArrowheads="1"/>
            </p:cNvSpPr>
            <p:nvPr/>
          </p:nvSpPr>
          <p:spPr bwMode="auto">
            <a:xfrm>
              <a:off x="5126" y="4070"/>
              <a:ext cx="12" cy="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itchFamily="34" charset="-127"/>
                </a:rPr>
                <a:t>6</a:t>
              </a:r>
              <a:endParaRPr lang="ko-KR" altLang="en-US">
                <a:ea typeface="Gulim" pitchFamily="34" charset="-127"/>
              </a:endParaRPr>
            </a:p>
          </p:txBody>
        </p:sp>
        <p:sp>
          <p:nvSpPr>
            <p:cNvPr id="30897" name="Rectangle 2309"/>
            <p:cNvSpPr>
              <a:spLocks noChangeArrowheads="1"/>
            </p:cNvSpPr>
            <p:nvPr/>
          </p:nvSpPr>
          <p:spPr bwMode="auto">
            <a:xfrm>
              <a:off x="5244" y="4070"/>
              <a:ext cx="12" cy="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itchFamily="34" charset="-127"/>
                </a:rPr>
                <a:t>7</a:t>
              </a:r>
              <a:endParaRPr lang="ko-KR" altLang="en-US">
                <a:ea typeface="Gulim" pitchFamily="34" charset="-127"/>
              </a:endParaRPr>
            </a:p>
          </p:txBody>
        </p:sp>
        <p:sp>
          <p:nvSpPr>
            <p:cNvPr id="30898" name="Rectangle 2310"/>
            <p:cNvSpPr>
              <a:spLocks noChangeArrowheads="1"/>
            </p:cNvSpPr>
            <p:nvPr/>
          </p:nvSpPr>
          <p:spPr bwMode="auto">
            <a:xfrm>
              <a:off x="5357" y="4070"/>
              <a:ext cx="12" cy="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itchFamily="34" charset="-127"/>
                </a:rPr>
                <a:t>8</a:t>
              </a:r>
              <a:endParaRPr lang="ko-KR" altLang="en-US">
                <a:ea typeface="Gulim" pitchFamily="34" charset="-127"/>
              </a:endParaRPr>
            </a:p>
          </p:txBody>
        </p:sp>
        <p:sp>
          <p:nvSpPr>
            <p:cNvPr id="30899" name="Rectangle 2311"/>
            <p:cNvSpPr>
              <a:spLocks noChangeArrowheads="1"/>
            </p:cNvSpPr>
            <p:nvPr/>
          </p:nvSpPr>
          <p:spPr bwMode="auto">
            <a:xfrm>
              <a:off x="5475" y="4070"/>
              <a:ext cx="12" cy="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itchFamily="34" charset="-127"/>
                </a:rPr>
                <a:t>9</a:t>
              </a:r>
              <a:endParaRPr lang="ko-KR" altLang="en-US">
                <a:ea typeface="Gulim" pitchFamily="34" charset="-127"/>
              </a:endParaRPr>
            </a:p>
          </p:txBody>
        </p:sp>
        <p:sp>
          <p:nvSpPr>
            <p:cNvPr id="30900" name="Rectangle 2312"/>
            <p:cNvSpPr>
              <a:spLocks noChangeArrowheads="1"/>
            </p:cNvSpPr>
            <p:nvPr/>
          </p:nvSpPr>
          <p:spPr bwMode="auto">
            <a:xfrm>
              <a:off x="5575" y="4070"/>
              <a:ext cx="19" cy="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itchFamily="34" charset="-127"/>
                </a:rPr>
                <a:t>10</a:t>
              </a:r>
              <a:endParaRPr lang="ko-KR" altLang="en-US">
                <a:ea typeface="Gulim" pitchFamily="34" charset="-127"/>
              </a:endParaRPr>
            </a:p>
          </p:txBody>
        </p:sp>
        <p:sp>
          <p:nvSpPr>
            <p:cNvPr id="30901" name="Rectangle 2313"/>
            <p:cNvSpPr>
              <a:spLocks noChangeArrowheads="1"/>
            </p:cNvSpPr>
            <p:nvPr/>
          </p:nvSpPr>
          <p:spPr bwMode="auto">
            <a:xfrm>
              <a:off x="4297" y="2905"/>
              <a:ext cx="1371" cy="1282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zh-CN">
                <a:ea typeface="SimSun" pitchFamily="2" charset="-122"/>
              </a:endParaRPr>
            </a:p>
          </p:txBody>
        </p:sp>
        <p:sp>
          <p:nvSpPr>
            <p:cNvPr id="30902" name="Line 2314"/>
            <p:cNvSpPr>
              <a:spLocks noChangeShapeType="1"/>
            </p:cNvSpPr>
            <p:nvPr/>
          </p:nvSpPr>
          <p:spPr bwMode="auto">
            <a:xfrm>
              <a:off x="5245" y="3456"/>
              <a:ext cx="0" cy="1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0903" name="Freeform 2315"/>
            <p:cNvSpPr>
              <a:spLocks/>
            </p:cNvSpPr>
            <p:nvPr/>
          </p:nvSpPr>
          <p:spPr bwMode="auto">
            <a:xfrm>
              <a:off x="5088" y="3600"/>
              <a:ext cx="87" cy="86"/>
            </a:xfrm>
            <a:custGeom>
              <a:avLst/>
              <a:gdLst>
                <a:gd name="T0" fmla="*/ 43 w 87"/>
                <a:gd name="T1" fmla="*/ 0 h 86"/>
                <a:gd name="T2" fmla="*/ 87 w 87"/>
                <a:gd name="T3" fmla="*/ 43 h 86"/>
                <a:gd name="T4" fmla="*/ 43 w 87"/>
                <a:gd name="T5" fmla="*/ 86 h 86"/>
                <a:gd name="T6" fmla="*/ 0 w 87"/>
                <a:gd name="T7" fmla="*/ 43 h 86"/>
                <a:gd name="T8" fmla="*/ 43 w 87"/>
                <a:gd name="T9" fmla="*/ 0 h 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"/>
                <a:gd name="T16" fmla="*/ 0 h 86"/>
                <a:gd name="T17" fmla="*/ 87 w 87"/>
                <a:gd name="T18" fmla="*/ 86 h 8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" h="86">
                  <a:moveTo>
                    <a:pt x="43" y="0"/>
                  </a:moveTo>
                  <a:lnTo>
                    <a:pt x="87" y="43"/>
                  </a:lnTo>
                  <a:lnTo>
                    <a:pt x="43" y="86"/>
                  </a:lnTo>
                  <a:lnTo>
                    <a:pt x="0" y="43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000080"/>
            </a:solidFill>
            <a:ln w="9525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>
    <p:zo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5"/>
          <p:cNvSpPr txBox="1">
            <a:spLocks noGrp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9B7F41A9-56C7-4336-812A-61B9AC6A9109}" type="slidenum">
              <a:rPr lang="en-US" altLang="zh-CN" sz="1200">
                <a:ea typeface="SimSun" pitchFamily="2" charset="-122"/>
              </a:rPr>
              <a:pPr algn="r"/>
              <a:t>22</a:t>
            </a:fld>
            <a:endParaRPr lang="en-US" altLang="zh-CN" sz="1200">
              <a:ea typeface="SimSun" pitchFamily="2" charset="-122"/>
            </a:endParaRPr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9144000" cy="990600"/>
          </a:xfrm>
        </p:spPr>
        <p:txBody>
          <a:bodyPr lIns="92075" tIns="46038" rIns="92075" bIns="46038" anchor="ctr"/>
          <a:lstStyle/>
          <a:p>
            <a:pPr eaLnBrk="1" hangingPunct="1"/>
            <a:r>
              <a:rPr lang="en-AU" altLang="zh-TW" sz="3200" dirty="0">
                <a:ea typeface="PMingLiU" pitchFamily="18" charset="-120"/>
              </a:rPr>
              <a:t>Cluster Analysis: Basic Concepts and Methods</a:t>
            </a:r>
            <a:endParaRPr lang="en-US" altLang="zh-CN" sz="3200" dirty="0">
              <a:ea typeface="PMingLiU" pitchFamily="18" charset="-120"/>
            </a:endParaRP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371600"/>
            <a:ext cx="8223250" cy="5181600"/>
          </a:xfrm>
        </p:spPr>
        <p:txBody>
          <a:bodyPr lIns="92075" tIns="46038" rIns="92075" bIns="46038"/>
          <a:lstStyle/>
          <a:p>
            <a:pPr marL="533400" indent="-533400">
              <a:lnSpc>
                <a:spcPct val="130000"/>
              </a:lnSpc>
            </a:pPr>
            <a:r>
              <a:rPr lang="en-US" altLang="zh-CN" dirty="0">
                <a:latin typeface="Calibri" pitchFamily="34" charset="0"/>
                <a:ea typeface="SimSun" pitchFamily="2" charset="-122"/>
              </a:rPr>
              <a:t>Cluster Analysis: Basic Concepts</a:t>
            </a:r>
          </a:p>
          <a:p>
            <a:pPr marL="533400" indent="-533400">
              <a:lnSpc>
                <a:spcPct val="130000"/>
              </a:lnSpc>
            </a:pPr>
            <a:r>
              <a:rPr lang="en-US" altLang="zh-CN" dirty="0">
                <a:latin typeface="Calibri" pitchFamily="34" charset="0"/>
                <a:ea typeface="SimSun" pitchFamily="2" charset="-122"/>
              </a:rPr>
              <a:t>Partitioning Methods</a:t>
            </a:r>
          </a:p>
          <a:p>
            <a:pPr marL="533400" indent="-533400">
              <a:lnSpc>
                <a:spcPct val="130000"/>
              </a:lnSpc>
            </a:pPr>
            <a:r>
              <a:rPr lang="en-US" altLang="zh-CN" dirty="0">
                <a:latin typeface="Calibri" pitchFamily="34" charset="0"/>
                <a:ea typeface="SimSun" pitchFamily="2" charset="-122"/>
              </a:rPr>
              <a:t>Hierarchical Methods</a:t>
            </a:r>
          </a:p>
          <a:p>
            <a:pPr marL="533400" indent="-533400">
              <a:lnSpc>
                <a:spcPct val="130000"/>
              </a:lnSpc>
            </a:pPr>
            <a:r>
              <a:rPr lang="en-US" altLang="zh-CN" dirty="0">
                <a:latin typeface="Calibri" pitchFamily="34" charset="0"/>
                <a:ea typeface="SimSun" pitchFamily="2" charset="-122"/>
              </a:rPr>
              <a:t>Evaluation of Clustering</a:t>
            </a:r>
          </a:p>
          <a:p>
            <a:pPr marL="533400" indent="-533400">
              <a:lnSpc>
                <a:spcPct val="130000"/>
              </a:lnSpc>
            </a:pPr>
            <a:r>
              <a:rPr lang="en-US" altLang="zh-CN" dirty="0">
                <a:latin typeface="Calibri" pitchFamily="34" charset="0"/>
                <a:ea typeface="SimSun" pitchFamily="2" charset="-122"/>
              </a:rPr>
              <a:t>Summary</a:t>
            </a:r>
          </a:p>
        </p:txBody>
      </p:sp>
      <p:sp>
        <p:nvSpPr>
          <p:cNvPr id="32773" name="AutoShape 5"/>
          <p:cNvSpPr>
            <a:spLocks noChangeArrowheads="1"/>
          </p:cNvSpPr>
          <p:nvPr/>
        </p:nvSpPr>
        <p:spPr bwMode="auto">
          <a:xfrm rot="9867012">
            <a:off x="4419600" y="2743200"/>
            <a:ext cx="304800" cy="381000"/>
          </a:xfrm>
          <a:prstGeom prst="notchedRightArrow">
            <a:avLst>
              <a:gd name="adj1" fmla="val 50000"/>
              <a:gd name="adj2" fmla="val 25000"/>
            </a:avLst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endParaRPr lang="zh-CN" altLang="zh-CN">
              <a:ea typeface="SimSun" pitchFamily="2" charset="-122"/>
            </a:endParaRPr>
          </a:p>
        </p:txBody>
      </p:sp>
      <p:sp>
        <p:nvSpPr>
          <p:cNvPr id="32774" name="Slide Number Placeholder 5"/>
          <p:cNvSpPr txBox="1">
            <a:spLocks noGrp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AB9B358F-1DFB-4530-85E4-828324D18FF7}" type="slidenum">
              <a:rPr lang="en-US" altLang="zh-CN" sz="1200">
                <a:ea typeface="SimSun" pitchFamily="2" charset="-122"/>
              </a:rPr>
              <a:pPr algn="r"/>
              <a:t>22</a:t>
            </a:fld>
            <a:endParaRPr lang="en-US" altLang="zh-CN" sz="1200">
              <a:ea typeface="SimSun" pitchFamily="2" charset="-122"/>
            </a:endParaRPr>
          </a:p>
        </p:txBody>
      </p:sp>
    </p:spTree>
  </p:cSld>
  <p:clrMapOvr>
    <a:masterClrMapping/>
  </p:clrMapOvr>
  <p:transition>
    <p:zo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" y="304800"/>
            <a:ext cx="5791200" cy="838200"/>
          </a:xfrm>
        </p:spPr>
        <p:txBody>
          <a:bodyPr lIns="92075" tIns="46038" rIns="92075" bIns="46038" anchor="ctr"/>
          <a:lstStyle/>
          <a:p>
            <a:pPr eaLnBrk="1" hangingPunct="1"/>
            <a:r>
              <a:rPr lang="en-US" altLang="zh-CN">
                <a:ea typeface="SimSun" pitchFamily="2" charset="-122"/>
                <a:cs typeface="Tahoma" pitchFamily="34" charset="0"/>
                <a:sym typeface="Symbol" pitchFamily="18" charset="2"/>
              </a:rPr>
              <a:t>Distance between Clusters</a:t>
            </a:r>
            <a:endParaRPr lang="en-US" altLang="zh-CN" sz="3200">
              <a:ea typeface="SimSun" pitchFamily="2" charset="-122"/>
              <a:cs typeface="Tahoma" pitchFamily="34" charset="0"/>
            </a:endParaRP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295400"/>
            <a:ext cx="8382000" cy="5181600"/>
          </a:xfrm>
        </p:spPr>
        <p:txBody>
          <a:bodyPr lIns="92075" tIns="46038" rIns="92075" bIns="46038"/>
          <a:lstStyle/>
          <a:p>
            <a:pPr eaLnBrk="1" hangingPunct="1">
              <a:lnSpc>
                <a:spcPct val="130000"/>
              </a:lnSpc>
            </a:pPr>
            <a:r>
              <a:rPr lang="en-US" altLang="zh-CN" sz="2400" dirty="0">
                <a:solidFill>
                  <a:srgbClr val="0000FF"/>
                </a:solidFill>
                <a:ea typeface="SimSun" pitchFamily="2" charset="-122"/>
                <a:cs typeface="Tahoma" pitchFamily="34" charset="0"/>
                <a:sym typeface="Symbol" pitchFamily="18" charset="2"/>
              </a:rPr>
              <a:t>Single link</a:t>
            </a:r>
            <a:r>
              <a:rPr lang="en-US" altLang="zh-CN" sz="2400" dirty="0">
                <a:ea typeface="SimSun" pitchFamily="2" charset="-122"/>
                <a:cs typeface="Tahoma" pitchFamily="34" charset="0"/>
                <a:sym typeface="Symbol" pitchFamily="18" charset="2"/>
              </a:rPr>
              <a:t>:  </a:t>
            </a:r>
            <a:r>
              <a:rPr lang="en-US" altLang="zh-CN" sz="2000" dirty="0">
                <a:solidFill>
                  <a:srgbClr val="C00000"/>
                </a:solidFill>
                <a:ea typeface="SimSun" pitchFamily="2" charset="-122"/>
                <a:cs typeface="Tahoma" pitchFamily="34" charset="0"/>
                <a:sym typeface="Symbol" pitchFamily="18" charset="2"/>
              </a:rPr>
              <a:t>smallest distance </a:t>
            </a:r>
            <a:r>
              <a:rPr lang="en-US" altLang="zh-CN" sz="2000" dirty="0">
                <a:ea typeface="SimSun" pitchFamily="2" charset="-122"/>
                <a:cs typeface="Tahoma" pitchFamily="34" charset="0"/>
                <a:sym typeface="Symbol" pitchFamily="18" charset="2"/>
              </a:rPr>
              <a:t>between an </a:t>
            </a:r>
            <a:r>
              <a:rPr lang="en-US" altLang="zh-CN" sz="2000" dirty="0">
                <a:solidFill>
                  <a:srgbClr val="0000FF"/>
                </a:solidFill>
                <a:ea typeface="SimSun" pitchFamily="2" charset="-122"/>
                <a:cs typeface="Tahoma" pitchFamily="34" charset="0"/>
                <a:sym typeface="Symbol" pitchFamily="18" charset="2"/>
              </a:rPr>
              <a:t>element in one cluster and an element in the other,</a:t>
            </a:r>
            <a:r>
              <a:rPr lang="en-US" altLang="zh-CN" sz="2000" dirty="0">
                <a:ea typeface="SimSun" pitchFamily="2" charset="-122"/>
                <a:cs typeface="Tahoma" pitchFamily="34" charset="0"/>
                <a:sym typeface="Symbol" pitchFamily="18" charset="2"/>
              </a:rPr>
              <a:t> i.e.,  dist(</a:t>
            </a:r>
            <a:r>
              <a:rPr lang="en-US" altLang="zh-CN" sz="2000" dirty="0" err="1">
                <a:ea typeface="SimSun" pitchFamily="2" charset="-122"/>
                <a:cs typeface="Tahoma" pitchFamily="34" charset="0"/>
                <a:sym typeface="Symbol" pitchFamily="18" charset="2"/>
              </a:rPr>
              <a:t>K</a:t>
            </a:r>
            <a:r>
              <a:rPr lang="en-US" altLang="zh-CN" sz="2000" baseline="-25000" dirty="0" err="1">
                <a:ea typeface="SimSun" pitchFamily="2" charset="-122"/>
                <a:cs typeface="Tahoma" pitchFamily="34" charset="0"/>
                <a:sym typeface="Symbol" pitchFamily="18" charset="2"/>
              </a:rPr>
              <a:t>i</a:t>
            </a:r>
            <a:r>
              <a:rPr lang="en-US" altLang="zh-CN" sz="2000" dirty="0">
                <a:ea typeface="SimSun" pitchFamily="2" charset="-122"/>
                <a:cs typeface="Tahoma" pitchFamily="34" charset="0"/>
                <a:sym typeface="Symbol" pitchFamily="18" charset="2"/>
              </a:rPr>
              <a:t>, </a:t>
            </a:r>
            <a:r>
              <a:rPr lang="en-US" altLang="zh-CN" sz="2000" dirty="0" err="1">
                <a:ea typeface="SimSun" pitchFamily="2" charset="-122"/>
                <a:cs typeface="Tahoma" pitchFamily="34" charset="0"/>
                <a:sym typeface="Symbol" pitchFamily="18" charset="2"/>
              </a:rPr>
              <a:t>K</a:t>
            </a:r>
            <a:r>
              <a:rPr lang="en-US" altLang="zh-CN" sz="2000" baseline="-25000" dirty="0" err="1">
                <a:ea typeface="SimSun" pitchFamily="2" charset="-122"/>
                <a:cs typeface="Tahoma" pitchFamily="34" charset="0"/>
                <a:sym typeface="Symbol" pitchFamily="18" charset="2"/>
              </a:rPr>
              <a:t>j</a:t>
            </a:r>
            <a:r>
              <a:rPr lang="en-US" altLang="zh-CN" sz="2000" dirty="0">
                <a:ea typeface="SimSun" pitchFamily="2" charset="-122"/>
                <a:cs typeface="Tahoma" pitchFamily="34" charset="0"/>
                <a:sym typeface="Symbol" pitchFamily="18" charset="2"/>
              </a:rPr>
              <a:t>) = min(t</a:t>
            </a:r>
            <a:r>
              <a:rPr lang="en-US" altLang="zh-CN" sz="2000" baseline="-25000" dirty="0">
                <a:ea typeface="SimSun" pitchFamily="2" charset="-122"/>
                <a:cs typeface="Tahoma" pitchFamily="34" charset="0"/>
                <a:sym typeface="Symbol" pitchFamily="18" charset="2"/>
              </a:rPr>
              <a:t>ip</a:t>
            </a:r>
            <a:r>
              <a:rPr lang="en-US" altLang="zh-CN" sz="2000" dirty="0">
                <a:ea typeface="SimSun" pitchFamily="2" charset="-122"/>
                <a:cs typeface="Tahoma" pitchFamily="34" charset="0"/>
                <a:sym typeface="Symbol" pitchFamily="18" charset="2"/>
              </a:rPr>
              <a:t>, </a:t>
            </a:r>
            <a:r>
              <a:rPr lang="en-US" altLang="zh-CN" sz="2000" dirty="0" err="1">
                <a:ea typeface="SimSun" pitchFamily="2" charset="-122"/>
                <a:cs typeface="Tahoma" pitchFamily="34" charset="0"/>
                <a:sym typeface="Symbol" pitchFamily="18" charset="2"/>
              </a:rPr>
              <a:t>t</a:t>
            </a:r>
            <a:r>
              <a:rPr lang="en-US" altLang="zh-CN" sz="2000" baseline="-25000" dirty="0" err="1">
                <a:ea typeface="SimSun" pitchFamily="2" charset="-122"/>
                <a:cs typeface="Tahoma" pitchFamily="34" charset="0"/>
                <a:sym typeface="Symbol" pitchFamily="18" charset="2"/>
              </a:rPr>
              <a:t>jq</a:t>
            </a:r>
            <a:r>
              <a:rPr lang="en-US" altLang="zh-CN" sz="2000" dirty="0">
                <a:ea typeface="SimSun" pitchFamily="2" charset="-122"/>
                <a:cs typeface="Tahoma" pitchFamily="34" charset="0"/>
                <a:sym typeface="Symbol" pitchFamily="18" charset="2"/>
              </a:rPr>
              <a:t>)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z="2400" dirty="0">
                <a:solidFill>
                  <a:srgbClr val="0000FF"/>
                </a:solidFill>
                <a:ea typeface="SimSun" pitchFamily="2" charset="-122"/>
                <a:cs typeface="Tahoma" pitchFamily="34" charset="0"/>
                <a:sym typeface="Symbol" pitchFamily="18" charset="2"/>
              </a:rPr>
              <a:t>Complete link: </a:t>
            </a:r>
            <a:r>
              <a:rPr lang="en-US" altLang="zh-CN" sz="2000" dirty="0">
                <a:solidFill>
                  <a:srgbClr val="C00000"/>
                </a:solidFill>
                <a:ea typeface="SimSun" pitchFamily="2" charset="-122"/>
                <a:cs typeface="Tahoma" pitchFamily="34" charset="0"/>
                <a:sym typeface="Symbol" pitchFamily="18" charset="2"/>
              </a:rPr>
              <a:t>largest distance </a:t>
            </a:r>
            <a:r>
              <a:rPr lang="en-US" altLang="zh-CN" sz="2000" dirty="0">
                <a:ea typeface="SimSun" pitchFamily="2" charset="-122"/>
                <a:cs typeface="Tahoma" pitchFamily="34" charset="0"/>
                <a:sym typeface="Symbol" pitchFamily="18" charset="2"/>
              </a:rPr>
              <a:t>between an </a:t>
            </a:r>
            <a:r>
              <a:rPr lang="en-US" altLang="zh-CN" sz="2000" dirty="0">
                <a:solidFill>
                  <a:srgbClr val="0000FF"/>
                </a:solidFill>
                <a:ea typeface="SimSun" pitchFamily="2" charset="-122"/>
                <a:cs typeface="Tahoma" pitchFamily="34" charset="0"/>
                <a:sym typeface="Symbol" pitchFamily="18" charset="2"/>
              </a:rPr>
              <a:t>element in one cluster and an element in the other</a:t>
            </a:r>
            <a:r>
              <a:rPr lang="en-US" altLang="zh-CN" sz="2000" dirty="0">
                <a:ea typeface="SimSun" pitchFamily="2" charset="-122"/>
                <a:cs typeface="Tahoma" pitchFamily="34" charset="0"/>
                <a:sym typeface="Symbol" pitchFamily="18" charset="2"/>
              </a:rPr>
              <a:t>, i.e.,  dist(</a:t>
            </a:r>
            <a:r>
              <a:rPr lang="en-US" altLang="zh-CN" sz="2000" dirty="0" err="1">
                <a:ea typeface="SimSun" pitchFamily="2" charset="-122"/>
                <a:cs typeface="Tahoma" pitchFamily="34" charset="0"/>
                <a:sym typeface="Symbol" pitchFamily="18" charset="2"/>
              </a:rPr>
              <a:t>K</a:t>
            </a:r>
            <a:r>
              <a:rPr lang="en-US" altLang="zh-CN" sz="2000" baseline="-25000" dirty="0" err="1">
                <a:ea typeface="SimSun" pitchFamily="2" charset="-122"/>
                <a:cs typeface="Tahoma" pitchFamily="34" charset="0"/>
                <a:sym typeface="Symbol" pitchFamily="18" charset="2"/>
              </a:rPr>
              <a:t>i</a:t>
            </a:r>
            <a:r>
              <a:rPr lang="en-US" altLang="zh-CN" sz="2000" dirty="0">
                <a:ea typeface="SimSun" pitchFamily="2" charset="-122"/>
                <a:cs typeface="Tahoma" pitchFamily="34" charset="0"/>
                <a:sym typeface="Symbol" pitchFamily="18" charset="2"/>
              </a:rPr>
              <a:t>, </a:t>
            </a:r>
            <a:r>
              <a:rPr lang="en-US" altLang="zh-CN" sz="2000" dirty="0" err="1">
                <a:ea typeface="SimSun" pitchFamily="2" charset="-122"/>
                <a:cs typeface="Tahoma" pitchFamily="34" charset="0"/>
                <a:sym typeface="Symbol" pitchFamily="18" charset="2"/>
              </a:rPr>
              <a:t>K</a:t>
            </a:r>
            <a:r>
              <a:rPr lang="en-US" altLang="zh-CN" sz="2000" baseline="-25000" dirty="0" err="1">
                <a:ea typeface="SimSun" pitchFamily="2" charset="-122"/>
                <a:cs typeface="Tahoma" pitchFamily="34" charset="0"/>
                <a:sym typeface="Symbol" pitchFamily="18" charset="2"/>
              </a:rPr>
              <a:t>j</a:t>
            </a:r>
            <a:r>
              <a:rPr lang="en-US" altLang="zh-CN" sz="2000" dirty="0">
                <a:ea typeface="SimSun" pitchFamily="2" charset="-122"/>
                <a:cs typeface="Tahoma" pitchFamily="34" charset="0"/>
                <a:sym typeface="Symbol" pitchFamily="18" charset="2"/>
              </a:rPr>
              <a:t>) = max(t</a:t>
            </a:r>
            <a:r>
              <a:rPr lang="en-US" altLang="zh-CN" sz="2000" baseline="-25000" dirty="0">
                <a:ea typeface="SimSun" pitchFamily="2" charset="-122"/>
                <a:cs typeface="Tahoma" pitchFamily="34" charset="0"/>
                <a:sym typeface="Symbol" pitchFamily="18" charset="2"/>
              </a:rPr>
              <a:t>ip</a:t>
            </a:r>
            <a:r>
              <a:rPr lang="en-US" altLang="zh-CN" sz="2000" dirty="0">
                <a:ea typeface="SimSun" pitchFamily="2" charset="-122"/>
                <a:cs typeface="Tahoma" pitchFamily="34" charset="0"/>
                <a:sym typeface="Symbol" pitchFamily="18" charset="2"/>
              </a:rPr>
              <a:t>, </a:t>
            </a:r>
            <a:r>
              <a:rPr lang="en-US" altLang="zh-CN" sz="2000" dirty="0" err="1">
                <a:ea typeface="SimSun" pitchFamily="2" charset="-122"/>
                <a:cs typeface="Tahoma" pitchFamily="34" charset="0"/>
                <a:sym typeface="Symbol" pitchFamily="18" charset="2"/>
              </a:rPr>
              <a:t>t</a:t>
            </a:r>
            <a:r>
              <a:rPr lang="en-US" altLang="zh-CN" sz="2000" baseline="-25000" dirty="0" err="1">
                <a:ea typeface="SimSun" pitchFamily="2" charset="-122"/>
                <a:cs typeface="Tahoma" pitchFamily="34" charset="0"/>
                <a:sym typeface="Symbol" pitchFamily="18" charset="2"/>
              </a:rPr>
              <a:t>jq</a:t>
            </a:r>
            <a:r>
              <a:rPr lang="en-US" altLang="zh-CN" sz="2000" dirty="0">
                <a:ea typeface="SimSun" pitchFamily="2" charset="-122"/>
                <a:cs typeface="Tahoma" pitchFamily="34" charset="0"/>
                <a:sym typeface="Symbol" pitchFamily="18" charset="2"/>
              </a:rPr>
              <a:t>)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z="2400" dirty="0" err="1">
                <a:solidFill>
                  <a:srgbClr val="0000FF"/>
                </a:solidFill>
                <a:ea typeface="SimSun" pitchFamily="2" charset="-122"/>
                <a:cs typeface="Tahoma" pitchFamily="34" charset="0"/>
                <a:sym typeface="Symbol" pitchFamily="18" charset="2"/>
              </a:rPr>
              <a:t>Centroid</a:t>
            </a:r>
            <a:r>
              <a:rPr lang="en-US" altLang="zh-CN" sz="2400" dirty="0">
                <a:ea typeface="SimSun" pitchFamily="2" charset="-122"/>
                <a:cs typeface="Tahoma" pitchFamily="34" charset="0"/>
                <a:sym typeface="Symbol" pitchFamily="18" charset="2"/>
              </a:rPr>
              <a:t>: </a:t>
            </a:r>
            <a:r>
              <a:rPr lang="en-US" altLang="zh-CN" sz="2000" dirty="0">
                <a:ea typeface="SimSun" pitchFamily="2" charset="-122"/>
                <a:cs typeface="Tahoma" pitchFamily="34" charset="0"/>
                <a:sym typeface="Symbol" pitchFamily="18" charset="2"/>
              </a:rPr>
              <a:t>distance </a:t>
            </a:r>
            <a:r>
              <a:rPr lang="en-US" altLang="zh-CN" sz="2000" dirty="0">
                <a:solidFill>
                  <a:srgbClr val="0000FF"/>
                </a:solidFill>
                <a:ea typeface="SimSun" pitchFamily="2" charset="-122"/>
                <a:cs typeface="Tahoma" pitchFamily="34" charset="0"/>
                <a:sym typeface="Symbol" pitchFamily="18" charset="2"/>
              </a:rPr>
              <a:t>between the </a:t>
            </a:r>
            <a:r>
              <a:rPr lang="en-US" altLang="zh-CN" sz="2000" dirty="0" err="1">
                <a:solidFill>
                  <a:srgbClr val="0000FF"/>
                </a:solidFill>
                <a:ea typeface="SimSun" pitchFamily="2" charset="-122"/>
                <a:cs typeface="Tahoma" pitchFamily="34" charset="0"/>
                <a:sym typeface="Symbol" pitchFamily="18" charset="2"/>
              </a:rPr>
              <a:t>centroids</a:t>
            </a:r>
            <a:r>
              <a:rPr lang="en-US" altLang="zh-CN" sz="2000" dirty="0">
                <a:solidFill>
                  <a:srgbClr val="0000FF"/>
                </a:solidFill>
                <a:ea typeface="SimSun" pitchFamily="2" charset="-122"/>
                <a:cs typeface="Tahoma" pitchFamily="34" charset="0"/>
                <a:sym typeface="Symbol" pitchFamily="18" charset="2"/>
              </a:rPr>
              <a:t> </a:t>
            </a:r>
            <a:r>
              <a:rPr lang="en-US" altLang="zh-CN" sz="2000" dirty="0">
                <a:ea typeface="SimSun" pitchFamily="2" charset="-122"/>
                <a:cs typeface="Tahoma" pitchFamily="34" charset="0"/>
                <a:sym typeface="Symbol" pitchFamily="18" charset="2"/>
              </a:rPr>
              <a:t>of two clusters, i.e.,  dist(</a:t>
            </a:r>
            <a:r>
              <a:rPr lang="en-US" altLang="zh-CN" sz="2000" dirty="0" err="1">
                <a:ea typeface="SimSun" pitchFamily="2" charset="-122"/>
                <a:cs typeface="Tahoma" pitchFamily="34" charset="0"/>
                <a:sym typeface="Symbol" pitchFamily="18" charset="2"/>
              </a:rPr>
              <a:t>K</a:t>
            </a:r>
            <a:r>
              <a:rPr lang="en-US" altLang="zh-CN" sz="2000" baseline="-25000" dirty="0" err="1">
                <a:ea typeface="SimSun" pitchFamily="2" charset="-122"/>
                <a:cs typeface="Tahoma" pitchFamily="34" charset="0"/>
                <a:sym typeface="Symbol" pitchFamily="18" charset="2"/>
              </a:rPr>
              <a:t>i</a:t>
            </a:r>
            <a:r>
              <a:rPr lang="en-US" altLang="zh-CN" sz="2000" dirty="0">
                <a:ea typeface="SimSun" pitchFamily="2" charset="-122"/>
                <a:cs typeface="Tahoma" pitchFamily="34" charset="0"/>
                <a:sym typeface="Symbol" pitchFamily="18" charset="2"/>
              </a:rPr>
              <a:t>, </a:t>
            </a:r>
            <a:r>
              <a:rPr lang="en-US" altLang="zh-CN" sz="2000" dirty="0" err="1">
                <a:ea typeface="SimSun" pitchFamily="2" charset="-122"/>
                <a:cs typeface="Tahoma" pitchFamily="34" charset="0"/>
                <a:sym typeface="Symbol" pitchFamily="18" charset="2"/>
              </a:rPr>
              <a:t>K</a:t>
            </a:r>
            <a:r>
              <a:rPr lang="en-US" altLang="zh-CN" sz="2000" baseline="-25000" dirty="0" err="1">
                <a:ea typeface="SimSun" pitchFamily="2" charset="-122"/>
                <a:cs typeface="Tahoma" pitchFamily="34" charset="0"/>
                <a:sym typeface="Symbol" pitchFamily="18" charset="2"/>
              </a:rPr>
              <a:t>j</a:t>
            </a:r>
            <a:r>
              <a:rPr lang="en-US" altLang="zh-CN" sz="2000" dirty="0">
                <a:ea typeface="SimSun" pitchFamily="2" charset="-122"/>
                <a:cs typeface="Tahoma" pitchFamily="34" charset="0"/>
                <a:sym typeface="Symbol" pitchFamily="18" charset="2"/>
              </a:rPr>
              <a:t>) = dist(</a:t>
            </a:r>
            <a:r>
              <a:rPr lang="en-US" altLang="zh-CN" sz="2000" dirty="0" err="1">
                <a:ea typeface="SimSun" pitchFamily="2" charset="-122"/>
                <a:cs typeface="Tahoma" pitchFamily="34" charset="0"/>
                <a:sym typeface="Symbol" pitchFamily="18" charset="2"/>
              </a:rPr>
              <a:t>C</a:t>
            </a:r>
            <a:r>
              <a:rPr lang="en-US" altLang="zh-CN" sz="2000" baseline="-25000" dirty="0" err="1">
                <a:ea typeface="SimSun" pitchFamily="2" charset="-122"/>
                <a:cs typeface="Tahoma" pitchFamily="34" charset="0"/>
                <a:sym typeface="Symbol" pitchFamily="18" charset="2"/>
              </a:rPr>
              <a:t>i</a:t>
            </a:r>
            <a:r>
              <a:rPr lang="en-US" altLang="zh-CN" sz="2000" dirty="0">
                <a:ea typeface="SimSun" pitchFamily="2" charset="-122"/>
                <a:cs typeface="Tahoma" pitchFamily="34" charset="0"/>
                <a:sym typeface="Symbol" pitchFamily="18" charset="2"/>
              </a:rPr>
              <a:t>, </a:t>
            </a:r>
            <a:r>
              <a:rPr lang="en-US" altLang="zh-CN" sz="2000" dirty="0" err="1">
                <a:ea typeface="SimSun" pitchFamily="2" charset="-122"/>
                <a:cs typeface="Tahoma" pitchFamily="34" charset="0"/>
                <a:sym typeface="Symbol" pitchFamily="18" charset="2"/>
              </a:rPr>
              <a:t>C</a:t>
            </a:r>
            <a:r>
              <a:rPr lang="en-US" altLang="zh-CN" sz="2000" baseline="-25000" dirty="0" err="1">
                <a:ea typeface="SimSun" pitchFamily="2" charset="-122"/>
                <a:cs typeface="Tahoma" pitchFamily="34" charset="0"/>
                <a:sym typeface="Symbol" pitchFamily="18" charset="2"/>
              </a:rPr>
              <a:t>j</a:t>
            </a:r>
            <a:r>
              <a:rPr lang="en-US" altLang="zh-CN" sz="2000" dirty="0">
                <a:ea typeface="SimSun" pitchFamily="2" charset="-122"/>
                <a:cs typeface="Tahoma" pitchFamily="34" charset="0"/>
                <a:sym typeface="Symbol" pitchFamily="18" charset="2"/>
              </a:rPr>
              <a:t>)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z="2400" dirty="0" err="1">
                <a:solidFill>
                  <a:srgbClr val="0000FF"/>
                </a:solidFill>
                <a:ea typeface="SimSun" pitchFamily="2" charset="-122"/>
                <a:cs typeface="Tahoma" pitchFamily="34" charset="0"/>
                <a:sym typeface="Symbol" pitchFamily="18" charset="2"/>
              </a:rPr>
              <a:t>Medoid</a:t>
            </a:r>
            <a:r>
              <a:rPr lang="en-US" altLang="zh-CN" sz="2400" dirty="0">
                <a:ea typeface="SimSun" pitchFamily="2" charset="-122"/>
                <a:cs typeface="Tahoma" pitchFamily="34" charset="0"/>
                <a:sym typeface="Symbol" pitchFamily="18" charset="2"/>
              </a:rPr>
              <a:t>: </a:t>
            </a:r>
            <a:r>
              <a:rPr lang="en-US" altLang="zh-CN" sz="2000" dirty="0">
                <a:ea typeface="SimSun" pitchFamily="2" charset="-122"/>
                <a:cs typeface="Tahoma" pitchFamily="34" charset="0"/>
                <a:sym typeface="Symbol" pitchFamily="18" charset="2"/>
              </a:rPr>
              <a:t>distance between the </a:t>
            </a:r>
            <a:r>
              <a:rPr lang="en-US" altLang="zh-CN" sz="2000" dirty="0" err="1">
                <a:ea typeface="SimSun" pitchFamily="2" charset="-122"/>
                <a:cs typeface="Tahoma" pitchFamily="34" charset="0"/>
                <a:sym typeface="Symbol" pitchFamily="18" charset="2"/>
              </a:rPr>
              <a:t>medoids</a:t>
            </a:r>
            <a:r>
              <a:rPr lang="en-US" altLang="zh-CN" sz="2000" dirty="0">
                <a:ea typeface="SimSun" pitchFamily="2" charset="-122"/>
                <a:cs typeface="Tahoma" pitchFamily="34" charset="0"/>
                <a:sym typeface="Symbol" pitchFamily="18" charset="2"/>
              </a:rPr>
              <a:t> of two clusters, i.e.,  dist(</a:t>
            </a:r>
            <a:r>
              <a:rPr lang="en-US" altLang="zh-CN" sz="2000" dirty="0" err="1">
                <a:ea typeface="SimSun" pitchFamily="2" charset="-122"/>
                <a:cs typeface="Tahoma" pitchFamily="34" charset="0"/>
                <a:sym typeface="Symbol" pitchFamily="18" charset="2"/>
              </a:rPr>
              <a:t>K</a:t>
            </a:r>
            <a:r>
              <a:rPr lang="en-US" altLang="zh-CN" sz="2000" baseline="-25000" dirty="0" err="1">
                <a:ea typeface="SimSun" pitchFamily="2" charset="-122"/>
                <a:cs typeface="Tahoma" pitchFamily="34" charset="0"/>
                <a:sym typeface="Symbol" pitchFamily="18" charset="2"/>
              </a:rPr>
              <a:t>i</a:t>
            </a:r>
            <a:r>
              <a:rPr lang="en-US" altLang="zh-CN" sz="2000" dirty="0">
                <a:ea typeface="SimSun" pitchFamily="2" charset="-122"/>
                <a:cs typeface="Tahoma" pitchFamily="34" charset="0"/>
                <a:sym typeface="Symbol" pitchFamily="18" charset="2"/>
              </a:rPr>
              <a:t>, </a:t>
            </a:r>
            <a:r>
              <a:rPr lang="en-US" altLang="zh-CN" sz="2000" dirty="0" err="1">
                <a:ea typeface="SimSun" pitchFamily="2" charset="-122"/>
                <a:cs typeface="Tahoma" pitchFamily="34" charset="0"/>
                <a:sym typeface="Symbol" pitchFamily="18" charset="2"/>
              </a:rPr>
              <a:t>K</a:t>
            </a:r>
            <a:r>
              <a:rPr lang="en-US" altLang="zh-CN" sz="2000" baseline="-25000" dirty="0" err="1">
                <a:ea typeface="SimSun" pitchFamily="2" charset="-122"/>
                <a:cs typeface="Tahoma" pitchFamily="34" charset="0"/>
                <a:sym typeface="Symbol" pitchFamily="18" charset="2"/>
              </a:rPr>
              <a:t>j</a:t>
            </a:r>
            <a:r>
              <a:rPr lang="en-US" altLang="zh-CN" sz="2000" dirty="0">
                <a:ea typeface="SimSun" pitchFamily="2" charset="-122"/>
                <a:cs typeface="Tahoma" pitchFamily="34" charset="0"/>
                <a:sym typeface="Symbol" pitchFamily="18" charset="2"/>
              </a:rPr>
              <a:t>) = dist(M</a:t>
            </a:r>
            <a:r>
              <a:rPr lang="en-US" altLang="zh-CN" sz="2000" baseline="-25000" dirty="0">
                <a:ea typeface="SimSun" pitchFamily="2" charset="-122"/>
                <a:cs typeface="Tahoma" pitchFamily="34" charset="0"/>
                <a:sym typeface="Symbol" pitchFamily="18" charset="2"/>
              </a:rPr>
              <a:t>i</a:t>
            </a:r>
            <a:r>
              <a:rPr lang="en-US" altLang="zh-CN" sz="2000" dirty="0">
                <a:ea typeface="SimSun" pitchFamily="2" charset="-122"/>
                <a:cs typeface="Tahoma" pitchFamily="34" charset="0"/>
                <a:sym typeface="Symbol" pitchFamily="18" charset="2"/>
              </a:rPr>
              <a:t>, </a:t>
            </a:r>
            <a:r>
              <a:rPr lang="en-US" altLang="zh-CN" sz="2000" dirty="0" err="1">
                <a:ea typeface="SimSun" pitchFamily="2" charset="-122"/>
                <a:cs typeface="Tahoma" pitchFamily="34" charset="0"/>
                <a:sym typeface="Symbol" pitchFamily="18" charset="2"/>
              </a:rPr>
              <a:t>M</a:t>
            </a:r>
            <a:r>
              <a:rPr lang="en-US" altLang="zh-CN" sz="2000" baseline="-25000" dirty="0" err="1">
                <a:ea typeface="SimSun" pitchFamily="2" charset="-122"/>
                <a:cs typeface="Tahoma" pitchFamily="34" charset="0"/>
                <a:sym typeface="Symbol" pitchFamily="18" charset="2"/>
              </a:rPr>
              <a:t>j</a:t>
            </a:r>
            <a:r>
              <a:rPr lang="en-US" altLang="zh-CN" sz="2000" dirty="0">
                <a:ea typeface="SimSun" pitchFamily="2" charset="-122"/>
                <a:cs typeface="Tahoma" pitchFamily="34" charset="0"/>
                <a:sym typeface="Symbol" pitchFamily="18" charset="2"/>
              </a:rPr>
              <a:t>)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zh-CN" sz="2000" dirty="0" err="1">
                <a:ea typeface="SimSun" pitchFamily="2" charset="-122"/>
                <a:cs typeface="Tahoma" pitchFamily="34" charset="0"/>
                <a:sym typeface="Symbol" pitchFamily="18" charset="2"/>
              </a:rPr>
              <a:t>Medoid</a:t>
            </a:r>
            <a:r>
              <a:rPr lang="en-US" altLang="zh-CN" sz="2000" dirty="0">
                <a:ea typeface="SimSun" pitchFamily="2" charset="-122"/>
                <a:cs typeface="Tahoma" pitchFamily="34" charset="0"/>
                <a:sym typeface="Symbol" pitchFamily="18" charset="2"/>
              </a:rPr>
              <a:t>: a chosen, centrally located object in the cluster</a:t>
            </a:r>
          </a:p>
        </p:txBody>
      </p:sp>
      <p:grpSp>
        <p:nvGrpSpPr>
          <p:cNvPr id="2" name="Group 45"/>
          <p:cNvGrpSpPr>
            <a:grpSpLocks/>
          </p:cNvGrpSpPr>
          <p:nvPr/>
        </p:nvGrpSpPr>
        <p:grpSpPr bwMode="auto">
          <a:xfrm>
            <a:off x="6096000" y="152400"/>
            <a:ext cx="914400" cy="1066800"/>
            <a:chOff x="6096000" y="152400"/>
            <a:chExt cx="914400" cy="1066800"/>
          </a:xfrm>
        </p:grpSpPr>
        <p:grpSp>
          <p:nvGrpSpPr>
            <p:cNvPr id="3" name="Group 38"/>
            <p:cNvGrpSpPr>
              <a:grpSpLocks/>
            </p:cNvGrpSpPr>
            <p:nvPr/>
          </p:nvGrpSpPr>
          <p:grpSpPr bwMode="auto">
            <a:xfrm>
              <a:off x="6096000" y="152400"/>
              <a:ext cx="914400" cy="1066800"/>
              <a:chOff x="6096000" y="152400"/>
              <a:chExt cx="914400" cy="1066800"/>
            </a:xfrm>
          </p:grpSpPr>
          <p:sp>
            <p:nvSpPr>
              <p:cNvPr id="7" name="Oval 6"/>
              <p:cNvSpPr/>
              <p:nvPr/>
            </p:nvSpPr>
            <p:spPr bwMode="auto">
              <a:xfrm>
                <a:off x="6096000" y="152400"/>
                <a:ext cx="914400" cy="1066800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>
                  <a:defRPr/>
                </a:pPr>
                <a:endParaRPr lang="zh-CN" altLang="zh-CN" b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37917" name="Oval 8"/>
              <p:cNvSpPr>
                <a:spLocks noChangeArrowheads="1"/>
              </p:cNvSpPr>
              <p:nvPr/>
            </p:nvSpPr>
            <p:spPr bwMode="auto">
              <a:xfrm>
                <a:off x="6324600" y="304800"/>
                <a:ext cx="76200" cy="76200"/>
              </a:xfrm>
              <a:prstGeom prst="ellipse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ea typeface="SimSun" pitchFamily="2" charset="-122"/>
                </a:endParaRPr>
              </a:p>
            </p:txBody>
          </p:sp>
          <p:sp>
            <p:nvSpPr>
              <p:cNvPr id="37918" name="Oval 9"/>
              <p:cNvSpPr>
                <a:spLocks noChangeArrowheads="1"/>
              </p:cNvSpPr>
              <p:nvPr/>
            </p:nvSpPr>
            <p:spPr bwMode="auto">
              <a:xfrm>
                <a:off x="6477000" y="457200"/>
                <a:ext cx="76200" cy="76200"/>
              </a:xfrm>
              <a:prstGeom prst="ellipse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ea typeface="SimSun" pitchFamily="2" charset="-122"/>
                </a:endParaRPr>
              </a:p>
            </p:txBody>
          </p:sp>
          <p:sp>
            <p:nvSpPr>
              <p:cNvPr id="37919" name="Oval 10"/>
              <p:cNvSpPr>
                <a:spLocks noChangeArrowheads="1"/>
              </p:cNvSpPr>
              <p:nvPr/>
            </p:nvSpPr>
            <p:spPr bwMode="auto">
              <a:xfrm>
                <a:off x="6629400" y="838200"/>
                <a:ext cx="76200" cy="76200"/>
              </a:xfrm>
              <a:prstGeom prst="ellipse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ea typeface="SimSun" pitchFamily="2" charset="-122"/>
                </a:endParaRPr>
              </a:p>
            </p:txBody>
          </p:sp>
          <p:sp>
            <p:nvSpPr>
              <p:cNvPr id="37920" name="Oval 11"/>
              <p:cNvSpPr>
                <a:spLocks noChangeArrowheads="1"/>
              </p:cNvSpPr>
              <p:nvPr/>
            </p:nvSpPr>
            <p:spPr bwMode="auto">
              <a:xfrm>
                <a:off x="6858000" y="609600"/>
                <a:ext cx="76200" cy="76200"/>
              </a:xfrm>
              <a:prstGeom prst="ellipse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ea typeface="SimSun" pitchFamily="2" charset="-122"/>
                </a:endParaRPr>
              </a:p>
            </p:txBody>
          </p:sp>
          <p:sp>
            <p:nvSpPr>
              <p:cNvPr id="37921" name="Oval 12"/>
              <p:cNvSpPr>
                <a:spLocks noChangeArrowheads="1"/>
              </p:cNvSpPr>
              <p:nvPr/>
            </p:nvSpPr>
            <p:spPr bwMode="auto">
              <a:xfrm>
                <a:off x="6172200" y="762000"/>
                <a:ext cx="76200" cy="76200"/>
              </a:xfrm>
              <a:prstGeom prst="ellipse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ea typeface="SimSun" pitchFamily="2" charset="-122"/>
                </a:endParaRPr>
              </a:p>
            </p:txBody>
          </p:sp>
          <p:sp>
            <p:nvSpPr>
              <p:cNvPr id="37922" name="Oval 13"/>
              <p:cNvSpPr>
                <a:spLocks noChangeArrowheads="1"/>
              </p:cNvSpPr>
              <p:nvPr/>
            </p:nvSpPr>
            <p:spPr bwMode="auto">
              <a:xfrm>
                <a:off x="6172200" y="457200"/>
                <a:ext cx="76200" cy="76200"/>
              </a:xfrm>
              <a:prstGeom prst="ellipse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ea typeface="SimSun" pitchFamily="2" charset="-122"/>
                </a:endParaRPr>
              </a:p>
            </p:txBody>
          </p:sp>
          <p:sp>
            <p:nvSpPr>
              <p:cNvPr id="37923" name="Oval 14"/>
              <p:cNvSpPr>
                <a:spLocks noChangeArrowheads="1"/>
              </p:cNvSpPr>
              <p:nvPr/>
            </p:nvSpPr>
            <p:spPr bwMode="auto">
              <a:xfrm>
                <a:off x="6629400" y="304800"/>
                <a:ext cx="76200" cy="76200"/>
              </a:xfrm>
              <a:prstGeom prst="ellipse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ea typeface="SimSun" pitchFamily="2" charset="-122"/>
                </a:endParaRPr>
              </a:p>
            </p:txBody>
          </p:sp>
          <p:sp>
            <p:nvSpPr>
              <p:cNvPr id="37924" name="Oval 16"/>
              <p:cNvSpPr>
                <a:spLocks noChangeArrowheads="1"/>
              </p:cNvSpPr>
              <p:nvPr/>
            </p:nvSpPr>
            <p:spPr bwMode="auto">
              <a:xfrm>
                <a:off x="6781800" y="457200"/>
                <a:ext cx="76200" cy="76200"/>
              </a:xfrm>
              <a:prstGeom prst="ellipse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ea typeface="SimSun" pitchFamily="2" charset="-122"/>
                </a:endParaRPr>
              </a:p>
            </p:txBody>
          </p:sp>
          <p:sp>
            <p:nvSpPr>
              <p:cNvPr id="37925" name="Oval 17"/>
              <p:cNvSpPr>
                <a:spLocks noChangeArrowheads="1"/>
              </p:cNvSpPr>
              <p:nvPr/>
            </p:nvSpPr>
            <p:spPr bwMode="auto">
              <a:xfrm>
                <a:off x="6400800" y="762000"/>
                <a:ext cx="76200" cy="76200"/>
              </a:xfrm>
              <a:prstGeom prst="ellipse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ea typeface="SimSun" pitchFamily="2" charset="-122"/>
                </a:endParaRPr>
              </a:p>
            </p:txBody>
          </p:sp>
          <p:sp>
            <p:nvSpPr>
              <p:cNvPr id="37926" name="Oval 18"/>
              <p:cNvSpPr>
                <a:spLocks noChangeArrowheads="1"/>
              </p:cNvSpPr>
              <p:nvPr/>
            </p:nvSpPr>
            <p:spPr bwMode="auto">
              <a:xfrm>
                <a:off x="6629400" y="609600"/>
                <a:ext cx="76200" cy="76200"/>
              </a:xfrm>
              <a:prstGeom prst="ellipse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ea typeface="SimSun" pitchFamily="2" charset="-122"/>
                </a:endParaRPr>
              </a:p>
            </p:txBody>
          </p:sp>
          <p:sp>
            <p:nvSpPr>
              <p:cNvPr id="37927" name="Oval 33"/>
              <p:cNvSpPr>
                <a:spLocks noChangeArrowheads="1"/>
              </p:cNvSpPr>
              <p:nvPr/>
            </p:nvSpPr>
            <p:spPr bwMode="auto">
              <a:xfrm>
                <a:off x="6477000" y="1066800"/>
                <a:ext cx="76200" cy="76200"/>
              </a:xfrm>
              <a:prstGeom prst="ellipse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ea typeface="SimSun" pitchFamily="2" charset="-122"/>
                </a:endParaRPr>
              </a:p>
            </p:txBody>
          </p:sp>
          <p:sp>
            <p:nvSpPr>
              <p:cNvPr id="37928" name="Oval 34"/>
              <p:cNvSpPr>
                <a:spLocks noChangeArrowheads="1"/>
              </p:cNvSpPr>
              <p:nvPr/>
            </p:nvSpPr>
            <p:spPr bwMode="auto">
              <a:xfrm>
                <a:off x="6477000" y="228600"/>
                <a:ext cx="76200" cy="76200"/>
              </a:xfrm>
              <a:prstGeom prst="ellipse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ea typeface="SimSun" pitchFamily="2" charset="-122"/>
                </a:endParaRPr>
              </a:p>
            </p:txBody>
          </p:sp>
          <p:sp>
            <p:nvSpPr>
              <p:cNvPr id="37929" name="Oval 35"/>
              <p:cNvSpPr>
                <a:spLocks noChangeArrowheads="1"/>
              </p:cNvSpPr>
              <p:nvPr/>
            </p:nvSpPr>
            <p:spPr bwMode="auto">
              <a:xfrm>
                <a:off x="6248400" y="990600"/>
                <a:ext cx="76200" cy="76200"/>
              </a:xfrm>
              <a:prstGeom prst="ellipse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ea typeface="SimSun" pitchFamily="2" charset="-122"/>
                </a:endParaRPr>
              </a:p>
            </p:txBody>
          </p:sp>
          <p:sp>
            <p:nvSpPr>
              <p:cNvPr id="37930" name="Oval 36"/>
              <p:cNvSpPr>
                <a:spLocks noChangeArrowheads="1"/>
              </p:cNvSpPr>
              <p:nvPr/>
            </p:nvSpPr>
            <p:spPr bwMode="auto">
              <a:xfrm>
                <a:off x="6781800" y="990600"/>
                <a:ext cx="76200" cy="76200"/>
              </a:xfrm>
              <a:prstGeom prst="ellipse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ea typeface="SimSun" pitchFamily="2" charset="-122"/>
                </a:endParaRPr>
              </a:p>
            </p:txBody>
          </p:sp>
        </p:grpSp>
        <p:sp>
          <p:nvSpPr>
            <p:cNvPr id="37915" name="TextBox 43"/>
            <p:cNvSpPr txBox="1">
              <a:spLocks noChangeArrowheads="1"/>
            </p:cNvSpPr>
            <p:nvPr/>
          </p:nvSpPr>
          <p:spPr bwMode="auto">
            <a:xfrm flipH="1">
              <a:off x="6507481" y="533400"/>
              <a:ext cx="45719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1000">
                  <a:ea typeface="SimSun" pitchFamily="2" charset="-122"/>
                </a:rPr>
                <a:t>X</a:t>
              </a:r>
            </a:p>
          </p:txBody>
        </p:sp>
      </p:grpSp>
      <p:grpSp>
        <p:nvGrpSpPr>
          <p:cNvPr id="4" name="Group 46"/>
          <p:cNvGrpSpPr>
            <a:grpSpLocks/>
          </p:cNvGrpSpPr>
          <p:nvPr/>
        </p:nvGrpSpPr>
        <p:grpSpPr bwMode="auto">
          <a:xfrm>
            <a:off x="7924800" y="304800"/>
            <a:ext cx="1066800" cy="838200"/>
            <a:chOff x="7924800" y="304800"/>
            <a:chExt cx="1066800" cy="838200"/>
          </a:xfrm>
        </p:grpSpPr>
        <p:grpSp>
          <p:nvGrpSpPr>
            <p:cNvPr id="5" name="Group 39"/>
            <p:cNvGrpSpPr>
              <a:grpSpLocks/>
            </p:cNvGrpSpPr>
            <p:nvPr/>
          </p:nvGrpSpPr>
          <p:grpSpPr bwMode="auto">
            <a:xfrm>
              <a:off x="7924800" y="304800"/>
              <a:ext cx="1066800" cy="838200"/>
              <a:chOff x="7924800" y="304800"/>
              <a:chExt cx="1066800" cy="838200"/>
            </a:xfrm>
          </p:grpSpPr>
          <p:sp>
            <p:nvSpPr>
              <p:cNvPr id="8" name="Oval 7"/>
              <p:cNvSpPr/>
              <p:nvPr/>
            </p:nvSpPr>
            <p:spPr bwMode="auto">
              <a:xfrm>
                <a:off x="7924800" y="304800"/>
                <a:ext cx="1066800" cy="838200"/>
              </a:xfrm>
              <a:prstGeom prst="ellipse">
                <a:avLst/>
              </a:prstGeom>
              <a:ln>
                <a:solidFill>
                  <a:schemeClr val="tx2">
                    <a:lumMod val="60000"/>
                    <a:lumOff val="4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>
                  <a:defRPr/>
                </a:pPr>
                <a:endParaRPr lang="zh-CN" altLang="zh-CN" b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37898" name="Oval 15"/>
              <p:cNvSpPr>
                <a:spLocks noChangeArrowheads="1"/>
              </p:cNvSpPr>
              <p:nvPr/>
            </p:nvSpPr>
            <p:spPr bwMode="auto">
              <a:xfrm>
                <a:off x="8305800" y="609600"/>
                <a:ext cx="76200" cy="76200"/>
              </a:xfrm>
              <a:prstGeom prst="ellipse">
                <a:avLst/>
              </a:prstGeom>
              <a:solidFill>
                <a:srgbClr val="0070C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solidFill>
                    <a:srgbClr val="0000FF"/>
                  </a:solidFill>
                  <a:ea typeface="SimSun" pitchFamily="2" charset="-122"/>
                </a:endParaRPr>
              </a:p>
            </p:txBody>
          </p:sp>
          <p:sp>
            <p:nvSpPr>
              <p:cNvPr id="37899" name="Oval 19"/>
              <p:cNvSpPr>
                <a:spLocks noChangeArrowheads="1"/>
              </p:cNvSpPr>
              <p:nvPr/>
            </p:nvSpPr>
            <p:spPr bwMode="auto">
              <a:xfrm>
                <a:off x="8458200" y="914400"/>
                <a:ext cx="76200" cy="76200"/>
              </a:xfrm>
              <a:prstGeom prst="ellipse">
                <a:avLst/>
              </a:prstGeom>
              <a:solidFill>
                <a:srgbClr val="0070C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solidFill>
                    <a:srgbClr val="0000FF"/>
                  </a:solidFill>
                  <a:ea typeface="SimSun" pitchFamily="2" charset="-122"/>
                </a:endParaRPr>
              </a:p>
            </p:txBody>
          </p:sp>
          <p:sp>
            <p:nvSpPr>
              <p:cNvPr id="37900" name="Oval 20"/>
              <p:cNvSpPr>
                <a:spLocks noChangeArrowheads="1"/>
              </p:cNvSpPr>
              <p:nvPr/>
            </p:nvSpPr>
            <p:spPr bwMode="auto">
              <a:xfrm>
                <a:off x="8610600" y="533400"/>
                <a:ext cx="76200" cy="76200"/>
              </a:xfrm>
              <a:prstGeom prst="ellipse">
                <a:avLst/>
              </a:prstGeom>
              <a:solidFill>
                <a:srgbClr val="0070C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solidFill>
                    <a:srgbClr val="0000FF"/>
                  </a:solidFill>
                  <a:ea typeface="SimSun" pitchFamily="2" charset="-122"/>
                </a:endParaRPr>
              </a:p>
            </p:txBody>
          </p:sp>
          <p:sp>
            <p:nvSpPr>
              <p:cNvPr id="37901" name="Oval 21"/>
              <p:cNvSpPr>
                <a:spLocks noChangeArrowheads="1"/>
              </p:cNvSpPr>
              <p:nvPr/>
            </p:nvSpPr>
            <p:spPr bwMode="auto">
              <a:xfrm>
                <a:off x="8458200" y="762000"/>
                <a:ext cx="76200" cy="76200"/>
              </a:xfrm>
              <a:prstGeom prst="ellipse">
                <a:avLst/>
              </a:prstGeom>
              <a:solidFill>
                <a:srgbClr val="0070C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solidFill>
                    <a:srgbClr val="0000FF"/>
                  </a:solidFill>
                  <a:ea typeface="SimSun" pitchFamily="2" charset="-122"/>
                </a:endParaRPr>
              </a:p>
            </p:txBody>
          </p:sp>
          <p:sp>
            <p:nvSpPr>
              <p:cNvPr id="37902" name="Oval 22"/>
              <p:cNvSpPr>
                <a:spLocks noChangeArrowheads="1"/>
              </p:cNvSpPr>
              <p:nvPr/>
            </p:nvSpPr>
            <p:spPr bwMode="auto">
              <a:xfrm>
                <a:off x="8610600" y="381000"/>
                <a:ext cx="76200" cy="76200"/>
              </a:xfrm>
              <a:prstGeom prst="ellipse">
                <a:avLst/>
              </a:prstGeom>
              <a:solidFill>
                <a:srgbClr val="0070C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solidFill>
                    <a:srgbClr val="0000FF"/>
                  </a:solidFill>
                  <a:ea typeface="SimSun" pitchFamily="2" charset="-122"/>
                </a:endParaRPr>
              </a:p>
            </p:txBody>
          </p:sp>
          <p:sp>
            <p:nvSpPr>
              <p:cNvPr id="37903" name="Oval 23"/>
              <p:cNvSpPr>
                <a:spLocks noChangeArrowheads="1"/>
              </p:cNvSpPr>
              <p:nvPr/>
            </p:nvSpPr>
            <p:spPr bwMode="auto">
              <a:xfrm>
                <a:off x="8153400" y="838200"/>
                <a:ext cx="76200" cy="76200"/>
              </a:xfrm>
              <a:prstGeom prst="ellipse">
                <a:avLst/>
              </a:prstGeom>
              <a:solidFill>
                <a:srgbClr val="0070C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solidFill>
                    <a:srgbClr val="0000FF"/>
                  </a:solidFill>
                  <a:ea typeface="SimSun" pitchFamily="2" charset="-122"/>
                </a:endParaRPr>
              </a:p>
            </p:txBody>
          </p:sp>
          <p:sp>
            <p:nvSpPr>
              <p:cNvPr id="37904" name="Oval 24"/>
              <p:cNvSpPr>
                <a:spLocks noChangeArrowheads="1"/>
              </p:cNvSpPr>
              <p:nvPr/>
            </p:nvSpPr>
            <p:spPr bwMode="auto">
              <a:xfrm>
                <a:off x="8305800" y="381000"/>
                <a:ext cx="76200" cy="76200"/>
              </a:xfrm>
              <a:prstGeom prst="ellipse">
                <a:avLst/>
              </a:prstGeom>
              <a:solidFill>
                <a:srgbClr val="0070C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solidFill>
                    <a:srgbClr val="0000FF"/>
                  </a:solidFill>
                  <a:ea typeface="SimSun" pitchFamily="2" charset="-122"/>
                </a:endParaRPr>
              </a:p>
            </p:txBody>
          </p:sp>
          <p:sp>
            <p:nvSpPr>
              <p:cNvPr id="37905" name="Oval 25"/>
              <p:cNvSpPr>
                <a:spLocks noChangeArrowheads="1"/>
              </p:cNvSpPr>
              <p:nvPr/>
            </p:nvSpPr>
            <p:spPr bwMode="auto">
              <a:xfrm>
                <a:off x="8001000" y="533400"/>
                <a:ext cx="76200" cy="76200"/>
              </a:xfrm>
              <a:prstGeom prst="ellipse">
                <a:avLst/>
              </a:prstGeom>
              <a:solidFill>
                <a:srgbClr val="0070C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solidFill>
                    <a:srgbClr val="0000FF"/>
                  </a:solidFill>
                  <a:ea typeface="SimSun" pitchFamily="2" charset="-122"/>
                </a:endParaRPr>
              </a:p>
            </p:txBody>
          </p:sp>
          <p:sp>
            <p:nvSpPr>
              <p:cNvPr id="37906" name="Oval 26"/>
              <p:cNvSpPr>
                <a:spLocks noChangeArrowheads="1"/>
              </p:cNvSpPr>
              <p:nvPr/>
            </p:nvSpPr>
            <p:spPr bwMode="auto">
              <a:xfrm>
                <a:off x="8458200" y="533400"/>
                <a:ext cx="76200" cy="76200"/>
              </a:xfrm>
              <a:prstGeom prst="ellipse">
                <a:avLst/>
              </a:prstGeom>
              <a:solidFill>
                <a:srgbClr val="0070C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 b="1">
                  <a:solidFill>
                    <a:srgbClr val="0000FF"/>
                  </a:solidFill>
                  <a:ea typeface="SimSun" pitchFamily="2" charset="-122"/>
                </a:endParaRPr>
              </a:p>
            </p:txBody>
          </p:sp>
          <p:sp>
            <p:nvSpPr>
              <p:cNvPr id="37907" name="Oval 27"/>
              <p:cNvSpPr>
                <a:spLocks noChangeArrowheads="1"/>
              </p:cNvSpPr>
              <p:nvPr/>
            </p:nvSpPr>
            <p:spPr bwMode="auto">
              <a:xfrm>
                <a:off x="8153400" y="685800"/>
                <a:ext cx="76200" cy="76200"/>
              </a:xfrm>
              <a:prstGeom prst="ellipse">
                <a:avLst/>
              </a:prstGeom>
              <a:solidFill>
                <a:srgbClr val="0070C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solidFill>
                    <a:srgbClr val="0000FF"/>
                  </a:solidFill>
                  <a:ea typeface="SimSun" pitchFamily="2" charset="-122"/>
                </a:endParaRPr>
              </a:p>
            </p:txBody>
          </p:sp>
          <p:sp>
            <p:nvSpPr>
              <p:cNvPr id="37908" name="Oval 28"/>
              <p:cNvSpPr>
                <a:spLocks noChangeArrowheads="1"/>
              </p:cNvSpPr>
              <p:nvPr/>
            </p:nvSpPr>
            <p:spPr bwMode="auto">
              <a:xfrm>
                <a:off x="8305800" y="838200"/>
                <a:ext cx="76200" cy="76200"/>
              </a:xfrm>
              <a:prstGeom prst="ellipse">
                <a:avLst/>
              </a:prstGeom>
              <a:solidFill>
                <a:srgbClr val="0070C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solidFill>
                    <a:srgbClr val="0000FF"/>
                  </a:solidFill>
                  <a:ea typeface="SimSun" pitchFamily="2" charset="-122"/>
                </a:endParaRPr>
              </a:p>
            </p:txBody>
          </p:sp>
          <p:sp>
            <p:nvSpPr>
              <p:cNvPr id="37909" name="Oval 29"/>
              <p:cNvSpPr>
                <a:spLocks noChangeArrowheads="1"/>
              </p:cNvSpPr>
              <p:nvPr/>
            </p:nvSpPr>
            <p:spPr bwMode="auto">
              <a:xfrm>
                <a:off x="8610600" y="914400"/>
                <a:ext cx="76200" cy="76200"/>
              </a:xfrm>
              <a:prstGeom prst="ellipse">
                <a:avLst/>
              </a:prstGeom>
              <a:solidFill>
                <a:srgbClr val="0070C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solidFill>
                    <a:srgbClr val="0000FF"/>
                  </a:solidFill>
                  <a:ea typeface="SimSun" pitchFamily="2" charset="-122"/>
                </a:endParaRPr>
              </a:p>
            </p:txBody>
          </p:sp>
          <p:sp>
            <p:nvSpPr>
              <p:cNvPr id="37910" name="Oval 30"/>
              <p:cNvSpPr>
                <a:spLocks noChangeArrowheads="1"/>
              </p:cNvSpPr>
              <p:nvPr/>
            </p:nvSpPr>
            <p:spPr bwMode="auto">
              <a:xfrm>
                <a:off x="8763000" y="838200"/>
                <a:ext cx="76200" cy="76200"/>
              </a:xfrm>
              <a:prstGeom prst="ellipse">
                <a:avLst/>
              </a:prstGeom>
              <a:solidFill>
                <a:srgbClr val="0070C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solidFill>
                    <a:srgbClr val="0000FF"/>
                  </a:solidFill>
                  <a:ea typeface="SimSun" pitchFamily="2" charset="-122"/>
                </a:endParaRPr>
              </a:p>
            </p:txBody>
          </p:sp>
          <p:sp>
            <p:nvSpPr>
              <p:cNvPr id="37911" name="Oval 31"/>
              <p:cNvSpPr>
                <a:spLocks noChangeArrowheads="1"/>
              </p:cNvSpPr>
              <p:nvPr/>
            </p:nvSpPr>
            <p:spPr bwMode="auto">
              <a:xfrm>
                <a:off x="8839200" y="609600"/>
                <a:ext cx="76200" cy="76200"/>
              </a:xfrm>
              <a:prstGeom prst="ellipse">
                <a:avLst/>
              </a:prstGeom>
              <a:solidFill>
                <a:srgbClr val="0070C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solidFill>
                    <a:srgbClr val="0000FF"/>
                  </a:solidFill>
                  <a:ea typeface="SimSun" pitchFamily="2" charset="-122"/>
                </a:endParaRPr>
              </a:p>
            </p:txBody>
          </p:sp>
          <p:sp>
            <p:nvSpPr>
              <p:cNvPr id="37912" name="Oval 32"/>
              <p:cNvSpPr>
                <a:spLocks noChangeArrowheads="1"/>
              </p:cNvSpPr>
              <p:nvPr/>
            </p:nvSpPr>
            <p:spPr bwMode="auto">
              <a:xfrm>
                <a:off x="8686800" y="685800"/>
                <a:ext cx="76200" cy="76200"/>
              </a:xfrm>
              <a:prstGeom prst="ellipse">
                <a:avLst/>
              </a:prstGeom>
              <a:solidFill>
                <a:srgbClr val="0070C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solidFill>
                    <a:srgbClr val="0000FF"/>
                  </a:solidFill>
                  <a:ea typeface="SimSun" pitchFamily="2" charset="-122"/>
                </a:endParaRPr>
              </a:p>
            </p:txBody>
          </p:sp>
          <p:sp>
            <p:nvSpPr>
              <p:cNvPr id="37913" name="Oval 37"/>
              <p:cNvSpPr>
                <a:spLocks noChangeArrowheads="1"/>
              </p:cNvSpPr>
              <p:nvPr/>
            </p:nvSpPr>
            <p:spPr bwMode="auto">
              <a:xfrm>
                <a:off x="8229600" y="990600"/>
                <a:ext cx="76200" cy="76200"/>
              </a:xfrm>
              <a:prstGeom prst="ellipse">
                <a:avLst/>
              </a:prstGeom>
              <a:solidFill>
                <a:srgbClr val="0070C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solidFill>
                    <a:srgbClr val="0000FF"/>
                  </a:solidFill>
                  <a:ea typeface="SimSun" pitchFamily="2" charset="-122"/>
                </a:endParaRPr>
              </a:p>
            </p:txBody>
          </p:sp>
        </p:grpSp>
        <p:sp>
          <p:nvSpPr>
            <p:cNvPr id="37896" name="TextBox 44"/>
            <p:cNvSpPr txBox="1">
              <a:spLocks noChangeArrowheads="1"/>
            </p:cNvSpPr>
            <p:nvPr/>
          </p:nvSpPr>
          <p:spPr bwMode="auto">
            <a:xfrm flipH="1">
              <a:off x="8458200" y="591979"/>
              <a:ext cx="45719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1000">
                  <a:ea typeface="SimSun" pitchFamily="2" charset="-122"/>
                </a:rPr>
                <a:t>X</a:t>
              </a:r>
            </a:p>
          </p:txBody>
        </p:sp>
      </p:grpSp>
      <p:sp>
        <p:nvSpPr>
          <p:cNvPr id="37894" name="Slide Number Placeholder 47"/>
          <p:cNvSpPr txBox="1">
            <a:spLocks noGrp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376BFD0E-D046-46EC-B47C-6549D8C28244}" type="slidenum">
              <a:rPr lang="en-US" altLang="zh-CN" sz="1200">
                <a:ea typeface="SimSun" pitchFamily="2" charset="-122"/>
              </a:rPr>
              <a:pPr algn="r"/>
              <a:t>23</a:t>
            </a:fld>
            <a:endParaRPr lang="en-US" altLang="zh-CN" sz="1200">
              <a:ea typeface="SimSun" pitchFamily="2" charset="-122"/>
            </a:endParaRPr>
          </a:p>
        </p:txBody>
      </p:sp>
    </p:spTree>
  </p:cSld>
  <p:clrMapOvr>
    <a:masterClrMapping/>
  </p:clrMapOvr>
  <p:transition>
    <p:zoom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750888" y="492125"/>
            <a:ext cx="7297737" cy="442913"/>
          </a:xfrm>
        </p:spPr>
        <p:txBody>
          <a:bodyPr lIns="92075" tIns="46038" rIns="92075" bIns="46038" anchor="ctr"/>
          <a:lstStyle/>
          <a:p>
            <a:pPr eaLnBrk="1" hangingPunct="1"/>
            <a:r>
              <a:rPr lang="en-US" altLang="zh-CN">
                <a:ea typeface="SimSun" pitchFamily="2" charset="-122"/>
              </a:rPr>
              <a:t>Hierarchical Clustering</a:t>
            </a:r>
            <a:endParaRPr lang="en-US" altLang="zh-CN" sz="4400">
              <a:ea typeface="SimSun" pitchFamily="2" charset="-122"/>
            </a:endParaRP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305800" cy="1219200"/>
          </a:xfrm>
        </p:spPr>
        <p:txBody>
          <a:bodyPr lIns="92075" tIns="46038" rIns="92075" bIns="46038"/>
          <a:lstStyle/>
          <a:p>
            <a:pPr eaLnBrk="1" hangingPunct="1">
              <a:spcBef>
                <a:spcPct val="50000"/>
              </a:spcBef>
            </a:pPr>
            <a:r>
              <a:rPr lang="en-US" altLang="zh-CN" sz="2400" dirty="0">
                <a:ea typeface="SimSun" pitchFamily="2" charset="-122"/>
              </a:rPr>
              <a:t>Use distance matrix as clustering criteria.  This method </a:t>
            </a:r>
            <a:r>
              <a:rPr lang="en-US" altLang="zh-CN" sz="2400" dirty="0">
                <a:solidFill>
                  <a:srgbClr val="0000FF"/>
                </a:solidFill>
                <a:ea typeface="SimSun" pitchFamily="2" charset="-122"/>
              </a:rPr>
              <a:t>does not require the number of clusters </a:t>
            </a:r>
            <a:r>
              <a:rPr lang="en-US" altLang="zh-CN" sz="2400" b="1" i="1" dirty="0">
                <a:solidFill>
                  <a:srgbClr val="0000FF"/>
                </a:solidFill>
                <a:ea typeface="SimSun" pitchFamily="2" charset="-122"/>
              </a:rPr>
              <a:t>k</a:t>
            </a:r>
            <a:r>
              <a:rPr lang="en-US" altLang="zh-CN" sz="2400" dirty="0">
                <a:solidFill>
                  <a:srgbClr val="0000FF"/>
                </a:solidFill>
                <a:ea typeface="SimSun" pitchFamily="2" charset="-122"/>
              </a:rPr>
              <a:t> as an input</a:t>
            </a:r>
            <a:r>
              <a:rPr lang="en-US" altLang="zh-CN" sz="2400" dirty="0">
                <a:ea typeface="SimSun" pitchFamily="2" charset="-122"/>
              </a:rPr>
              <a:t>, but needs a termination condition </a:t>
            </a:r>
          </a:p>
        </p:txBody>
      </p:sp>
      <p:grpSp>
        <p:nvGrpSpPr>
          <p:cNvPr id="33796" name="Group 4"/>
          <p:cNvGrpSpPr>
            <a:grpSpLocks/>
          </p:cNvGrpSpPr>
          <p:nvPr/>
        </p:nvGrpSpPr>
        <p:grpSpPr bwMode="auto">
          <a:xfrm>
            <a:off x="990600" y="2743200"/>
            <a:ext cx="6956425" cy="3641725"/>
            <a:chOff x="1200" y="1776"/>
            <a:chExt cx="4382" cy="2294"/>
          </a:xfrm>
        </p:grpSpPr>
        <p:sp>
          <p:nvSpPr>
            <p:cNvPr id="33798" name="Line 5"/>
            <p:cNvSpPr>
              <a:spLocks noChangeShapeType="1"/>
            </p:cNvSpPr>
            <p:nvPr/>
          </p:nvSpPr>
          <p:spPr bwMode="auto">
            <a:xfrm>
              <a:off x="1200" y="2112"/>
              <a:ext cx="321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3799" name="Group 6"/>
            <p:cNvGrpSpPr>
              <a:grpSpLocks/>
            </p:cNvGrpSpPr>
            <p:nvPr/>
          </p:nvGrpSpPr>
          <p:grpSpPr bwMode="auto">
            <a:xfrm>
              <a:off x="1440" y="1785"/>
              <a:ext cx="480" cy="327"/>
              <a:chOff x="1104" y="1785"/>
              <a:chExt cx="480" cy="327"/>
            </a:xfrm>
          </p:grpSpPr>
          <p:sp>
            <p:nvSpPr>
              <p:cNvPr id="33851" name="Line 7"/>
              <p:cNvSpPr>
                <a:spLocks noChangeShapeType="1"/>
              </p:cNvSpPr>
              <p:nvPr/>
            </p:nvSpPr>
            <p:spPr bwMode="auto">
              <a:xfrm flipH="1">
                <a:off x="1200" y="201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52" name="Text Box 8"/>
              <p:cNvSpPr txBox="1">
                <a:spLocks noChangeArrowheads="1"/>
              </p:cNvSpPr>
              <p:nvPr/>
            </p:nvSpPr>
            <p:spPr bwMode="auto">
              <a:xfrm>
                <a:off x="1104" y="1785"/>
                <a:ext cx="48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US" altLang="zh-CN">
                    <a:latin typeface="Times New Roman" pitchFamily="18" charset="0"/>
                    <a:ea typeface="SimSun" pitchFamily="2" charset="-122"/>
                  </a:rPr>
                  <a:t>Step 0</a:t>
                </a:r>
              </a:p>
            </p:txBody>
          </p:sp>
        </p:grpSp>
        <p:grpSp>
          <p:nvGrpSpPr>
            <p:cNvPr id="33800" name="Group 9"/>
            <p:cNvGrpSpPr>
              <a:grpSpLocks/>
            </p:cNvGrpSpPr>
            <p:nvPr/>
          </p:nvGrpSpPr>
          <p:grpSpPr bwMode="auto">
            <a:xfrm>
              <a:off x="1968" y="1776"/>
              <a:ext cx="480" cy="327"/>
              <a:chOff x="1104" y="1785"/>
              <a:chExt cx="480" cy="327"/>
            </a:xfrm>
          </p:grpSpPr>
          <p:sp>
            <p:nvSpPr>
              <p:cNvPr id="33849" name="Line 10"/>
              <p:cNvSpPr>
                <a:spLocks noChangeShapeType="1"/>
              </p:cNvSpPr>
              <p:nvPr/>
            </p:nvSpPr>
            <p:spPr bwMode="auto">
              <a:xfrm flipH="1">
                <a:off x="1200" y="201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50" name="Text Box 11"/>
              <p:cNvSpPr txBox="1">
                <a:spLocks noChangeArrowheads="1"/>
              </p:cNvSpPr>
              <p:nvPr/>
            </p:nvSpPr>
            <p:spPr bwMode="auto">
              <a:xfrm>
                <a:off x="1104" y="1785"/>
                <a:ext cx="48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US" altLang="zh-CN">
                    <a:latin typeface="Times New Roman" pitchFamily="18" charset="0"/>
                    <a:ea typeface="SimSun" pitchFamily="2" charset="-122"/>
                  </a:rPr>
                  <a:t>Step 1</a:t>
                </a:r>
              </a:p>
            </p:txBody>
          </p:sp>
        </p:grpSp>
        <p:grpSp>
          <p:nvGrpSpPr>
            <p:cNvPr id="33801" name="Group 12"/>
            <p:cNvGrpSpPr>
              <a:grpSpLocks/>
            </p:cNvGrpSpPr>
            <p:nvPr/>
          </p:nvGrpSpPr>
          <p:grpSpPr bwMode="auto">
            <a:xfrm>
              <a:off x="2496" y="1776"/>
              <a:ext cx="480" cy="327"/>
              <a:chOff x="1104" y="1785"/>
              <a:chExt cx="480" cy="327"/>
            </a:xfrm>
          </p:grpSpPr>
          <p:sp>
            <p:nvSpPr>
              <p:cNvPr id="33847" name="Line 13"/>
              <p:cNvSpPr>
                <a:spLocks noChangeShapeType="1"/>
              </p:cNvSpPr>
              <p:nvPr/>
            </p:nvSpPr>
            <p:spPr bwMode="auto">
              <a:xfrm flipH="1">
                <a:off x="1200" y="201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48" name="Text Box 14"/>
              <p:cNvSpPr txBox="1">
                <a:spLocks noChangeArrowheads="1"/>
              </p:cNvSpPr>
              <p:nvPr/>
            </p:nvSpPr>
            <p:spPr bwMode="auto">
              <a:xfrm>
                <a:off x="1104" y="1785"/>
                <a:ext cx="48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US" altLang="zh-CN">
                    <a:latin typeface="Times New Roman" pitchFamily="18" charset="0"/>
                    <a:ea typeface="SimSun" pitchFamily="2" charset="-122"/>
                  </a:rPr>
                  <a:t>Step 2</a:t>
                </a:r>
              </a:p>
            </p:txBody>
          </p:sp>
        </p:grpSp>
        <p:grpSp>
          <p:nvGrpSpPr>
            <p:cNvPr id="33802" name="Group 15"/>
            <p:cNvGrpSpPr>
              <a:grpSpLocks/>
            </p:cNvGrpSpPr>
            <p:nvPr/>
          </p:nvGrpSpPr>
          <p:grpSpPr bwMode="auto">
            <a:xfrm>
              <a:off x="2976" y="1776"/>
              <a:ext cx="480" cy="327"/>
              <a:chOff x="1104" y="1785"/>
              <a:chExt cx="480" cy="327"/>
            </a:xfrm>
          </p:grpSpPr>
          <p:sp>
            <p:nvSpPr>
              <p:cNvPr id="33845" name="Line 16"/>
              <p:cNvSpPr>
                <a:spLocks noChangeShapeType="1"/>
              </p:cNvSpPr>
              <p:nvPr/>
            </p:nvSpPr>
            <p:spPr bwMode="auto">
              <a:xfrm flipH="1">
                <a:off x="1200" y="201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46" name="Text Box 17"/>
              <p:cNvSpPr txBox="1">
                <a:spLocks noChangeArrowheads="1"/>
              </p:cNvSpPr>
              <p:nvPr/>
            </p:nvSpPr>
            <p:spPr bwMode="auto">
              <a:xfrm>
                <a:off x="1104" y="1785"/>
                <a:ext cx="48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US" altLang="zh-CN">
                    <a:latin typeface="Times New Roman" pitchFamily="18" charset="0"/>
                    <a:ea typeface="SimSun" pitchFamily="2" charset="-122"/>
                  </a:rPr>
                  <a:t>Step 3</a:t>
                </a:r>
              </a:p>
            </p:txBody>
          </p:sp>
        </p:grpSp>
        <p:grpSp>
          <p:nvGrpSpPr>
            <p:cNvPr id="33803" name="Group 18"/>
            <p:cNvGrpSpPr>
              <a:grpSpLocks/>
            </p:cNvGrpSpPr>
            <p:nvPr/>
          </p:nvGrpSpPr>
          <p:grpSpPr bwMode="auto">
            <a:xfrm>
              <a:off x="3456" y="1776"/>
              <a:ext cx="480" cy="327"/>
              <a:chOff x="1104" y="1785"/>
              <a:chExt cx="480" cy="327"/>
            </a:xfrm>
          </p:grpSpPr>
          <p:sp>
            <p:nvSpPr>
              <p:cNvPr id="33843" name="Line 19"/>
              <p:cNvSpPr>
                <a:spLocks noChangeShapeType="1"/>
              </p:cNvSpPr>
              <p:nvPr/>
            </p:nvSpPr>
            <p:spPr bwMode="auto">
              <a:xfrm flipH="1">
                <a:off x="1200" y="201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44" name="Text Box 20"/>
              <p:cNvSpPr txBox="1">
                <a:spLocks noChangeArrowheads="1"/>
              </p:cNvSpPr>
              <p:nvPr/>
            </p:nvSpPr>
            <p:spPr bwMode="auto">
              <a:xfrm>
                <a:off x="1104" y="1785"/>
                <a:ext cx="48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US" altLang="zh-CN">
                    <a:latin typeface="Times New Roman" pitchFamily="18" charset="0"/>
                    <a:ea typeface="SimSun" pitchFamily="2" charset="-122"/>
                  </a:rPr>
                  <a:t>Step 4</a:t>
                </a:r>
              </a:p>
            </p:txBody>
          </p:sp>
        </p:grpSp>
        <p:sp>
          <p:nvSpPr>
            <p:cNvPr id="33804" name="Text Box 21"/>
            <p:cNvSpPr txBox="1">
              <a:spLocks noChangeArrowheads="1"/>
            </p:cNvSpPr>
            <p:nvPr/>
          </p:nvSpPr>
          <p:spPr bwMode="auto">
            <a:xfrm>
              <a:off x="1440" y="2508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>
                  <a:latin typeface="Times New Roman" pitchFamily="18" charset="0"/>
                  <a:ea typeface="SimSun" pitchFamily="2" charset="-122"/>
                </a:rPr>
                <a:t>b</a:t>
              </a:r>
            </a:p>
          </p:txBody>
        </p:sp>
        <p:sp>
          <p:nvSpPr>
            <p:cNvPr id="33805" name="Text Box 22"/>
            <p:cNvSpPr txBox="1">
              <a:spLocks noChangeArrowheads="1"/>
            </p:cNvSpPr>
            <p:nvPr/>
          </p:nvSpPr>
          <p:spPr bwMode="auto">
            <a:xfrm>
              <a:off x="1440" y="3108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>
                  <a:latin typeface="Times New Roman" pitchFamily="18" charset="0"/>
                  <a:ea typeface="SimSun" pitchFamily="2" charset="-122"/>
                </a:rPr>
                <a:t>d</a:t>
              </a:r>
            </a:p>
          </p:txBody>
        </p:sp>
        <p:sp>
          <p:nvSpPr>
            <p:cNvPr id="33806" name="Text Box 23"/>
            <p:cNvSpPr txBox="1">
              <a:spLocks noChangeArrowheads="1"/>
            </p:cNvSpPr>
            <p:nvPr/>
          </p:nvSpPr>
          <p:spPr bwMode="auto">
            <a:xfrm>
              <a:off x="1440" y="2808"/>
              <a:ext cx="20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>
                  <a:latin typeface="Times New Roman" pitchFamily="18" charset="0"/>
                  <a:ea typeface="SimSun" pitchFamily="2" charset="-122"/>
                </a:rPr>
                <a:t>c</a:t>
              </a:r>
            </a:p>
          </p:txBody>
        </p:sp>
        <p:sp>
          <p:nvSpPr>
            <p:cNvPr id="33807" name="Text Box 24"/>
            <p:cNvSpPr txBox="1">
              <a:spLocks noChangeArrowheads="1"/>
            </p:cNvSpPr>
            <p:nvPr/>
          </p:nvSpPr>
          <p:spPr bwMode="auto">
            <a:xfrm>
              <a:off x="1440" y="3408"/>
              <a:ext cx="20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>
                  <a:latin typeface="Times New Roman" pitchFamily="18" charset="0"/>
                  <a:ea typeface="SimSun" pitchFamily="2" charset="-122"/>
                </a:rPr>
                <a:t>e</a:t>
              </a:r>
            </a:p>
          </p:txBody>
        </p:sp>
        <p:sp>
          <p:nvSpPr>
            <p:cNvPr id="33808" name="Text Box 25"/>
            <p:cNvSpPr txBox="1">
              <a:spLocks noChangeArrowheads="1"/>
            </p:cNvSpPr>
            <p:nvPr/>
          </p:nvSpPr>
          <p:spPr bwMode="auto">
            <a:xfrm>
              <a:off x="1440" y="2208"/>
              <a:ext cx="20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>
                  <a:latin typeface="Times New Roman" pitchFamily="18" charset="0"/>
                  <a:ea typeface="SimSun" pitchFamily="2" charset="-122"/>
                </a:rPr>
                <a:t>a</a:t>
              </a:r>
            </a:p>
          </p:txBody>
        </p:sp>
        <p:sp>
          <p:nvSpPr>
            <p:cNvPr id="33809" name="Oval 26"/>
            <p:cNvSpPr>
              <a:spLocks noChangeArrowheads="1"/>
            </p:cNvSpPr>
            <p:nvPr/>
          </p:nvSpPr>
          <p:spPr bwMode="auto">
            <a:xfrm>
              <a:off x="1392" y="2256"/>
              <a:ext cx="288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>
                <a:ea typeface="SimSun" pitchFamily="2" charset="-122"/>
              </a:endParaRPr>
            </a:p>
          </p:txBody>
        </p:sp>
        <p:sp>
          <p:nvSpPr>
            <p:cNvPr id="33810" name="Oval 27"/>
            <p:cNvSpPr>
              <a:spLocks noChangeArrowheads="1"/>
            </p:cNvSpPr>
            <p:nvPr/>
          </p:nvSpPr>
          <p:spPr bwMode="auto">
            <a:xfrm>
              <a:off x="1392" y="2544"/>
              <a:ext cx="288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>
                <a:ea typeface="SimSun" pitchFamily="2" charset="-122"/>
              </a:endParaRPr>
            </a:p>
          </p:txBody>
        </p:sp>
        <p:sp>
          <p:nvSpPr>
            <p:cNvPr id="33811" name="Oval 28"/>
            <p:cNvSpPr>
              <a:spLocks noChangeArrowheads="1"/>
            </p:cNvSpPr>
            <p:nvPr/>
          </p:nvSpPr>
          <p:spPr bwMode="auto">
            <a:xfrm>
              <a:off x="1392" y="2832"/>
              <a:ext cx="288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>
                <a:ea typeface="SimSun" pitchFamily="2" charset="-122"/>
              </a:endParaRPr>
            </a:p>
          </p:txBody>
        </p:sp>
        <p:sp>
          <p:nvSpPr>
            <p:cNvPr id="33812" name="Oval 29"/>
            <p:cNvSpPr>
              <a:spLocks noChangeArrowheads="1"/>
            </p:cNvSpPr>
            <p:nvPr/>
          </p:nvSpPr>
          <p:spPr bwMode="auto">
            <a:xfrm>
              <a:off x="1392" y="3120"/>
              <a:ext cx="288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>
                <a:ea typeface="SimSun" pitchFamily="2" charset="-122"/>
              </a:endParaRPr>
            </a:p>
          </p:txBody>
        </p:sp>
        <p:sp>
          <p:nvSpPr>
            <p:cNvPr id="33813" name="Oval 30"/>
            <p:cNvSpPr>
              <a:spLocks noChangeArrowheads="1"/>
            </p:cNvSpPr>
            <p:nvPr/>
          </p:nvSpPr>
          <p:spPr bwMode="auto">
            <a:xfrm>
              <a:off x="1392" y="3408"/>
              <a:ext cx="288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>
                <a:ea typeface="SimSun" pitchFamily="2" charset="-122"/>
              </a:endParaRPr>
            </a:p>
          </p:txBody>
        </p:sp>
        <p:sp>
          <p:nvSpPr>
            <p:cNvPr id="33814" name="Text Box 31"/>
            <p:cNvSpPr txBox="1">
              <a:spLocks noChangeArrowheads="1"/>
            </p:cNvSpPr>
            <p:nvPr/>
          </p:nvSpPr>
          <p:spPr bwMode="auto">
            <a:xfrm>
              <a:off x="1968" y="2304"/>
              <a:ext cx="34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>
                  <a:latin typeface="Times New Roman" pitchFamily="18" charset="0"/>
                  <a:ea typeface="SimSun" pitchFamily="2" charset="-122"/>
                </a:rPr>
                <a:t>a b</a:t>
              </a:r>
            </a:p>
          </p:txBody>
        </p:sp>
        <p:sp>
          <p:nvSpPr>
            <p:cNvPr id="33815" name="Oval 32"/>
            <p:cNvSpPr>
              <a:spLocks noChangeArrowheads="1"/>
            </p:cNvSpPr>
            <p:nvPr/>
          </p:nvSpPr>
          <p:spPr bwMode="auto">
            <a:xfrm>
              <a:off x="1872" y="2352"/>
              <a:ext cx="528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>
                <a:ea typeface="SimSun" pitchFamily="2" charset="-122"/>
              </a:endParaRPr>
            </a:p>
          </p:txBody>
        </p:sp>
        <p:sp>
          <p:nvSpPr>
            <p:cNvPr id="33816" name="Text Box 33"/>
            <p:cNvSpPr txBox="1">
              <a:spLocks noChangeArrowheads="1"/>
            </p:cNvSpPr>
            <p:nvPr/>
          </p:nvSpPr>
          <p:spPr bwMode="auto">
            <a:xfrm>
              <a:off x="2496" y="3216"/>
              <a:ext cx="34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>
                  <a:latin typeface="Times New Roman" pitchFamily="18" charset="0"/>
                  <a:ea typeface="SimSun" pitchFamily="2" charset="-122"/>
                </a:rPr>
                <a:t>d e</a:t>
              </a:r>
            </a:p>
          </p:txBody>
        </p:sp>
        <p:sp>
          <p:nvSpPr>
            <p:cNvPr id="33817" name="Oval 34"/>
            <p:cNvSpPr>
              <a:spLocks noChangeArrowheads="1"/>
            </p:cNvSpPr>
            <p:nvPr/>
          </p:nvSpPr>
          <p:spPr bwMode="auto">
            <a:xfrm>
              <a:off x="2400" y="3264"/>
              <a:ext cx="528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>
                <a:ea typeface="SimSun" pitchFamily="2" charset="-122"/>
              </a:endParaRPr>
            </a:p>
          </p:txBody>
        </p:sp>
        <p:sp>
          <p:nvSpPr>
            <p:cNvPr id="33818" name="Text Box 35"/>
            <p:cNvSpPr txBox="1">
              <a:spLocks noChangeArrowheads="1"/>
            </p:cNvSpPr>
            <p:nvPr/>
          </p:nvSpPr>
          <p:spPr bwMode="auto">
            <a:xfrm>
              <a:off x="2880" y="2928"/>
              <a:ext cx="47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>
                  <a:latin typeface="Times New Roman" pitchFamily="18" charset="0"/>
                  <a:ea typeface="SimSun" pitchFamily="2" charset="-122"/>
                </a:rPr>
                <a:t>c d e</a:t>
              </a:r>
            </a:p>
          </p:txBody>
        </p:sp>
        <p:sp>
          <p:nvSpPr>
            <p:cNvPr id="33819" name="Oval 36"/>
            <p:cNvSpPr>
              <a:spLocks noChangeArrowheads="1"/>
            </p:cNvSpPr>
            <p:nvPr/>
          </p:nvSpPr>
          <p:spPr bwMode="auto">
            <a:xfrm>
              <a:off x="2784" y="2928"/>
              <a:ext cx="62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>
                <a:ea typeface="SimSun" pitchFamily="2" charset="-122"/>
              </a:endParaRPr>
            </a:p>
          </p:txBody>
        </p:sp>
        <p:sp>
          <p:nvSpPr>
            <p:cNvPr id="33820" name="Text Box 37"/>
            <p:cNvSpPr txBox="1">
              <a:spLocks noChangeArrowheads="1"/>
            </p:cNvSpPr>
            <p:nvPr/>
          </p:nvSpPr>
          <p:spPr bwMode="auto">
            <a:xfrm>
              <a:off x="3216" y="2592"/>
              <a:ext cx="75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>
                  <a:latin typeface="Times New Roman" pitchFamily="18" charset="0"/>
                  <a:ea typeface="SimSun" pitchFamily="2" charset="-122"/>
                </a:rPr>
                <a:t>a b c d e</a:t>
              </a:r>
            </a:p>
          </p:txBody>
        </p:sp>
        <p:sp>
          <p:nvSpPr>
            <p:cNvPr id="33821" name="Oval 38"/>
            <p:cNvSpPr>
              <a:spLocks noChangeArrowheads="1"/>
            </p:cNvSpPr>
            <p:nvPr/>
          </p:nvSpPr>
          <p:spPr bwMode="auto">
            <a:xfrm>
              <a:off x="3120" y="2592"/>
              <a:ext cx="100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>
                <a:ea typeface="SimSun" pitchFamily="2" charset="-122"/>
              </a:endParaRPr>
            </a:p>
          </p:txBody>
        </p:sp>
        <p:sp>
          <p:nvSpPr>
            <p:cNvPr id="33822" name="Line 39"/>
            <p:cNvSpPr>
              <a:spLocks noChangeShapeType="1"/>
            </p:cNvSpPr>
            <p:nvPr/>
          </p:nvSpPr>
          <p:spPr bwMode="auto">
            <a:xfrm>
              <a:off x="1200" y="3753"/>
              <a:ext cx="321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23" name="Line 40"/>
            <p:cNvSpPr>
              <a:spLocks noChangeShapeType="1"/>
            </p:cNvSpPr>
            <p:nvPr/>
          </p:nvSpPr>
          <p:spPr bwMode="auto">
            <a:xfrm flipH="1">
              <a:off x="1536" y="3753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24" name="Text Box 41"/>
            <p:cNvSpPr txBox="1">
              <a:spLocks noChangeArrowheads="1"/>
            </p:cNvSpPr>
            <p:nvPr/>
          </p:nvSpPr>
          <p:spPr bwMode="auto">
            <a:xfrm>
              <a:off x="1440" y="3810"/>
              <a:ext cx="4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>
                  <a:latin typeface="Times New Roman" pitchFamily="18" charset="0"/>
                  <a:ea typeface="SimSun" pitchFamily="2" charset="-122"/>
                </a:rPr>
                <a:t>Step 4</a:t>
              </a:r>
            </a:p>
          </p:txBody>
        </p:sp>
        <p:sp>
          <p:nvSpPr>
            <p:cNvPr id="33825" name="Line 42"/>
            <p:cNvSpPr>
              <a:spLocks noChangeShapeType="1"/>
            </p:cNvSpPr>
            <p:nvPr/>
          </p:nvSpPr>
          <p:spPr bwMode="auto">
            <a:xfrm flipH="1">
              <a:off x="2064" y="374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26" name="Text Box 43"/>
            <p:cNvSpPr txBox="1">
              <a:spLocks noChangeArrowheads="1"/>
            </p:cNvSpPr>
            <p:nvPr/>
          </p:nvSpPr>
          <p:spPr bwMode="auto">
            <a:xfrm>
              <a:off x="1968" y="3801"/>
              <a:ext cx="4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>
                  <a:latin typeface="Times New Roman" pitchFamily="18" charset="0"/>
                  <a:ea typeface="SimSun" pitchFamily="2" charset="-122"/>
                </a:rPr>
                <a:t>Step 3</a:t>
              </a:r>
            </a:p>
          </p:txBody>
        </p:sp>
        <p:sp>
          <p:nvSpPr>
            <p:cNvPr id="33827" name="Line 44"/>
            <p:cNvSpPr>
              <a:spLocks noChangeShapeType="1"/>
            </p:cNvSpPr>
            <p:nvPr/>
          </p:nvSpPr>
          <p:spPr bwMode="auto">
            <a:xfrm flipH="1">
              <a:off x="2592" y="374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28" name="Text Box 45"/>
            <p:cNvSpPr txBox="1">
              <a:spLocks noChangeArrowheads="1"/>
            </p:cNvSpPr>
            <p:nvPr/>
          </p:nvSpPr>
          <p:spPr bwMode="auto">
            <a:xfrm>
              <a:off x="2496" y="3801"/>
              <a:ext cx="4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>
                  <a:latin typeface="Times New Roman" pitchFamily="18" charset="0"/>
                  <a:ea typeface="SimSun" pitchFamily="2" charset="-122"/>
                </a:rPr>
                <a:t>Step 2</a:t>
              </a:r>
            </a:p>
          </p:txBody>
        </p:sp>
        <p:sp>
          <p:nvSpPr>
            <p:cNvPr id="33829" name="Line 46"/>
            <p:cNvSpPr>
              <a:spLocks noChangeShapeType="1"/>
            </p:cNvSpPr>
            <p:nvPr/>
          </p:nvSpPr>
          <p:spPr bwMode="auto">
            <a:xfrm flipH="1">
              <a:off x="3072" y="374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30" name="Text Box 47"/>
            <p:cNvSpPr txBox="1">
              <a:spLocks noChangeArrowheads="1"/>
            </p:cNvSpPr>
            <p:nvPr/>
          </p:nvSpPr>
          <p:spPr bwMode="auto">
            <a:xfrm>
              <a:off x="2976" y="3801"/>
              <a:ext cx="4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>
                  <a:latin typeface="Times New Roman" pitchFamily="18" charset="0"/>
                  <a:ea typeface="SimSun" pitchFamily="2" charset="-122"/>
                </a:rPr>
                <a:t>Step 1</a:t>
              </a:r>
            </a:p>
          </p:txBody>
        </p:sp>
        <p:sp>
          <p:nvSpPr>
            <p:cNvPr id="33831" name="Line 48"/>
            <p:cNvSpPr>
              <a:spLocks noChangeShapeType="1"/>
            </p:cNvSpPr>
            <p:nvPr/>
          </p:nvSpPr>
          <p:spPr bwMode="auto">
            <a:xfrm flipH="1">
              <a:off x="3552" y="374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32" name="Text Box 49"/>
            <p:cNvSpPr txBox="1">
              <a:spLocks noChangeArrowheads="1"/>
            </p:cNvSpPr>
            <p:nvPr/>
          </p:nvSpPr>
          <p:spPr bwMode="auto">
            <a:xfrm>
              <a:off x="3456" y="3801"/>
              <a:ext cx="4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>
                  <a:latin typeface="Times New Roman" pitchFamily="18" charset="0"/>
                  <a:ea typeface="SimSun" pitchFamily="2" charset="-122"/>
                </a:rPr>
                <a:t>Step 0</a:t>
              </a:r>
            </a:p>
          </p:txBody>
        </p:sp>
        <p:sp>
          <p:nvSpPr>
            <p:cNvPr id="33833" name="Line 50"/>
            <p:cNvSpPr>
              <a:spLocks noChangeShapeType="1"/>
            </p:cNvSpPr>
            <p:nvPr/>
          </p:nvSpPr>
          <p:spPr bwMode="auto">
            <a:xfrm>
              <a:off x="1680" y="2352"/>
              <a:ext cx="192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34" name="Line 51"/>
            <p:cNvSpPr>
              <a:spLocks noChangeShapeType="1"/>
            </p:cNvSpPr>
            <p:nvPr/>
          </p:nvSpPr>
          <p:spPr bwMode="auto">
            <a:xfrm flipV="1">
              <a:off x="1680" y="2448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35" name="Line 52"/>
            <p:cNvSpPr>
              <a:spLocks noChangeShapeType="1"/>
            </p:cNvSpPr>
            <p:nvPr/>
          </p:nvSpPr>
          <p:spPr bwMode="auto">
            <a:xfrm>
              <a:off x="1680" y="3216"/>
              <a:ext cx="72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36" name="Line 53"/>
            <p:cNvSpPr>
              <a:spLocks noChangeShapeType="1"/>
            </p:cNvSpPr>
            <p:nvPr/>
          </p:nvSpPr>
          <p:spPr bwMode="auto">
            <a:xfrm flipV="1">
              <a:off x="1680" y="3360"/>
              <a:ext cx="72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37" name="Line 54"/>
            <p:cNvSpPr>
              <a:spLocks noChangeShapeType="1"/>
            </p:cNvSpPr>
            <p:nvPr/>
          </p:nvSpPr>
          <p:spPr bwMode="auto">
            <a:xfrm>
              <a:off x="1680" y="2976"/>
              <a:ext cx="1104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38" name="Line 55"/>
            <p:cNvSpPr>
              <a:spLocks noChangeShapeType="1"/>
            </p:cNvSpPr>
            <p:nvPr/>
          </p:nvSpPr>
          <p:spPr bwMode="auto">
            <a:xfrm flipV="1">
              <a:off x="2688" y="3072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39" name="Line 56"/>
            <p:cNvSpPr>
              <a:spLocks noChangeShapeType="1"/>
            </p:cNvSpPr>
            <p:nvPr/>
          </p:nvSpPr>
          <p:spPr bwMode="auto">
            <a:xfrm>
              <a:off x="2400" y="2496"/>
              <a:ext cx="72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40" name="Line 57"/>
            <p:cNvSpPr>
              <a:spLocks noChangeShapeType="1"/>
            </p:cNvSpPr>
            <p:nvPr/>
          </p:nvSpPr>
          <p:spPr bwMode="auto">
            <a:xfrm flipV="1">
              <a:off x="3072" y="2736"/>
              <a:ext cx="4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41" name="Text Box 58"/>
            <p:cNvSpPr txBox="1">
              <a:spLocks noChangeArrowheads="1"/>
            </p:cNvSpPr>
            <p:nvPr/>
          </p:nvSpPr>
          <p:spPr bwMode="auto">
            <a:xfrm>
              <a:off x="4305" y="1824"/>
              <a:ext cx="1277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b="1">
                  <a:latin typeface="Times New Roman" pitchFamily="18" charset="0"/>
                  <a:ea typeface="SimSun" pitchFamily="2" charset="-122"/>
                </a:rPr>
                <a:t>agglomerative</a:t>
              </a:r>
            </a:p>
            <a:p>
              <a:pPr eaLnBrk="0" hangingPunct="0"/>
              <a:r>
                <a:rPr lang="en-US" altLang="zh-CN" b="1">
                  <a:latin typeface="Times New Roman" pitchFamily="18" charset="0"/>
                  <a:ea typeface="SimSun" pitchFamily="2" charset="-122"/>
                </a:rPr>
                <a:t>(AGNES)</a:t>
              </a:r>
            </a:p>
          </p:txBody>
        </p:sp>
        <p:sp>
          <p:nvSpPr>
            <p:cNvPr id="33842" name="Text Box 59"/>
            <p:cNvSpPr txBox="1">
              <a:spLocks noChangeArrowheads="1"/>
            </p:cNvSpPr>
            <p:nvPr/>
          </p:nvSpPr>
          <p:spPr bwMode="auto">
            <a:xfrm>
              <a:off x="4401" y="3552"/>
              <a:ext cx="875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b="1">
                  <a:latin typeface="Times New Roman" pitchFamily="18" charset="0"/>
                  <a:ea typeface="SimSun" pitchFamily="2" charset="-122"/>
                </a:rPr>
                <a:t>divisive</a:t>
              </a:r>
            </a:p>
            <a:p>
              <a:pPr eaLnBrk="0" hangingPunct="0"/>
              <a:r>
                <a:rPr lang="en-US" altLang="zh-CN" b="1">
                  <a:latin typeface="Times New Roman" pitchFamily="18" charset="0"/>
                  <a:ea typeface="SimSun" pitchFamily="2" charset="-122"/>
                </a:rPr>
                <a:t>(DIANA)</a:t>
              </a:r>
              <a:endParaRPr lang="en-US" altLang="zh-CN">
                <a:latin typeface="Times New Roman" pitchFamily="18" charset="0"/>
                <a:ea typeface="SimSun" pitchFamily="2" charset="-122"/>
              </a:endParaRPr>
            </a:p>
          </p:txBody>
        </p:sp>
      </p:grpSp>
      <p:sp>
        <p:nvSpPr>
          <p:cNvPr id="33797" name="Slide Number Placeholder 6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7EB81118-4FD5-43F8-AAC7-10910A369F03}" type="slidenum">
              <a:rPr lang="en-US" altLang="zh-CN" smtClean="0">
                <a:ea typeface="SimSun" pitchFamily="2" charset="-122"/>
              </a:rPr>
              <a:pPr/>
              <a:t>24</a:t>
            </a:fld>
            <a:endParaRPr lang="en-US" altLang="zh-CN">
              <a:ea typeface="SimSun" pitchFamily="2" charset="-122"/>
            </a:endParaRPr>
          </a:p>
        </p:txBody>
      </p:sp>
    </p:spTree>
  </p:cSld>
  <p:clrMapOvr>
    <a:masterClrMapping/>
  </p:clrMapOvr>
  <p:transition>
    <p:zoom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304800"/>
            <a:ext cx="7162800" cy="762000"/>
          </a:xfrm>
        </p:spPr>
        <p:txBody>
          <a:bodyPr/>
          <a:lstStyle/>
          <a:p>
            <a:pPr eaLnBrk="1" hangingPunct="1"/>
            <a:r>
              <a:rPr lang="en-US" altLang="zh-CN" sz="3200">
                <a:ea typeface="SimSun" pitchFamily="2" charset="-122"/>
              </a:rPr>
              <a:t>AGNES (Agglomerative Nesting)</a:t>
            </a:r>
            <a:endParaRPr lang="en-US" altLang="zh-CN" sz="2400">
              <a:ea typeface="SimSun" pitchFamily="2" charset="-122"/>
            </a:endParaRP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610600" cy="2895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</a:pPr>
            <a:r>
              <a:rPr lang="en-US" altLang="zh-CN" sz="2400" dirty="0">
                <a:ea typeface="SimSun" pitchFamily="2" charset="-122"/>
              </a:rPr>
              <a:t>Use the </a:t>
            </a:r>
            <a:r>
              <a:rPr lang="en-US" altLang="zh-CN" sz="2400" b="1" dirty="0">
                <a:solidFill>
                  <a:srgbClr val="0000FF"/>
                </a:solidFill>
                <a:ea typeface="SimSun" pitchFamily="2" charset="-122"/>
              </a:rPr>
              <a:t>single-link</a:t>
            </a:r>
            <a:r>
              <a:rPr lang="en-US" altLang="zh-CN" sz="2400" dirty="0">
                <a:solidFill>
                  <a:srgbClr val="0000FF"/>
                </a:solidFill>
                <a:ea typeface="SimSun" pitchFamily="2" charset="-122"/>
              </a:rPr>
              <a:t> method </a:t>
            </a:r>
            <a:r>
              <a:rPr lang="en-US" altLang="zh-CN" sz="2400" dirty="0">
                <a:ea typeface="SimSun" pitchFamily="2" charset="-122"/>
              </a:rPr>
              <a:t>and the dissimilarity matrix  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</a:pPr>
            <a:r>
              <a:rPr lang="en-US" altLang="zh-CN" sz="2400" dirty="0">
                <a:solidFill>
                  <a:srgbClr val="0000FF"/>
                </a:solidFill>
                <a:ea typeface="SimSun" pitchFamily="2" charset="-122"/>
              </a:rPr>
              <a:t>Merge nodes that have the least dissimilarity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</a:pPr>
            <a:r>
              <a:rPr lang="en-US" altLang="zh-CN" sz="2400" dirty="0">
                <a:ea typeface="SimSun" pitchFamily="2" charset="-122"/>
              </a:rPr>
              <a:t>Go on in a non-descending fashion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</a:pPr>
            <a:r>
              <a:rPr lang="en-US" altLang="zh-CN" sz="2400" dirty="0">
                <a:ea typeface="SimSun" pitchFamily="2" charset="-122"/>
              </a:rPr>
              <a:t>Eventually all nodes belong to the same cluster</a:t>
            </a:r>
          </a:p>
        </p:txBody>
      </p:sp>
      <p:grpSp>
        <p:nvGrpSpPr>
          <p:cNvPr id="34820" name="Group 4"/>
          <p:cNvGrpSpPr>
            <a:grpSpLocks/>
          </p:cNvGrpSpPr>
          <p:nvPr/>
        </p:nvGrpSpPr>
        <p:grpSpPr bwMode="auto">
          <a:xfrm>
            <a:off x="533400" y="4343400"/>
            <a:ext cx="2209800" cy="2017713"/>
            <a:chOff x="384" y="2496"/>
            <a:chExt cx="1392" cy="1271"/>
          </a:xfrm>
        </p:grpSpPr>
        <p:graphicFrame>
          <p:nvGraphicFramePr>
            <p:cNvPr id="34834" name="Object 1026"/>
            <p:cNvGraphicFramePr>
              <a:graphicFrameLocks noChangeAspect="1"/>
            </p:cNvGraphicFramePr>
            <p:nvPr/>
          </p:nvGraphicFramePr>
          <p:xfrm>
            <a:off x="384" y="2496"/>
            <a:ext cx="1392" cy="1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874" name="Worksheet" r:id="rId4" imgW="2598840" imgH="2452680" progId="">
                    <p:embed/>
                  </p:oleObj>
                </mc:Choice>
                <mc:Fallback>
                  <p:oleObj name="Worksheet" r:id="rId4" imgW="2598840" imgH="2452680" progId="">
                    <p:embed/>
                    <p:pic>
                      <p:nvPicPr>
                        <p:cNvPr id="0" name="Picture 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" y="2496"/>
                          <a:ext cx="1392" cy="12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835" name="Oval 6"/>
            <p:cNvSpPr>
              <a:spLocks noChangeArrowheads="1"/>
            </p:cNvSpPr>
            <p:nvPr/>
          </p:nvSpPr>
          <p:spPr bwMode="auto">
            <a:xfrm>
              <a:off x="816" y="2736"/>
              <a:ext cx="288" cy="28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lgDash"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zh-CN">
                <a:ea typeface="SimSun" pitchFamily="2" charset="-122"/>
              </a:endParaRPr>
            </a:p>
          </p:txBody>
        </p:sp>
        <p:sp>
          <p:nvSpPr>
            <p:cNvPr id="34836" name="Oval 7"/>
            <p:cNvSpPr>
              <a:spLocks noChangeArrowheads="1"/>
            </p:cNvSpPr>
            <p:nvPr/>
          </p:nvSpPr>
          <p:spPr bwMode="auto">
            <a:xfrm>
              <a:off x="816" y="3024"/>
              <a:ext cx="288" cy="28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lgDash"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zh-CN">
                <a:ea typeface="SimSun" pitchFamily="2" charset="-122"/>
              </a:endParaRPr>
            </a:p>
          </p:txBody>
        </p:sp>
        <p:sp>
          <p:nvSpPr>
            <p:cNvPr id="34837" name="Oval 8"/>
            <p:cNvSpPr>
              <a:spLocks noChangeArrowheads="1"/>
            </p:cNvSpPr>
            <p:nvPr/>
          </p:nvSpPr>
          <p:spPr bwMode="auto">
            <a:xfrm>
              <a:off x="1392" y="3024"/>
              <a:ext cx="144" cy="28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lgDash"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zh-CN">
                <a:ea typeface="SimSun" pitchFamily="2" charset="-122"/>
              </a:endParaRPr>
            </a:p>
          </p:txBody>
        </p:sp>
      </p:grpSp>
      <p:grpSp>
        <p:nvGrpSpPr>
          <p:cNvPr id="34821" name="Group 9"/>
          <p:cNvGrpSpPr>
            <a:grpSpLocks/>
          </p:cNvGrpSpPr>
          <p:nvPr/>
        </p:nvGrpSpPr>
        <p:grpSpPr bwMode="auto">
          <a:xfrm>
            <a:off x="3505200" y="4343400"/>
            <a:ext cx="2209800" cy="2017713"/>
            <a:chOff x="1968" y="2496"/>
            <a:chExt cx="1392" cy="1271"/>
          </a:xfrm>
        </p:grpSpPr>
        <p:graphicFrame>
          <p:nvGraphicFramePr>
            <p:cNvPr id="34829" name="Object 1025"/>
            <p:cNvGraphicFramePr>
              <a:graphicFrameLocks noChangeAspect="1"/>
            </p:cNvGraphicFramePr>
            <p:nvPr/>
          </p:nvGraphicFramePr>
          <p:xfrm>
            <a:off x="1968" y="2496"/>
            <a:ext cx="1392" cy="1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875" name="Worksheet" r:id="rId6" imgW="2598840" imgH="2452680" progId="">
                    <p:embed/>
                  </p:oleObj>
                </mc:Choice>
                <mc:Fallback>
                  <p:oleObj name="Worksheet" r:id="rId6" imgW="2598840" imgH="2452680" progId="">
                    <p:embed/>
                    <p:pic>
                      <p:nvPicPr>
                        <p:cNvPr id="0" name="Picture 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8" y="2496"/>
                          <a:ext cx="1392" cy="12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830" name="Oval 11"/>
            <p:cNvSpPr>
              <a:spLocks noChangeArrowheads="1"/>
            </p:cNvSpPr>
            <p:nvPr/>
          </p:nvSpPr>
          <p:spPr bwMode="auto">
            <a:xfrm>
              <a:off x="2736" y="3312"/>
              <a:ext cx="288" cy="19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lgDash"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zh-CN">
                <a:ea typeface="SimSun" pitchFamily="2" charset="-122"/>
              </a:endParaRPr>
            </a:p>
          </p:txBody>
        </p:sp>
        <p:sp>
          <p:nvSpPr>
            <p:cNvPr id="34831" name="Oval 12"/>
            <p:cNvSpPr>
              <a:spLocks noChangeArrowheads="1"/>
            </p:cNvSpPr>
            <p:nvPr/>
          </p:nvSpPr>
          <p:spPr bwMode="auto">
            <a:xfrm>
              <a:off x="2256" y="2688"/>
              <a:ext cx="384" cy="38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lgDash"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zh-CN">
                <a:ea typeface="SimSun" pitchFamily="2" charset="-122"/>
              </a:endParaRPr>
            </a:p>
          </p:txBody>
        </p:sp>
        <p:sp>
          <p:nvSpPr>
            <p:cNvPr id="34832" name="Oval 13"/>
            <p:cNvSpPr>
              <a:spLocks noChangeArrowheads="1"/>
            </p:cNvSpPr>
            <p:nvPr/>
          </p:nvSpPr>
          <p:spPr bwMode="auto">
            <a:xfrm>
              <a:off x="2352" y="3024"/>
              <a:ext cx="384" cy="2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lgDash"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zh-CN">
                <a:ea typeface="SimSun" pitchFamily="2" charset="-122"/>
              </a:endParaRPr>
            </a:p>
          </p:txBody>
        </p:sp>
        <p:sp>
          <p:nvSpPr>
            <p:cNvPr id="34833" name="Oval 14"/>
            <p:cNvSpPr>
              <a:spLocks noChangeArrowheads="1"/>
            </p:cNvSpPr>
            <p:nvPr/>
          </p:nvSpPr>
          <p:spPr bwMode="auto">
            <a:xfrm>
              <a:off x="2832" y="3024"/>
              <a:ext cx="288" cy="28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lgDash"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zh-CN">
                <a:ea typeface="SimSun" pitchFamily="2" charset="-122"/>
              </a:endParaRPr>
            </a:p>
          </p:txBody>
        </p:sp>
      </p:grpSp>
      <p:grpSp>
        <p:nvGrpSpPr>
          <p:cNvPr id="34822" name="Group 15"/>
          <p:cNvGrpSpPr>
            <a:grpSpLocks/>
          </p:cNvGrpSpPr>
          <p:nvPr/>
        </p:nvGrpSpPr>
        <p:grpSpPr bwMode="auto">
          <a:xfrm>
            <a:off x="6553200" y="4343400"/>
            <a:ext cx="2209800" cy="2017713"/>
            <a:chOff x="3552" y="2496"/>
            <a:chExt cx="1392" cy="1271"/>
          </a:xfrm>
        </p:grpSpPr>
        <p:graphicFrame>
          <p:nvGraphicFramePr>
            <p:cNvPr id="34826" name="Object 1024"/>
            <p:cNvGraphicFramePr>
              <a:graphicFrameLocks noChangeAspect="1"/>
            </p:cNvGraphicFramePr>
            <p:nvPr/>
          </p:nvGraphicFramePr>
          <p:xfrm>
            <a:off x="3552" y="2496"/>
            <a:ext cx="1392" cy="1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876" name="Worksheet" r:id="rId7" imgW="2598840" imgH="2452680" progId="">
                    <p:embed/>
                  </p:oleObj>
                </mc:Choice>
                <mc:Fallback>
                  <p:oleObj name="Worksheet" r:id="rId7" imgW="2598840" imgH="2452680" progId="">
                    <p:embed/>
                    <p:pic>
                      <p:nvPicPr>
                        <p:cNvPr id="0" name="Picture 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2" y="2496"/>
                          <a:ext cx="1392" cy="12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827" name="Oval 17"/>
            <p:cNvSpPr>
              <a:spLocks noChangeArrowheads="1"/>
            </p:cNvSpPr>
            <p:nvPr/>
          </p:nvSpPr>
          <p:spPr bwMode="auto">
            <a:xfrm>
              <a:off x="3888" y="2688"/>
              <a:ext cx="384" cy="62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lgDash"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zh-CN">
                <a:ea typeface="SimSun" pitchFamily="2" charset="-122"/>
              </a:endParaRPr>
            </a:p>
          </p:txBody>
        </p:sp>
        <p:sp>
          <p:nvSpPr>
            <p:cNvPr id="34828" name="Oval 18"/>
            <p:cNvSpPr>
              <a:spLocks noChangeArrowheads="1"/>
            </p:cNvSpPr>
            <p:nvPr/>
          </p:nvSpPr>
          <p:spPr bwMode="auto">
            <a:xfrm>
              <a:off x="4272" y="3024"/>
              <a:ext cx="480" cy="48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lgDash"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zh-CN">
                <a:ea typeface="SimSun" pitchFamily="2" charset="-122"/>
              </a:endParaRPr>
            </a:p>
          </p:txBody>
        </p:sp>
      </p:grpSp>
      <p:sp>
        <p:nvSpPr>
          <p:cNvPr id="34823" name="Line 19"/>
          <p:cNvSpPr>
            <a:spLocks noChangeShapeType="1"/>
          </p:cNvSpPr>
          <p:nvPr/>
        </p:nvSpPr>
        <p:spPr bwMode="auto">
          <a:xfrm>
            <a:off x="2971800" y="525780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4824" name="Line 20"/>
          <p:cNvSpPr>
            <a:spLocks noChangeShapeType="1"/>
          </p:cNvSpPr>
          <p:nvPr/>
        </p:nvSpPr>
        <p:spPr bwMode="auto">
          <a:xfrm>
            <a:off x="5943600" y="518160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4825" name="Slide Number Placeholder 2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BEFF1016-280A-426E-AAC3-524E5FC37839}" type="slidenum">
              <a:rPr lang="en-US" altLang="zh-CN" smtClean="0">
                <a:ea typeface="SimSun" pitchFamily="2" charset="-122"/>
              </a:rPr>
              <a:pPr/>
              <a:t>25</a:t>
            </a:fld>
            <a:endParaRPr lang="en-US" altLang="zh-CN">
              <a:ea typeface="SimSun" pitchFamily="2" charset="-122"/>
            </a:endParaRPr>
          </a:p>
        </p:txBody>
      </p:sp>
    </p:spTree>
  </p:cSld>
  <p:clrMapOvr>
    <a:masterClrMapping/>
  </p:clrMapOvr>
  <p:transition>
    <p:zoom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Oval 2"/>
          <p:cNvSpPr>
            <a:spLocks noChangeArrowheads="1"/>
          </p:cNvSpPr>
          <p:nvPr/>
        </p:nvSpPr>
        <p:spPr bwMode="auto">
          <a:xfrm>
            <a:off x="8229600" y="5867400"/>
            <a:ext cx="152400" cy="152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zh-CN">
              <a:ea typeface="SimSun" pitchFamily="2" charset="-122"/>
            </a:endParaRPr>
          </a:p>
        </p:txBody>
      </p:sp>
      <p:sp>
        <p:nvSpPr>
          <p:cNvPr id="35843" name="Oval 3"/>
          <p:cNvSpPr>
            <a:spLocks noChangeArrowheads="1"/>
          </p:cNvSpPr>
          <p:nvPr/>
        </p:nvSpPr>
        <p:spPr bwMode="auto">
          <a:xfrm>
            <a:off x="7162800" y="5867400"/>
            <a:ext cx="152400" cy="152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zh-CN">
              <a:ea typeface="SimSun" pitchFamily="2" charset="-122"/>
            </a:endParaRPr>
          </a:p>
        </p:txBody>
      </p:sp>
      <p:sp>
        <p:nvSpPr>
          <p:cNvPr id="35844" name="Oval 4"/>
          <p:cNvSpPr>
            <a:spLocks noChangeArrowheads="1"/>
          </p:cNvSpPr>
          <p:nvPr/>
        </p:nvSpPr>
        <p:spPr bwMode="auto">
          <a:xfrm>
            <a:off x="6172200" y="5867400"/>
            <a:ext cx="152400" cy="152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zh-CN">
              <a:ea typeface="SimSun" pitchFamily="2" charset="-122"/>
            </a:endParaRPr>
          </a:p>
        </p:txBody>
      </p:sp>
      <p:sp>
        <p:nvSpPr>
          <p:cNvPr id="35845" name="Oval 5"/>
          <p:cNvSpPr>
            <a:spLocks noChangeArrowheads="1"/>
          </p:cNvSpPr>
          <p:nvPr/>
        </p:nvSpPr>
        <p:spPr bwMode="auto">
          <a:xfrm>
            <a:off x="5257800" y="5867400"/>
            <a:ext cx="152400" cy="152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zh-CN">
              <a:ea typeface="SimSun" pitchFamily="2" charset="-122"/>
            </a:endParaRPr>
          </a:p>
        </p:txBody>
      </p:sp>
      <p:sp>
        <p:nvSpPr>
          <p:cNvPr id="35846" name="Oval 6"/>
          <p:cNvSpPr>
            <a:spLocks noChangeArrowheads="1"/>
          </p:cNvSpPr>
          <p:nvPr/>
        </p:nvSpPr>
        <p:spPr bwMode="auto">
          <a:xfrm>
            <a:off x="4267200" y="5867400"/>
            <a:ext cx="152400" cy="152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zh-CN">
              <a:ea typeface="SimSun" pitchFamily="2" charset="-122"/>
            </a:endParaRPr>
          </a:p>
        </p:txBody>
      </p:sp>
      <p:sp>
        <p:nvSpPr>
          <p:cNvPr id="35847" name="Oval 7"/>
          <p:cNvSpPr>
            <a:spLocks noChangeArrowheads="1"/>
          </p:cNvSpPr>
          <p:nvPr/>
        </p:nvSpPr>
        <p:spPr bwMode="auto">
          <a:xfrm>
            <a:off x="3276600" y="5867400"/>
            <a:ext cx="152400" cy="152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zh-CN">
              <a:ea typeface="SimSun" pitchFamily="2" charset="-122"/>
            </a:endParaRPr>
          </a:p>
        </p:txBody>
      </p:sp>
      <p:sp>
        <p:nvSpPr>
          <p:cNvPr id="35848" name="Oval 8"/>
          <p:cNvSpPr>
            <a:spLocks noChangeArrowheads="1"/>
          </p:cNvSpPr>
          <p:nvPr/>
        </p:nvSpPr>
        <p:spPr bwMode="auto">
          <a:xfrm>
            <a:off x="2362200" y="5867400"/>
            <a:ext cx="152400" cy="152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zh-CN">
              <a:ea typeface="SimSun" pitchFamily="2" charset="-122"/>
            </a:endParaRPr>
          </a:p>
        </p:txBody>
      </p:sp>
      <p:sp>
        <p:nvSpPr>
          <p:cNvPr id="35849" name="Oval 9"/>
          <p:cNvSpPr>
            <a:spLocks noChangeArrowheads="1"/>
          </p:cNvSpPr>
          <p:nvPr/>
        </p:nvSpPr>
        <p:spPr bwMode="auto">
          <a:xfrm>
            <a:off x="1371600" y="5867400"/>
            <a:ext cx="152400" cy="152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zh-CN">
              <a:ea typeface="SimSun" pitchFamily="2" charset="-122"/>
            </a:endParaRPr>
          </a:p>
        </p:txBody>
      </p:sp>
      <p:sp>
        <p:nvSpPr>
          <p:cNvPr id="35850" name="Oval 10"/>
          <p:cNvSpPr>
            <a:spLocks noChangeArrowheads="1"/>
          </p:cNvSpPr>
          <p:nvPr/>
        </p:nvSpPr>
        <p:spPr bwMode="auto">
          <a:xfrm>
            <a:off x="457200" y="5867400"/>
            <a:ext cx="152400" cy="152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zh-CN">
              <a:ea typeface="SimSun" pitchFamily="2" charset="-122"/>
            </a:endParaRPr>
          </a:p>
        </p:txBody>
      </p:sp>
      <p:sp>
        <p:nvSpPr>
          <p:cNvPr id="35851" name="Line 11"/>
          <p:cNvSpPr>
            <a:spLocks noChangeShapeType="1"/>
          </p:cNvSpPr>
          <p:nvPr/>
        </p:nvSpPr>
        <p:spPr bwMode="auto">
          <a:xfrm>
            <a:off x="533400" y="5029200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52" name="Line 12"/>
          <p:cNvSpPr>
            <a:spLocks noChangeShapeType="1"/>
          </p:cNvSpPr>
          <p:nvPr/>
        </p:nvSpPr>
        <p:spPr bwMode="auto">
          <a:xfrm>
            <a:off x="1447800" y="5029200"/>
            <a:ext cx="0" cy="914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53" name="Line 13"/>
          <p:cNvSpPr>
            <a:spLocks noChangeShapeType="1"/>
          </p:cNvSpPr>
          <p:nvPr/>
        </p:nvSpPr>
        <p:spPr bwMode="auto">
          <a:xfrm>
            <a:off x="3352800" y="5029200"/>
            <a:ext cx="0" cy="914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54" name="Line 14"/>
          <p:cNvSpPr>
            <a:spLocks noChangeShapeType="1"/>
          </p:cNvSpPr>
          <p:nvPr/>
        </p:nvSpPr>
        <p:spPr bwMode="auto">
          <a:xfrm>
            <a:off x="3352800" y="5029200"/>
            <a:ext cx="990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55" name="Line 15"/>
          <p:cNvSpPr>
            <a:spLocks noChangeShapeType="1"/>
          </p:cNvSpPr>
          <p:nvPr/>
        </p:nvSpPr>
        <p:spPr bwMode="auto">
          <a:xfrm>
            <a:off x="4343400" y="5029200"/>
            <a:ext cx="0" cy="914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56" name="Line 16"/>
          <p:cNvSpPr>
            <a:spLocks noChangeShapeType="1"/>
          </p:cNvSpPr>
          <p:nvPr/>
        </p:nvSpPr>
        <p:spPr bwMode="auto">
          <a:xfrm>
            <a:off x="7239000" y="5105400"/>
            <a:ext cx="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57" name="Line 17"/>
          <p:cNvSpPr>
            <a:spLocks noChangeShapeType="1"/>
          </p:cNvSpPr>
          <p:nvPr/>
        </p:nvSpPr>
        <p:spPr bwMode="auto">
          <a:xfrm>
            <a:off x="7239000" y="5105400"/>
            <a:ext cx="1066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58" name="Line 18"/>
          <p:cNvSpPr>
            <a:spLocks noChangeShapeType="1"/>
          </p:cNvSpPr>
          <p:nvPr/>
        </p:nvSpPr>
        <p:spPr bwMode="auto">
          <a:xfrm>
            <a:off x="8305800" y="5105400"/>
            <a:ext cx="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59" name="Line 19"/>
          <p:cNvSpPr>
            <a:spLocks noChangeShapeType="1"/>
          </p:cNvSpPr>
          <p:nvPr/>
        </p:nvSpPr>
        <p:spPr bwMode="auto">
          <a:xfrm>
            <a:off x="990600" y="4267200"/>
            <a:ext cx="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60" name="Line 20"/>
          <p:cNvSpPr>
            <a:spLocks noChangeShapeType="1"/>
          </p:cNvSpPr>
          <p:nvPr/>
        </p:nvSpPr>
        <p:spPr bwMode="auto">
          <a:xfrm>
            <a:off x="990600" y="4267200"/>
            <a:ext cx="1447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61" name="Line 21"/>
          <p:cNvSpPr>
            <a:spLocks noChangeShapeType="1"/>
          </p:cNvSpPr>
          <p:nvPr/>
        </p:nvSpPr>
        <p:spPr bwMode="auto">
          <a:xfrm>
            <a:off x="2438400" y="4267200"/>
            <a:ext cx="0" cy="1676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62" name="Line 22"/>
          <p:cNvSpPr>
            <a:spLocks noChangeShapeType="1"/>
          </p:cNvSpPr>
          <p:nvPr/>
        </p:nvSpPr>
        <p:spPr bwMode="auto">
          <a:xfrm>
            <a:off x="3733800" y="4267200"/>
            <a:ext cx="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63" name="Line 23"/>
          <p:cNvSpPr>
            <a:spLocks noChangeShapeType="1"/>
          </p:cNvSpPr>
          <p:nvPr/>
        </p:nvSpPr>
        <p:spPr bwMode="auto">
          <a:xfrm>
            <a:off x="3810000" y="4267200"/>
            <a:ext cx="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64" name="Line 24"/>
          <p:cNvSpPr>
            <a:spLocks noChangeShapeType="1"/>
          </p:cNvSpPr>
          <p:nvPr/>
        </p:nvSpPr>
        <p:spPr bwMode="auto">
          <a:xfrm>
            <a:off x="3886200" y="4267200"/>
            <a:ext cx="1447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65" name="Line 25"/>
          <p:cNvSpPr>
            <a:spLocks noChangeShapeType="1"/>
          </p:cNvSpPr>
          <p:nvPr/>
        </p:nvSpPr>
        <p:spPr bwMode="auto">
          <a:xfrm>
            <a:off x="5334000" y="4267200"/>
            <a:ext cx="0" cy="1676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66" name="Line 26"/>
          <p:cNvSpPr>
            <a:spLocks noChangeShapeType="1"/>
          </p:cNvSpPr>
          <p:nvPr/>
        </p:nvSpPr>
        <p:spPr bwMode="auto">
          <a:xfrm>
            <a:off x="3810000" y="4267200"/>
            <a:ext cx="15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67" name="Line 27"/>
          <p:cNvSpPr>
            <a:spLocks noChangeShapeType="1"/>
          </p:cNvSpPr>
          <p:nvPr/>
        </p:nvSpPr>
        <p:spPr bwMode="auto">
          <a:xfrm>
            <a:off x="4572000" y="3429000"/>
            <a:ext cx="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68" name="Line 28"/>
          <p:cNvSpPr>
            <a:spLocks noChangeShapeType="1"/>
          </p:cNvSpPr>
          <p:nvPr/>
        </p:nvSpPr>
        <p:spPr bwMode="auto">
          <a:xfrm flipV="1">
            <a:off x="6248400" y="3429000"/>
            <a:ext cx="0" cy="2514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69" name="Line 29"/>
          <p:cNvSpPr>
            <a:spLocks noChangeShapeType="1"/>
          </p:cNvSpPr>
          <p:nvPr/>
        </p:nvSpPr>
        <p:spPr bwMode="auto">
          <a:xfrm>
            <a:off x="4572000" y="3429000"/>
            <a:ext cx="1676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70" name="Line 30"/>
          <p:cNvSpPr>
            <a:spLocks noChangeShapeType="1"/>
          </p:cNvSpPr>
          <p:nvPr/>
        </p:nvSpPr>
        <p:spPr bwMode="auto">
          <a:xfrm>
            <a:off x="5410200" y="2590800"/>
            <a:ext cx="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71" name="Line 31"/>
          <p:cNvSpPr>
            <a:spLocks noChangeShapeType="1"/>
          </p:cNvSpPr>
          <p:nvPr/>
        </p:nvSpPr>
        <p:spPr bwMode="auto">
          <a:xfrm flipV="1">
            <a:off x="7772400" y="2514600"/>
            <a:ext cx="0" cy="2590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72" name="Line 32"/>
          <p:cNvSpPr>
            <a:spLocks noChangeShapeType="1"/>
          </p:cNvSpPr>
          <p:nvPr/>
        </p:nvSpPr>
        <p:spPr bwMode="auto">
          <a:xfrm flipH="1">
            <a:off x="5410200" y="2514600"/>
            <a:ext cx="2362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73" name="Line 33"/>
          <p:cNvSpPr>
            <a:spLocks noChangeShapeType="1"/>
          </p:cNvSpPr>
          <p:nvPr/>
        </p:nvSpPr>
        <p:spPr bwMode="auto">
          <a:xfrm flipV="1">
            <a:off x="5410200" y="25146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74" name="Line 34"/>
          <p:cNvSpPr>
            <a:spLocks noChangeShapeType="1"/>
          </p:cNvSpPr>
          <p:nvPr/>
        </p:nvSpPr>
        <p:spPr bwMode="auto">
          <a:xfrm>
            <a:off x="6553200" y="1600200"/>
            <a:ext cx="0" cy="914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75" name="Line 35"/>
          <p:cNvSpPr>
            <a:spLocks noChangeShapeType="1"/>
          </p:cNvSpPr>
          <p:nvPr/>
        </p:nvSpPr>
        <p:spPr bwMode="auto">
          <a:xfrm flipH="1">
            <a:off x="1828800" y="1600200"/>
            <a:ext cx="472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76" name="Line 36"/>
          <p:cNvSpPr>
            <a:spLocks noChangeShapeType="1"/>
          </p:cNvSpPr>
          <p:nvPr/>
        </p:nvSpPr>
        <p:spPr bwMode="auto">
          <a:xfrm flipV="1">
            <a:off x="1676400" y="1600200"/>
            <a:ext cx="0" cy="2667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77" name="Line 37"/>
          <p:cNvSpPr>
            <a:spLocks noChangeShapeType="1"/>
          </p:cNvSpPr>
          <p:nvPr/>
        </p:nvSpPr>
        <p:spPr bwMode="auto">
          <a:xfrm>
            <a:off x="2209800" y="1600200"/>
            <a:ext cx="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78" name="Line 38"/>
          <p:cNvSpPr>
            <a:spLocks noChangeShapeType="1"/>
          </p:cNvSpPr>
          <p:nvPr/>
        </p:nvSpPr>
        <p:spPr bwMode="auto">
          <a:xfrm flipH="1">
            <a:off x="1676400" y="1600200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79" name="Line 39"/>
          <p:cNvSpPr>
            <a:spLocks noChangeShapeType="1"/>
          </p:cNvSpPr>
          <p:nvPr/>
        </p:nvSpPr>
        <p:spPr bwMode="auto">
          <a:xfrm flipV="1">
            <a:off x="4114800" y="11430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80" name="Text Box 40"/>
          <p:cNvSpPr txBox="1">
            <a:spLocks noChangeArrowheads="1"/>
          </p:cNvSpPr>
          <p:nvPr/>
        </p:nvSpPr>
        <p:spPr bwMode="auto">
          <a:xfrm>
            <a:off x="0" y="0"/>
            <a:ext cx="92964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CN" sz="3200" b="1" i="1" dirty="0" err="1">
                <a:solidFill>
                  <a:srgbClr val="170981"/>
                </a:solidFill>
                <a:latin typeface="Berlin Sans FB Demi" pitchFamily="34" charset="0"/>
                <a:ea typeface="SimSun" pitchFamily="2" charset="-122"/>
              </a:rPr>
              <a:t>Dendrogram</a:t>
            </a:r>
            <a:r>
              <a:rPr lang="en-US" altLang="zh-CN" sz="3200" b="1" i="1" dirty="0">
                <a:solidFill>
                  <a:srgbClr val="170981"/>
                </a:solidFill>
                <a:latin typeface="Berlin Sans FB Demi" pitchFamily="34" charset="0"/>
                <a:ea typeface="SimSun" pitchFamily="2" charset="-122"/>
              </a:rPr>
              <a:t>:</a:t>
            </a:r>
            <a:r>
              <a:rPr lang="en-US" altLang="zh-CN" sz="3200" b="1" dirty="0">
                <a:solidFill>
                  <a:srgbClr val="170981"/>
                </a:solidFill>
                <a:latin typeface="Berlin Sans FB Demi" pitchFamily="34" charset="0"/>
                <a:ea typeface="SimSun" pitchFamily="2" charset="-122"/>
              </a:rPr>
              <a:t> Shows How Clusters are Merged</a:t>
            </a:r>
            <a:endParaRPr lang="en-US" altLang="zh-CN" sz="3200" b="1" dirty="0">
              <a:solidFill>
                <a:schemeClr val="tx2"/>
              </a:solidFill>
              <a:latin typeface="Berlin Sans FB Demi" pitchFamily="34" charset="0"/>
              <a:ea typeface="SimSun" pitchFamily="2" charset="-122"/>
            </a:endParaRPr>
          </a:p>
        </p:txBody>
      </p:sp>
      <p:sp>
        <p:nvSpPr>
          <p:cNvPr id="35881" name="Line 41"/>
          <p:cNvSpPr>
            <a:spLocks noChangeShapeType="1"/>
          </p:cNvSpPr>
          <p:nvPr/>
        </p:nvSpPr>
        <p:spPr bwMode="auto">
          <a:xfrm>
            <a:off x="533400" y="5029200"/>
            <a:ext cx="0" cy="914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82" name="Rectangle 42"/>
          <p:cNvSpPr>
            <a:spLocks noChangeArrowheads="1"/>
          </p:cNvSpPr>
          <p:nvPr/>
        </p:nvSpPr>
        <p:spPr bwMode="auto">
          <a:xfrm>
            <a:off x="685800" y="6334780"/>
            <a:ext cx="7772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1" eaLnBrk="0" hangingPunct="0">
              <a:buFont typeface="Arial" pitchFamily="34" charset="0"/>
              <a:buChar char="•"/>
            </a:pPr>
            <a:r>
              <a:rPr lang="en-US" altLang="zh-CN" sz="1400" dirty="0">
                <a:latin typeface="Arial" pitchFamily="34" charset="0"/>
                <a:ea typeface="SimSun" pitchFamily="2" charset="-122"/>
              </a:rPr>
              <a:t>A </a:t>
            </a:r>
            <a:r>
              <a:rPr lang="en-US" altLang="zh-CN" sz="1400" u="sng" dirty="0">
                <a:latin typeface="Arial" pitchFamily="34" charset="0"/>
                <a:ea typeface="SimSun" pitchFamily="2" charset="-122"/>
              </a:rPr>
              <a:t>clustering</a:t>
            </a:r>
            <a:r>
              <a:rPr lang="en-US" altLang="zh-CN" sz="1400" dirty="0">
                <a:latin typeface="Arial" pitchFamily="34" charset="0"/>
                <a:ea typeface="SimSun" pitchFamily="2" charset="-122"/>
              </a:rPr>
              <a:t> of the data objects is obtained by </a:t>
            </a:r>
            <a:r>
              <a:rPr lang="en-US" altLang="zh-CN" sz="1400" u="sng" dirty="0">
                <a:solidFill>
                  <a:srgbClr val="0000FF"/>
                </a:solidFill>
                <a:latin typeface="Arial" pitchFamily="34" charset="0"/>
                <a:ea typeface="SimSun" pitchFamily="2" charset="-122"/>
              </a:rPr>
              <a:t>cutting</a:t>
            </a:r>
            <a:r>
              <a:rPr lang="en-US" altLang="zh-CN" sz="1400" dirty="0">
                <a:solidFill>
                  <a:srgbClr val="0000FF"/>
                </a:solidFill>
                <a:latin typeface="Arial" pitchFamily="34" charset="0"/>
                <a:ea typeface="SimSun" pitchFamily="2" charset="-122"/>
              </a:rPr>
              <a:t> the </a:t>
            </a:r>
            <a:r>
              <a:rPr lang="en-US" altLang="zh-CN" sz="1400" dirty="0" err="1">
                <a:solidFill>
                  <a:srgbClr val="0000FF"/>
                </a:solidFill>
                <a:latin typeface="Arial" pitchFamily="34" charset="0"/>
                <a:ea typeface="SimSun" pitchFamily="2" charset="-122"/>
              </a:rPr>
              <a:t>dendrogram</a:t>
            </a:r>
            <a:r>
              <a:rPr lang="en-US" altLang="zh-CN" sz="1400" dirty="0">
                <a:solidFill>
                  <a:srgbClr val="0000FF"/>
                </a:solidFill>
                <a:latin typeface="Arial" pitchFamily="34" charset="0"/>
                <a:ea typeface="SimSun" pitchFamily="2" charset="-122"/>
              </a:rPr>
              <a:t> at the desired level, </a:t>
            </a:r>
            <a:r>
              <a:rPr lang="en-US" altLang="zh-CN" sz="1400" dirty="0">
                <a:latin typeface="Arial" pitchFamily="34" charset="0"/>
                <a:ea typeface="SimSun" pitchFamily="2" charset="-122"/>
              </a:rPr>
              <a:t>then each </a:t>
            </a:r>
            <a:r>
              <a:rPr lang="en-US" altLang="zh-CN" sz="1400" u="sng" dirty="0">
                <a:latin typeface="Arial" pitchFamily="34" charset="0"/>
                <a:ea typeface="SimSun" pitchFamily="2" charset="-122"/>
              </a:rPr>
              <a:t>connected component</a:t>
            </a:r>
            <a:r>
              <a:rPr lang="en-US" altLang="zh-CN" sz="1400" dirty="0">
                <a:latin typeface="Arial" pitchFamily="34" charset="0"/>
                <a:ea typeface="SimSun" pitchFamily="2" charset="-122"/>
              </a:rPr>
              <a:t> forms a cluster</a:t>
            </a:r>
          </a:p>
        </p:txBody>
      </p:sp>
      <p:sp>
        <p:nvSpPr>
          <p:cNvPr id="35883" name="Slide Number Placeholder 45"/>
          <p:cNvSpPr>
            <a:spLocks noGrp="1"/>
          </p:cNvSpPr>
          <p:nvPr>
            <p:ph type="sldNum" sz="quarter" idx="12"/>
          </p:nvPr>
        </p:nvSpPr>
        <p:spPr>
          <a:xfrm>
            <a:off x="304800" y="6477000"/>
            <a:ext cx="1905000" cy="381000"/>
          </a:xfrm>
          <a:noFill/>
        </p:spPr>
        <p:txBody>
          <a:bodyPr anchor="t"/>
          <a:lstStyle/>
          <a:p>
            <a:pPr algn="l"/>
            <a:fld id="{9140BD95-2DF3-46AF-A9A6-CE186C88366F}" type="slidenum">
              <a:rPr lang="en-US" altLang="zh-CN" sz="1800" smtClean="0">
                <a:ea typeface="SimSun" pitchFamily="2" charset="-122"/>
              </a:rPr>
              <a:pPr algn="l"/>
              <a:t>26</a:t>
            </a:fld>
            <a:endParaRPr lang="en-US" altLang="zh-CN" sz="1800" dirty="0">
              <a:ea typeface="SimSun" pitchFamily="2" charset="-122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304800" y="609600"/>
            <a:ext cx="7543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eaLnBrk="0" hangingPunct="0"/>
            <a:r>
              <a:rPr lang="en-US" altLang="zh-CN" sz="1400" dirty="0">
                <a:latin typeface="Arial" pitchFamily="34" charset="0"/>
                <a:ea typeface="SimSun" pitchFamily="2" charset="-122"/>
              </a:rPr>
              <a:t>Decompose data objects into a </a:t>
            </a:r>
            <a:r>
              <a:rPr lang="en-US" altLang="zh-CN" sz="1400" dirty="0">
                <a:solidFill>
                  <a:srgbClr val="0000FF"/>
                </a:solidFill>
                <a:latin typeface="Arial" pitchFamily="34" charset="0"/>
                <a:ea typeface="SimSun" pitchFamily="2" charset="-122"/>
              </a:rPr>
              <a:t>several levels of nested partitioning </a:t>
            </a:r>
            <a:r>
              <a:rPr lang="en-US" altLang="zh-CN" sz="1400" dirty="0">
                <a:latin typeface="Arial" pitchFamily="34" charset="0"/>
                <a:ea typeface="SimSun" pitchFamily="2" charset="-122"/>
              </a:rPr>
              <a:t>(</a:t>
            </a:r>
            <a:r>
              <a:rPr lang="en-US" altLang="zh-CN" sz="1400" u="sng" dirty="0">
                <a:latin typeface="Arial" pitchFamily="34" charset="0"/>
                <a:ea typeface="SimSun" pitchFamily="2" charset="-122"/>
              </a:rPr>
              <a:t>tree</a:t>
            </a:r>
            <a:r>
              <a:rPr lang="en-US" altLang="zh-CN" sz="1400" dirty="0">
                <a:latin typeface="Arial" pitchFamily="34" charset="0"/>
                <a:ea typeface="SimSun" pitchFamily="2" charset="-122"/>
              </a:rPr>
              <a:t> of clusters), called a </a:t>
            </a:r>
            <a:r>
              <a:rPr lang="en-US" altLang="zh-CN" sz="1400" u="sng" dirty="0" err="1">
                <a:latin typeface="Arial" pitchFamily="34" charset="0"/>
                <a:ea typeface="SimSun" pitchFamily="2" charset="-122"/>
              </a:rPr>
              <a:t>dendrogram</a:t>
            </a:r>
            <a:endParaRPr lang="en-US" altLang="zh-CN" sz="1400" dirty="0">
              <a:latin typeface="Arial" pitchFamily="34" charset="0"/>
              <a:ea typeface="SimSun" pitchFamily="2" charset="-122"/>
            </a:endParaRPr>
          </a:p>
        </p:txBody>
      </p:sp>
    </p:spTree>
  </p:cSld>
  <p:clrMapOvr>
    <a:masterClrMapping/>
  </p:clrMapOvr>
  <p:transition>
    <p:zoom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Number Placeholder 5"/>
          <p:cNvSpPr txBox="1">
            <a:spLocks noGrp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EBC78002-69FB-4D82-A1E7-D8EA47E7A401}" type="slidenum">
              <a:rPr lang="en-US" altLang="zh-CN" sz="1200">
                <a:ea typeface="SimSun" pitchFamily="2" charset="-122"/>
              </a:rPr>
              <a:pPr algn="r"/>
              <a:t>27</a:t>
            </a:fld>
            <a:endParaRPr lang="en-US" altLang="zh-CN" sz="1200">
              <a:ea typeface="SimSun" pitchFamily="2" charset="-122"/>
            </a:endParaRPr>
          </a:p>
        </p:txBody>
      </p:sp>
      <p:sp>
        <p:nvSpPr>
          <p:cNvPr id="5529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9144000" cy="990600"/>
          </a:xfrm>
        </p:spPr>
        <p:txBody>
          <a:bodyPr lIns="92075" tIns="46038" rIns="92075" bIns="46038" anchor="ctr"/>
          <a:lstStyle/>
          <a:p>
            <a:pPr eaLnBrk="1" hangingPunct="1"/>
            <a:r>
              <a:rPr lang="en-US" altLang="zh-CN" sz="3200" dirty="0">
                <a:ea typeface="SimSun" pitchFamily="2" charset="-122"/>
              </a:rPr>
              <a:t> </a:t>
            </a:r>
            <a:r>
              <a:rPr lang="en-AU" altLang="zh-TW" sz="3200" dirty="0">
                <a:ea typeface="PMingLiU" pitchFamily="18" charset="-120"/>
              </a:rPr>
              <a:t>Cluster Analysis: Basic Concepts and Methods</a:t>
            </a:r>
            <a:endParaRPr lang="en-US" altLang="zh-CN" sz="3200" dirty="0">
              <a:ea typeface="PMingLiU" pitchFamily="18" charset="-120"/>
            </a:endParaRPr>
          </a:p>
        </p:txBody>
      </p:sp>
      <p:sp>
        <p:nvSpPr>
          <p:cNvPr id="5530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371600"/>
            <a:ext cx="8223250" cy="5181600"/>
          </a:xfrm>
        </p:spPr>
        <p:txBody>
          <a:bodyPr lIns="92075" tIns="46038" rIns="92075" bIns="46038"/>
          <a:lstStyle/>
          <a:p>
            <a:pPr marL="533400" indent="-533400">
              <a:lnSpc>
                <a:spcPct val="130000"/>
              </a:lnSpc>
            </a:pPr>
            <a:r>
              <a:rPr lang="en-US" altLang="zh-CN" dirty="0">
                <a:latin typeface="Calibri" pitchFamily="34" charset="0"/>
                <a:ea typeface="SimSun" pitchFamily="2" charset="-122"/>
              </a:rPr>
              <a:t>Cluster Analysis: Basic Concepts</a:t>
            </a:r>
          </a:p>
          <a:p>
            <a:pPr marL="533400" indent="-533400">
              <a:lnSpc>
                <a:spcPct val="130000"/>
              </a:lnSpc>
            </a:pPr>
            <a:r>
              <a:rPr lang="en-US" altLang="zh-CN" dirty="0">
                <a:latin typeface="Calibri" pitchFamily="34" charset="0"/>
                <a:ea typeface="SimSun" pitchFamily="2" charset="-122"/>
              </a:rPr>
              <a:t>Partitioning Methods</a:t>
            </a:r>
          </a:p>
          <a:p>
            <a:pPr marL="533400" indent="-533400">
              <a:lnSpc>
                <a:spcPct val="130000"/>
              </a:lnSpc>
            </a:pPr>
            <a:r>
              <a:rPr lang="en-US" altLang="zh-CN" dirty="0">
                <a:latin typeface="Calibri" pitchFamily="34" charset="0"/>
                <a:ea typeface="SimSun" pitchFamily="2" charset="-122"/>
              </a:rPr>
              <a:t>Hierarchical Methods</a:t>
            </a:r>
          </a:p>
          <a:p>
            <a:pPr marL="533400" indent="-533400">
              <a:lnSpc>
                <a:spcPct val="130000"/>
              </a:lnSpc>
            </a:pPr>
            <a:r>
              <a:rPr lang="en-US" altLang="zh-CN" dirty="0">
                <a:latin typeface="Calibri" pitchFamily="34" charset="0"/>
                <a:ea typeface="SimSun" pitchFamily="2" charset="-122"/>
              </a:rPr>
              <a:t>Clustering Tendency-</a:t>
            </a:r>
            <a:r>
              <a:rPr lang="en-US" altLang="zh-CN" dirty="0" err="1">
                <a:latin typeface="Calibri" pitchFamily="34" charset="0"/>
                <a:ea typeface="SimSun" pitchFamily="2" charset="-122"/>
              </a:rPr>
              <a:t>Hopkin’s</a:t>
            </a:r>
            <a:r>
              <a:rPr lang="en-US" altLang="zh-CN" dirty="0">
                <a:latin typeface="Calibri" pitchFamily="34" charset="0"/>
                <a:ea typeface="SimSun" pitchFamily="2" charset="-122"/>
              </a:rPr>
              <a:t> Test</a:t>
            </a:r>
          </a:p>
          <a:p>
            <a:pPr marL="533400" indent="-533400">
              <a:lnSpc>
                <a:spcPct val="130000"/>
              </a:lnSpc>
            </a:pPr>
            <a:r>
              <a:rPr lang="en-US" altLang="zh-CN" dirty="0">
                <a:latin typeface="Calibri" pitchFamily="34" charset="0"/>
                <a:ea typeface="SimSun" pitchFamily="2" charset="-122"/>
              </a:rPr>
              <a:t>Evaluation of Clustering</a:t>
            </a:r>
          </a:p>
          <a:p>
            <a:pPr marL="533400" indent="-533400">
              <a:lnSpc>
                <a:spcPct val="130000"/>
              </a:lnSpc>
            </a:pPr>
            <a:r>
              <a:rPr lang="en-US" altLang="zh-CN" dirty="0">
                <a:latin typeface="Calibri" pitchFamily="34" charset="0"/>
                <a:ea typeface="SimSun" pitchFamily="2" charset="-122"/>
              </a:rPr>
              <a:t>Summary</a:t>
            </a:r>
          </a:p>
        </p:txBody>
      </p:sp>
      <p:sp>
        <p:nvSpPr>
          <p:cNvPr id="55301" name="AutoShape 5"/>
          <p:cNvSpPr>
            <a:spLocks noChangeArrowheads="1"/>
          </p:cNvSpPr>
          <p:nvPr/>
        </p:nvSpPr>
        <p:spPr bwMode="auto">
          <a:xfrm rot="9867012">
            <a:off x="6141491" y="3386682"/>
            <a:ext cx="304800" cy="381000"/>
          </a:xfrm>
          <a:prstGeom prst="notchedRightArrow">
            <a:avLst>
              <a:gd name="adj1" fmla="val 50000"/>
              <a:gd name="adj2" fmla="val 25000"/>
            </a:avLst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endParaRPr lang="zh-CN" altLang="zh-CN">
              <a:ea typeface="SimSun" pitchFamily="2" charset="-122"/>
            </a:endParaRPr>
          </a:p>
        </p:txBody>
      </p:sp>
      <p:sp>
        <p:nvSpPr>
          <p:cNvPr id="55302" name="Slide Number Placeholder 5"/>
          <p:cNvSpPr txBox="1">
            <a:spLocks noGrp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71001792-0A05-4DE3-AF08-4B312190D0E0}" type="slidenum">
              <a:rPr lang="en-US" altLang="zh-CN" sz="1200">
                <a:ea typeface="SimSun" pitchFamily="2" charset="-122"/>
              </a:rPr>
              <a:pPr algn="r"/>
              <a:t>27</a:t>
            </a:fld>
            <a:endParaRPr lang="en-US" altLang="zh-CN" sz="1200">
              <a:ea typeface="SimSun" pitchFamily="2" charset="-122"/>
            </a:endParaRPr>
          </a:p>
        </p:txBody>
      </p:sp>
    </p:spTree>
  </p:cSld>
  <p:clrMapOvr>
    <a:masterClrMapping/>
  </p:clrMapOvr>
  <p:transition>
    <p:zoom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</p:spPr>
        <p:txBody>
          <a:bodyPr/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sz="3200" dirty="0"/>
              <a:t>Assessing Clustering Tendency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400" dirty="0">
                <a:solidFill>
                  <a:srgbClr val="0000FF"/>
                </a:solidFill>
              </a:rPr>
              <a:t>Clustering tendency </a:t>
            </a:r>
            <a:r>
              <a:rPr lang="en-US" sz="2400" dirty="0"/>
              <a:t>assessment determines whether a given data set has a </a:t>
            </a:r>
            <a:r>
              <a:rPr lang="en-US" sz="2400" dirty="0">
                <a:solidFill>
                  <a:srgbClr val="0000FF"/>
                </a:solidFill>
              </a:rPr>
              <a:t>non-random structure</a:t>
            </a:r>
            <a:r>
              <a:rPr lang="en-US" sz="2400" dirty="0"/>
              <a:t>, which may </a:t>
            </a:r>
            <a:r>
              <a:rPr lang="en-US" sz="2400" dirty="0">
                <a:solidFill>
                  <a:srgbClr val="0000FF"/>
                </a:solidFill>
              </a:rPr>
              <a:t>lead to meaningful clusters. </a:t>
            </a:r>
          </a:p>
          <a:p>
            <a:pPr marL="0" indent="0" algn="just">
              <a:buNone/>
            </a:pPr>
            <a:endParaRPr lang="en-US" sz="2400" dirty="0"/>
          </a:p>
          <a:p>
            <a:pPr lvl="1"/>
            <a:r>
              <a:rPr lang="en-US" sz="2000" dirty="0"/>
              <a:t>Consider a data set that does not have any non-random structure, such as a </a:t>
            </a:r>
            <a:r>
              <a:rPr lang="en-US" sz="2000" dirty="0">
                <a:solidFill>
                  <a:srgbClr val="0000FF"/>
                </a:solidFill>
              </a:rPr>
              <a:t>set of uniformly distributed points in a data space</a:t>
            </a:r>
            <a:r>
              <a:rPr lang="en-US" sz="2000" dirty="0"/>
              <a:t>.</a:t>
            </a:r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  <a:p>
            <a:pPr lvl="1"/>
            <a:r>
              <a:rPr lang="en-US" sz="2000" dirty="0"/>
              <a:t>Even though a </a:t>
            </a:r>
            <a:r>
              <a:rPr lang="en-US" sz="2000" dirty="0">
                <a:solidFill>
                  <a:srgbClr val="0000FF"/>
                </a:solidFill>
              </a:rPr>
              <a:t>clustering algorithm may return clusters </a:t>
            </a:r>
            <a:r>
              <a:rPr lang="en-US" sz="2000" dirty="0"/>
              <a:t>for the data, those </a:t>
            </a:r>
            <a:r>
              <a:rPr lang="en-US" sz="2000" dirty="0">
                <a:solidFill>
                  <a:srgbClr val="0000FF"/>
                </a:solidFill>
              </a:rPr>
              <a:t>clusters are random and are not meaningful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618D10F-3B7E-49A4-93D5-55E77C3222A5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669086"/>
      </p:ext>
    </p:extLst>
  </p:cSld>
  <p:clrMapOvr>
    <a:masterClrMapping/>
  </p:clrMapOvr>
  <p:transition>
    <p:zoom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Assessing Clustering Tendency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Points uniformly distributed in 2-D data space. 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pPr>
              <a:buNone/>
            </a:pPr>
            <a:endParaRPr lang="en-US" sz="1800" dirty="0"/>
          </a:p>
          <a:p>
            <a:r>
              <a:rPr lang="en-US" sz="1800" dirty="0"/>
              <a:t>Although a </a:t>
            </a:r>
            <a:r>
              <a:rPr lang="en-US" sz="1800" dirty="0">
                <a:solidFill>
                  <a:srgbClr val="0000FF"/>
                </a:solidFill>
              </a:rPr>
              <a:t>clustering algorithm may still artificially partition </a:t>
            </a:r>
            <a:r>
              <a:rPr lang="en-US" sz="1800" dirty="0"/>
              <a:t>the points into groups, the </a:t>
            </a:r>
            <a:r>
              <a:rPr lang="en-US" sz="1800" dirty="0">
                <a:solidFill>
                  <a:srgbClr val="0000FF"/>
                </a:solidFill>
              </a:rPr>
              <a:t>groups will unlikely mean anything significant </a:t>
            </a:r>
            <a:r>
              <a:rPr lang="en-US" sz="1800" dirty="0"/>
              <a:t>to the application due to the uniform distribution of the 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618D10F-3B7E-49A4-93D5-55E77C3222A5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pic>
        <p:nvPicPr>
          <p:cNvPr id="401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2133600"/>
            <a:ext cx="21336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14535425"/>
      </p:ext>
    </p:extLst>
  </p:cSld>
  <p:clrMapOvr>
    <a:masterClrMapping/>
  </p:clrMapOvr>
  <p:transition>
    <p:zo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ACA3D87F-F6AD-4324-9F04-D34B1B0AF379}" type="slidenum">
              <a:rPr lang="en-US" altLang="zh-CN" smtClean="0">
                <a:ea typeface="SimSun" pitchFamily="2" charset="-122"/>
              </a:rPr>
              <a:pPr/>
              <a:t>3</a:t>
            </a:fld>
            <a:endParaRPr lang="en-US" altLang="zh-CN">
              <a:ea typeface="SimSun" pitchFamily="2" charset="-122"/>
            </a:endParaRP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304800"/>
            <a:ext cx="7297738" cy="782638"/>
          </a:xfrm>
        </p:spPr>
        <p:txBody>
          <a:bodyPr lIns="92075" tIns="46038" rIns="92075" bIns="46038" anchor="ctr"/>
          <a:lstStyle/>
          <a:p>
            <a:pPr eaLnBrk="1" hangingPunct="1"/>
            <a:r>
              <a:rPr lang="en-US" altLang="zh-CN">
                <a:ea typeface="SimSun" pitchFamily="2" charset="-122"/>
              </a:rPr>
              <a:t>What is Cluster Analysis?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686800" cy="5181600"/>
          </a:xfrm>
        </p:spPr>
        <p:txBody>
          <a:bodyPr lIns="92075" tIns="46038" rIns="92075" bIns="46038"/>
          <a:lstStyle/>
          <a:p>
            <a:pPr eaLnBrk="1" hangingPunct="1">
              <a:buNone/>
            </a:pPr>
            <a:r>
              <a:rPr lang="en-US" altLang="zh-CN" sz="2400" dirty="0">
                <a:solidFill>
                  <a:schemeClr val="hlink"/>
                </a:solidFill>
                <a:ea typeface="SimSun" pitchFamily="2" charset="-122"/>
              </a:rPr>
              <a:t>Unsupervised learning</a:t>
            </a:r>
            <a:r>
              <a:rPr lang="en-US" altLang="zh-CN" sz="2400" dirty="0">
                <a:ea typeface="SimSun" pitchFamily="2" charset="-122"/>
              </a:rPr>
              <a:t>: </a:t>
            </a:r>
          </a:p>
          <a:p>
            <a:pPr eaLnBrk="1" hangingPunct="1"/>
            <a:endParaRPr lang="en-US" altLang="zh-CN" sz="2400" dirty="0">
              <a:ea typeface="SimSun" pitchFamily="2" charset="-122"/>
            </a:endParaRPr>
          </a:p>
          <a:p>
            <a:pPr eaLnBrk="1" hangingPunct="1"/>
            <a:r>
              <a:rPr lang="en-US" altLang="zh-CN" sz="2400" dirty="0">
                <a:ea typeface="SimSun" pitchFamily="2" charset="-122"/>
              </a:rPr>
              <a:t>no predefined classes </a:t>
            </a:r>
          </a:p>
          <a:p>
            <a:pPr eaLnBrk="1" hangingPunct="1"/>
            <a:endParaRPr lang="en-US" altLang="zh-CN" sz="2400" dirty="0">
              <a:ea typeface="SimSun" pitchFamily="2" charset="-122"/>
            </a:endParaRPr>
          </a:p>
          <a:p>
            <a:pPr eaLnBrk="1" hangingPunct="1"/>
            <a:r>
              <a:rPr lang="en-US" altLang="zh-CN" sz="2400" dirty="0">
                <a:ea typeface="SimSun" pitchFamily="2" charset="-122"/>
              </a:rPr>
              <a:t>(i.e., </a:t>
            </a:r>
            <a:r>
              <a:rPr lang="en-US" altLang="zh-CN" sz="2400" i="1" dirty="0">
                <a:ea typeface="SimSun" pitchFamily="2" charset="-122"/>
              </a:rPr>
              <a:t>learning by observations</a:t>
            </a:r>
            <a:r>
              <a:rPr lang="en-US" altLang="zh-CN" sz="2400" dirty="0">
                <a:ea typeface="SimSun" pitchFamily="2" charset="-122"/>
              </a:rPr>
              <a:t> vs. learning by examples: supervised)</a:t>
            </a:r>
          </a:p>
          <a:p>
            <a:pPr eaLnBrk="1" hangingPunct="1"/>
            <a:endParaRPr lang="en-US" altLang="zh-CN" sz="2400" dirty="0">
              <a:ea typeface="SimSun" pitchFamily="2" charset="-122"/>
            </a:endParaRPr>
          </a:p>
          <a:p>
            <a:pPr eaLnBrk="1" hangingPunct="1">
              <a:buNone/>
            </a:pPr>
            <a:endParaRPr lang="en-US" altLang="zh-CN" sz="2400" dirty="0">
              <a:ea typeface="SimSun" pitchFamily="2" charset="-122"/>
            </a:endParaRPr>
          </a:p>
          <a:p>
            <a:pPr eaLnBrk="1" hangingPunct="1"/>
            <a:r>
              <a:rPr lang="en-US" altLang="zh-CN" sz="2400" dirty="0">
                <a:ea typeface="SimSun" pitchFamily="2" charset="-122"/>
              </a:rPr>
              <a:t>Typical applications</a:t>
            </a:r>
          </a:p>
          <a:p>
            <a:pPr lvl="1" eaLnBrk="1" hangingPunct="1"/>
            <a:r>
              <a:rPr lang="en-US" altLang="zh-CN" sz="2400" dirty="0">
                <a:ea typeface="SimSun" pitchFamily="2" charset="-122"/>
              </a:rPr>
              <a:t>As a </a:t>
            </a:r>
            <a:r>
              <a:rPr lang="en-US" altLang="zh-CN" sz="2400" dirty="0">
                <a:solidFill>
                  <a:schemeClr val="hlink"/>
                </a:solidFill>
                <a:ea typeface="SimSun" pitchFamily="2" charset="-122"/>
              </a:rPr>
              <a:t>stand-alone tool</a:t>
            </a:r>
            <a:r>
              <a:rPr lang="en-US" altLang="zh-CN" sz="2400" dirty="0">
                <a:ea typeface="SimSun" pitchFamily="2" charset="-122"/>
              </a:rPr>
              <a:t> to get insight into data distribution </a:t>
            </a:r>
          </a:p>
        </p:txBody>
      </p:sp>
    </p:spTree>
  </p:cSld>
  <p:clrMapOvr>
    <a:masterClrMapping/>
  </p:clrMapOvr>
  <p:transition>
    <p:zoom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0" dirty="0"/>
              <a:t>How can we assess the clustering tendency of a data set?” 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686800" cy="5105400"/>
          </a:xfrm>
        </p:spPr>
        <p:txBody>
          <a:bodyPr/>
          <a:lstStyle/>
          <a:p>
            <a:r>
              <a:rPr lang="en-US" sz="2000" dirty="0"/>
              <a:t>Intuitively, </a:t>
            </a:r>
          </a:p>
          <a:p>
            <a:pPr lvl="1"/>
            <a:r>
              <a:rPr lang="en-US" sz="2000" dirty="0">
                <a:solidFill>
                  <a:srgbClr val="0000FF"/>
                </a:solidFill>
              </a:rPr>
              <a:t>measure the probability </a:t>
            </a:r>
            <a:r>
              <a:rPr lang="en-US" sz="2000" dirty="0"/>
              <a:t>that the </a:t>
            </a:r>
            <a:r>
              <a:rPr lang="en-US" sz="2000" dirty="0">
                <a:solidFill>
                  <a:srgbClr val="0000FF"/>
                </a:solidFill>
              </a:rPr>
              <a:t>data set is generated by a uniform data distribution</a:t>
            </a:r>
            <a:r>
              <a:rPr lang="en-US" sz="2000" dirty="0"/>
              <a:t>…. </a:t>
            </a:r>
          </a:p>
          <a:p>
            <a:pPr lvl="1"/>
            <a:r>
              <a:rPr lang="en-US" sz="2000" dirty="0"/>
              <a:t>use </a:t>
            </a:r>
            <a:r>
              <a:rPr lang="en-US" sz="2000" dirty="0">
                <a:solidFill>
                  <a:srgbClr val="C00000"/>
                </a:solidFill>
              </a:rPr>
              <a:t>statistical tests for spatial randomness</a:t>
            </a:r>
            <a:r>
              <a:rPr lang="en-US" sz="2000" dirty="0"/>
              <a:t>. </a:t>
            </a:r>
          </a:p>
          <a:p>
            <a:pPr>
              <a:buNone/>
            </a:pPr>
            <a:endParaRPr lang="en-US" sz="2000" dirty="0"/>
          </a:p>
          <a:p>
            <a:pPr>
              <a:buNone/>
            </a:pPr>
            <a:endParaRPr lang="en-US" sz="2000" dirty="0"/>
          </a:p>
          <a:p>
            <a:r>
              <a:rPr lang="en-US" sz="2000" dirty="0"/>
              <a:t>A simple yet effective statistic called the </a:t>
            </a:r>
            <a:r>
              <a:rPr lang="en-US" sz="2000" dirty="0">
                <a:solidFill>
                  <a:srgbClr val="C00000"/>
                </a:solidFill>
              </a:rPr>
              <a:t>Hopkins Statistic</a:t>
            </a:r>
            <a:r>
              <a:rPr lang="en-US" sz="2000" dirty="0"/>
              <a:t>.</a:t>
            </a:r>
          </a:p>
          <a:p>
            <a:pPr>
              <a:buNone/>
            </a:pPr>
            <a:endParaRPr lang="en-US" sz="2000" dirty="0"/>
          </a:p>
          <a:p>
            <a:pPr>
              <a:buNone/>
            </a:pPr>
            <a:endParaRPr lang="en-US" sz="2000" dirty="0"/>
          </a:p>
          <a:p>
            <a:r>
              <a:rPr lang="en-US" sz="2000" dirty="0"/>
              <a:t>The </a:t>
            </a:r>
            <a:r>
              <a:rPr lang="en-US" sz="2000" b="1" dirty="0"/>
              <a:t>Hopkins Statistic </a:t>
            </a:r>
            <a:r>
              <a:rPr lang="en-US" sz="2000" dirty="0"/>
              <a:t>is </a:t>
            </a:r>
          </a:p>
          <a:p>
            <a:pPr lvl="1"/>
            <a:r>
              <a:rPr lang="en-US" sz="2000" dirty="0"/>
              <a:t>a </a:t>
            </a:r>
            <a:r>
              <a:rPr lang="en-US" sz="2000" dirty="0">
                <a:solidFill>
                  <a:srgbClr val="0000FF"/>
                </a:solidFill>
              </a:rPr>
              <a:t>spatial statistic </a:t>
            </a:r>
            <a:r>
              <a:rPr lang="en-US" sz="2000" dirty="0"/>
              <a:t>that 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</a:rPr>
              <a:t>tests the spatial randomness of a variable as distributed in a space.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618D10F-3B7E-49A4-93D5-55E77C3222A5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119202"/>
      </p:ext>
    </p:extLst>
  </p:cSld>
  <p:clrMapOvr>
    <a:masterClrMapping/>
  </p:clrMapOvr>
  <p:transition>
    <p:zoom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Hopkins statistic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618D10F-3B7E-49A4-93D5-55E77C3222A5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pic>
        <p:nvPicPr>
          <p:cNvPr id="4730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00200"/>
            <a:ext cx="8000999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zoom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Hopkins statistic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618D10F-3B7E-49A4-93D5-55E77C3222A5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pic>
        <p:nvPicPr>
          <p:cNvPr id="4741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2400" y="1371600"/>
            <a:ext cx="86868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zoom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Number Placeholder 5"/>
          <p:cNvSpPr txBox="1">
            <a:spLocks noGrp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2452CF2C-66CC-406E-9027-8564ED621154}" type="slidenum">
              <a:rPr lang="en-US" altLang="zh-CN" sz="1200">
                <a:ea typeface="SimSun" pitchFamily="2" charset="-122"/>
              </a:rPr>
              <a:pPr algn="r"/>
              <a:t>33</a:t>
            </a:fld>
            <a:endParaRPr lang="en-US" altLang="zh-CN" sz="1200">
              <a:ea typeface="SimSun" pitchFamily="2" charset="-122"/>
            </a:endParaRPr>
          </a:p>
        </p:txBody>
      </p:sp>
      <p:sp>
        <p:nvSpPr>
          <p:cNvPr id="8089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9144000" cy="990600"/>
          </a:xfrm>
        </p:spPr>
        <p:txBody>
          <a:bodyPr lIns="92075" tIns="46038" rIns="92075" bIns="46038" anchor="ctr"/>
          <a:lstStyle/>
          <a:p>
            <a:pPr eaLnBrk="1" hangingPunct="1"/>
            <a:r>
              <a:rPr lang="en-AU" altLang="zh-TW" sz="2800" dirty="0">
                <a:ea typeface="PMingLiU" pitchFamily="18" charset="-120"/>
              </a:rPr>
              <a:t>Cluster Analysis: Basic Concepts and Methods</a:t>
            </a:r>
            <a:endParaRPr lang="en-US" altLang="zh-CN" sz="2800" dirty="0">
              <a:ea typeface="PMingLiU" pitchFamily="18" charset="-120"/>
            </a:endParaRPr>
          </a:p>
        </p:txBody>
      </p:sp>
      <p:sp>
        <p:nvSpPr>
          <p:cNvPr id="8090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371600"/>
            <a:ext cx="8223250" cy="5181600"/>
          </a:xfrm>
        </p:spPr>
        <p:txBody>
          <a:bodyPr lIns="92075" tIns="46038" rIns="92075" bIns="46038"/>
          <a:lstStyle/>
          <a:p>
            <a:pPr marL="533400" indent="-533400">
              <a:lnSpc>
                <a:spcPct val="150000"/>
              </a:lnSpc>
            </a:pPr>
            <a:r>
              <a:rPr lang="en-US" altLang="zh-CN" dirty="0">
                <a:latin typeface="Calibri" pitchFamily="34" charset="0"/>
                <a:ea typeface="SimSun" pitchFamily="2" charset="-122"/>
              </a:rPr>
              <a:t>Cluster Analysis: Basic Concepts</a:t>
            </a:r>
          </a:p>
          <a:p>
            <a:pPr marL="533400" indent="-533400">
              <a:lnSpc>
                <a:spcPct val="150000"/>
              </a:lnSpc>
            </a:pPr>
            <a:r>
              <a:rPr lang="en-US" altLang="zh-CN" dirty="0">
                <a:latin typeface="Calibri" pitchFamily="34" charset="0"/>
                <a:ea typeface="SimSun" pitchFamily="2" charset="-122"/>
              </a:rPr>
              <a:t>Partitioning Methods</a:t>
            </a:r>
          </a:p>
          <a:p>
            <a:pPr marL="533400" indent="-533400">
              <a:lnSpc>
                <a:spcPct val="150000"/>
              </a:lnSpc>
            </a:pPr>
            <a:r>
              <a:rPr lang="en-US" altLang="zh-CN" dirty="0">
                <a:latin typeface="Calibri" pitchFamily="34" charset="0"/>
                <a:ea typeface="SimSun" pitchFamily="2" charset="-122"/>
              </a:rPr>
              <a:t>Hierarchical Methods</a:t>
            </a:r>
          </a:p>
          <a:p>
            <a:pPr marL="533400" indent="-533400">
              <a:lnSpc>
                <a:spcPct val="150000"/>
              </a:lnSpc>
            </a:pPr>
            <a:r>
              <a:rPr lang="en-US" altLang="zh-CN" dirty="0">
                <a:latin typeface="Calibri" pitchFamily="34" charset="0"/>
                <a:ea typeface="SimSun" pitchFamily="2" charset="-122"/>
              </a:rPr>
              <a:t>Evaluation of Clustering</a:t>
            </a:r>
          </a:p>
          <a:p>
            <a:pPr marL="533400" indent="-533400">
              <a:lnSpc>
                <a:spcPct val="150000"/>
              </a:lnSpc>
            </a:pPr>
            <a:r>
              <a:rPr lang="en-US" altLang="zh-CN" dirty="0">
                <a:latin typeface="Calibri" pitchFamily="34" charset="0"/>
                <a:ea typeface="SimSun" pitchFamily="2" charset="-122"/>
              </a:rPr>
              <a:t>Summary</a:t>
            </a:r>
          </a:p>
        </p:txBody>
      </p:sp>
      <p:sp>
        <p:nvSpPr>
          <p:cNvPr id="80901" name="AutoShape 5"/>
          <p:cNvSpPr>
            <a:spLocks noChangeArrowheads="1"/>
          </p:cNvSpPr>
          <p:nvPr/>
        </p:nvSpPr>
        <p:spPr bwMode="auto">
          <a:xfrm rot="9867012">
            <a:off x="4465090" y="3843883"/>
            <a:ext cx="304800" cy="381000"/>
          </a:xfrm>
          <a:prstGeom prst="notchedRightArrow">
            <a:avLst>
              <a:gd name="adj1" fmla="val 50000"/>
              <a:gd name="adj2" fmla="val 25000"/>
            </a:avLst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endParaRPr lang="zh-CN" altLang="zh-CN">
              <a:ea typeface="SimSun" pitchFamily="2" charset="-122"/>
            </a:endParaRPr>
          </a:p>
        </p:txBody>
      </p:sp>
      <p:sp>
        <p:nvSpPr>
          <p:cNvPr id="80902" name="Slide Number Placeholder 5"/>
          <p:cNvSpPr txBox="1">
            <a:spLocks noGrp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CB788D4D-9E8D-4863-8C8F-E27E3054991B}" type="slidenum">
              <a:rPr lang="en-US" altLang="zh-CN" sz="1200">
                <a:ea typeface="SimSun" pitchFamily="2" charset="-122"/>
              </a:rPr>
              <a:pPr algn="r"/>
              <a:t>33</a:t>
            </a:fld>
            <a:endParaRPr lang="en-US" altLang="zh-CN" sz="1200">
              <a:ea typeface="SimSun" pitchFamily="2" charset="-122"/>
            </a:endParaRPr>
          </a:p>
        </p:txBody>
      </p:sp>
    </p:spTree>
  </p:cSld>
  <p:clrMapOvr>
    <a:masterClrMapping/>
  </p:clrMapOvr>
  <p:transition>
    <p:zoom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z="3200">
                <a:ea typeface="SimSun" pitchFamily="2" charset="-122"/>
              </a:rPr>
              <a:t>Measuring Clustering Quality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371600"/>
            <a:ext cx="8610600" cy="53340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sz="2400" dirty="0">
                <a:ea typeface="SimSun" pitchFamily="2" charset="-122"/>
              </a:rPr>
              <a:t>Two methods: </a:t>
            </a:r>
            <a:r>
              <a:rPr lang="en-US" altLang="zh-CN" sz="2400" u="sng" dirty="0">
                <a:ea typeface="SimSun" pitchFamily="2" charset="-122"/>
              </a:rPr>
              <a:t>extrinsic vs. intrinsic  </a:t>
            </a:r>
          </a:p>
          <a:p>
            <a:pPr>
              <a:lnSpc>
                <a:spcPct val="120000"/>
              </a:lnSpc>
            </a:pPr>
            <a:r>
              <a:rPr lang="en-US" altLang="zh-CN" sz="2400" dirty="0">
                <a:solidFill>
                  <a:srgbClr val="C00000"/>
                </a:solidFill>
                <a:ea typeface="SimSun" pitchFamily="2" charset="-122"/>
              </a:rPr>
              <a:t>Extrinsic</a:t>
            </a:r>
            <a:r>
              <a:rPr lang="en-US" altLang="zh-CN" sz="2400" dirty="0">
                <a:solidFill>
                  <a:srgbClr val="0000FF"/>
                </a:solidFill>
                <a:ea typeface="SimSun" pitchFamily="2" charset="-122"/>
              </a:rPr>
              <a:t>: supervised</a:t>
            </a:r>
            <a:r>
              <a:rPr lang="en-US" altLang="zh-CN" sz="2400" dirty="0">
                <a:ea typeface="SimSun" pitchFamily="2" charset="-122"/>
              </a:rPr>
              <a:t>, i.e., the </a:t>
            </a:r>
            <a:r>
              <a:rPr lang="en-US" altLang="zh-CN" sz="2400" u="sng" dirty="0">
                <a:solidFill>
                  <a:srgbClr val="C00000"/>
                </a:solidFill>
                <a:ea typeface="SimSun" pitchFamily="2" charset="-122"/>
              </a:rPr>
              <a:t>ground truth is available</a:t>
            </a:r>
          </a:p>
          <a:p>
            <a:pPr lvl="1">
              <a:lnSpc>
                <a:spcPct val="120000"/>
              </a:lnSpc>
            </a:pPr>
            <a:r>
              <a:rPr lang="en-US" altLang="zh-CN" sz="2400" dirty="0">
                <a:ea typeface="SimSun" pitchFamily="2" charset="-122"/>
              </a:rPr>
              <a:t>Compare a clustering against the ground truth using certain clustering quality measure</a:t>
            </a:r>
          </a:p>
          <a:p>
            <a:pPr lvl="1">
              <a:lnSpc>
                <a:spcPct val="120000"/>
              </a:lnSpc>
            </a:pPr>
            <a:r>
              <a:rPr lang="en-US" altLang="zh-CN" sz="2400" dirty="0">
                <a:ea typeface="SimSun" pitchFamily="2" charset="-122"/>
              </a:rPr>
              <a:t>Ex. </a:t>
            </a:r>
            <a:r>
              <a:rPr lang="en-US" altLang="zh-CN" sz="2400" dirty="0" err="1">
                <a:solidFill>
                  <a:srgbClr val="0000FF"/>
                </a:solidFill>
                <a:ea typeface="SimSun" pitchFamily="2" charset="-122"/>
              </a:rPr>
              <a:t>BCubed</a:t>
            </a:r>
            <a:r>
              <a:rPr lang="en-US" altLang="zh-CN" sz="2400" dirty="0">
                <a:solidFill>
                  <a:srgbClr val="0000FF"/>
                </a:solidFill>
                <a:ea typeface="SimSun" pitchFamily="2" charset="-122"/>
              </a:rPr>
              <a:t> precision and recall metrics</a:t>
            </a:r>
          </a:p>
          <a:p>
            <a:pPr lvl="1">
              <a:lnSpc>
                <a:spcPct val="120000"/>
              </a:lnSpc>
              <a:buNone/>
            </a:pPr>
            <a:endParaRPr lang="en-US" altLang="zh-CN" sz="2400" dirty="0">
              <a:solidFill>
                <a:srgbClr val="0000FF"/>
              </a:solidFill>
              <a:ea typeface="SimSun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400" dirty="0">
                <a:solidFill>
                  <a:srgbClr val="C00000"/>
                </a:solidFill>
                <a:ea typeface="SimSun" pitchFamily="2" charset="-122"/>
              </a:rPr>
              <a:t>Intrinsic:</a:t>
            </a:r>
            <a:r>
              <a:rPr lang="en-US" altLang="zh-CN" sz="2400" dirty="0">
                <a:solidFill>
                  <a:srgbClr val="0000FF"/>
                </a:solidFill>
                <a:ea typeface="SimSun" pitchFamily="2" charset="-122"/>
              </a:rPr>
              <a:t> unsupervised</a:t>
            </a:r>
            <a:r>
              <a:rPr lang="en-US" altLang="zh-CN" sz="2400" dirty="0">
                <a:ea typeface="SimSun" pitchFamily="2" charset="-122"/>
              </a:rPr>
              <a:t>, i.e., </a:t>
            </a:r>
            <a:r>
              <a:rPr lang="en-US" altLang="zh-CN" sz="2400" u="sng" dirty="0">
                <a:solidFill>
                  <a:srgbClr val="C00000"/>
                </a:solidFill>
                <a:ea typeface="SimSun" pitchFamily="2" charset="-122"/>
              </a:rPr>
              <a:t>ground truth is not available</a:t>
            </a:r>
          </a:p>
          <a:p>
            <a:pPr lvl="1">
              <a:lnSpc>
                <a:spcPct val="120000"/>
              </a:lnSpc>
            </a:pPr>
            <a:r>
              <a:rPr lang="en-US" altLang="zh-CN" sz="2400" dirty="0">
                <a:ea typeface="SimSun" pitchFamily="2" charset="-122"/>
              </a:rPr>
              <a:t>Evaluate the goodness of a clustering by considering</a:t>
            </a:r>
          </a:p>
          <a:p>
            <a:pPr lvl="2">
              <a:lnSpc>
                <a:spcPct val="120000"/>
              </a:lnSpc>
            </a:pPr>
            <a:r>
              <a:rPr lang="en-US" altLang="zh-CN" sz="2000" dirty="0">
                <a:ea typeface="SimSun" pitchFamily="2" charset="-122"/>
              </a:rPr>
              <a:t> </a:t>
            </a:r>
            <a:r>
              <a:rPr lang="en-US" altLang="zh-CN" sz="2000" dirty="0">
                <a:solidFill>
                  <a:srgbClr val="0000FF"/>
                </a:solidFill>
                <a:ea typeface="SimSun" pitchFamily="2" charset="-122"/>
              </a:rPr>
              <a:t>how well the clusters are separated</a:t>
            </a:r>
            <a:r>
              <a:rPr lang="en-US" altLang="zh-CN" sz="2000" dirty="0">
                <a:ea typeface="SimSun" pitchFamily="2" charset="-122"/>
              </a:rPr>
              <a:t>, and </a:t>
            </a:r>
          </a:p>
          <a:p>
            <a:pPr lvl="2">
              <a:lnSpc>
                <a:spcPct val="120000"/>
              </a:lnSpc>
            </a:pPr>
            <a:r>
              <a:rPr lang="en-US" altLang="zh-CN" sz="2000" dirty="0">
                <a:solidFill>
                  <a:srgbClr val="0000FF"/>
                </a:solidFill>
                <a:ea typeface="SimSun" pitchFamily="2" charset="-122"/>
              </a:rPr>
              <a:t> how compact the clusters are</a:t>
            </a:r>
          </a:p>
          <a:p>
            <a:pPr lvl="1">
              <a:lnSpc>
                <a:spcPct val="120000"/>
              </a:lnSpc>
            </a:pPr>
            <a:r>
              <a:rPr lang="en-US" altLang="zh-CN" sz="2400" dirty="0">
                <a:ea typeface="SimSun" pitchFamily="2" charset="-122"/>
              </a:rPr>
              <a:t>Ex. Silhouette coefficient</a:t>
            </a:r>
          </a:p>
        </p:txBody>
      </p:sp>
      <p:sp>
        <p:nvSpPr>
          <p:cNvPr id="83972" name="Slide Number Placeholder 5"/>
          <p:cNvSpPr txBox="1">
            <a:spLocks noGrp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CE67B2D0-C93A-4682-BC3E-37B8CCDBD9A2}" type="slidenum">
              <a:rPr lang="en-US" altLang="zh-CN" sz="1200" b="1">
                <a:ea typeface="SimSun" pitchFamily="2" charset="-122"/>
              </a:rPr>
              <a:pPr algn="r"/>
              <a:t>34</a:t>
            </a:fld>
            <a:endParaRPr lang="en-US" altLang="zh-CN" sz="1200" b="1">
              <a:ea typeface="SimSun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196908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3200"/>
            <a:ext cx="9144000" cy="609600"/>
          </a:xfrm>
        </p:spPr>
        <p:txBody>
          <a:bodyPr/>
          <a:lstStyle/>
          <a:p>
            <a:r>
              <a:rPr lang="en-US" dirty="0"/>
              <a:t>Intrinsic Methods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618D10F-3B7E-49A4-93D5-55E77C3222A5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</p:cSld>
  <p:clrMapOvr>
    <a:masterClrMapping/>
  </p:clrMapOvr>
  <p:transition>
    <p:zoom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81000"/>
            <a:ext cx="9144000" cy="838200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sz="3100" dirty="0"/>
              <a:t>Intrinsic Methods</a:t>
            </a:r>
            <a:br>
              <a:rPr lang="en-US" sz="2200" dirty="0"/>
            </a:br>
            <a:r>
              <a:rPr lang="en-US" sz="1300" dirty="0"/>
              <a:t>When the ground truth of a data set is not available</a:t>
            </a:r>
            <a:br>
              <a:rPr lang="en-US" sz="1300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Evaluate a clustering by examining how </a:t>
            </a:r>
          </a:p>
          <a:p>
            <a:pPr lvl="1"/>
            <a:r>
              <a:rPr lang="en-US" sz="1900" dirty="0"/>
              <a:t>well the </a:t>
            </a:r>
            <a:r>
              <a:rPr lang="en-US" sz="1900" dirty="0">
                <a:solidFill>
                  <a:srgbClr val="0000FF"/>
                </a:solidFill>
              </a:rPr>
              <a:t>clusters are separated </a:t>
            </a:r>
            <a:r>
              <a:rPr lang="en-US" sz="1900" dirty="0"/>
              <a:t>and </a:t>
            </a:r>
          </a:p>
          <a:p>
            <a:pPr lvl="1"/>
            <a:r>
              <a:rPr lang="en-US" sz="1900" dirty="0">
                <a:solidFill>
                  <a:srgbClr val="0000FF"/>
                </a:solidFill>
              </a:rPr>
              <a:t>compact the clusters </a:t>
            </a:r>
            <a:r>
              <a:rPr lang="en-US" sz="1900" dirty="0"/>
              <a:t>are. </a:t>
            </a:r>
          </a:p>
          <a:p>
            <a:endParaRPr lang="en-US" sz="2400" b="1" dirty="0"/>
          </a:p>
          <a:p>
            <a:r>
              <a:rPr lang="en-US" sz="2400" b="1" dirty="0"/>
              <a:t>Silhouette coefficient</a:t>
            </a:r>
          </a:p>
          <a:p>
            <a:pPr lvl="1"/>
            <a:r>
              <a:rPr lang="en-US" sz="2000" dirty="0"/>
              <a:t>For a data set, D, of n objects, suppose D is partitioned into k clusters, C1, : : : ,Ck. </a:t>
            </a:r>
          </a:p>
          <a:p>
            <a:pPr lvl="1">
              <a:buNone/>
            </a:pPr>
            <a:endParaRPr lang="en-US" sz="2000" dirty="0"/>
          </a:p>
          <a:p>
            <a:pPr lvl="1"/>
            <a:r>
              <a:rPr lang="en-US" sz="2000" dirty="0"/>
              <a:t>For each object </a:t>
            </a:r>
            <a:r>
              <a:rPr lang="en-US" sz="2000" b="1" dirty="0"/>
              <a:t>o in D, calculate </a:t>
            </a:r>
          </a:p>
          <a:p>
            <a:pPr lvl="1">
              <a:buNone/>
            </a:pPr>
            <a:endParaRPr lang="en-US" sz="2000" b="1" dirty="0"/>
          </a:p>
          <a:p>
            <a:pPr lvl="2"/>
            <a:r>
              <a:rPr lang="en-US" sz="2000" dirty="0">
                <a:solidFill>
                  <a:srgbClr val="C00000"/>
                </a:solidFill>
              </a:rPr>
              <a:t>a(o)</a:t>
            </a:r>
            <a:r>
              <a:rPr lang="en-US" sz="2000" dirty="0"/>
              <a:t> as the </a:t>
            </a:r>
            <a:r>
              <a:rPr lang="en-US" sz="2000" dirty="0">
                <a:solidFill>
                  <a:srgbClr val="C00000"/>
                </a:solidFill>
              </a:rPr>
              <a:t>average distance </a:t>
            </a:r>
            <a:r>
              <a:rPr lang="en-US" sz="2000" dirty="0">
                <a:solidFill>
                  <a:srgbClr val="0000FF"/>
                </a:solidFill>
              </a:rPr>
              <a:t>between o and all other objects in the </a:t>
            </a:r>
            <a:r>
              <a:rPr lang="en-US" sz="2000" u="sng" dirty="0">
                <a:solidFill>
                  <a:srgbClr val="0000FF"/>
                </a:solidFill>
              </a:rPr>
              <a:t>cluster to which o belongs</a:t>
            </a:r>
            <a:r>
              <a:rPr lang="en-US" sz="2000" dirty="0">
                <a:solidFill>
                  <a:srgbClr val="0000FF"/>
                </a:solidFill>
              </a:rPr>
              <a:t>.</a:t>
            </a:r>
          </a:p>
          <a:p>
            <a:pPr lvl="2">
              <a:buNone/>
            </a:pPr>
            <a:endParaRPr lang="en-US" sz="2000" dirty="0"/>
          </a:p>
          <a:p>
            <a:pPr lvl="2"/>
            <a:r>
              <a:rPr lang="en-US" sz="2000" dirty="0"/>
              <a:t>Similarly, </a:t>
            </a:r>
            <a:r>
              <a:rPr lang="en-US" sz="2000" dirty="0">
                <a:solidFill>
                  <a:srgbClr val="C00000"/>
                </a:solidFill>
              </a:rPr>
              <a:t>b(o)</a:t>
            </a:r>
            <a:r>
              <a:rPr lang="en-US" sz="2000" dirty="0"/>
              <a:t> is </a:t>
            </a:r>
            <a:r>
              <a:rPr lang="en-US" sz="2000" dirty="0">
                <a:solidFill>
                  <a:srgbClr val="0000FF"/>
                </a:solidFill>
              </a:rPr>
              <a:t>the </a:t>
            </a:r>
            <a:r>
              <a:rPr lang="en-US" sz="2000" dirty="0">
                <a:solidFill>
                  <a:srgbClr val="C00000"/>
                </a:solidFill>
              </a:rPr>
              <a:t>minimum average distance </a:t>
            </a:r>
            <a:r>
              <a:rPr lang="en-US" sz="2000" dirty="0">
                <a:solidFill>
                  <a:srgbClr val="0000FF"/>
                </a:solidFill>
              </a:rPr>
              <a:t>from o to all </a:t>
            </a:r>
            <a:r>
              <a:rPr lang="en-US" sz="2000" u="sng" dirty="0">
                <a:solidFill>
                  <a:srgbClr val="0000FF"/>
                </a:solidFill>
              </a:rPr>
              <a:t>clusters to which o does  not belong</a:t>
            </a:r>
            <a:r>
              <a:rPr lang="en-US" sz="2000" dirty="0"/>
              <a:t>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204396" y="6583680"/>
            <a:ext cx="733864" cy="274320"/>
          </a:xfrm>
          <a:prstGeom prst="rect">
            <a:avLst/>
          </a:prstGeom>
        </p:spPr>
        <p:txBody>
          <a:bodyPr/>
          <a:lstStyle/>
          <a:p>
            <a:fld id="{19B12225-5612-419B-A8D5-4B8EEE4C217E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81000" y="6485590"/>
            <a:ext cx="8077200" cy="3724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130000"/>
              </a:lnSpc>
            </a:pPr>
            <a:r>
              <a:rPr lang="en-US" altLang="zh-CN" sz="1400" dirty="0">
                <a:ea typeface="SimSun" pitchFamily="2" charset="-122"/>
                <a:cs typeface="Tahoma" pitchFamily="34" charset="0"/>
                <a:sym typeface="Symbol" pitchFamily="18" charset="2"/>
              </a:rPr>
              <a:t>Average: </a:t>
            </a:r>
            <a:r>
              <a:rPr lang="en-US" altLang="zh-CN" sz="1200" dirty="0" err="1">
                <a:ea typeface="SimSun" pitchFamily="2" charset="-122"/>
                <a:cs typeface="Tahoma" pitchFamily="34" charset="0"/>
                <a:sym typeface="Symbol" pitchFamily="18" charset="2"/>
              </a:rPr>
              <a:t>avg</a:t>
            </a:r>
            <a:r>
              <a:rPr lang="en-US" altLang="zh-CN" sz="1200" dirty="0">
                <a:ea typeface="SimSun" pitchFamily="2" charset="-122"/>
                <a:cs typeface="Tahoma" pitchFamily="34" charset="0"/>
                <a:sym typeface="Symbol" pitchFamily="18" charset="2"/>
              </a:rPr>
              <a:t> distance between an element in one cluster and an element in the other, i.e.,  dist(</a:t>
            </a:r>
            <a:r>
              <a:rPr lang="en-US" altLang="zh-CN" sz="1200" dirty="0" err="1">
                <a:ea typeface="SimSun" pitchFamily="2" charset="-122"/>
                <a:cs typeface="Tahoma" pitchFamily="34" charset="0"/>
                <a:sym typeface="Symbol" pitchFamily="18" charset="2"/>
              </a:rPr>
              <a:t>K</a:t>
            </a:r>
            <a:r>
              <a:rPr lang="en-US" altLang="zh-CN" sz="1200" baseline="-25000" dirty="0" err="1">
                <a:ea typeface="SimSun" pitchFamily="2" charset="-122"/>
                <a:cs typeface="Tahoma" pitchFamily="34" charset="0"/>
                <a:sym typeface="Symbol" pitchFamily="18" charset="2"/>
              </a:rPr>
              <a:t>i</a:t>
            </a:r>
            <a:r>
              <a:rPr lang="en-US" altLang="zh-CN" sz="1200" dirty="0">
                <a:ea typeface="SimSun" pitchFamily="2" charset="-122"/>
                <a:cs typeface="Tahoma" pitchFamily="34" charset="0"/>
                <a:sym typeface="Symbol" pitchFamily="18" charset="2"/>
              </a:rPr>
              <a:t>, </a:t>
            </a:r>
            <a:r>
              <a:rPr lang="en-US" altLang="zh-CN" sz="1200" dirty="0" err="1">
                <a:ea typeface="SimSun" pitchFamily="2" charset="-122"/>
                <a:cs typeface="Tahoma" pitchFamily="34" charset="0"/>
                <a:sym typeface="Symbol" pitchFamily="18" charset="2"/>
              </a:rPr>
              <a:t>K</a:t>
            </a:r>
            <a:r>
              <a:rPr lang="en-US" altLang="zh-CN" sz="1200" baseline="-25000" dirty="0" err="1">
                <a:ea typeface="SimSun" pitchFamily="2" charset="-122"/>
                <a:cs typeface="Tahoma" pitchFamily="34" charset="0"/>
                <a:sym typeface="Symbol" pitchFamily="18" charset="2"/>
              </a:rPr>
              <a:t>j</a:t>
            </a:r>
            <a:r>
              <a:rPr lang="en-US" altLang="zh-CN" sz="1200" dirty="0">
                <a:ea typeface="SimSun" pitchFamily="2" charset="-122"/>
                <a:cs typeface="Tahoma" pitchFamily="34" charset="0"/>
                <a:sym typeface="Symbol" pitchFamily="18" charset="2"/>
              </a:rPr>
              <a:t>) = </a:t>
            </a:r>
            <a:r>
              <a:rPr lang="en-US" altLang="zh-CN" sz="1200" dirty="0" err="1">
                <a:ea typeface="SimSun" pitchFamily="2" charset="-122"/>
                <a:cs typeface="Tahoma" pitchFamily="34" charset="0"/>
                <a:sym typeface="Symbol" pitchFamily="18" charset="2"/>
              </a:rPr>
              <a:t>avg</a:t>
            </a:r>
            <a:r>
              <a:rPr lang="en-US" altLang="zh-CN" sz="1200" dirty="0">
                <a:ea typeface="SimSun" pitchFamily="2" charset="-122"/>
                <a:cs typeface="Tahoma" pitchFamily="34" charset="0"/>
                <a:sym typeface="Symbol" pitchFamily="18" charset="2"/>
              </a:rPr>
              <a:t>(t</a:t>
            </a:r>
            <a:r>
              <a:rPr lang="en-US" altLang="zh-CN" sz="1200" baseline="-25000" dirty="0">
                <a:ea typeface="SimSun" pitchFamily="2" charset="-122"/>
                <a:cs typeface="Tahoma" pitchFamily="34" charset="0"/>
                <a:sym typeface="Symbol" pitchFamily="18" charset="2"/>
              </a:rPr>
              <a:t>ip</a:t>
            </a:r>
            <a:r>
              <a:rPr lang="en-US" altLang="zh-CN" sz="1200" dirty="0">
                <a:ea typeface="SimSun" pitchFamily="2" charset="-122"/>
                <a:cs typeface="Tahoma" pitchFamily="34" charset="0"/>
                <a:sym typeface="Symbol" pitchFamily="18" charset="2"/>
              </a:rPr>
              <a:t>, </a:t>
            </a:r>
            <a:r>
              <a:rPr lang="en-US" altLang="zh-CN" sz="1200" dirty="0" err="1">
                <a:ea typeface="SimSun" pitchFamily="2" charset="-122"/>
                <a:cs typeface="Tahoma" pitchFamily="34" charset="0"/>
                <a:sym typeface="Symbol" pitchFamily="18" charset="2"/>
              </a:rPr>
              <a:t>t</a:t>
            </a:r>
            <a:r>
              <a:rPr lang="en-US" altLang="zh-CN" sz="1200" baseline="-25000" dirty="0" err="1">
                <a:ea typeface="SimSun" pitchFamily="2" charset="-122"/>
                <a:cs typeface="Tahoma" pitchFamily="34" charset="0"/>
                <a:sym typeface="Symbol" pitchFamily="18" charset="2"/>
              </a:rPr>
              <a:t>jq</a:t>
            </a:r>
            <a:r>
              <a:rPr lang="en-US" altLang="zh-CN" sz="1200" dirty="0">
                <a:ea typeface="SimSun" pitchFamily="2" charset="-122"/>
                <a:cs typeface="Tahoma" pitchFamily="34" charset="0"/>
                <a:sym typeface="Symbol" pitchFamily="18" charset="2"/>
              </a:rPr>
              <a:t>)</a:t>
            </a:r>
          </a:p>
        </p:txBody>
      </p:sp>
    </p:spTree>
  </p:cSld>
  <p:clrMapOvr>
    <a:masterClrMapping/>
  </p:clrMapOvr>
  <p:transition>
    <p:zoom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85800"/>
            <a:ext cx="9144000" cy="609600"/>
          </a:xfrm>
        </p:spPr>
        <p:txBody>
          <a:bodyPr>
            <a:normAutofit fontScale="90000"/>
          </a:bodyPr>
          <a:lstStyle/>
          <a:p>
            <a:r>
              <a:rPr lang="en-US" sz="4800" dirty="0"/>
              <a:t>Silhouette coefficient</a:t>
            </a:r>
            <a:br>
              <a:rPr lang="en-US" sz="4800" dirty="0"/>
            </a:b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204396" y="6583680"/>
            <a:ext cx="733864" cy="274320"/>
          </a:xfrm>
          <a:prstGeom prst="rect">
            <a:avLst/>
          </a:prstGeom>
        </p:spPr>
        <p:txBody>
          <a:bodyPr/>
          <a:lstStyle/>
          <a:p>
            <a:fld id="{19B12225-5612-419B-A8D5-4B8EEE4C217E}" type="slidenum">
              <a:rPr lang="en-US" smtClean="0"/>
              <a:pPr/>
              <a:t>37</a:t>
            </a:fld>
            <a:endParaRPr lang="en-US"/>
          </a:p>
        </p:txBody>
      </p:sp>
      <p:pic>
        <p:nvPicPr>
          <p:cNvPr id="1054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2514600" y="1600200"/>
            <a:ext cx="4705350" cy="150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547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962400" y="3200400"/>
            <a:ext cx="4257675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5476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514600" y="5181600"/>
            <a:ext cx="5648325" cy="118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0" y="2438400"/>
            <a:ext cx="3810000" cy="19543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" lvl="2" indent="-57150"/>
            <a:r>
              <a:rPr lang="en-US" sz="1100" dirty="0"/>
              <a:t>a(o) as the average distance between o and all other objects in the cluster to which </a:t>
            </a:r>
            <a:r>
              <a:rPr lang="en-US" sz="1100" dirty="0">
                <a:solidFill>
                  <a:srgbClr val="C00000"/>
                </a:solidFill>
              </a:rPr>
              <a:t>o belongs.</a:t>
            </a:r>
          </a:p>
          <a:p>
            <a:pPr marL="57150" lvl="2" indent="-57150">
              <a:buNone/>
            </a:pPr>
            <a:endParaRPr lang="en-US" sz="1100" dirty="0"/>
          </a:p>
          <a:p>
            <a:pPr marL="57150" lvl="2" indent="-57150">
              <a:buNone/>
            </a:pPr>
            <a:endParaRPr lang="en-US" sz="1100" dirty="0"/>
          </a:p>
          <a:p>
            <a:pPr marL="57150" lvl="2" indent="-57150">
              <a:buNone/>
            </a:pPr>
            <a:endParaRPr lang="en-US" sz="1100" dirty="0"/>
          </a:p>
          <a:p>
            <a:pPr marL="57150" lvl="2" indent="-57150">
              <a:buNone/>
            </a:pPr>
            <a:endParaRPr lang="en-US" sz="1100" dirty="0"/>
          </a:p>
          <a:p>
            <a:pPr marL="57150" lvl="2" indent="-57150">
              <a:buNone/>
            </a:pPr>
            <a:endParaRPr lang="en-US" sz="1100" dirty="0"/>
          </a:p>
          <a:p>
            <a:pPr marL="57150" lvl="2" indent="-57150">
              <a:buNone/>
            </a:pPr>
            <a:endParaRPr lang="en-US" sz="1100" dirty="0"/>
          </a:p>
          <a:p>
            <a:pPr marL="57150" lvl="2" indent="-57150">
              <a:buNone/>
            </a:pPr>
            <a:endParaRPr lang="en-US" sz="1100" dirty="0"/>
          </a:p>
          <a:p>
            <a:pPr marL="57150" lvl="2" indent="-57150"/>
            <a:r>
              <a:rPr lang="en-US" sz="1100" dirty="0"/>
              <a:t>Similarly, b(o) is the minimum average distance from o to all clusters to which o does  not belong. </a:t>
            </a:r>
          </a:p>
        </p:txBody>
      </p:sp>
    </p:spTree>
  </p:cSld>
  <p:clrMapOvr>
    <a:masterClrMapping/>
  </p:clrMapOvr>
  <p:transition>
    <p:zoom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09600"/>
            <a:ext cx="9144000" cy="609600"/>
          </a:xfrm>
        </p:spPr>
        <p:txBody>
          <a:bodyPr>
            <a:normAutofit fontScale="90000"/>
          </a:bodyPr>
          <a:lstStyle/>
          <a:p>
            <a:r>
              <a:rPr lang="en-US" sz="4800" dirty="0"/>
              <a:t>Silhouette coefficient</a:t>
            </a:r>
            <a:br>
              <a:rPr lang="en-US" sz="4800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686800" cy="5105400"/>
          </a:xfrm>
        </p:spPr>
        <p:txBody>
          <a:bodyPr>
            <a:noAutofit/>
          </a:bodyPr>
          <a:lstStyle/>
          <a:p>
            <a:pPr>
              <a:buClrTx/>
            </a:pPr>
            <a:r>
              <a:rPr lang="en-US" sz="1600" dirty="0"/>
              <a:t>The value of the silhouette coefficient is between -1 and 1. </a:t>
            </a:r>
          </a:p>
          <a:p>
            <a:pPr>
              <a:buClrTx/>
            </a:pPr>
            <a:endParaRPr lang="en-US" sz="1600" dirty="0"/>
          </a:p>
          <a:p>
            <a:pPr>
              <a:buClrTx/>
            </a:pPr>
            <a:r>
              <a:rPr lang="en-US" sz="1600" b="1" dirty="0"/>
              <a:t>a(o) reflects </a:t>
            </a:r>
            <a:r>
              <a:rPr lang="en-US" sz="1600" dirty="0"/>
              <a:t>the </a:t>
            </a:r>
            <a:r>
              <a:rPr lang="en-US" sz="1600" dirty="0">
                <a:solidFill>
                  <a:srgbClr val="C00000"/>
                </a:solidFill>
              </a:rPr>
              <a:t>compactness of the cluster </a:t>
            </a:r>
            <a:r>
              <a:rPr lang="en-US" sz="1600" dirty="0"/>
              <a:t>to which </a:t>
            </a:r>
            <a:r>
              <a:rPr lang="en-US" sz="1600" b="1" dirty="0"/>
              <a:t>o belongs. </a:t>
            </a:r>
            <a:r>
              <a:rPr lang="en-US" sz="1600" b="1" dirty="0">
                <a:solidFill>
                  <a:srgbClr val="0000FF"/>
                </a:solidFill>
              </a:rPr>
              <a:t>The smaller the value, the more compact </a:t>
            </a:r>
            <a:r>
              <a:rPr lang="en-US" sz="1600" dirty="0">
                <a:solidFill>
                  <a:srgbClr val="0000FF"/>
                </a:solidFill>
              </a:rPr>
              <a:t>t</a:t>
            </a:r>
            <a:r>
              <a:rPr lang="en-US" sz="1600" dirty="0"/>
              <a:t>he cluster. </a:t>
            </a:r>
          </a:p>
          <a:p>
            <a:pPr>
              <a:buClrTx/>
            </a:pPr>
            <a:endParaRPr lang="en-US" sz="1600" dirty="0"/>
          </a:p>
          <a:p>
            <a:pPr>
              <a:buClrTx/>
            </a:pPr>
            <a:r>
              <a:rPr lang="en-US" sz="1600" dirty="0"/>
              <a:t>b(</a:t>
            </a:r>
            <a:r>
              <a:rPr lang="en-US" sz="1600" b="1" dirty="0"/>
              <a:t>o) captures the </a:t>
            </a:r>
            <a:r>
              <a:rPr lang="en-US" sz="1600" b="1" dirty="0">
                <a:solidFill>
                  <a:srgbClr val="0000FF"/>
                </a:solidFill>
              </a:rPr>
              <a:t>degree to which o is separated from other  </a:t>
            </a:r>
            <a:r>
              <a:rPr lang="en-US" sz="1600" dirty="0">
                <a:solidFill>
                  <a:srgbClr val="0000FF"/>
                </a:solidFill>
              </a:rPr>
              <a:t>clusters</a:t>
            </a:r>
            <a:r>
              <a:rPr lang="en-US" sz="1600" dirty="0"/>
              <a:t>. The larger b(</a:t>
            </a:r>
            <a:r>
              <a:rPr lang="en-US" sz="1600" b="1" dirty="0"/>
              <a:t>o) is, the more separated o is from other clusters. </a:t>
            </a:r>
          </a:p>
          <a:p>
            <a:pPr>
              <a:buClrTx/>
            </a:pPr>
            <a:endParaRPr lang="en-US" sz="1600" b="1" dirty="0"/>
          </a:p>
          <a:p>
            <a:pPr>
              <a:buClrTx/>
            </a:pPr>
            <a:r>
              <a:rPr lang="en-US" sz="1600" b="1" dirty="0"/>
              <a:t>Therefore, when </a:t>
            </a:r>
            <a:r>
              <a:rPr lang="en-US" sz="1600" dirty="0"/>
              <a:t>the silhouette coefficient value of </a:t>
            </a:r>
            <a:r>
              <a:rPr lang="en-US" sz="1600" b="1" dirty="0">
                <a:solidFill>
                  <a:srgbClr val="0000FF"/>
                </a:solidFill>
              </a:rPr>
              <a:t>o approaches 1</a:t>
            </a:r>
            <a:r>
              <a:rPr lang="en-US" sz="1600" b="1" dirty="0"/>
              <a:t>, the cluster containing o is </a:t>
            </a:r>
            <a:r>
              <a:rPr lang="en-US" sz="1600" b="1" dirty="0">
                <a:solidFill>
                  <a:srgbClr val="0000FF"/>
                </a:solidFill>
              </a:rPr>
              <a:t>compact </a:t>
            </a:r>
            <a:r>
              <a:rPr lang="en-US" sz="1600" dirty="0"/>
              <a:t>and </a:t>
            </a:r>
            <a:r>
              <a:rPr lang="en-US" sz="1600" b="1" dirty="0"/>
              <a:t>o is </a:t>
            </a:r>
            <a:r>
              <a:rPr lang="en-US" sz="1600" b="1" dirty="0">
                <a:solidFill>
                  <a:srgbClr val="0000FF"/>
                </a:solidFill>
              </a:rPr>
              <a:t>far away from other clusters</a:t>
            </a:r>
            <a:r>
              <a:rPr lang="en-US" sz="1600" b="1" dirty="0"/>
              <a:t>, which is the </a:t>
            </a:r>
            <a:r>
              <a:rPr lang="en-US" sz="1600" b="1" dirty="0">
                <a:solidFill>
                  <a:srgbClr val="C00000"/>
                </a:solidFill>
              </a:rPr>
              <a:t>preferable case</a:t>
            </a:r>
            <a:r>
              <a:rPr lang="en-US" sz="1600" b="1" dirty="0"/>
              <a:t>. </a:t>
            </a:r>
          </a:p>
          <a:p>
            <a:pPr>
              <a:buClrTx/>
            </a:pPr>
            <a:endParaRPr lang="en-US" sz="1600" b="1" dirty="0"/>
          </a:p>
          <a:p>
            <a:pPr>
              <a:buClrTx/>
            </a:pPr>
            <a:r>
              <a:rPr lang="en-US" sz="1600" b="1" dirty="0"/>
              <a:t>However, when the </a:t>
            </a:r>
            <a:r>
              <a:rPr lang="en-US" sz="1600" dirty="0">
                <a:solidFill>
                  <a:srgbClr val="0000FF"/>
                </a:solidFill>
              </a:rPr>
              <a:t>silhouette coefficient </a:t>
            </a:r>
            <a:r>
              <a:rPr lang="en-US" sz="1600" dirty="0"/>
              <a:t>value is </a:t>
            </a:r>
            <a:r>
              <a:rPr lang="en-US" sz="1600" dirty="0">
                <a:solidFill>
                  <a:srgbClr val="0000FF"/>
                </a:solidFill>
              </a:rPr>
              <a:t>negative</a:t>
            </a:r>
            <a:r>
              <a:rPr lang="en-US" sz="1600" dirty="0"/>
              <a:t> (i.e., b(</a:t>
            </a:r>
            <a:r>
              <a:rPr lang="en-US" sz="1600" b="1" dirty="0"/>
              <a:t>o) &lt; a(o)), this means that, in expectation,  </a:t>
            </a:r>
            <a:r>
              <a:rPr lang="en-US" sz="1600" b="1" dirty="0">
                <a:solidFill>
                  <a:srgbClr val="0000FF"/>
                </a:solidFill>
              </a:rPr>
              <a:t>o is closer to the objects in another cluster than to the objects in the same cluster as o. </a:t>
            </a:r>
            <a:r>
              <a:rPr lang="en-US" sz="1600" b="1" dirty="0"/>
              <a:t>…i.e., </a:t>
            </a:r>
            <a:r>
              <a:rPr lang="en-US" sz="1600" dirty="0"/>
              <a:t>In many cases, this is a bad situation and should be avoided.</a:t>
            </a:r>
          </a:p>
          <a:p>
            <a:pPr>
              <a:buClrTx/>
            </a:pPr>
            <a:endParaRPr lang="en-US" sz="1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204396" y="6583680"/>
            <a:ext cx="733864" cy="274320"/>
          </a:xfrm>
          <a:prstGeom prst="rect">
            <a:avLst/>
          </a:prstGeom>
        </p:spPr>
        <p:txBody>
          <a:bodyPr/>
          <a:lstStyle/>
          <a:p>
            <a:fld id="{19B12225-5612-419B-A8D5-4B8EEE4C217E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  <p:transition>
    <p:zoom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85800"/>
            <a:ext cx="9144000" cy="609600"/>
          </a:xfrm>
        </p:spPr>
        <p:txBody>
          <a:bodyPr>
            <a:normAutofit fontScale="90000"/>
          </a:bodyPr>
          <a:lstStyle/>
          <a:p>
            <a:r>
              <a:rPr lang="en-US" sz="4800" dirty="0"/>
              <a:t>Silhouette coefficient</a:t>
            </a:r>
            <a:br>
              <a:rPr lang="en-US" sz="4800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0"/>
            <a:ext cx="8686800" cy="5867400"/>
          </a:xfrm>
        </p:spPr>
        <p:txBody>
          <a:bodyPr>
            <a:noAutofit/>
          </a:bodyPr>
          <a:lstStyle/>
          <a:p>
            <a:pPr>
              <a:buClrTx/>
            </a:pPr>
            <a:endParaRPr lang="en-US" sz="1600" dirty="0"/>
          </a:p>
          <a:p>
            <a:pPr>
              <a:buClrTx/>
            </a:pPr>
            <a:r>
              <a:rPr lang="en-US" sz="1800" dirty="0"/>
              <a:t>To measure a </a:t>
            </a:r>
            <a:r>
              <a:rPr lang="en-US" sz="1800" u="sng" dirty="0">
                <a:solidFill>
                  <a:srgbClr val="0000FF"/>
                </a:solidFill>
              </a:rPr>
              <a:t>cluster’s fitness within a clustering</a:t>
            </a:r>
            <a:r>
              <a:rPr lang="en-US" sz="1800" dirty="0">
                <a:solidFill>
                  <a:srgbClr val="0000FF"/>
                </a:solidFill>
              </a:rPr>
              <a:t>, </a:t>
            </a:r>
            <a:r>
              <a:rPr lang="en-US" sz="1800" dirty="0"/>
              <a:t>compute the average silhouette coefficient value of</a:t>
            </a:r>
            <a:r>
              <a:rPr lang="en-US" sz="1800" dirty="0">
                <a:solidFill>
                  <a:srgbClr val="C00000"/>
                </a:solidFill>
              </a:rPr>
              <a:t> all objects in the cluster</a:t>
            </a:r>
            <a:r>
              <a:rPr lang="en-US" sz="1800" dirty="0">
                <a:solidFill>
                  <a:srgbClr val="0000FF"/>
                </a:solidFill>
              </a:rPr>
              <a:t>. </a:t>
            </a:r>
          </a:p>
          <a:p>
            <a:pPr>
              <a:buClrTx/>
              <a:buNone/>
            </a:pPr>
            <a:endParaRPr lang="en-US" sz="1800" dirty="0">
              <a:solidFill>
                <a:srgbClr val="0000FF"/>
              </a:solidFill>
            </a:endParaRPr>
          </a:p>
          <a:p>
            <a:pPr>
              <a:buClrTx/>
            </a:pPr>
            <a:endParaRPr lang="en-US" sz="1600" dirty="0"/>
          </a:p>
          <a:p>
            <a:pPr>
              <a:buClrTx/>
            </a:pPr>
            <a:r>
              <a:rPr lang="en-US" sz="1800" dirty="0"/>
              <a:t>To measure the </a:t>
            </a:r>
            <a:r>
              <a:rPr lang="en-US" sz="1800" dirty="0">
                <a:solidFill>
                  <a:srgbClr val="0000FF"/>
                </a:solidFill>
              </a:rPr>
              <a:t>quality of a clustering</a:t>
            </a:r>
            <a:r>
              <a:rPr lang="en-US" sz="1800" dirty="0"/>
              <a:t>,  use the </a:t>
            </a:r>
            <a:r>
              <a:rPr lang="en-US" sz="1800" dirty="0">
                <a:solidFill>
                  <a:srgbClr val="C00000"/>
                </a:solidFill>
              </a:rPr>
              <a:t>average silhouette coefficient value of all objects in the data set. </a:t>
            </a:r>
          </a:p>
          <a:p>
            <a:pPr>
              <a:buClrTx/>
            </a:pPr>
            <a:endParaRPr lang="en-US" sz="1800" dirty="0"/>
          </a:p>
          <a:p>
            <a:pPr>
              <a:buClrTx/>
              <a:buNone/>
            </a:pPr>
            <a:endParaRPr lang="en-US" sz="1800" dirty="0"/>
          </a:p>
          <a:p>
            <a:pPr>
              <a:buClrTx/>
            </a:pPr>
            <a:r>
              <a:rPr lang="en-US" sz="1800" dirty="0"/>
              <a:t>The silhouette coefficient and other intrinsic measures can also be used in the elbow method…to heuristically derive the number of clusters in a data set by replacing the sum of within-cluster variances.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204396" y="6583680"/>
            <a:ext cx="733864" cy="274320"/>
          </a:xfrm>
          <a:prstGeom prst="rect">
            <a:avLst/>
          </a:prstGeom>
        </p:spPr>
        <p:txBody>
          <a:bodyPr/>
          <a:lstStyle/>
          <a:p>
            <a:fld id="{19B12225-5612-419B-A8D5-4B8EEE4C217E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  <p:transition>
    <p:zo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Applications of Cluster Analysis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534400" cy="51054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400" dirty="0"/>
              <a:t>Data reduction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ea typeface="SimSun" pitchFamily="2" charset="-122"/>
              </a:rPr>
              <a:t>Compression: Image processing: vector quantization</a:t>
            </a: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dirty="0"/>
              <a:t>Prediction based on groups</a:t>
            </a:r>
          </a:p>
          <a:p>
            <a:pPr lvl="1">
              <a:lnSpc>
                <a:spcPct val="150000"/>
              </a:lnSpc>
            </a:pPr>
            <a:r>
              <a:rPr lang="en-US" sz="2400" dirty="0"/>
              <a:t>Cluster &amp; find characteristics/patterns for each group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2400" dirty="0">
                <a:ea typeface="SimSun" pitchFamily="2" charset="-122"/>
              </a:rPr>
              <a:t>Finding K-nearest Neighbors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zh-CN" sz="2400" dirty="0">
                <a:ea typeface="SimSun" pitchFamily="2" charset="-122"/>
              </a:rPr>
              <a:t>Localizing search to one or a small number of clusters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2400" dirty="0">
                <a:ea typeface="SimSun" pitchFamily="2" charset="-122"/>
              </a:rPr>
              <a:t>Outlier detection: Outliers are often viewed as those “far away” from any cluster</a:t>
            </a:r>
            <a:endParaRPr lang="en-US" sz="2400" dirty="0"/>
          </a:p>
          <a:p>
            <a:endParaRPr lang="en-US" dirty="0"/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3AFFCD46-203A-448B-B247-4E6D7F4C3B7B}" type="slidenum">
              <a:rPr lang="en-US" altLang="zh-CN" smtClean="0">
                <a:ea typeface="SimSun" pitchFamily="2" charset="-122"/>
              </a:rPr>
              <a:pPr/>
              <a:t>4</a:t>
            </a:fld>
            <a:endParaRPr lang="en-US" altLang="zh-CN">
              <a:ea typeface="SimSun" pitchFamily="2" charset="-122"/>
            </a:endParaRPr>
          </a:p>
        </p:txBody>
      </p:sp>
    </p:spTree>
  </p:cSld>
  <p:clrMapOvr>
    <a:masterClrMapping/>
  </p:clrMapOvr>
  <p:transition>
    <p:zoom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3200"/>
            <a:ext cx="9144000" cy="609600"/>
          </a:xfrm>
        </p:spPr>
        <p:txBody>
          <a:bodyPr/>
          <a:lstStyle/>
          <a:p>
            <a:r>
              <a:rPr lang="en-US" dirty="0"/>
              <a:t>Extrinsic Methods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618D10F-3B7E-49A4-93D5-55E77C3222A5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</p:cSld>
  <p:clrMapOvr>
    <a:masterClrMapping/>
  </p:clrMapOvr>
  <p:transition>
    <p:zoom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9600"/>
          </a:xfrm>
        </p:spPr>
        <p:txBody>
          <a:bodyPr/>
          <a:lstStyle/>
          <a:p>
            <a:r>
              <a:rPr lang="en-US" i="1" dirty="0" err="1"/>
              <a:t>BCubed</a:t>
            </a:r>
            <a:r>
              <a:rPr lang="en-US" i="1" dirty="0"/>
              <a:t> precision and recall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sz="2000" dirty="0"/>
          </a:p>
          <a:p>
            <a:endParaRPr lang="en-US" sz="2000" i="1" dirty="0"/>
          </a:p>
          <a:p>
            <a:r>
              <a:rPr lang="en-US" sz="2000" dirty="0" err="1"/>
              <a:t>BCubed</a:t>
            </a:r>
            <a:r>
              <a:rPr lang="en-US" sz="2000" dirty="0"/>
              <a:t> evaluates the </a:t>
            </a:r>
            <a:r>
              <a:rPr lang="en-US" sz="2000" dirty="0">
                <a:solidFill>
                  <a:srgbClr val="0000FF"/>
                </a:solidFill>
              </a:rPr>
              <a:t>precision and recall for every object in a clustering </a:t>
            </a:r>
            <a:r>
              <a:rPr lang="en-US" sz="2000" dirty="0"/>
              <a:t>on a given data set </a:t>
            </a:r>
            <a:r>
              <a:rPr lang="en-US" sz="2000" dirty="0">
                <a:solidFill>
                  <a:srgbClr val="0000FF"/>
                </a:solidFill>
              </a:rPr>
              <a:t>according to ground truth</a:t>
            </a:r>
            <a:r>
              <a:rPr lang="en-US" sz="2000" dirty="0"/>
              <a:t>. </a:t>
            </a:r>
          </a:p>
          <a:p>
            <a:pPr lvl="1">
              <a:buNone/>
            </a:pPr>
            <a:endParaRPr lang="en-US" sz="2000" dirty="0"/>
          </a:p>
          <a:p>
            <a:pPr lvl="1"/>
            <a:r>
              <a:rPr lang="en-US" sz="1600" dirty="0">
                <a:solidFill>
                  <a:srgbClr val="C00000"/>
                </a:solidFill>
              </a:rPr>
              <a:t>The precision of an object</a:t>
            </a:r>
            <a:r>
              <a:rPr lang="en-US" sz="1600" dirty="0"/>
              <a:t>: how many other objects in the same cluster belong to the same category as the object. </a:t>
            </a:r>
          </a:p>
          <a:p>
            <a:pPr lvl="1">
              <a:buNone/>
            </a:pPr>
            <a:endParaRPr lang="en-US" sz="1600" dirty="0"/>
          </a:p>
          <a:p>
            <a:pPr lvl="1"/>
            <a:r>
              <a:rPr lang="en-US" sz="1600" dirty="0">
                <a:solidFill>
                  <a:srgbClr val="C00000"/>
                </a:solidFill>
              </a:rPr>
              <a:t>The recall of an object</a:t>
            </a:r>
            <a:r>
              <a:rPr lang="en-US" sz="1600" dirty="0"/>
              <a:t>:  reflects how many objects of the same category are assigned to the same cluster.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618D10F-3B7E-49A4-93D5-55E77C3222A5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</p:cSld>
  <p:clrMapOvr>
    <a:masterClrMapping/>
  </p:clrMapOvr>
  <p:transition>
    <p:zo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9144000" cy="533400"/>
          </a:xfrm>
        </p:spPr>
        <p:txBody>
          <a:bodyPr lIns="92075" tIns="46038" rIns="92075" bIns="46038" anchor="ctr"/>
          <a:lstStyle/>
          <a:p>
            <a:pPr eaLnBrk="1" hangingPunct="1"/>
            <a:r>
              <a:rPr lang="en-US" altLang="zh-CN">
                <a:ea typeface="SimSun" pitchFamily="2" charset="-122"/>
              </a:rPr>
              <a:t>Quality: What Is Good Clustering?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382000" cy="4876800"/>
          </a:xfrm>
        </p:spPr>
        <p:txBody>
          <a:bodyPr lIns="92075" tIns="46038" rIns="92075" bIns="46038"/>
          <a:lstStyle/>
          <a:p>
            <a:pPr eaLnBrk="1" hangingPunct="1">
              <a:lnSpc>
                <a:spcPct val="130000"/>
              </a:lnSpc>
            </a:pPr>
            <a:r>
              <a:rPr lang="en-US" altLang="zh-CN" sz="2400" dirty="0">
                <a:ea typeface="SimSun" pitchFamily="2" charset="-122"/>
              </a:rPr>
              <a:t>A </a:t>
            </a:r>
            <a:r>
              <a:rPr lang="en-US" altLang="zh-CN" sz="2400" u="sng" dirty="0">
                <a:solidFill>
                  <a:srgbClr val="0000FF"/>
                </a:solidFill>
                <a:ea typeface="SimSun" pitchFamily="2" charset="-122"/>
              </a:rPr>
              <a:t>good clustering</a:t>
            </a:r>
            <a:r>
              <a:rPr lang="en-US" altLang="zh-CN" sz="2400" dirty="0">
                <a:solidFill>
                  <a:srgbClr val="0000FF"/>
                </a:solidFill>
                <a:ea typeface="SimSun" pitchFamily="2" charset="-122"/>
              </a:rPr>
              <a:t> </a:t>
            </a:r>
            <a:r>
              <a:rPr lang="en-US" altLang="zh-CN" sz="2400" dirty="0">
                <a:ea typeface="SimSun" pitchFamily="2" charset="-122"/>
              </a:rPr>
              <a:t>method will produce high quality clusters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zh-CN" sz="2400" dirty="0">
                <a:ea typeface="SimSun" pitchFamily="2" charset="-122"/>
              </a:rPr>
              <a:t>high </a:t>
            </a:r>
            <a:r>
              <a:rPr lang="en-US" altLang="zh-CN" sz="2400" u="sng" dirty="0">
                <a:solidFill>
                  <a:srgbClr val="0000FF"/>
                </a:solidFill>
                <a:ea typeface="SimSun" pitchFamily="2" charset="-122"/>
              </a:rPr>
              <a:t>intra-class</a:t>
            </a:r>
            <a:r>
              <a:rPr lang="en-US" altLang="zh-CN" sz="2400" dirty="0">
                <a:solidFill>
                  <a:srgbClr val="0000FF"/>
                </a:solidFill>
                <a:ea typeface="SimSun" pitchFamily="2" charset="-122"/>
              </a:rPr>
              <a:t> similarity</a:t>
            </a:r>
            <a:r>
              <a:rPr lang="en-US" altLang="zh-CN" sz="2400" dirty="0">
                <a:ea typeface="SimSun" pitchFamily="2" charset="-122"/>
              </a:rPr>
              <a:t>: </a:t>
            </a:r>
            <a:r>
              <a:rPr lang="en-US" altLang="zh-CN" sz="2400" dirty="0">
                <a:solidFill>
                  <a:schemeClr val="hlink"/>
                </a:solidFill>
                <a:ea typeface="SimSun" pitchFamily="2" charset="-122"/>
              </a:rPr>
              <a:t>cohesive</a:t>
            </a:r>
            <a:r>
              <a:rPr lang="en-US" altLang="zh-CN" sz="2400" dirty="0">
                <a:ea typeface="SimSun" pitchFamily="2" charset="-122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ea typeface="SimSun" pitchFamily="2" charset="-122"/>
              </a:rPr>
              <a:t>within</a:t>
            </a:r>
            <a:r>
              <a:rPr lang="en-US" altLang="zh-CN" sz="2400" dirty="0">
                <a:ea typeface="SimSun" pitchFamily="2" charset="-122"/>
              </a:rPr>
              <a:t> clusters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zh-CN" sz="2400" dirty="0">
                <a:ea typeface="SimSun" pitchFamily="2" charset="-122"/>
              </a:rPr>
              <a:t>low </a:t>
            </a:r>
            <a:r>
              <a:rPr lang="en-US" altLang="zh-CN" sz="2400" u="sng" dirty="0">
                <a:solidFill>
                  <a:srgbClr val="0000FF"/>
                </a:solidFill>
                <a:ea typeface="SimSun" pitchFamily="2" charset="-122"/>
              </a:rPr>
              <a:t>inter-class</a:t>
            </a:r>
            <a:r>
              <a:rPr lang="en-US" altLang="zh-CN" sz="2400" dirty="0">
                <a:solidFill>
                  <a:srgbClr val="0000FF"/>
                </a:solidFill>
                <a:ea typeface="SimSun" pitchFamily="2" charset="-122"/>
              </a:rPr>
              <a:t> similarity</a:t>
            </a:r>
            <a:r>
              <a:rPr lang="en-US" altLang="zh-CN" sz="2400" dirty="0">
                <a:ea typeface="SimSun" pitchFamily="2" charset="-122"/>
              </a:rPr>
              <a:t>: </a:t>
            </a:r>
            <a:r>
              <a:rPr lang="en-US" altLang="zh-CN" sz="2400" dirty="0">
                <a:solidFill>
                  <a:schemeClr val="hlink"/>
                </a:solidFill>
                <a:ea typeface="SimSun" pitchFamily="2" charset="-122"/>
              </a:rPr>
              <a:t>distinctive</a:t>
            </a:r>
            <a:r>
              <a:rPr lang="en-US" altLang="zh-CN" sz="2400" dirty="0">
                <a:ea typeface="SimSun" pitchFamily="2" charset="-122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ea typeface="SimSun" pitchFamily="2" charset="-122"/>
              </a:rPr>
              <a:t>between</a:t>
            </a:r>
            <a:r>
              <a:rPr lang="en-US" altLang="zh-CN" sz="2400" dirty="0">
                <a:ea typeface="SimSun" pitchFamily="2" charset="-122"/>
              </a:rPr>
              <a:t> clusters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z="2400" dirty="0">
                <a:ea typeface="SimSun" pitchFamily="2" charset="-122"/>
              </a:rPr>
              <a:t>The </a:t>
            </a:r>
            <a:r>
              <a:rPr lang="en-US" altLang="zh-CN" sz="2400" u="sng" dirty="0">
                <a:solidFill>
                  <a:srgbClr val="0000FF"/>
                </a:solidFill>
                <a:ea typeface="SimSun" pitchFamily="2" charset="-122"/>
              </a:rPr>
              <a:t>quality</a:t>
            </a:r>
            <a:r>
              <a:rPr lang="en-US" altLang="zh-CN" sz="2400" dirty="0">
                <a:ea typeface="SimSun" pitchFamily="2" charset="-122"/>
              </a:rPr>
              <a:t> of a clustering method depends on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zh-CN" sz="2400" dirty="0">
                <a:ea typeface="SimSun" pitchFamily="2" charset="-122"/>
              </a:rPr>
              <a:t>the </a:t>
            </a:r>
            <a:r>
              <a:rPr lang="en-US" altLang="zh-CN" sz="2400" dirty="0">
                <a:solidFill>
                  <a:srgbClr val="0000FF"/>
                </a:solidFill>
                <a:ea typeface="SimSun" pitchFamily="2" charset="-122"/>
              </a:rPr>
              <a:t>similarity measure </a:t>
            </a:r>
            <a:r>
              <a:rPr lang="en-US" altLang="zh-CN" sz="2400" dirty="0">
                <a:ea typeface="SimSun" pitchFamily="2" charset="-122"/>
              </a:rPr>
              <a:t>used by the method </a:t>
            </a:r>
          </a:p>
          <a:p>
            <a:pPr lvl="1" algn="ctr" eaLnBrk="1" hangingPunct="1">
              <a:lnSpc>
                <a:spcPct val="130000"/>
              </a:lnSpc>
            </a:pPr>
            <a:r>
              <a:rPr lang="en-US" altLang="zh-CN" sz="2400" dirty="0">
                <a:ea typeface="SimSun" pitchFamily="2" charset="-122"/>
              </a:rPr>
              <a:t>its </a:t>
            </a:r>
            <a:r>
              <a:rPr lang="en-US" altLang="zh-CN" sz="2400" dirty="0">
                <a:solidFill>
                  <a:srgbClr val="0000FF"/>
                </a:solidFill>
                <a:ea typeface="SimSun" pitchFamily="2" charset="-122"/>
              </a:rPr>
              <a:t>implementation</a:t>
            </a:r>
            <a:r>
              <a:rPr lang="en-US" altLang="zh-CN" sz="2400" dirty="0">
                <a:ea typeface="SimSun" pitchFamily="2" charset="-122"/>
              </a:rPr>
              <a:t>, and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zh-CN" sz="2400" dirty="0">
                <a:ea typeface="SimSun" pitchFamily="2" charset="-122"/>
              </a:rPr>
              <a:t>Its ability to discover some or all of the </a:t>
            </a:r>
            <a:r>
              <a:rPr lang="en-US" altLang="zh-CN" sz="2400" u="sng" dirty="0">
                <a:solidFill>
                  <a:srgbClr val="0000FF"/>
                </a:solidFill>
                <a:ea typeface="SimSun" pitchFamily="2" charset="-122"/>
              </a:rPr>
              <a:t>hidden</a:t>
            </a:r>
            <a:r>
              <a:rPr lang="en-US" altLang="zh-CN" sz="2400" dirty="0">
                <a:solidFill>
                  <a:srgbClr val="0000FF"/>
                </a:solidFill>
                <a:ea typeface="SimSun" pitchFamily="2" charset="-122"/>
              </a:rPr>
              <a:t> patterns</a:t>
            </a:r>
          </a:p>
        </p:txBody>
      </p:sp>
      <p:sp>
        <p:nvSpPr>
          <p:cNvPr id="17412" name="Slide Number Placeholder 6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4B25E24F-9C5D-4094-B9CC-011187A6456D}" type="slidenum">
              <a:rPr lang="en-US" altLang="zh-CN" smtClean="0">
                <a:ea typeface="SimSun" pitchFamily="2" charset="-122"/>
              </a:rPr>
              <a:pPr/>
              <a:t>5</a:t>
            </a:fld>
            <a:endParaRPr lang="en-US" altLang="zh-CN">
              <a:ea typeface="SimSun" pitchFamily="2" charset="-122"/>
            </a:endParaRPr>
          </a:p>
        </p:txBody>
      </p:sp>
    </p:spTree>
  </p:cSld>
  <p:clrMapOvr>
    <a:masterClrMapping/>
  </p:clrMapOvr>
  <p:transition>
    <p:zo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685800"/>
          </a:xfrm>
        </p:spPr>
        <p:txBody>
          <a:bodyPr lIns="92075" tIns="46038" rIns="92075" bIns="46038" anchor="ctr"/>
          <a:lstStyle/>
          <a:p>
            <a:pPr eaLnBrk="1" hangingPunct="1"/>
            <a:r>
              <a:rPr lang="en-US" altLang="zh-CN" sz="3200">
                <a:ea typeface="SimSun" pitchFamily="2" charset="-122"/>
              </a:rPr>
              <a:t>Major Clustering Approaches (I)</a:t>
            </a:r>
            <a:endParaRPr lang="en-US" altLang="zh-CN">
              <a:ea typeface="SimSun" pitchFamily="2" charset="-122"/>
            </a:endParaRP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534400" cy="5105400"/>
          </a:xfrm>
        </p:spPr>
        <p:txBody>
          <a:bodyPr lIns="92075" tIns="46038" rIns="92075" bIns="46038"/>
          <a:lstStyle/>
          <a:p>
            <a:pPr eaLnBrk="1" hangingPunct="1"/>
            <a:r>
              <a:rPr lang="en-US" altLang="zh-CN" sz="1800" u="sng" dirty="0">
                <a:ea typeface="SimSun" pitchFamily="2" charset="-122"/>
              </a:rPr>
              <a:t>Partitioning approach</a:t>
            </a:r>
            <a:r>
              <a:rPr lang="en-US" altLang="zh-CN" sz="1800" dirty="0">
                <a:ea typeface="SimSun" pitchFamily="2" charset="-122"/>
              </a:rPr>
              <a:t>:</a:t>
            </a:r>
          </a:p>
          <a:p>
            <a:pPr eaLnBrk="1" hangingPunct="1">
              <a:buNone/>
            </a:pPr>
            <a:r>
              <a:rPr lang="en-US" altLang="zh-CN" sz="1800" dirty="0">
                <a:ea typeface="SimSun" pitchFamily="2" charset="-122"/>
              </a:rPr>
              <a:t> </a:t>
            </a:r>
          </a:p>
          <a:p>
            <a:pPr lvl="1" eaLnBrk="1" hangingPunct="1"/>
            <a:r>
              <a:rPr lang="en-US" altLang="zh-CN" sz="1600" dirty="0">
                <a:solidFill>
                  <a:srgbClr val="0000FF"/>
                </a:solidFill>
                <a:ea typeface="SimSun" pitchFamily="2" charset="-122"/>
              </a:rPr>
              <a:t>Construct various partitions </a:t>
            </a:r>
            <a:r>
              <a:rPr lang="en-US" altLang="zh-CN" sz="1600" dirty="0">
                <a:ea typeface="SimSun" pitchFamily="2" charset="-122"/>
              </a:rPr>
              <a:t>and then </a:t>
            </a:r>
            <a:r>
              <a:rPr lang="en-US" altLang="zh-CN" sz="1600" dirty="0">
                <a:solidFill>
                  <a:srgbClr val="0000FF"/>
                </a:solidFill>
                <a:ea typeface="SimSun" pitchFamily="2" charset="-122"/>
              </a:rPr>
              <a:t>evaluate them by some criterion</a:t>
            </a:r>
            <a:r>
              <a:rPr lang="en-US" altLang="zh-CN" sz="1600" dirty="0">
                <a:ea typeface="SimSun" pitchFamily="2" charset="-122"/>
              </a:rPr>
              <a:t>, e.g., minimizing the sum of square errors</a:t>
            </a:r>
          </a:p>
          <a:p>
            <a:pPr lvl="1" eaLnBrk="1" hangingPunct="1">
              <a:buNone/>
            </a:pPr>
            <a:endParaRPr lang="en-US" altLang="zh-CN" sz="1600" dirty="0">
              <a:ea typeface="SimSun" pitchFamily="2" charset="-122"/>
            </a:endParaRPr>
          </a:p>
          <a:p>
            <a:pPr lvl="1" eaLnBrk="1" hangingPunct="1"/>
            <a:r>
              <a:rPr lang="en-US" altLang="zh-CN" sz="1600" dirty="0">
                <a:ea typeface="SimSun" pitchFamily="2" charset="-122"/>
              </a:rPr>
              <a:t>Typical methods: k-means, k-</a:t>
            </a:r>
            <a:r>
              <a:rPr lang="en-US" altLang="zh-CN" sz="1600" dirty="0" err="1">
                <a:ea typeface="SimSun" pitchFamily="2" charset="-122"/>
              </a:rPr>
              <a:t>medoids</a:t>
            </a:r>
            <a:endParaRPr lang="en-US" altLang="zh-CN" sz="1600" dirty="0">
              <a:ea typeface="SimSun" pitchFamily="2" charset="-122"/>
            </a:endParaRPr>
          </a:p>
          <a:p>
            <a:pPr lvl="1" eaLnBrk="1" hangingPunct="1">
              <a:buNone/>
            </a:pPr>
            <a:endParaRPr lang="en-US" altLang="zh-CN" sz="1600" dirty="0">
              <a:ea typeface="SimSun" pitchFamily="2" charset="-122"/>
            </a:endParaRPr>
          </a:p>
          <a:p>
            <a:pPr lvl="1" eaLnBrk="1" hangingPunct="1"/>
            <a:r>
              <a:rPr lang="en-US" altLang="zh-CN" sz="1600" dirty="0">
                <a:ea typeface="SimSun" pitchFamily="2" charset="-122"/>
              </a:rPr>
              <a:t>Most are </a:t>
            </a:r>
            <a:r>
              <a:rPr lang="en-US" altLang="zh-CN" sz="1600" b="1" dirty="0">
                <a:solidFill>
                  <a:srgbClr val="0000FF"/>
                </a:solidFill>
                <a:ea typeface="SimSun" pitchFamily="2" charset="-122"/>
              </a:rPr>
              <a:t>distance based</a:t>
            </a:r>
            <a:r>
              <a:rPr lang="en-US" altLang="zh-CN" sz="1600" b="1" dirty="0">
                <a:solidFill>
                  <a:srgbClr val="170981"/>
                </a:solidFill>
                <a:ea typeface="SimSun" pitchFamily="2" charset="-122"/>
              </a:rPr>
              <a:t>… </a:t>
            </a:r>
            <a:r>
              <a:rPr lang="en-US" altLang="zh-CN" sz="1600" b="1" dirty="0">
                <a:solidFill>
                  <a:srgbClr val="C00000"/>
                </a:solidFill>
                <a:ea typeface="SimSun" pitchFamily="2" charset="-122"/>
              </a:rPr>
              <a:t>iterative relocation technique </a:t>
            </a:r>
            <a:r>
              <a:rPr lang="en-US" altLang="zh-CN" sz="1600" b="1" dirty="0" err="1">
                <a:solidFill>
                  <a:srgbClr val="170981"/>
                </a:solidFill>
                <a:ea typeface="SimSun" pitchFamily="2" charset="-122"/>
              </a:rPr>
              <a:t>ie</a:t>
            </a:r>
            <a:r>
              <a:rPr lang="en-US" altLang="zh-CN" sz="1600" b="1" dirty="0">
                <a:solidFill>
                  <a:srgbClr val="170981"/>
                </a:solidFill>
                <a:ea typeface="SimSun" pitchFamily="2" charset="-122"/>
              </a:rPr>
              <a:t> </a:t>
            </a:r>
            <a:r>
              <a:rPr lang="en-US" altLang="zh-CN" sz="1600" dirty="0">
                <a:ea typeface="SimSun" pitchFamily="2" charset="-122"/>
              </a:rPr>
              <a:t>improve partitioning by </a:t>
            </a:r>
            <a:r>
              <a:rPr lang="en-US" altLang="zh-CN" sz="1600" dirty="0">
                <a:solidFill>
                  <a:srgbClr val="0000FF"/>
                </a:solidFill>
                <a:ea typeface="SimSun" pitchFamily="2" charset="-122"/>
              </a:rPr>
              <a:t>moving objects from one group to another</a:t>
            </a:r>
          </a:p>
          <a:p>
            <a:pPr lvl="1" eaLnBrk="1" hangingPunct="1">
              <a:buNone/>
            </a:pPr>
            <a:endParaRPr lang="en-US" altLang="zh-CN" sz="1600" dirty="0">
              <a:ea typeface="SimSun" pitchFamily="2" charset="-122"/>
            </a:endParaRPr>
          </a:p>
          <a:p>
            <a:pPr lvl="1" eaLnBrk="1" hangingPunct="1">
              <a:buNone/>
            </a:pPr>
            <a:endParaRPr lang="en-US" altLang="zh-CN" sz="1600" dirty="0">
              <a:ea typeface="SimSun" pitchFamily="2" charset="-122"/>
            </a:endParaRPr>
          </a:p>
          <a:p>
            <a:pPr eaLnBrk="1" hangingPunct="1"/>
            <a:r>
              <a:rPr lang="en-US" altLang="zh-CN" sz="1800" u="sng" dirty="0">
                <a:ea typeface="SimSun" pitchFamily="2" charset="-122"/>
              </a:rPr>
              <a:t>Hierarchical approach</a:t>
            </a:r>
            <a:r>
              <a:rPr lang="en-US" altLang="zh-CN" sz="1800" dirty="0">
                <a:ea typeface="SimSun" pitchFamily="2" charset="-122"/>
              </a:rPr>
              <a:t>: </a:t>
            </a:r>
          </a:p>
          <a:p>
            <a:pPr eaLnBrk="1" hangingPunct="1">
              <a:buNone/>
            </a:pPr>
            <a:endParaRPr lang="en-US" altLang="zh-CN" sz="1800" dirty="0">
              <a:ea typeface="SimSun" pitchFamily="2" charset="-122"/>
            </a:endParaRPr>
          </a:p>
          <a:p>
            <a:pPr lvl="1" eaLnBrk="1" hangingPunct="1"/>
            <a:r>
              <a:rPr lang="en-US" altLang="zh-CN" sz="1600" dirty="0">
                <a:ea typeface="SimSun" pitchFamily="2" charset="-122"/>
              </a:rPr>
              <a:t>Create a </a:t>
            </a:r>
            <a:r>
              <a:rPr lang="en-US" altLang="zh-CN" sz="1600" dirty="0">
                <a:solidFill>
                  <a:srgbClr val="0000FF"/>
                </a:solidFill>
                <a:ea typeface="SimSun" pitchFamily="2" charset="-122"/>
              </a:rPr>
              <a:t>hierarchical decomposition </a:t>
            </a:r>
            <a:r>
              <a:rPr lang="en-US" altLang="zh-CN" sz="1600" dirty="0">
                <a:ea typeface="SimSun" pitchFamily="2" charset="-122"/>
              </a:rPr>
              <a:t>of the set of data (or objects) using some criterion</a:t>
            </a:r>
          </a:p>
          <a:p>
            <a:pPr lvl="1" eaLnBrk="1" hangingPunct="1">
              <a:buNone/>
            </a:pPr>
            <a:endParaRPr lang="en-US" altLang="zh-CN" sz="1600" dirty="0">
              <a:ea typeface="SimSun" pitchFamily="2" charset="-122"/>
            </a:endParaRPr>
          </a:p>
          <a:p>
            <a:pPr lvl="1" eaLnBrk="1" hangingPunct="1"/>
            <a:r>
              <a:rPr lang="en-US" altLang="zh-CN" sz="1600" dirty="0">
                <a:ea typeface="SimSun" pitchFamily="2" charset="-122"/>
              </a:rPr>
              <a:t>Typical </a:t>
            </a:r>
            <a:r>
              <a:rPr lang="en-US" altLang="zh-CN" sz="1600" dirty="0">
                <a:solidFill>
                  <a:srgbClr val="0000FF"/>
                </a:solidFill>
                <a:ea typeface="SimSun" pitchFamily="2" charset="-122"/>
              </a:rPr>
              <a:t>methods</a:t>
            </a:r>
            <a:r>
              <a:rPr lang="en-US" altLang="zh-CN" sz="1600" dirty="0">
                <a:ea typeface="SimSun" pitchFamily="2" charset="-122"/>
              </a:rPr>
              <a:t>: Agnes (</a:t>
            </a:r>
            <a:r>
              <a:rPr lang="en-US" altLang="zh-CN" sz="1600" dirty="0">
                <a:solidFill>
                  <a:srgbClr val="0000FF"/>
                </a:solidFill>
                <a:ea typeface="SimSun" pitchFamily="2" charset="-122"/>
              </a:rPr>
              <a:t>agglomerative</a:t>
            </a:r>
            <a:r>
              <a:rPr lang="en-US" altLang="zh-CN" sz="1600" dirty="0">
                <a:ea typeface="SimSun" pitchFamily="2" charset="-122"/>
              </a:rPr>
              <a:t>), Diana (</a:t>
            </a:r>
            <a:r>
              <a:rPr lang="en-US" altLang="zh-CN" sz="1600" dirty="0">
                <a:solidFill>
                  <a:srgbClr val="0000FF"/>
                </a:solidFill>
                <a:ea typeface="SimSun" pitchFamily="2" charset="-122"/>
              </a:rPr>
              <a:t>Divisive</a:t>
            </a:r>
            <a:r>
              <a:rPr lang="en-US" altLang="zh-CN" sz="1600" dirty="0">
                <a:ea typeface="SimSun" pitchFamily="2" charset="-122"/>
              </a:rPr>
              <a:t>)</a:t>
            </a:r>
          </a:p>
          <a:p>
            <a:pPr lvl="1" eaLnBrk="1" hangingPunct="1">
              <a:buNone/>
            </a:pPr>
            <a:endParaRPr lang="en-US" altLang="zh-CN" sz="1600" dirty="0">
              <a:ea typeface="SimSun" pitchFamily="2" charset="-122"/>
            </a:endParaRPr>
          </a:p>
        </p:txBody>
      </p:sp>
      <p:sp>
        <p:nvSpPr>
          <p:cNvPr id="21508" name="Slide Number Placeholder 6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D8B89C8A-2BD2-4B44-88D0-C8361EC99502}" type="slidenum">
              <a:rPr lang="en-US" altLang="zh-CN" smtClean="0">
                <a:ea typeface="SimSun" pitchFamily="2" charset="-122"/>
              </a:rPr>
              <a:pPr/>
              <a:t>6</a:t>
            </a:fld>
            <a:endParaRPr lang="en-US" altLang="zh-CN">
              <a:ea typeface="SimSun" pitchFamily="2" charset="-122"/>
            </a:endParaRPr>
          </a:p>
        </p:txBody>
      </p:sp>
    </p:spTree>
  </p:cSld>
  <p:clrMapOvr>
    <a:masterClrMapping/>
  </p:clrMapOvr>
  <p:transition>
    <p:zo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5"/>
          <p:cNvSpPr txBox="1">
            <a:spLocks noGrp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2578EA5F-CBDC-43A5-A758-CDED97E7E5A0}" type="slidenum">
              <a:rPr lang="en-US" altLang="zh-CN" sz="1200">
                <a:ea typeface="SimSun" pitchFamily="2" charset="-122"/>
              </a:rPr>
              <a:pPr algn="r"/>
              <a:t>7</a:t>
            </a:fld>
            <a:endParaRPr lang="en-US" altLang="zh-CN" sz="1200">
              <a:ea typeface="SimSun" pitchFamily="2" charset="-122"/>
            </a:endParaRP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9144000" cy="990600"/>
          </a:xfrm>
        </p:spPr>
        <p:txBody>
          <a:bodyPr lIns="92075" tIns="46038" rIns="92075" bIns="46038" anchor="ctr"/>
          <a:lstStyle/>
          <a:p>
            <a:pPr eaLnBrk="1" hangingPunct="1"/>
            <a:r>
              <a:rPr lang="en-AU" altLang="zh-TW" sz="3200" dirty="0">
                <a:ea typeface="PMingLiU" pitchFamily="18" charset="-120"/>
              </a:rPr>
              <a:t>Cluster Analysis: Basic Concepts and Methods</a:t>
            </a:r>
            <a:endParaRPr lang="en-US" altLang="zh-CN" sz="3200" dirty="0">
              <a:ea typeface="PMingLiU" pitchFamily="18" charset="-120"/>
            </a:endParaRP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371600"/>
            <a:ext cx="8223250" cy="5181600"/>
          </a:xfrm>
        </p:spPr>
        <p:txBody>
          <a:bodyPr lIns="92075" tIns="46038" rIns="92075" bIns="46038"/>
          <a:lstStyle/>
          <a:p>
            <a:pPr marL="533400" indent="-533400">
              <a:lnSpc>
                <a:spcPct val="150000"/>
              </a:lnSpc>
            </a:pPr>
            <a:r>
              <a:rPr lang="en-US" altLang="zh-CN" dirty="0">
                <a:latin typeface="Calibri" pitchFamily="34" charset="0"/>
                <a:ea typeface="SimSun" pitchFamily="2" charset="-122"/>
              </a:rPr>
              <a:t>Cluster Analysis: Basic Concepts</a:t>
            </a:r>
          </a:p>
          <a:p>
            <a:pPr marL="533400" indent="-533400">
              <a:lnSpc>
                <a:spcPct val="150000"/>
              </a:lnSpc>
            </a:pPr>
            <a:endParaRPr lang="en-US" altLang="zh-CN" dirty="0">
              <a:latin typeface="Calibri" pitchFamily="34" charset="0"/>
              <a:ea typeface="SimSun" pitchFamily="2" charset="-122"/>
            </a:endParaRPr>
          </a:p>
          <a:p>
            <a:pPr marL="533400" indent="-533400">
              <a:lnSpc>
                <a:spcPct val="150000"/>
              </a:lnSpc>
            </a:pPr>
            <a:r>
              <a:rPr lang="en-US" altLang="zh-CN" dirty="0">
                <a:latin typeface="Calibri" pitchFamily="34" charset="0"/>
                <a:ea typeface="SimSun" pitchFamily="2" charset="-122"/>
              </a:rPr>
              <a:t>Partitioning Methods</a:t>
            </a:r>
          </a:p>
          <a:p>
            <a:pPr marL="533400" indent="-533400">
              <a:lnSpc>
                <a:spcPct val="150000"/>
              </a:lnSpc>
              <a:buNone/>
            </a:pPr>
            <a:endParaRPr lang="en-US" altLang="zh-CN" dirty="0">
              <a:latin typeface="Calibri" pitchFamily="34" charset="0"/>
              <a:ea typeface="SimSun" pitchFamily="2" charset="-122"/>
            </a:endParaRPr>
          </a:p>
          <a:p>
            <a:pPr marL="533400" indent="-533400">
              <a:lnSpc>
                <a:spcPct val="150000"/>
              </a:lnSpc>
            </a:pPr>
            <a:r>
              <a:rPr lang="en-US" altLang="zh-CN" dirty="0">
                <a:latin typeface="Calibri" pitchFamily="34" charset="0"/>
                <a:ea typeface="SimSun" pitchFamily="2" charset="-122"/>
              </a:rPr>
              <a:t>Hierarchical Methods</a:t>
            </a:r>
          </a:p>
          <a:p>
            <a:pPr marL="533400" indent="-533400">
              <a:lnSpc>
                <a:spcPct val="150000"/>
              </a:lnSpc>
              <a:buNone/>
            </a:pPr>
            <a:endParaRPr lang="en-US" altLang="zh-CN" dirty="0">
              <a:latin typeface="Calibri" pitchFamily="34" charset="0"/>
              <a:ea typeface="SimSun" pitchFamily="2" charset="-122"/>
            </a:endParaRPr>
          </a:p>
        </p:txBody>
      </p:sp>
      <p:sp>
        <p:nvSpPr>
          <p:cNvPr id="23557" name="AutoShape 5"/>
          <p:cNvSpPr>
            <a:spLocks noChangeArrowheads="1"/>
          </p:cNvSpPr>
          <p:nvPr/>
        </p:nvSpPr>
        <p:spPr bwMode="auto">
          <a:xfrm rot="9867012">
            <a:off x="4084091" y="3005683"/>
            <a:ext cx="304800" cy="381000"/>
          </a:xfrm>
          <a:prstGeom prst="notchedRightArrow">
            <a:avLst>
              <a:gd name="adj1" fmla="val 50000"/>
              <a:gd name="adj2" fmla="val 25000"/>
            </a:avLst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endParaRPr lang="zh-CN" altLang="zh-CN">
              <a:ea typeface="SimSun" pitchFamily="2" charset="-122"/>
            </a:endParaRPr>
          </a:p>
        </p:txBody>
      </p:sp>
      <p:sp>
        <p:nvSpPr>
          <p:cNvPr id="23558" name="Slide Number Placeholder 5"/>
          <p:cNvSpPr txBox="1">
            <a:spLocks noGrp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7068E731-EAE6-4373-953B-10419133BFDD}" type="slidenum">
              <a:rPr lang="en-US" altLang="zh-CN" sz="1200">
                <a:ea typeface="SimSun" pitchFamily="2" charset="-122"/>
              </a:rPr>
              <a:pPr algn="r"/>
              <a:t>7</a:t>
            </a:fld>
            <a:endParaRPr lang="en-US" altLang="zh-CN" sz="1200">
              <a:ea typeface="SimSun" pitchFamily="2" charset="-122"/>
            </a:endParaRPr>
          </a:p>
        </p:txBody>
      </p:sp>
    </p:spTree>
  </p:cSld>
  <p:clrMapOvr>
    <a:masterClrMapping/>
  </p:clrMapOvr>
  <p:transition>
    <p:zo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 anchor="ctr"/>
          <a:lstStyle/>
          <a:p>
            <a:pPr eaLnBrk="1" hangingPunct="1"/>
            <a:r>
              <a:rPr lang="en-US" altLang="zh-CN" sz="3200">
                <a:ea typeface="SimSun" pitchFamily="2" charset="-122"/>
              </a:rPr>
              <a:t>Partitioning Algorithms: Basic Concept</a:t>
            </a:r>
            <a:endParaRPr lang="en-US" altLang="zh-CN" sz="2800">
              <a:ea typeface="SimSun" pitchFamily="2" charset="-122"/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371600"/>
            <a:ext cx="8915400" cy="5486400"/>
          </a:xfrm>
        </p:spPr>
        <p:txBody>
          <a:bodyPr lIns="92075" tIns="46038" rIns="92075" bIns="46038"/>
          <a:lstStyle/>
          <a:p>
            <a:pPr eaLnBrk="1" hangingPunct="1">
              <a:lnSpc>
                <a:spcPct val="110000"/>
              </a:lnSpc>
              <a:buNone/>
            </a:pPr>
            <a:endParaRPr lang="en-US" altLang="zh-CN" sz="2000" dirty="0">
              <a:ea typeface="SimSun" pitchFamily="2" charset="-122"/>
            </a:endParaRPr>
          </a:p>
          <a:p>
            <a:pPr eaLnBrk="1" hangingPunct="1">
              <a:lnSpc>
                <a:spcPct val="110000"/>
              </a:lnSpc>
              <a:buNone/>
            </a:pPr>
            <a:r>
              <a:rPr lang="en-US" altLang="zh-CN" sz="2000" dirty="0">
                <a:ea typeface="SimSun" pitchFamily="2" charset="-122"/>
              </a:rPr>
              <a:t>Partitioning a </a:t>
            </a:r>
            <a:r>
              <a:rPr lang="en-US" altLang="zh-CN" sz="2000" dirty="0">
                <a:solidFill>
                  <a:srgbClr val="0000FF"/>
                </a:solidFill>
                <a:ea typeface="SimSun" pitchFamily="2" charset="-122"/>
              </a:rPr>
              <a:t>database </a:t>
            </a:r>
            <a:r>
              <a:rPr lang="en-US" altLang="zh-CN" sz="2000" b="1" i="1" dirty="0">
                <a:solidFill>
                  <a:srgbClr val="0000FF"/>
                </a:solidFill>
                <a:ea typeface="SimSun" pitchFamily="2" charset="-122"/>
              </a:rPr>
              <a:t>D</a:t>
            </a:r>
            <a:r>
              <a:rPr lang="en-US" altLang="zh-CN" sz="2000" dirty="0">
                <a:solidFill>
                  <a:srgbClr val="0000FF"/>
                </a:solidFill>
                <a:ea typeface="SimSun" pitchFamily="2" charset="-122"/>
              </a:rPr>
              <a:t> of </a:t>
            </a:r>
            <a:r>
              <a:rPr lang="en-US" altLang="zh-CN" sz="2000" b="1" i="1" dirty="0">
                <a:solidFill>
                  <a:srgbClr val="0000FF"/>
                </a:solidFill>
                <a:ea typeface="SimSun" pitchFamily="2" charset="-122"/>
              </a:rPr>
              <a:t>n</a:t>
            </a:r>
            <a:r>
              <a:rPr lang="en-US" altLang="zh-CN" sz="2000" dirty="0">
                <a:solidFill>
                  <a:srgbClr val="0000FF"/>
                </a:solidFill>
                <a:ea typeface="SimSun" pitchFamily="2" charset="-122"/>
              </a:rPr>
              <a:t> objects </a:t>
            </a:r>
            <a:r>
              <a:rPr lang="en-US" altLang="zh-CN" sz="2000" dirty="0">
                <a:ea typeface="SimSun" pitchFamily="2" charset="-122"/>
              </a:rPr>
              <a:t>into a set of </a:t>
            </a:r>
            <a:r>
              <a:rPr lang="en-US" altLang="zh-CN" sz="2000" b="1" i="1" dirty="0">
                <a:solidFill>
                  <a:srgbClr val="0000FF"/>
                </a:solidFill>
                <a:ea typeface="SimSun" pitchFamily="2" charset="-122"/>
              </a:rPr>
              <a:t>k</a:t>
            </a:r>
            <a:r>
              <a:rPr lang="en-US" altLang="zh-CN" sz="2000" dirty="0">
                <a:solidFill>
                  <a:srgbClr val="0000FF"/>
                </a:solidFill>
                <a:ea typeface="SimSun" pitchFamily="2" charset="-122"/>
              </a:rPr>
              <a:t> clusters</a:t>
            </a:r>
            <a:r>
              <a:rPr lang="en-US" altLang="zh-CN" sz="2000" dirty="0">
                <a:ea typeface="SimSun" pitchFamily="2" charset="-122"/>
              </a:rPr>
              <a:t>, such that the </a:t>
            </a:r>
            <a:r>
              <a:rPr lang="en-US" altLang="zh-CN" sz="2000" dirty="0">
                <a:solidFill>
                  <a:srgbClr val="0000FF"/>
                </a:solidFill>
                <a:ea typeface="SimSun" pitchFamily="2" charset="-122"/>
              </a:rPr>
              <a:t>sum of squared distances is minimized</a:t>
            </a:r>
            <a:endParaRPr lang="en-US" altLang="zh-CN" sz="2000" dirty="0">
              <a:ea typeface="SimSun" pitchFamily="2" charset="-122"/>
            </a:endParaRPr>
          </a:p>
          <a:p>
            <a:pPr eaLnBrk="1" hangingPunct="1">
              <a:lnSpc>
                <a:spcPct val="110000"/>
              </a:lnSpc>
            </a:pPr>
            <a:endParaRPr lang="en-US" altLang="zh-CN" sz="2000" dirty="0">
              <a:ea typeface="SimSun" pitchFamily="2" charset="-122"/>
            </a:endParaRPr>
          </a:p>
          <a:p>
            <a:pPr eaLnBrk="1" hangingPunct="1">
              <a:lnSpc>
                <a:spcPct val="110000"/>
              </a:lnSpc>
            </a:pPr>
            <a:endParaRPr lang="en-US" altLang="zh-CN" sz="2000" dirty="0">
              <a:ea typeface="SimSun" pitchFamily="2" charset="-122"/>
            </a:endParaRPr>
          </a:p>
          <a:p>
            <a:pPr eaLnBrk="1" hangingPunct="1">
              <a:lnSpc>
                <a:spcPct val="110000"/>
              </a:lnSpc>
            </a:pPr>
            <a:endParaRPr lang="en-US" altLang="zh-CN" sz="2000" dirty="0">
              <a:ea typeface="SimSun" pitchFamily="2" charset="-122"/>
            </a:endParaRPr>
          </a:p>
          <a:p>
            <a:pPr eaLnBrk="1" hangingPunct="1">
              <a:lnSpc>
                <a:spcPct val="110000"/>
              </a:lnSpc>
            </a:pPr>
            <a:endParaRPr lang="en-US" altLang="zh-CN" sz="2000" dirty="0">
              <a:ea typeface="SimSun" pitchFamily="2" charset="-122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CN" sz="2000" dirty="0">
                <a:ea typeface="SimSun" pitchFamily="2" charset="-122"/>
              </a:rPr>
              <a:t>where 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 sz="2000" dirty="0">
                <a:ea typeface="SimSun" pitchFamily="2" charset="-122"/>
              </a:rPr>
              <a:t>E is </a:t>
            </a:r>
            <a:r>
              <a:rPr lang="en-US" altLang="zh-CN" sz="2000" dirty="0">
                <a:solidFill>
                  <a:srgbClr val="0000FF"/>
                </a:solidFill>
                <a:ea typeface="SimSun" pitchFamily="2" charset="-122"/>
              </a:rPr>
              <a:t>sum of squared distances </a:t>
            </a:r>
            <a:endParaRPr lang="en-US" altLang="zh-CN" sz="2000" dirty="0">
              <a:ea typeface="SimSun" pitchFamily="2" charset="-122"/>
            </a:endParaRPr>
          </a:p>
          <a:p>
            <a:pPr lvl="1" eaLnBrk="1" hangingPunct="1">
              <a:lnSpc>
                <a:spcPct val="110000"/>
              </a:lnSpc>
            </a:pPr>
            <a:r>
              <a:rPr lang="en-US" altLang="zh-CN" sz="2000" dirty="0">
                <a:ea typeface="SimSun" pitchFamily="2" charset="-122"/>
              </a:rPr>
              <a:t>d is distance; 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 sz="2000" dirty="0">
                <a:ea typeface="SimSun" pitchFamily="2" charset="-122"/>
              </a:rPr>
              <a:t>p is a data point; 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 sz="2000" dirty="0" err="1">
                <a:ea typeface="SimSun" pitchFamily="2" charset="-122"/>
              </a:rPr>
              <a:t>c</a:t>
            </a:r>
            <a:r>
              <a:rPr lang="en-US" altLang="zh-CN" sz="2000" baseline="-25000" dirty="0" err="1">
                <a:ea typeface="SimSun" pitchFamily="2" charset="-122"/>
              </a:rPr>
              <a:t>i</a:t>
            </a:r>
            <a:r>
              <a:rPr lang="en-US" altLang="zh-CN" sz="2000" dirty="0">
                <a:ea typeface="SimSun" pitchFamily="2" charset="-122"/>
              </a:rPr>
              <a:t> is the </a:t>
            </a:r>
            <a:r>
              <a:rPr lang="en-US" altLang="zh-CN" sz="2000" dirty="0" err="1">
                <a:ea typeface="SimSun" pitchFamily="2" charset="-122"/>
              </a:rPr>
              <a:t>centroid</a:t>
            </a:r>
            <a:r>
              <a:rPr lang="en-US" altLang="zh-CN" sz="2000" dirty="0">
                <a:ea typeface="SimSun" pitchFamily="2" charset="-122"/>
              </a:rPr>
              <a:t> or </a:t>
            </a:r>
            <a:r>
              <a:rPr lang="en-US" altLang="zh-CN" sz="2000" dirty="0" err="1">
                <a:ea typeface="SimSun" pitchFamily="2" charset="-122"/>
              </a:rPr>
              <a:t>medoid</a:t>
            </a:r>
            <a:r>
              <a:rPr lang="en-US" altLang="zh-CN" sz="2000" dirty="0">
                <a:ea typeface="SimSun" pitchFamily="2" charset="-122"/>
              </a:rPr>
              <a:t> of cluster </a:t>
            </a:r>
            <a:r>
              <a:rPr lang="en-US" altLang="zh-CN" sz="2000" dirty="0" err="1">
                <a:ea typeface="SimSun" pitchFamily="2" charset="-122"/>
              </a:rPr>
              <a:t>C</a:t>
            </a:r>
            <a:r>
              <a:rPr lang="en-US" altLang="zh-CN" sz="2000" baseline="-25000" dirty="0" err="1">
                <a:ea typeface="SimSun" pitchFamily="2" charset="-122"/>
              </a:rPr>
              <a:t>i</a:t>
            </a:r>
            <a:r>
              <a:rPr lang="en-US" altLang="zh-CN" sz="2000" dirty="0">
                <a:ea typeface="SimSun" pitchFamily="2" charset="-122"/>
              </a:rPr>
              <a:t>)</a:t>
            </a:r>
          </a:p>
          <a:p>
            <a:pPr eaLnBrk="1" hangingPunct="1">
              <a:lnSpc>
                <a:spcPct val="110000"/>
              </a:lnSpc>
            </a:pPr>
            <a:endParaRPr lang="en-US" altLang="zh-CN" sz="2000" dirty="0">
              <a:ea typeface="SimSun" pitchFamily="2" charset="-122"/>
            </a:endParaRPr>
          </a:p>
        </p:txBody>
      </p:sp>
      <p:graphicFrame>
        <p:nvGraphicFramePr>
          <p:cNvPr id="24580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1600200" y="2743200"/>
          <a:ext cx="6324600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778" name="Equation" r:id="rId4" imgW="1459866" imgH="253890" progId="Equation.3">
                  <p:embed/>
                </p:oleObj>
              </mc:Choice>
              <mc:Fallback>
                <p:oleObj name="Equation" r:id="rId4" imgW="1459866" imgH="253890" progId="Equation.3">
                  <p:embed/>
                  <p:pic>
                    <p:nvPicPr>
                      <p:cNvPr id="0" name="Picture 9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2743200"/>
                        <a:ext cx="6324600" cy="1371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1" name="Slide Number Placeholder 7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8B0F0AB0-D5C7-43D9-842F-18047E0D7BEA}" type="slidenum">
              <a:rPr lang="en-US" altLang="zh-CN" smtClean="0">
                <a:ea typeface="SimSun" pitchFamily="2" charset="-122"/>
              </a:rPr>
              <a:pPr/>
              <a:t>8</a:t>
            </a:fld>
            <a:endParaRPr lang="en-US" altLang="zh-CN">
              <a:ea typeface="SimSun" pitchFamily="2" charset="-122"/>
            </a:endParaRPr>
          </a:p>
        </p:txBody>
      </p:sp>
    </p:spTree>
  </p:cSld>
  <p:clrMapOvr>
    <a:masterClrMapping/>
  </p:clrMapOvr>
  <p:transition>
    <p:zo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 anchor="ctr"/>
          <a:lstStyle/>
          <a:p>
            <a:pPr eaLnBrk="1" hangingPunct="1"/>
            <a:r>
              <a:rPr lang="en-US" altLang="zh-CN" sz="3200">
                <a:ea typeface="SimSun" pitchFamily="2" charset="-122"/>
              </a:rPr>
              <a:t>Partitioning Algorithms: Basic Concept</a:t>
            </a:r>
            <a:endParaRPr lang="en-US" altLang="zh-CN" sz="2800">
              <a:ea typeface="SimSun" pitchFamily="2" charset="-122"/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371600"/>
            <a:ext cx="8534400" cy="5105400"/>
          </a:xfrm>
        </p:spPr>
        <p:txBody>
          <a:bodyPr lIns="92075" tIns="46038" rIns="92075" bIns="46038"/>
          <a:lstStyle/>
          <a:p>
            <a:pPr eaLnBrk="1" hangingPunct="1">
              <a:lnSpc>
                <a:spcPct val="110000"/>
              </a:lnSpc>
            </a:pPr>
            <a:endParaRPr lang="en-US" altLang="zh-CN" sz="2000" dirty="0">
              <a:ea typeface="SimSun" pitchFamily="2" charset="-122"/>
            </a:endParaRPr>
          </a:p>
          <a:p>
            <a:pPr eaLnBrk="1" hangingPunct="1">
              <a:lnSpc>
                <a:spcPct val="110000"/>
              </a:lnSpc>
            </a:pPr>
            <a:endParaRPr lang="en-US" altLang="zh-CN" sz="2000" dirty="0">
              <a:ea typeface="SimSun" pitchFamily="2" charset="-122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CN" sz="2000" dirty="0">
                <a:solidFill>
                  <a:srgbClr val="0000FF"/>
                </a:solidFill>
                <a:ea typeface="SimSun" pitchFamily="2" charset="-122"/>
              </a:rPr>
              <a:t>Given </a:t>
            </a:r>
            <a:r>
              <a:rPr lang="en-US" altLang="zh-CN" sz="2000" i="1" dirty="0">
                <a:solidFill>
                  <a:srgbClr val="0000FF"/>
                </a:solidFill>
                <a:ea typeface="SimSun" pitchFamily="2" charset="-122"/>
              </a:rPr>
              <a:t>k</a:t>
            </a:r>
            <a:r>
              <a:rPr lang="en-US" altLang="zh-CN" sz="2000" dirty="0">
                <a:ea typeface="SimSun" pitchFamily="2" charset="-122"/>
              </a:rPr>
              <a:t>, find a </a:t>
            </a:r>
            <a:r>
              <a:rPr lang="en-US" altLang="zh-CN" sz="2000" dirty="0">
                <a:solidFill>
                  <a:srgbClr val="0000FF"/>
                </a:solidFill>
                <a:ea typeface="SimSun" pitchFamily="2" charset="-122"/>
              </a:rPr>
              <a:t>partition of </a:t>
            </a:r>
            <a:r>
              <a:rPr lang="en-US" altLang="zh-CN" sz="2000" i="1" dirty="0">
                <a:solidFill>
                  <a:srgbClr val="0000FF"/>
                </a:solidFill>
                <a:ea typeface="SimSun" pitchFamily="2" charset="-122"/>
              </a:rPr>
              <a:t>k clusters </a:t>
            </a:r>
            <a:r>
              <a:rPr lang="en-US" altLang="zh-CN" sz="2000" dirty="0">
                <a:ea typeface="SimSun" pitchFamily="2" charset="-122"/>
              </a:rPr>
              <a:t>that optimizes the chosen partitioning criterion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zh-CN" sz="2000" dirty="0">
                <a:solidFill>
                  <a:srgbClr val="0000FF"/>
                </a:solidFill>
                <a:ea typeface="SimSun" pitchFamily="2" charset="-122"/>
              </a:rPr>
              <a:t>Global optimal</a:t>
            </a:r>
            <a:r>
              <a:rPr lang="en-US" altLang="zh-CN" sz="2000" dirty="0">
                <a:ea typeface="SimSun" pitchFamily="2" charset="-122"/>
              </a:rPr>
              <a:t>: exhaustively enumerate all partitions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zh-CN" sz="2000" dirty="0">
                <a:ea typeface="SimSun" pitchFamily="2" charset="-122"/>
              </a:rPr>
              <a:t>Heuristic methods: </a:t>
            </a:r>
            <a:r>
              <a:rPr lang="en-US" altLang="zh-CN" sz="2000" i="1" dirty="0">
                <a:solidFill>
                  <a:srgbClr val="0000FF"/>
                </a:solidFill>
                <a:ea typeface="SimSun" pitchFamily="2" charset="-122"/>
              </a:rPr>
              <a:t>k-means</a:t>
            </a:r>
            <a:r>
              <a:rPr lang="en-US" altLang="zh-CN" sz="2000" dirty="0">
                <a:solidFill>
                  <a:srgbClr val="0000FF"/>
                </a:solidFill>
                <a:ea typeface="SimSun" pitchFamily="2" charset="-122"/>
              </a:rPr>
              <a:t> and </a:t>
            </a:r>
            <a:r>
              <a:rPr lang="en-US" altLang="zh-CN" sz="2000" i="1" dirty="0">
                <a:solidFill>
                  <a:srgbClr val="0000FF"/>
                </a:solidFill>
                <a:ea typeface="SimSun" pitchFamily="2" charset="-122"/>
              </a:rPr>
              <a:t>k-</a:t>
            </a:r>
            <a:r>
              <a:rPr lang="en-US" altLang="zh-CN" sz="2000" i="1" dirty="0" err="1">
                <a:solidFill>
                  <a:srgbClr val="0000FF"/>
                </a:solidFill>
                <a:ea typeface="SimSun" pitchFamily="2" charset="-122"/>
              </a:rPr>
              <a:t>medoids</a:t>
            </a:r>
            <a:r>
              <a:rPr lang="en-US" altLang="zh-CN" sz="2000" dirty="0">
                <a:solidFill>
                  <a:srgbClr val="0000FF"/>
                </a:solidFill>
                <a:ea typeface="SimSun" pitchFamily="2" charset="-122"/>
              </a:rPr>
              <a:t> </a:t>
            </a:r>
            <a:r>
              <a:rPr lang="en-US" altLang="zh-CN" sz="2000" dirty="0">
                <a:ea typeface="SimSun" pitchFamily="2" charset="-122"/>
              </a:rPr>
              <a:t>algorithms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zh-CN" sz="2000" i="1" u="sng" dirty="0">
                <a:solidFill>
                  <a:srgbClr val="C00000"/>
                </a:solidFill>
                <a:ea typeface="SimSun" pitchFamily="2" charset="-122"/>
              </a:rPr>
              <a:t>k-means</a:t>
            </a:r>
            <a:r>
              <a:rPr lang="en-US" altLang="zh-CN" sz="2000" dirty="0">
                <a:solidFill>
                  <a:srgbClr val="C00000"/>
                </a:solidFill>
                <a:ea typeface="SimSun" pitchFamily="2" charset="-122"/>
              </a:rPr>
              <a:t> </a:t>
            </a:r>
            <a:r>
              <a:rPr lang="en-US" altLang="zh-CN" sz="2000" dirty="0">
                <a:ea typeface="SimSun" pitchFamily="2" charset="-122"/>
              </a:rPr>
              <a:t>(MacQueen’67, Lloyd’57/’82): Each </a:t>
            </a:r>
            <a:r>
              <a:rPr lang="en-US" altLang="zh-CN" sz="2000" dirty="0">
                <a:solidFill>
                  <a:srgbClr val="0000FF"/>
                </a:solidFill>
                <a:ea typeface="SimSun" pitchFamily="2" charset="-122"/>
              </a:rPr>
              <a:t>cluster</a:t>
            </a:r>
            <a:r>
              <a:rPr lang="en-US" altLang="zh-CN" sz="2000" dirty="0">
                <a:ea typeface="SimSun" pitchFamily="2" charset="-122"/>
              </a:rPr>
              <a:t> is represented </a:t>
            </a:r>
            <a:r>
              <a:rPr lang="en-US" altLang="zh-CN" sz="2000" dirty="0">
                <a:solidFill>
                  <a:srgbClr val="0000FF"/>
                </a:solidFill>
                <a:ea typeface="SimSun" pitchFamily="2" charset="-122"/>
              </a:rPr>
              <a:t>by the </a:t>
            </a:r>
            <a:r>
              <a:rPr lang="en-US" altLang="zh-CN" sz="2000" u="sng" dirty="0">
                <a:solidFill>
                  <a:srgbClr val="0000FF"/>
                </a:solidFill>
                <a:ea typeface="SimSun" pitchFamily="2" charset="-122"/>
              </a:rPr>
              <a:t>center</a:t>
            </a:r>
            <a:r>
              <a:rPr lang="en-US" altLang="zh-CN" sz="2000" dirty="0">
                <a:solidFill>
                  <a:srgbClr val="0000FF"/>
                </a:solidFill>
                <a:ea typeface="SimSun" pitchFamily="2" charset="-122"/>
              </a:rPr>
              <a:t> of the cluster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zh-CN" sz="2000" i="1" u="sng" dirty="0">
                <a:solidFill>
                  <a:srgbClr val="C00000"/>
                </a:solidFill>
                <a:ea typeface="SimSun" pitchFamily="2" charset="-122"/>
              </a:rPr>
              <a:t>k-</a:t>
            </a:r>
            <a:r>
              <a:rPr lang="en-US" altLang="zh-CN" sz="2000" i="1" u="sng" dirty="0" err="1">
                <a:solidFill>
                  <a:srgbClr val="C00000"/>
                </a:solidFill>
                <a:ea typeface="SimSun" pitchFamily="2" charset="-122"/>
              </a:rPr>
              <a:t>medoids</a:t>
            </a:r>
            <a:r>
              <a:rPr lang="en-US" altLang="zh-CN" sz="2000" dirty="0">
                <a:solidFill>
                  <a:srgbClr val="C00000"/>
                </a:solidFill>
                <a:ea typeface="SimSun" pitchFamily="2" charset="-122"/>
              </a:rPr>
              <a:t> or PAM </a:t>
            </a:r>
            <a:r>
              <a:rPr lang="en-US" altLang="zh-CN" sz="2000" dirty="0">
                <a:ea typeface="SimSun" pitchFamily="2" charset="-122"/>
              </a:rPr>
              <a:t>(Partition around </a:t>
            </a:r>
            <a:r>
              <a:rPr lang="en-US" altLang="zh-CN" sz="2000" dirty="0" err="1">
                <a:ea typeface="SimSun" pitchFamily="2" charset="-122"/>
              </a:rPr>
              <a:t>medoids</a:t>
            </a:r>
            <a:r>
              <a:rPr lang="en-US" altLang="zh-CN" sz="2000" dirty="0">
                <a:ea typeface="SimSun" pitchFamily="2" charset="-122"/>
              </a:rPr>
              <a:t>) (Kaufman &amp; Rousseeuw’87): Each </a:t>
            </a:r>
            <a:r>
              <a:rPr lang="en-US" altLang="zh-CN" sz="2000" dirty="0">
                <a:solidFill>
                  <a:srgbClr val="0000FF"/>
                </a:solidFill>
                <a:ea typeface="SimSun" pitchFamily="2" charset="-122"/>
              </a:rPr>
              <a:t>cluster</a:t>
            </a:r>
            <a:r>
              <a:rPr lang="en-US" altLang="zh-CN" sz="2000" dirty="0">
                <a:ea typeface="SimSun" pitchFamily="2" charset="-122"/>
              </a:rPr>
              <a:t> is represented by </a:t>
            </a:r>
            <a:r>
              <a:rPr lang="en-US" altLang="zh-CN" sz="2000" dirty="0">
                <a:solidFill>
                  <a:srgbClr val="0000FF"/>
                </a:solidFill>
                <a:ea typeface="SimSun" pitchFamily="2" charset="-122"/>
              </a:rPr>
              <a:t>one of the objects in the cluster  </a:t>
            </a:r>
          </a:p>
        </p:txBody>
      </p:sp>
      <p:graphicFrame>
        <p:nvGraphicFramePr>
          <p:cNvPr id="24580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3048000" y="1447800"/>
          <a:ext cx="285115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4" name="Equation" r:id="rId4" imgW="1459866" imgH="253890" progId="Equation.3">
                  <p:embed/>
                </p:oleObj>
              </mc:Choice>
              <mc:Fallback>
                <p:oleObj name="Equation" r:id="rId4" imgW="1459866" imgH="253890" progId="Equation.3">
                  <p:embed/>
                  <p:pic>
                    <p:nvPicPr>
                      <p:cNvPr id="0" name="Picture 1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1447800"/>
                        <a:ext cx="2851150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1" name="Slide Number Placeholder 7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8B0F0AB0-D5C7-43D9-842F-18047E0D7BEA}" type="slidenum">
              <a:rPr lang="en-US" altLang="zh-CN" smtClean="0">
                <a:ea typeface="SimSun" pitchFamily="2" charset="-122"/>
              </a:rPr>
              <a:pPr/>
              <a:t>9</a:t>
            </a:fld>
            <a:endParaRPr lang="en-US" altLang="zh-CN">
              <a:ea typeface="SimSun" pitchFamily="2" charset="-122"/>
            </a:endParaRPr>
          </a:p>
        </p:txBody>
      </p:sp>
    </p:spTree>
  </p:cSld>
  <p:clrMapOvr>
    <a:masterClrMapping/>
  </p:clrMapOvr>
  <p:transition>
    <p:zoom/>
  </p:transition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AA26ABB26440E4B99EE808C34ECBC06" ma:contentTypeVersion="2" ma:contentTypeDescription="Create a new document." ma:contentTypeScope="" ma:versionID="7a8e663dd21570cbbb6f4e7fcd7d4dbc">
  <xsd:schema xmlns:xsd="http://www.w3.org/2001/XMLSchema" xmlns:xs="http://www.w3.org/2001/XMLSchema" xmlns:p="http://schemas.microsoft.com/office/2006/metadata/properties" xmlns:ns2="47c3dd59-3658-4b12-bdf0-17a4ca7c7c81" targetNamespace="http://schemas.microsoft.com/office/2006/metadata/properties" ma:root="true" ma:fieldsID="d3e6203ec5b722e57484610fb4bb0670" ns2:_="">
    <xsd:import namespace="47c3dd59-3658-4b12-bdf0-17a4ca7c7c8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7c3dd59-3658-4b12-bdf0-17a4ca7c7c8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EBEDA60-D1FD-4196-8840-FC1C6F51315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89AE148-4DE6-4816-89D4-E4EA04758DC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7c3dd59-3658-4b12-bdf0-17a4ca7c7c8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96D02DA-A622-4F5C-AEC8-ED2167B26D6C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15492</TotalTime>
  <Words>2100</Words>
  <Application>Microsoft Office PowerPoint</Application>
  <PresentationFormat>On-screen Show (4:3)</PresentationFormat>
  <Paragraphs>483</Paragraphs>
  <Slides>41</Slides>
  <Notes>23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Blends</vt:lpstr>
      <vt:lpstr>Unsupervised Learning-Cluster Analysis</vt:lpstr>
      <vt:lpstr>Chapter 10. Cluster Analysis: Basic Concepts and Methods</vt:lpstr>
      <vt:lpstr>What is Cluster Analysis?</vt:lpstr>
      <vt:lpstr>Applications of Cluster Analysis</vt:lpstr>
      <vt:lpstr>Quality: What Is Good Clustering?</vt:lpstr>
      <vt:lpstr>Major Clustering Approaches (I)</vt:lpstr>
      <vt:lpstr>Cluster Analysis: Basic Concepts and Methods</vt:lpstr>
      <vt:lpstr>Partitioning Algorithms: Basic Concept</vt:lpstr>
      <vt:lpstr>Partitioning Algorithms: Basic Concept</vt:lpstr>
      <vt:lpstr>The K-Means Clustering Method </vt:lpstr>
      <vt:lpstr>An Example of K-Means Clustering</vt:lpstr>
      <vt:lpstr>K-Means Cluster</vt:lpstr>
      <vt:lpstr>PowerPoint Presentation</vt:lpstr>
      <vt:lpstr>PowerPoint Presentation</vt:lpstr>
      <vt:lpstr>K-Means Cluster</vt:lpstr>
      <vt:lpstr>Determine the Number of Clusters</vt:lpstr>
      <vt:lpstr>PowerPoint Presentation</vt:lpstr>
      <vt:lpstr>Determine the Number of Clusters</vt:lpstr>
      <vt:lpstr>Comments on the K-Means Method</vt:lpstr>
      <vt:lpstr>What Is the Problem of the K-Means Method?</vt:lpstr>
      <vt:lpstr>PAM: A Typical K-Medoids Algorithm</vt:lpstr>
      <vt:lpstr>Cluster Analysis: Basic Concepts and Methods</vt:lpstr>
      <vt:lpstr>Distance between Clusters</vt:lpstr>
      <vt:lpstr>Hierarchical Clustering</vt:lpstr>
      <vt:lpstr>AGNES (Agglomerative Nesting)</vt:lpstr>
      <vt:lpstr>PowerPoint Presentation</vt:lpstr>
      <vt:lpstr> Cluster Analysis: Basic Concepts and Methods</vt:lpstr>
      <vt:lpstr>       Assessing Clustering Tendency </vt:lpstr>
      <vt:lpstr>Assessing Clustering Tendency</vt:lpstr>
      <vt:lpstr>How can we assess the clustering tendency of a data set?” </vt:lpstr>
      <vt:lpstr>Hopkins statistic</vt:lpstr>
      <vt:lpstr>Hopkins statistic</vt:lpstr>
      <vt:lpstr>Cluster Analysis: Basic Concepts and Methods</vt:lpstr>
      <vt:lpstr>Measuring Clustering Quality</vt:lpstr>
      <vt:lpstr>Intrinsic Methods</vt:lpstr>
      <vt:lpstr> Intrinsic Methods When the ground truth of a data set is not available </vt:lpstr>
      <vt:lpstr>Silhouette coefficient </vt:lpstr>
      <vt:lpstr>Silhouette coefficient </vt:lpstr>
      <vt:lpstr>Silhouette coefficient </vt:lpstr>
      <vt:lpstr>Extrinsic Methods</vt:lpstr>
      <vt:lpstr>BCubed precision and recall</vt:lpstr>
    </vt:vector>
  </TitlesOfParts>
  <Company>S.F.U.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7class</dc:title>
  <dc:creator>Jiawei Han</dc:creator>
  <cp:lastModifiedBy>admin`````````</cp:lastModifiedBy>
  <cp:revision>737</cp:revision>
  <cp:lastPrinted>2012-10-28T15:05:42Z</cp:lastPrinted>
  <dcterms:created xsi:type="dcterms:W3CDTF">1998-06-19T04:38:52Z</dcterms:created>
  <dcterms:modified xsi:type="dcterms:W3CDTF">2021-06-05T08:40:35Z</dcterms:modified>
  <cp:category>data mining book slides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0x0101009AA26ABB26440E4B99EE808C34ECBC06</vt:lpwstr>
  </property>
</Properties>
</file>