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49" r:id="rId2"/>
    <p:sldId id="356" r:id="rId3"/>
    <p:sldId id="362" r:id="rId4"/>
    <p:sldId id="363" r:id="rId5"/>
    <p:sldId id="361" r:id="rId6"/>
    <p:sldId id="365" r:id="rId7"/>
    <p:sldId id="364" r:id="rId8"/>
    <p:sldId id="366" r:id="rId9"/>
    <p:sldId id="368" r:id="rId10"/>
    <p:sldId id="367" r:id="rId11"/>
    <p:sldId id="369" r:id="rId12"/>
    <p:sldId id="360" r:id="rId13"/>
    <p:sldId id="370" r:id="rId14"/>
    <p:sldId id="371" r:id="rId15"/>
    <p:sldId id="395" r:id="rId16"/>
    <p:sldId id="396" r:id="rId17"/>
    <p:sldId id="397" r:id="rId18"/>
    <p:sldId id="398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7" r:id="rId34"/>
    <p:sldId id="386" r:id="rId35"/>
    <p:sldId id="388" r:id="rId36"/>
    <p:sldId id="389" r:id="rId37"/>
    <p:sldId id="390" r:id="rId38"/>
    <p:sldId id="404" r:id="rId39"/>
    <p:sldId id="405" r:id="rId40"/>
    <p:sldId id="407" r:id="rId41"/>
    <p:sldId id="406" r:id="rId42"/>
    <p:sldId id="409" r:id="rId43"/>
    <p:sldId id="408" r:id="rId44"/>
    <p:sldId id="410" r:id="rId45"/>
    <p:sldId id="411" r:id="rId46"/>
    <p:sldId id="412" r:id="rId47"/>
    <p:sldId id="413" r:id="rId48"/>
    <p:sldId id="414" r:id="rId49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193693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E913C"/>
    <a:srgbClr val="0A5019"/>
    <a:srgbClr val="FF0000"/>
    <a:srgbClr val="26E44F"/>
    <a:srgbClr val="F4B780"/>
    <a:srgbClr val="BC8D4E"/>
    <a:srgbClr val="85D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58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6.e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6.emf"/><Relationship Id="rId4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5929438-25D1-4FCF-9512-CA9B591490B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E4DAFD-F7DE-4C39-B428-BF85BC7EEA3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91FCA-31FF-40C4-81EA-E3A1871CBBE2}" type="slidenum">
              <a:rPr lang="en-GB"/>
              <a:pPr/>
              <a:t>2</a:t>
            </a:fld>
            <a:endParaRPr lang="en-GB"/>
          </a:p>
        </p:txBody>
      </p:sp>
      <p:sp>
        <p:nvSpPr>
          <p:cNvPr id="7905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D9FBB-1B65-4A66-9C39-C405A96C20D2}" type="slidenum">
              <a:rPr lang="en-GB"/>
              <a:pPr/>
              <a:t>12</a:t>
            </a:fld>
            <a:endParaRPr lang="en-GB"/>
          </a:p>
        </p:txBody>
      </p:sp>
      <p:sp>
        <p:nvSpPr>
          <p:cNvPr id="1211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00E41-E132-4B39-8D22-F2593ED4279B}" type="slidenum">
              <a:rPr lang="en-GB"/>
              <a:pPr/>
              <a:t>13</a:t>
            </a:fld>
            <a:endParaRPr lang="en-GB"/>
          </a:p>
        </p:txBody>
      </p:sp>
      <p:sp>
        <p:nvSpPr>
          <p:cNvPr id="1230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C940B-5859-4A60-95C4-FC7BD0EBF3D6}" type="slidenum">
              <a:rPr lang="en-GB"/>
              <a:pPr/>
              <a:t>3</a:t>
            </a:fld>
            <a:endParaRPr lang="en-GB"/>
          </a:p>
        </p:txBody>
      </p:sp>
      <p:sp>
        <p:nvSpPr>
          <p:cNvPr id="12154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67D3-B5FB-4C91-8991-42079AD322AF}" type="slidenum">
              <a:rPr lang="en-GB"/>
              <a:pPr/>
              <a:t>5</a:t>
            </a:fld>
            <a:endParaRPr lang="en-GB"/>
          </a:p>
        </p:txBody>
      </p:sp>
      <p:sp>
        <p:nvSpPr>
          <p:cNvPr id="12134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C88FE-7062-4D9E-AD01-BC8A271459C7}" type="slidenum">
              <a:rPr lang="en-GB"/>
              <a:pPr/>
              <a:t>6</a:t>
            </a:fld>
            <a:endParaRPr lang="en-GB"/>
          </a:p>
        </p:txBody>
      </p:sp>
      <p:sp>
        <p:nvSpPr>
          <p:cNvPr id="1220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0AD14-B2D5-4BE8-BE8B-866DAAE739E7}" type="slidenum">
              <a:rPr lang="en-GB"/>
              <a:pPr/>
              <a:t>7</a:t>
            </a:fld>
            <a:endParaRPr lang="en-GB"/>
          </a:p>
        </p:txBody>
      </p:sp>
      <p:sp>
        <p:nvSpPr>
          <p:cNvPr id="12185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333E7-04BC-47DA-ACDF-E35BB346D70A}" type="slidenum">
              <a:rPr lang="en-GB"/>
              <a:pPr/>
              <a:t>8</a:t>
            </a:fld>
            <a:endParaRPr lang="en-GB"/>
          </a:p>
        </p:txBody>
      </p:sp>
      <p:sp>
        <p:nvSpPr>
          <p:cNvPr id="1222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A4D18-C5F3-4066-A6E6-48CD896E10E4}" type="slidenum">
              <a:rPr lang="en-GB"/>
              <a:pPr/>
              <a:t>9</a:t>
            </a:fld>
            <a:endParaRPr lang="en-GB"/>
          </a:p>
        </p:txBody>
      </p:sp>
      <p:sp>
        <p:nvSpPr>
          <p:cNvPr id="12267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7E767-96CC-4915-9403-6BB32EBB8558}" type="slidenum">
              <a:rPr lang="en-GB"/>
              <a:pPr/>
              <a:t>10</a:t>
            </a:fld>
            <a:endParaRPr lang="en-GB"/>
          </a:p>
        </p:txBody>
      </p:sp>
      <p:sp>
        <p:nvSpPr>
          <p:cNvPr id="1224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94C6D-C0AE-4D84-A2FE-E0664F8FF714}" type="slidenum">
              <a:rPr lang="en-GB"/>
              <a:pPr/>
              <a:t>11</a:t>
            </a:fld>
            <a:endParaRPr lang="en-GB"/>
          </a:p>
        </p:txBody>
      </p:sp>
      <p:sp>
        <p:nvSpPr>
          <p:cNvPr id="1228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809CB32A-5365-46A1-B34A-56CDB97CCAE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F29569B9-6C26-48D2-8269-B71AE32A23C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C51D6309-A44C-4780-A6E8-9BB12C0715F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8946B570-80B2-40A3-9B25-201B95DD699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2EDEF255-7F23-4AEF-831A-B4B6FF0274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14B48F6C-FC17-4876-B638-599D2DB9B1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3874394C-5DEC-4F4F-8726-A7B0C50D8D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C52A8A7A-035A-4CC9-A6DC-9C174EC1F0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C066E7C1-5465-444F-B4D3-7ED5FE705CA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F70020A3-B310-45CA-B1C0-FC24755FA3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smtClean="0"/>
          </a:p>
          <a:p>
            <a:fld id="{7B479D17-9B16-47C0-9649-FF9FF063301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G53MLE |  Machine Learning | Dr Guoping Qiu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smtClean="0"/>
          </a:p>
          <a:p>
            <a:fld id="{BDF97C86-6807-445F-8B1C-FB463F8AB0F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Word_97_-_2003_Document5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Word_97_-_2003_Document6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Microsoft_Office_Word_97_-_2003_Document7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Machine Learning</a:t>
            </a:r>
            <a:endParaRPr lang="en-US" sz="7200"/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/>
              <a:t>Lecture 5</a:t>
            </a:r>
          </a:p>
          <a:p>
            <a:pPr>
              <a:lnSpc>
                <a:spcPct val="90000"/>
              </a:lnSpc>
            </a:pPr>
            <a:endParaRPr lang="en-US" sz="3200"/>
          </a:p>
          <a:p>
            <a:pPr>
              <a:lnSpc>
                <a:spcPct val="90000"/>
              </a:lnSpc>
            </a:pPr>
            <a:r>
              <a:rPr lang="en-US" sz="3200"/>
              <a:t>Bayesian Learning</a:t>
            </a:r>
          </a:p>
          <a:p>
            <a:pPr>
              <a:lnSpc>
                <a:spcPct val="90000"/>
              </a:lnSpc>
            </a:pPr>
            <a:endParaRPr lang="en-US" sz="3200">
              <a:latin typeface="Courier New" pitchFamily="49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DE4E9CBE-333A-4E78-B008-7CF2A4339FC3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Multivalued Random Variables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D54381AB-DC28-4EA2-A32A-BEE455149025}" type="slidenum">
              <a:rPr lang="en-GB"/>
              <a:pPr/>
              <a:t>10</a:t>
            </a:fld>
            <a:endParaRPr lang="en-GB"/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>
                <a:solidFill>
                  <a:srgbClr val="0E1F54"/>
                </a:solidFill>
              </a:rPr>
              <a:t>Suppose A can take on exactly one value out of {v</a:t>
            </a:r>
            <a:r>
              <a:rPr lang="en-US" baseline="-25000">
                <a:solidFill>
                  <a:srgbClr val="0E1F54"/>
                </a:solidFill>
              </a:rPr>
              <a:t>1</a:t>
            </a:r>
            <a:r>
              <a:rPr lang="en-US">
                <a:solidFill>
                  <a:srgbClr val="0E1F54"/>
                </a:solidFill>
              </a:rPr>
              <a:t> ,v</a:t>
            </a:r>
            <a:r>
              <a:rPr lang="en-US" baseline="-25000">
                <a:solidFill>
                  <a:srgbClr val="0E1F54"/>
                </a:solidFill>
              </a:rPr>
              <a:t>2</a:t>
            </a:r>
            <a:r>
              <a:rPr lang="en-US">
                <a:solidFill>
                  <a:srgbClr val="0E1F54"/>
                </a:solidFill>
              </a:rPr>
              <a:t> , …, v</a:t>
            </a:r>
            <a:r>
              <a:rPr lang="en-US" baseline="-25000">
                <a:solidFill>
                  <a:srgbClr val="0E1F54"/>
                </a:solidFill>
              </a:rPr>
              <a:t>k</a:t>
            </a:r>
            <a:r>
              <a:rPr lang="en-US">
                <a:solidFill>
                  <a:srgbClr val="0E1F54"/>
                </a:solidFill>
              </a:rPr>
              <a:t> }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23685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graphicFrame>
        <p:nvGraphicFramePr>
          <p:cNvPr id="1223686" name="Object 6"/>
          <p:cNvGraphicFramePr>
            <a:graphicFrameLocks noChangeAspect="1"/>
          </p:cNvGraphicFramePr>
          <p:nvPr/>
        </p:nvGraphicFramePr>
        <p:xfrm>
          <a:off x="1619250" y="2781300"/>
          <a:ext cx="4662488" cy="568325"/>
        </p:xfrm>
        <a:graphic>
          <a:graphicData uri="http://schemas.openxmlformats.org/presentationml/2006/ole">
            <p:oleObj spid="_x0000_s1223686" name="Equation" r:id="rId4" imgW="1981080" imgH="241200" progId="Equation.3">
              <p:embed/>
            </p:oleObj>
          </a:graphicData>
        </a:graphic>
      </p:graphicFrame>
      <p:graphicFrame>
        <p:nvGraphicFramePr>
          <p:cNvPr id="1223687" name="Object 7"/>
          <p:cNvGraphicFramePr>
            <a:graphicFrameLocks noChangeAspect="1"/>
          </p:cNvGraphicFramePr>
          <p:nvPr/>
        </p:nvGraphicFramePr>
        <p:xfrm>
          <a:off x="1608138" y="3659188"/>
          <a:ext cx="5051425" cy="538162"/>
        </p:xfrm>
        <a:graphic>
          <a:graphicData uri="http://schemas.openxmlformats.org/presentationml/2006/ole">
            <p:oleObj spid="_x0000_s1223687" name="Equation" r:id="rId5" imgW="21459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Easy  Facts about Multivalued Random Variables</a:t>
            </a:r>
          </a:p>
        </p:txBody>
      </p:sp>
      <p:sp>
        <p:nvSpPr>
          <p:cNvPr id="12277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17F2A79D-18DB-4423-86BD-65120009A391}" type="slidenum">
              <a:rPr lang="en-GB"/>
              <a:pPr/>
              <a:t>11</a:t>
            </a:fld>
            <a:endParaRPr lang="en-GB"/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27781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graphicFrame>
        <p:nvGraphicFramePr>
          <p:cNvPr id="1227784" name="Object 8"/>
          <p:cNvGraphicFramePr>
            <a:graphicFrameLocks noChangeAspect="1"/>
          </p:cNvGraphicFramePr>
          <p:nvPr/>
        </p:nvGraphicFramePr>
        <p:xfrm>
          <a:off x="1116013" y="1844675"/>
          <a:ext cx="6724650" cy="1047750"/>
        </p:xfrm>
        <a:graphic>
          <a:graphicData uri="http://schemas.openxmlformats.org/presentationml/2006/ole">
            <p:oleObj spid="_x0000_s1227784" name="Equation" r:id="rId4" imgW="2857320" imgH="444240" progId="Equation.3">
              <p:embed/>
            </p:oleObj>
          </a:graphicData>
        </a:graphic>
      </p:graphicFrame>
      <p:graphicFrame>
        <p:nvGraphicFramePr>
          <p:cNvPr id="1227785" name="Object 9"/>
          <p:cNvGraphicFramePr>
            <a:graphicFrameLocks noChangeAspect="1"/>
          </p:cNvGraphicFramePr>
          <p:nvPr/>
        </p:nvGraphicFramePr>
        <p:xfrm>
          <a:off x="827088" y="3141663"/>
          <a:ext cx="7426325" cy="968375"/>
        </p:xfrm>
        <a:graphic>
          <a:graphicData uri="http://schemas.openxmlformats.org/presentationml/2006/ole">
            <p:oleObj spid="_x0000_s1227785" name="Equation" r:id="rId5" imgW="3416040" imgH="444240" progId="Equation.3">
              <p:embed/>
            </p:oleObj>
          </a:graphicData>
        </a:graphic>
      </p:graphicFrame>
      <p:graphicFrame>
        <p:nvGraphicFramePr>
          <p:cNvPr id="1227786" name="Object 10"/>
          <p:cNvGraphicFramePr>
            <a:graphicFrameLocks noChangeAspect="1"/>
          </p:cNvGraphicFramePr>
          <p:nvPr/>
        </p:nvGraphicFramePr>
        <p:xfrm>
          <a:off x="2987675" y="4365625"/>
          <a:ext cx="3341688" cy="968375"/>
        </p:xfrm>
        <a:graphic>
          <a:graphicData uri="http://schemas.openxmlformats.org/presentationml/2006/ole">
            <p:oleObj spid="_x0000_s1227786" name="Equation" r:id="rId6" imgW="1536480" imgH="4442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8975F523-DF03-46D6-9BFE-001C099D25EA}" type="slidenum">
              <a:rPr lang="en-GB"/>
              <a:pPr/>
              <a:t>12</a:t>
            </a:fld>
            <a:endParaRPr lang="en-GB"/>
          </a:p>
        </p:txBody>
      </p:sp>
      <p:sp>
        <p:nvSpPr>
          <p:cNvPr id="1210372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10373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sp>
        <p:nvSpPr>
          <p:cNvPr id="1210381" name="Rectangle 13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>
                <a:solidFill>
                  <a:srgbClr val="0E1F54"/>
                </a:solidFill>
              </a:rPr>
              <a:t>P(A|B) = Fraction of worlds in which B is true that also have A true </a:t>
            </a:r>
            <a:endParaRPr lang="en-US" i="1">
              <a:solidFill>
                <a:srgbClr val="0E1F54"/>
              </a:solidFill>
            </a:endParaRPr>
          </a:p>
        </p:txBody>
      </p:sp>
      <p:sp>
        <p:nvSpPr>
          <p:cNvPr id="1210388" name="Rectangle 20"/>
          <p:cNvSpPr>
            <a:spLocks noChangeArrowheads="1"/>
          </p:cNvSpPr>
          <p:nvPr/>
        </p:nvSpPr>
        <p:spPr bwMode="auto">
          <a:xfrm>
            <a:off x="1258888" y="2420938"/>
            <a:ext cx="457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 = “Have a headache”</a:t>
            </a:r>
          </a:p>
          <a:p>
            <a:r>
              <a:rPr lang="en-US" sz="1600"/>
              <a:t>F = “Coming down with Flu”</a:t>
            </a:r>
          </a:p>
        </p:txBody>
      </p:sp>
      <p:sp>
        <p:nvSpPr>
          <p:cNvPr id="1210389" name="Rectangle 21"/>
          <p:cNvSpPr>
            <a:spLocks noChangeArrowheads="1"/>
          </p:cNvSpPr>
          <p:nvPr/>
        </p:nvSpPr>
        <p:spPr bwMode="auto">
          <a:xfrm>
            <a:off x="1331913" y="3284538"/>
            <a:ext cx="45720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P(H) = 1/10</a:t>
            </a:r>
          </a:p>
          <a:p>
            <a:r>
              <a:rPr lang="en-US" sz="1600"/>
              <a:t>P(F) = 1/40</a:t>
            </a:r>
          </a:p>
          <a:p>
            <a:r>
              <a:rPr lang="en-US" sz="1600"/>
              <a:t>P(H|F) = ½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“Headaches are rare and flu</a:t>
            </a:r>
          </a:p>
          <a:p>
            <a:r>
              <a:rPr lang="en-US" sz="1600"/>
              <a:t>is rarer, but if you’re</a:t>
            </a:r>
          </a:p>
          <a:p>
            <a:r>
              <a:rPr lang="en-US" sz="1600"/>
              <a:t>coming down with ‘flu</a:t>
            </a:r>
          </a:p>
          <a:p>
            <a:r>
              <a:rPr lang="en-US" sz="1600"/>
              <a:t>there’s a 50-50 chance</a:t>
            </a:r>
          </a:p>
          <a:p>
            <a:r>
              <a:rPr lang="en-US" sz="1600"/>
              <a:t>you’ll have a headache.”</a:t>
            </a:r>
          </a:p>
        </p:txBody>
      </p:sp>
      <p:sp>
        <p:nvSpPr>
          <p:cNvPr id="1210390" name="Rectangle 22"/>
          <p:cNvSpPr>
            <a:spLocks noChangeArrowheads="1"/>
          </p:cNvSpPr>
          <p:nvPr/>
        </p:nvSpPr>
        <p:spPr bwMode="auto">
          <a:xfrm>
            <a:off x="4932363" y="3213100"/>
            <a:ext cx="2879725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0391" name="Rectangle 23"/>
          <p:cNvSpPr>
            <a:spLocks noChangeArrowheads="1"/>
          </p:cNvSpPr>
          <p:nvPr/>
        </p:nvSpPr>
        <p:spPr bwMode="auto">
          <a:xfrm>
            <a:off x="5651500" y="4076700"/>
            <a:ext cx="1296988" cy="504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0392" name="Rectangle 24"/>
          <p:cNvSpPr>
            <a:spLocks noChangeArrowheads="1"/>
          </p:cNvSpPr>
          <p:nvPr/>
        </p:nvSpPr>
        <p:spPr bwMode="auto">
          <a:xfrm>
            <a:off x="6227763" y="3716338"/>
            <a:ext cx="288925" cy="7207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0393" name="Text Box 25"/>
          <p:cNvSpPr txBox="1">
            <a:spLocks noChangeArrowheads="1"/>
          </p:cNvSpPr>
          <p:nvPr/>
        </p:nvSpPr>
        <p:spPr bwMode="auto">
          <a:xfrm>
            <a:off x="6208713" y="3224213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210394" name="Text Box 26"/>
          <p:cNvSpPr txBox="1">
            <a:spLocks noChangeArrowheads="1"/>
          </p:cNvSpPr>
          <p:nvPr/>
        </p:nvSpPr>
        <p:spPr bwMode="auto">
          <a:xfrm>
            <a:off x="6877050" y="40767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775575" cy="4649787"/>
          </a:xfrm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40455168-0266-43C7-B701-300BD66E130D}" type="slidenum">
              <a:rPr lang="en-GB"/>
              <a:pPr/>
              <a:t>13</a:t>
            </a:fld>
            <a:endParaRPr lang="en-GB"/>
          </a:p>
        </p:txBody>
      </p:sp>
      <p:sp>
        <p:nvSpPr>
          <p:cNvPr id="1229828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29829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sp>
        <p:nvSpPr>
          <p:cNvPr id="1229830" name="Rectangle 6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 sz="1800">
                <a:solidFill>
                  <a:srgbClr val="0E1F54"/>
                </a:solidFill>
              </a:rPr>
              <a:t>P(A|B) = Fraction of worlds in which B is true that also have A true </a:t>
            </a:r>
            <a:endParaRPr lang="en-US" sz="1800" i="1">
              <a:solidFill>
                <a:srgbClr val="0E1F54"/>
              </a:solidFill>
            </a:endParaRPr>
          </a:p>
        </p:txBody>
      </p:sp>
      <p:sp>
        <p:nvSpPr>
          <p:cNvPr id="1229831" name="Rectangle 7"/>
          <p:cNvSpPr>
            <a:spLocks noChangeArrowheads="1"/>
          </p:cNvSpPr>
          <p:nvPr/>
        </p:nvSpPr>
        <p:spPr bwMode="auto">
          <a:xfrm>
            <a:off x="1116013" y="2047875"/>
            <a:ext cx="457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H = “Have a headache”</a:t>
            </a:r>
          </a:p>
          <a:p>
            <a:r>
              <a:rPr lang="en-US" sz="1400"/>
              <a:t>F = “Coming down with Flu”</a:t>
            </a:r>
          </a:p>
        </p:txBody>
      </p:sp>
      <p:sp>
        <p:nvSpPr>
          <p:cNvPr id="1229832" name="Rectangle 8"/>
          <p:cNvSpPr>
            <a:spLocks noChangeArrowheads="1"/>
          </p:cNvSpPr>
          <p:nvPr/>
        </p:nvSpPr>
        <p:spPr bwMode="auto">
          <a:xfrm>
            <a:off x="3924300" y="1916113"/>
            <a:ext cx="1728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P(H) = 1/10</a:t>
            </a:r>
          </a:p>
          <a:p>
            <a:r>
              <a:rPr lang="en-US" sz="1400"/>
              <a:t>P(F) = 1/40</a:t>
            </a:r>
          </a:p>
          <a:p>
            <a:r>
              <a:rPr lang="en-US" sz="1400"/>
              <a:t>P(H|F) = ½</a:t>
            </a:r>
          </a:p>
        </p:txBody>
      </p:sp>
      <p:sp>
        <p:nvSpPr>
          <p:cNvPr id="1229833" name="Rectangle 9"/>
          <p:cNvSpPr>
            <a:spLocks noChangeArrowheads="1"/>
          </p:cNvSpPr>
          <p:nvPr/>
        </p:nvSpPr>
        <p:spPr bwMode="auto">
          <a:xfrm>
            <a:off x="5364163" y="1916113"/>
            <a:ext cx="2879725" cy="19446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34" name="Rectangle 10"/>
          <p:cNvSpPr>
            <a:spLocks noChangeArrowheads="1"/>
          </p:cNvSpPr>
          <p:nvPr/>
        </p:nvSpPr>
        <p:spPr bwMode="auto">
          <a:xfrm>
            <a:off x="6083300" y="2779713"/>
            <a:ext cx="1296988" cy="504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35" name="Rectangle 11"/>
          <p:cNvSpPr>
            <a:spLocks noChangeArrowheads="1"/>
          </p:cNvSpPr>
          <p:nvPr/>
        </p:nvSpPr>
        <p:spPr bwMode="auto">
          <a:xfrm>
            <a:off x="6659563" y="2419350"/>
            <a:ext cx="288925" cy="7207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36" name="Text Box 12"/>
          <p:cNvSpPr txBox="1">
            <a:spLocks noChangeArrowheads="1"/>
          </p:cNvSpPr>
          <p:nvPr/>
        </p:nvSpPr>
        <p:spPr bwMode="auto">
          <a:xfrm>
            <a:off x="6640513" y="1927225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229837" name="Text Box 13"/>
          <p:cNvSpPr txBox="1">
            <a:spLocks noChangeArrowheads="1"/>
          </p:cNvSpPr>
          <p:nvPr/>
        </p:nvSpPr>
        <p:spPr bwMode="auto">
          <a:xfrm>
            <a:off x="7308850" y="27797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229838" name="Rectangle 14"/>
          <p:cNvSpPr>
            <a:spLocks noChangeArrowheads="1"/>
          </p:cNvSpPr>
          <p:nvPr/>
        </p:nvSpPr>
        <p:spPr bwMode="auto">
          <a:xfrm>
            <a:off x="1079500" y="2879725"/>
            <a:ext cx="39243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P(H|F) = Fraction of flu-inflicted worlds in which you have a Headache</a:t>
            </a:r>
          </a:p>
          <a:p>
            <a:endParaRPr lang="en-US" sz="1400"/>
          </a:p>
          <a:p>
            <a:r>
              <a:rPr lang="en-US" sz="1400"/>
              <a:t>= 	#worlds with flu and headache</a:t>
            </a:r>
          </a:p>
          <a:p>
            <a:r>
              <a:rPr lang="en-US" sz="1400"/>
              <a:t>	----------------------------------</a:t>
            </a:r>
          </a:p>
          <a:p>
            <a:r>
              <a:rPr lang="en-US" sz="1400"/>
              <a:t>	#worlds with flu</a:t>
            </a:r>
          </a:p>
          <a:p>
            <a:endParaRPr lang="en-US" sz="1400"/>
          </a:p>
          <a:p>
            <a:r>
              <a:rPr lang="en-US" sz="1400"/>
              <a:t>= 	Area of “H and F” region</a:t>
            </a:r>
          </a:p>
          <a:p>
            <a:r>
              <a:rPr lang="en-US" sz="1400"/>
              <a:t>	------------------------------</a:t>
            </a:r>
          </a:p>
          <a:p>
            <a:r>
              <a:rPr lang="en-US" sz="1400"/>
              <a:t>	Area of “F” region</a:t>
            </a:r>
          </a:p>
          <a:p>
            <a:endParaRPr lang="en-US" sz="1400"/>
          </a:p>
          <a:p>
            <a:r>
              <a:rPr lang="en-US" sz="1400"/>
              <a:t>= 	P(H ^ F)</a:t>
            </a:r>
          </a:p>
          <a:p>
            <a:r>
              <a:rPr lang="en-US" sz="1400"/>
              <a:t>	-----------</a:t>
            </a:r>
          </a:p>
          <a:p>
            <a:r>
              <a:rPr lang="en-US" sz="1400"/>
              <a:t>	P(F)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/>
              <a:t>Definition of Conditional Probability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C7986579-8B41-4679-8B65-C3ABAAEDFF90}" type="slidenum">
              <a:rPr lang="en-GB"/>
              <a:pPr/>
              <a:t>14</a:t>
            </a:fld>
            <a:endParaRPr lang="en-GB"/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1547813" y="2060575"/>
            <a:ext cx="5688012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		P(A ^ B)</a:t>
            </a:r>
          </a:p>
          <a:p>
            <a:r>
              <a:rPr lang="en-US"/>
              <a:t>P(A|B) = 	-----------</a:t>
            </a:r>
          </a:p>
          <a:p>
            <a:r>
              <a:rPr lang="en-US"/>
              <a:t>		P(B)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Corollary: The Chain Rule</a:t>
            </a:r>
          </a:p>
          <a:p>
            <a:endParaRPr lang="en-US"/>
          </a:p>
          <a:p>
            <a:r>
              <a:rPr lang="en-US"/>
              <a:t>P(A ^ B) = P(A|B) P(B)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Probabilistic Inference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5F55CCE5-EF2E-43DA-A9AD-D2EF81E81F5A}" type="slidenum">
              <a:rPr lang="en-GB"/>
              <a:pPr/>
              <a:t>15</a:t>
            </a:fld>
            <a:endParaRPr lang="en-GB"/>
          </a:p>
        </p:txBody>
      </p:sp>
      <p:sp>
        <p:nvSpPr>
          <p:cNvPr id="1257477" name="Rectangle 5"/>
          <p:cNvSpPr>
            <a:spLocks noChangeArrowheads="1"/>
          </p:cNvSpPr>
          <p:nvPr/>
        </p:nvSpPr>
        <p:spPr bwMode="auto">
          <a:xfrm>
            <a:off x="1116013" y="1976438"/>
            <a:ext cx="457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H = “Have a headache”</a:t>
            </a:r>
          </a:p>
          <a:p>
            <a:r>
              <a:rPr lang="en-US" sz="1400" dirty="0"/>
              <a:t>F = “Coming down with Flu”</a:t>
            </a:r>
          </a:p>
        </p:txBody>
      </p:sp>
      <p:sp>
        <p:nvSpPr>
          <p:cNvPr id="1257478" name="Rectangle 6"/>
          <p:cNvSpPr>
            <a:spLocks noChangeArrowheads="1"/>
          </p:cNvSpPr>
          <p:nvPr/>
        </p:nvSpPr>
        <p:spPr bwMode="auto">
          <a:xfrm>
            <a:off x="3924300" y="1844675"/>
            <a:ext cx="1728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P(H) = 1/10</a:t>
            </a:r>
          </a:p>
          <a:p>
            <a:r>
              <a:rPr lang="en-US" sz="1400"/>
              <a:t>P(F) = 1/40</a:t>
            </a:r>
          </a:p>
          <a:p>
            <a:r>
              <a:rPr lang="en-US" sz="1400"/>
              <a:t>P(H|F) = ½</a:t>
            </a:r>
          </a:p>
        </p:txBody>
      </p:sp>
      <p:sp>
        <p:nvSpPr>
          <p:cNvPr id="1257479" name="Rectangle 7"/>
          <p:cNvSpPr>
            <a:spLocks noChangeArrowheads="1"/>
          </p:cNvSpPr>
          <p:nvPr/>
        </p:nvSpPr>
        <p:spPr bwMode="auto">
          <a:xfrm>
            <a:off x="5364163" y="1844675"/>
            <a:ext cx="2879725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7480" name="Rectangle 8"/>
          <p:cNvSpPr>
            <a:spLocks noChangeArrowheads="1"/>
          </p:cNvSpPr>
          <p:nvPr/>
        </p:nvSpPr>
        <p:spPr bwMode="auto">
          <a:xfrm>
            <a:off x="6083300" y="2708275"/>
            <a:ext cx="1296988" cy="504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7481" name="Rectangle 9"/>
          <p:cNvSpPr>
            <a:spLocks noChangeArrowheads="1"/>
          </p:cNvSpPr>
          <p:nvPr/>
        </p:nvSpPr>
        <p:spPr bwMode="auto">
          <a:xfrm>
            <a:off x="6659563" y="2347913"/>
            <a:ext cx="288925" cy="7207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7482" name="Text Box 10"/>
          <p:cNvSpPr txBox="1">
            <a:spLocks noChangeArrowheads="1"/>
          </p:cNvSpPr>
          <p:nvPr/>
        </p:nvSpPr>
        <p:spPr bwMode="auto">
          <a:xfrm>
            <a:off x="6640513" y="18557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257483" name="Text Box 11"/>
          <p:cNvSpPr txBox="1">
            <a:spLocks noChangeArrowheads="1"/>
          </p:cNvSpPr>
          <p:nvPr/>
        </p:nvSpPr>
        <p:spPr bwMode="auto">
          <a:xfrm>
            <a:off x="7308850" y="27082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257484" name="Rectangle 12"/>
          <p:cNvSpPr>
            <a:spLocks noChangeArrowheads="1"/>
          </p:cNvSpPr>
          <p:nvPr/>
        </p:nvSpPr>
        <p:spPr bwMode="auto">
          <a:xfrm>
            <a:off x="900113" y="3644900"/>
            <a:ext cx="4572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One day you wake up with a headache. You think: “50% of flus are associated with headaches so I must have a</a:t>
            </a:r>
          </a:p>
          <a:p>
            <a:r>
              <a:rPr lang="en-US" sz="1600"/>
              <a:t>50-50 chance of coming down with flu”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Is this reasoning good?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Probabilistic Inference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DBAFEA2-5B29-4F1F-91D4-D90F23D894FE}" type="slidenum">
              <a:rPr lang="en-GB"/>
              <a:pPr/>
              <a:t>16</a:t>
            </a:fld>
            <a:endParaRPr lang="en-GB"/>
          </a:p>
        </p:txBody>
      </p:sp>
      <p:sp>
        <p:nvSpPr>
          <p:cNvPr id="1258500" name="Rectangle 4"/>
          <p:cNvSpPr>
            <a:spLocks noChangeArrowheads="1"/>
          </p:cNvSpPr>
          <p:nvPr/>
        </p:nvSpPr>
        <p:spPr bwMode="auto">
          <a:xfrm>
            <a:off x="1116013" y="1773238"/>
            <a:ext cx="457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H = “Have a headache”</a:t>
            </a:r>
          </a:p>
          <a:p>
            <a:r>
              <a:rPr lang="en-US" sz="1400"/>
              <a:t>F = “Coming down with Flu”</a:t>
            </a:r>
          </a:p>
        </p:txBody>
      </p:sp>
      <p:sp>
        <p:nvSpPr>
          <p:cNvPr id="1258501" name="Rectangle 5"/>
          <p:cNvSpPr>
            <a:spLocks noChangeArrowheads="1"/>
          </p:cNvSpPr>
          <p:nvPr/>
        </p:nvSpPr>
        <p:spPr bwMode="auto">
          <a:xfrm>
            <a:off x="3851275" y="1628775"/>
            <a:ext cx="1728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P(H) = 1/10</a:t>
            </a:r>
          </a:p>
          <a:p>
            <a:r>
              <a:rPr lang="en-US" sz="1400"/>
              <a:t>P(F) = 1/40</a:t>
            </a:r>
          </a:p>
          <a:p>
            <a:r>
              <a:rPr lang="en-US" sz="1400"/>
              <a:t>P(H|F) = ½</a:t>
            </a:r>
          </a:p>
        </p:txBody>
      </p:sp>
      <p:sp>
        <p:nvSpPr>
          <p:cNvPr id="1258502" name="Rectangle 6"/>
          <p:cNvSpPr>
            <a:spLocks noChangeArrowheads="1"/>
          </p:cNvSpPr>
          <p:nvPr/>
        </p:nvSpPr>
        <p:spPr bwMode="auto">
          <a:xfrm>
            <a:off x="5364163" y="1844675"/>
            <a:ext cx="2879725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503" name="Rectangle 7"/>
          <p:cNvSpPr>
            <a:spLocks noChangeArrowheads="1"/>
          </p:cNvSpPr>
          <p:nvPr/>
        </p:nvSpPr>
        <p:spPr bwMode="auto">
          <a:xfrm>
            <a:off x="6083300" y="2708275"/>
            <a:ext cx="1296988" cy="504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504" name="Rectangle 8"/>
          <p:cNvSpPr>
            <a:spLocks noChangeArrowheads="1"/>
          </p:cNvSpPr>
          <p:nvPr/>
        </p:nvSpPr>
        <p:spPr bwMode="auto">
          <a:xfrm>
            <a:off x="6659563" y="2347913"/>
            <a:ext cx="288925" cy="7207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505" name="Text Box 9"/>
          <p:cNvSpPr txBox="1">
            <a:spLocks noChangeArrowheads="1"/>
          </p:cNvSpPr>
          <p:nvPr/>
        </p:nvSpPr>
        <p:spPr bwMode="auto">
          <a:xfrm>
            <a:off x="6640513" y="18557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258506" name="Text Box 10"/>
          <p:cNvSpPr txBox="1">
            <a:spLocks noChangeArrowheads="1"/>
          </p:cNvSpPr>
          <p:nvPr/>
        </p:nvSpPr>
        <p:spPr bwMode="auto">
          <a:xfrm>
            <a:off x="7308850" y="27082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258507" name="Rectangle 11"/>
          <p:cNvSpPr>
            <a:spLocks noChangeArrowheads="1"/>
          </p:cNvSpPr>
          <p:nvPr/>
        </p:nvSpPr>
        <p:spPr bwMode="auto">
          <a:xfrm>
            <a:off x="971550" y="2565400"/>
            <a:ext cx="4572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One day you wake up with a headache. You think: “50% of flus are associated with headaches so I must have a</a:t>
            </a:r>
          </a:p>
          <a:p>
            <a:r>
              <a:rPr lang="en-US" sz="1400"/>
              <a:t>50-50 chance of coming down with flu”</a:t>
            </a:r>
          </a:p>
          <a:p>
            <a:endParaRPr lang="en-US" sz="1400"/>
          </a:p>
          <a:p>
            <a:r>
              <a:rPr lang="en-US" sz="1400"/>
              <a:t>Is this reasoning good?</a:t>
            </a:r>
          </a:p>
        </p:txBody>
      </p:sp>
      <p:sp>
        <p:nvSpPr>
          <p:cNvPr id="1258508" name="Rectangle 12"/>
          <p:cNvSpPr>
            <a:spLocks noChangeArrowheads="1"/>
          </p:cNvSpPr>
          <p:nvPr/>
        </p:nvSpPr>
        <p:spPr bwMode="auto">
          <a:xfrm>
            <a:off x="1187450" y="4149725"/>
            <a:ext cx="328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P(F ^ H) = P(H|F) P(F)=1/80</a:t>
            </a:r>
          </a:p>
        </p:txBody>
      </p:sp>
      <p:sp>
        <p:nvSpPr>
          <p:cNvPr id="1258509" name="Rectangle 13"/>
          <p:cNvSpPr>
            <a:spLocks noChangeArrowheads="1"/>
          </p:cNvSpPr>
          <p:nvPr/>
        </p:nvSpPr>
        <p:spPr bwMode="auto">
          <a:xfrm>
            <a:off x="1187450" y="4724400"/>
            <a:ext cx="45370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	P(F ^ H)</a:t>
            </a:r>
          </a:p>
          <a:p>
            <a:r>
              <a:rPr lang="en-US" sz="1400"/>
              <a:t>P(F|H) = 	---------- 	=(1/80)/(1/10)= 1/8</a:t>
            </a:r>
          </a:p>
          <a:p>
            <a:r>
              <a:rPr lang="en-US" sz="1400"/>
              <a:t>	P(H)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Probabilistic Inference</a:t>
            </a:r>
          </a:p>
        </p:txBody>
      </p:sp>
      <p:sp>
        <p:nvSpPr>
          <p:cNvPr id="1259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554BE2F9-A7EC-4666-BC63-8D65ECDE5082}" type="slidenum">
              <a:rPr lang="en-GB"/>
              <a:pPr/>
              <a:t>17</a:t>
            </a:fld>
            <a:endParaRPr lang="en-GB"/>
          </a:p>
        </p:txBody>
      </p:sp>
      <p:sp>
        <p:nvSpPr>
          <p:cNvPr id="1259524" name="Rectangle 4"/>
          <p:cNvSpPr>
            <a:spLocks noChangeArrowheads="1"/>
          </p:cNvSpPr>
          <p:nvPr/>
        </p:nvSpPr>
        <p:spPr bwMode="auto">
          <a:xfrm>
            <a:off x="1116013" y="1773238"/>
            <a:ext cx="457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H = “Have a headache”</a:t>
            </a:r>
          </a:p>
          <a:p>
            <a:r>
              <a:rPr lang="en-US" sz="1400"/>
              <a:t>F = “Coming down with Flu”</a:t>
            </a:r>
          </a:p>
        </p:txBody>
      </p:sp>
      <p:sp>
        <p:nvSpPr>
          <p:cNvPr id="1259525" name="Rectangle 5"/>
          <p:cNvSpPr>
            <a:spLocks noChangeArrowheads="1"/>
          </p:cNvSpPr>
          <p:nvPr/>
        </p:nvSpPr>
        <p:spPr bwMode="auto">
          <a:xfrm>
            <a:off x="3851275" y="1628775"/>
            <a:ext cx="1728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P(H) = 1/10</a:t>
            </a:r>
          </a:p>
          <a:p>
            <a:r>
              <a:rPr lang="en-US" sz="1400"/>
              <a:t>P(F) = 1/40</a:t>
            </a:r>
          </a:p>
          <a:p>
            <a:r>
              <a:rPr lang="en-US" sz="1400"/>
              <a:t>P(H|F) = ½</a:t>
            </a:r>
          </a:p>
        </p:txBody>
      </p:sp>
      <p:sp>
        <p:nvSpPr>
          <p:cNvPr id="1259526" name="Rectangle 6"/>
          <p:cNvSpPr>
            <a:spLocks noChangeArrowheads="1"/>
          </p:cNvSpPr>
          <p:nvPr/>
        </p:nvSpPr>
        <p:spPr bwMode="auto">
          <a:xfrm>
            <a:off x="5364163" y="1844675"/>
            <a:ext cx="2879725" cy="19446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27" name="Rectangle 7"/>
          <p:cNvSpPr>
            <a:spLocks noChangeArrowheads="1"/>
          </p:cNvSpPr>
          <p:nvPr/>
        </p:nvSpPr>
        <p:spPr bwMode="auto">
          <a:xfrm>
            <a:off x="6083300" y="2708275"/>
            <a:ext cx="1296988" cy="504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28" name="Rectangle 8"/>
          <p:cNvSpPr>
            <a:spLocks noChangeArrowheads="1"/>
          </p:cNvSpPr>
          <p:nvPr/>
        </p:nvSpPr>
        <p:spPr bwMode="auto">
          <a:xfrm>
            <a:off x="6659563" y="2347913"/>
            <a:ext cx="288925" cy="72072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29" name="Text Box 9"/>
          <p:cNvSpPr txBox="1">
            <a:spLocks noChangeArrowheads="1"/>
          </p:cNvSpPr>
          <p:nvPr/>
        </p:nvSpPr>
        <p:spPr bwMode="auto">
          <a:xfrm>
            <a:off x="6640513" y="1855788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259530" name="Text Box 10"/>
          <p:cNvSpPr txBox="1">
            <a:spLocks noChangeArrowheads="1"/>
          </p:cNvSpPr>
          <p:nvPr/>
        </p:nvSpPr>
        <p:spPr bwMode="auto">
          <a:xfrm>
            <a:off x="7308850" y="27082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259534" name="Text Box 14"/>
          <p:cNvSpPr txBox="1">
            <a:spLocks noChangeArrowheads="1"/>
          </p:cNvSpPr>
          <p:nvPr/>
        </p:nvSpPr>
        <p:spPr bwMode="auto">
          <a:xfrm>
            <a:off x="6640513" y="2343150"/>
            <a:ext cx="306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259535" name="Text Box 15"/>
          <p:cNvSpPr txBox="1">
            <a:spLocks noChangeArrowheads="1"/>
          </p:cNvSpPr>
          <p:nvPr/>
        </p:nvSpPr>
        <p:spPr bwMode="auto">
          <a:xfrm>
            <a:off x="6659563" y="2708275"/>
            <a:ext cx="306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B</a:t>
            </a:r>
          </a:p>
        </p:txBody>
      </p:sp>
      <p:sp>
        <p:nvSpPr>
          <p:cNvPr id="1259536" name="Text Box 16"/>
          <p:cNvSpPr txBox="1">
            <a:spLocks noChangeArrowheads="1"/>
          </p:cNvSpPr>
          <p:nvPr/>
        </p:nvSpPr>
        <p:spPr bwMode="auto">
          <a:xfrm>
            <a:off x="6227763" y="2781300"/>
            <a:ext cx="306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259537" name="Text Box 17"/>
          <p:cNvSpPr txBox="1">
            <a:spLocks noChangeArrowheads="1"/>
          </p:cNvSpPr>
          <p:nvPr/>
        </p:nvSpPr>
        <p:spPr bwMode="auto">
          <a:xfrm>
            <a:off x="1166813" y="2894013"/>
            <a:ext cx="426878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Area wise we have </a:t>
            </a:r>
          </a:p>
          <a:p>
            <a:endParaRPr lang="en-US" sz="1600"/>
          </a:p>
          <a:p>
            <a:r>
              <a:rPr lang="en-US" sz="1600"/>
              <a:t>P(F)=A+B </a:t>
            </a:r>
          </a:p>
          <a:p>
            <a:endParaRPr lang="en-US" sz="1600"/>
          </a:p>
          <a:p>
            <a:r>
              <a:rPr lang="en-US" sz="1600"/>
              <a:t>P(H)=B+C</a:t>
            </a:r>
          </a:p>
          <a:p>
            <a:endParaRPr lang="en-US" sz="1600"/>
          </a:p>
          <a:p>
            <a:r>
              <a:rPr lang="en-US" sz="1600"/>
              <a:t>P(H|F)=B/(A+B)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P(F|H)=B/(B+C) = P(H|F)*P(F)/P(H)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Bayes Rule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600" b="1"/>
              <a:t>Bayes, Thomas (1763) </a:t>
            </a:r>
            <a:r>
              <a:rPr lang="en-US" sz="1600"/>
              <a:t>An essay towards solving a problem in the doctrine of chances. Philosophical Transactions of the Royal Society of London, </a:t>
            </a:r>
            <a:r>
              <a:rPr lang="en-US" sz="1600" b="1"/>
              <a:t>53:370-418</a:t>
            </a:r>
          </a:p>
          <a:p>
            <a:endParaRPr lang="en-US" sz="1600" b="1"/>
          </a:p>
          <a:p>
            <a:r>
              <a:rPr lang="en-US" sz="1600" b="1"/>
              <a:t>Bayes Rule</a:t>
            </a:r>
            <a:endParaRPr lang="en-US" sz="1600"/>
          </a:p>
          <a:p>
            <a:endParaRPr lang="en-US" sz="16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F17453C9-E432-41D7-98A8-612B0A702EE9}" type="slidenum">
              <a:rPr lang="en-GB"/>
              <a:pPr/>
              <a:t>18</a:t>
            </a:fld>
            <a:endParaRPr lang="en-GB"/>
          </a:p>
        </p:txBody>
      </p:sp>
      <p:graphicFrame>
        <p:nvGraphicFramePr>
          <p:cNvPr id="1260560" name="Object 16"/>
          <p:cNvGraphicFramePr>
            <a:graphicFrameLocks noChangeAspect="1"/>
          </p:cNvGraphicFramePr>
          <p:nvPr/>
        </p:nvGraphicFramePr>
        <p:xfrm>
          <a:off x="1042988" y="2924175"/>
          <a:ext cx="5256212" cy="968375"/>
        </p:xfrm>
        <a:graphic>
          <a:graphicData uri="http://schemas.openxmlformats.org/presentationml/2006/ole">
            <p:oleObj spid="_x0000_s1260560" name="Equation" r:id="rId3" imgW="2273040" imgH="419040" progId="Equation.3">
              <p:embed/>
            </p:oleObj>
          </a:graphicData>
        </a:graphic>
      </p:graphicFrame>
      <p:pic>
        <p:nvPicPr>
          <p:cNvPr id="126056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3860800"/>
            <a:ext cx="1619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Bayesian Learning</a:t>
            </a:r>
            <a:endParaRPr lang="en-US"/>
          </a:p>
        </p:txBody>
      </p:sp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821BCB0C-1F4F-42F0-9571-74DE3241BC34}" type="slidenum">
              <a:rPr lang="en-GB"/>
              <a:pPr/>
              <a:t>19</a:t>
            </a:fld>
            <a:endParaRPr lang="en-GB"/>
          </a:p>
        </p:txBody>
      </p:sp>
      <p:graphicFrame>
        <p:nvGraphicFramePr>
          <p:cNvPr id="1232901" name="Object 5"/>
          <p:cNvGraphicFramePr>
            <a:graphicFrameLocks noChangeAspect="1"/>
          </p:cNvGraphicFramePr>
          <p:nvPr/>
        </p:nvGraphicFramePr>
        <p:xfrm>
          <a:off x="1043608" y="2348880"/>
          <a:ext cx="3652838" cy="1085850"/>
        </p:xfrm>
        <a:graphic>
          <a:graphicData uri="http://schemas.openxmlformats.org/presentationml/2006/ole">
            <p:oleObj spid="_x0000_s1232901" name="Equation" r:id="rId3" imgW="1409400" imgH="419040" progId="Equation.3">
              <p:embed/>
            </p:oleObj>
          </a:graphicData>
        </a:graphic>
      </p:graphicFrame>
      <p:graphicFrame>
        <p:nvGraphicFramePr>
          <p:cNvPr id="1232902" name="Object 6"/>
          <p:cNvGraphicFramePr>
            <a:graphicFrameLocks noChangeAspect="1"/>
          </p:cNvGraphicFramePr>
          <p:nvPr/>
        </p:nvGraphicFramePr>
        <p:xfrm>
          <a:off x="1115616" y="4581128"/>
          <a:ext cx="7243763" cy="1241425"/>
        </p:xfrm>
        <a:graphic>
          <a:graphicData uri="http://schemas.openxmlformats.org/presentationml/2006/ole">
            <p:oleObj spid="_x0000_s1232902" name="Equation" r:id="rId4" imgW="5930640" imgH="1015920" progId="Equation.3">
              <p:embed/>
            </p:oleObj>
          </a:graphicData>
        </a:graphic>
      </p:graphicFrame>
      <p:graphicFrame>
        <p:nvGraphicFramePr>
          <p:cNvPr id="1232904" name="Object 8"/>
          <p:cNvGraphicFramePr>
            <a:graphicFrameLocks noChangeAspect="1"/>
          </p:cNvGraphicFramePr>
          <p:nvPr/>
        </p:nvGraphicFramePr>
        <p:xfrm>
          <a:off x="6156176" y="1628800"/>
          <a:ext cx="2341388" cy="2557462"/>
        </p:xfrm>
        <a:graphic>
          <a:graphicData uri="http://schemas.openxmlformats.org/presentationml/2006/ole">
            <p:oleObj spid="_x0000_s1232904" name="Equation" r:id="rId5" imgW="1676160" imgH="17776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Probability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B38CAEAE-34D0-4FB4-9C93-95461CE42511}" type="slidenum">
              <a:rPr lang="en-GB"/>
              <a:pPr/>
              <a:t>2</a:t>
            </a:fld>
            <a:endParaRPr lang="en-GB"/>
          </a:p>
        </p:txBody>
      </p:sp>
      <p:sp>
        <p:nvSpPr>
          <p:cNvPr id="789603" name="Rectangle 99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789608" name="Rectangle 104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 dirty="0">
                <a:solidFill>
                  <a:srgbClr val="0E1F54"/>
                </a:solidFill>
              </a:rPr>
              <a:t>The world is a very uncertain place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dirty="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 dirty="0">
                <a:solidFill>
                  <a:srgbClr val="0E1F54"/>
                </a:solidFill>
              </a:rPr>
              <a:t>30 years of Artificial Intelligence and Database research danced around this fact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dirty="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 dirty="0">
                <a:solidFill>
                  <a:srgbClr val="0E1F54"/>
                </a:solidFill>
              </a:rPr>
              <a:t>And then a few AI researchers decided to use some ideas from the eighteenth century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sz="2000" dirty="0"/>
              <a:t>A patient takes a lab test and the result comes back positive. It is known that the test returns a correct positive result in only 98% of the cases and a correct negative result in only 97% of the cases. Furthermore, only 0.008 of the entire population has this disease.</a:t>
            </a:r>
          </a:p>
          <a:p>
            <a:pPr lvl="1">
              <a:buFont typeface="Wingdings" pitchFamily="2" charset="2"/>
              <a:buNone/>
            </a:pPr>
            <a:endParaRPr lang="en-GB" sz="1800" dirty="0"/>
          </a:p>
          <a:p>
            <a:pPr lvl="1">
              <a:buFont typeface="Wingdings" pitchFamily="2" charset="2"/>
              <a:buNone/>
            </a:pPr>
            <a:r>
              <a:rPr lang="en-GB" sz="1800" dirty="0"/>
              <a:t>1. What is the probability that this patient has cancer?</a:t>
            </a:r>
          </a:p>
          <a:p>
            <a:pPr lvl="1">
              <a:buFont typeface="Wingdings" pitchFamily="2" charset="2"/>
              <a:buNone/>
            </a:pPr>
            <a:r>
              <a:rPr lang="en-GB" sz="1800" dirty="0"/>
              <a:t>2. What is the probability that he does not have cancer?</a:t>
            </a:r>
          </a:p>
          <a:p>
            <a:pPr lvl="1">
              <a:buFont typeface="Wingdings" pitchFamily="2" charset="2"/>
              <a:buNone/>
            </a:pPr>
            <a:r>
              <a:rPr lang="en-GB" sz="1800" dirty="0"/>
              <a:t>3. What is the diagnosis?</a:t>
            </a:r>
          </a:p>
          <a:p>
            <a:endParaRPr lang="en-GB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A39C8745-EE6F-45BC-A896-4F37AD5AA4C1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3494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sz="2000"/>
              <a:t>The available data has two possible outcomes</a:t>
            </a:r>
          </a:p>
          <a:p>
            <a:endParaRPr lang="en-GB" sz="2000"/>
          </a:p>
          <a:p>
            <a:pPr lvl="2">
              <a:buFont typeface="Wingdings" pitchFamily="2" charset="2"/>
              <a:buNone/>
            </a:pPr>
            <a:r>
              <a:rPr lang="en-GB" sz="1600"/>
              <a:t>Positive (+) and Negative (-)</a:t>
            </a:r>
          </a:p>
          <a:p>
            <a:pPr lvl="2">
              <a:buFont typeface="Wingdings" pitchFamily="2" charset="2"/>
              <a:buNone/>
            </a:pPr>
            <a:endParaRPr lang="en-GB" sz="1600"/>
          </a:p>
          <a:p>
            <a:r>
              <a:rPr lang="en-GB" sz="1800"/>
              <a:t>Various probabilities are</a:t>
            </a:r>
            <a:r>
              <a:rPr lang="en-GB" sz="2000"/>
              <a:t> </a:t>
            </a:r>
          </a:p>
          <a:p>
            <a:pPr>
              <a:buFont typeface="Wingdings" pitchFamily="2" charset="2"/>
              <a:buNone/>
            </a:pPr>
            <a:endParaRPr lang="en-GB" sz="2000"/>
          </a:p>
          <a:p>
            <a:pPr lvl="2">
              <a:buFont typeface="Wingdings" pitchFamily="2" charset="2"/>
              <a:buNone/>
            </a:pPr>
            <a:r>
              <a:rPr lang="en-GB" sz="1600"/>
              <a:t>P(cancer) = 0.008	P(~cancer) = 0.992</a:t>
            </a:r>
          </a:p>
          <a:p>
            <a:pPr lvl="2">
              <a:buFont typeface="Wingdings" pitchFamily="2" charset="2"/>
              <a:buNone/>
            </a:pPr>
            <a:r>
              <a:rPr lang="en-GB" sz="1600"/>
              <a:t>P(+|cancer) = 0.98	P(-|cancer) = 0.02</a:t>
            </a:r>
          </a:p>
          <a:p>
            <a:pPr lvl="2">
              <a:buFont typeface="Wingdings" pitchFamily="2" charset="2"/>
              <a:buNone/>
            </a:pPr>
            <a:r>
              <a:rPr lang="en-GB" sz="1600"/>
              <a:t>P(+|~cancer) = 0.03	P(-|~cancer) 0.97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1800"/>
              <a:t>Now a new patient, whose test result is positive, Should we diagnose the patient have cancer or not?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21DFB127-B0F8-4C14-A9BD-23E57D79907C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Choosing Hypotheses</a:t>
            </a:r>
            <a:endParaRPr lang="en-US" b="0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 dirty="0"/>
              <a:t>Generally, we want the most probable hypothesis given the observed data 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r>
              <a:rPr lang="en-US" sz="1600" dirty="0"/>
              <a:t>Maximum a posteriori (</a:t>
            </a:r>
            <a:r>
              <a:rPr lang="en-US" sz="1600" b="1" dirty="0"/>
              <a:t>MAP</a:t>
            </a:r>
            <a:r>
              <a:rPr lang="en-US" sz="1600" dirty="0"/>
              <a:t>) hypothesis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Maximum likelihood (</a:t>
            </a:r>
            <a:r>
              <a:rPr lang="en-US" sz="1600" b="1" dirty="0"/>
              <a:t>ML</a:t>
            </a:r>
            <a:r>
              <a:rPr lang="en-US" sz="1600" dirty="0"/>
              <a:t>) hypothesis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93BC85B-1858-4D48-9486-97B75B026EAE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Maximum a posteriori (</a:t>
            </a:r>
            <a:r>
              <a:rPr lang="en-US" sz="3200" b="0" dirty="0"/>
              <a:t>MAP</a:t>
            </a:r>
            <a:r>
              <a:rPr lang="en-US" sz="3200" dirty="0"/>
              <a:t>)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/>
              <a:t>Maximum a posteriori (</a:t>
            </a:r>
            <a:r>
              <a:rPr lang="en-US" sz="1800" b="1"/>
              <a:t>MAP</a:t>
            </a:r>
            <a:r>
              <a:rPr lang="en-US" sz="1800"/>
              <a:t>) hypothesis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9DA35A95-122B-41D2-A434-75C7310F0D21}" type="slidenum">
              <a:rPr lang="en-GB"/>
              <a:pPr/>
              <a:t>23</a:t>
            </a:fld>
            <a:endParaRPr lang="en-GB"/>
          </a:p>
        </p:txBody>
      </p:sp>
      <p:graphicFrame>
        <p:nvGraphicFramePr>
          <p:cNvPr id="1236996" name="Object 4"/>
          <p:cNvGraphicFramePr>
            <a:graphicFrameLocks noChangeAspect="1"/>
          </p:cNvGraphicFramePr>
          <p:nvPr/>
        </p:nvGraphicFramePr>
        <p:xfrm>
          <a:off x="2605088" y="2420938"/>
          <a:ext cx="3651250" cy="1085850"/>
        </p:xfrm>
        <a:graphic>
          <a:graphicData uri="http://schemas.openxmlformats.org/presentationml/2006/ole">
            <p:oleObj spid="_x0000_s1236996" name="Equation" r:id="rId3" imgW="1409400" imgH="419040" progId="Equation.3">
              <p:embed/>
            </p:oleObj>
          </a:graphicData>
        </a:graphic>
      </p:graphicFrame>
      <p:graphicFrame>
        <p:nvGraphicFramePr>
          <p:cNvPr id="1236997" name="Object 5"/>
          <p:cNvGraphicFramePr>
            <a:graphicFrameLocks noChangeAspect="1"/>
          </p:cNvGraphicFramePr>
          <p:nvPr/>
        </p:nvGraphicFramePr>
        <p:xfrm>
          <a:off x="1014413" y="4011613"/>
          <a:ext cx="7185025" cy="712787"/>
        </p:xfrm>
        <a:graphic>
          <a:graphicData uri="http://schemas.openxmlformats.org/presentationml/2006/ole">
            <p:oleObj spid="_x0000_s1236997" name="Equation" r:id="rId4" imgW="4228920" imgH="419040" progId="Equation.3">
              <p:embed/>
            </p:oleObj>
          </a:graphicData>
        </a:graphic>
      </p:graphicFrame>
      <p:sp>
        <p:nvSpPr>
          <p:cNvPr id="1236998" name="Text Box 6"/>
          <p:cNvSpPr txBox="1">
            <a:spLocks noChangeArrowheads="1"/>
          </p:cNvSpPr>
          <p:nvPr/>
        </p:nvSpPr>
        <p:spPr bwMode="auto">
          <a:xfrm>
            <a:off x="1023938" y="4933950"/>
            <a:ext cx="6291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Note P(x) is independent of h, hence can be ignored.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(</a:t>
            </a:r>
            <a:r>
              <a:rPr lang="en-US" b="0"/>
              <a:t>ML</a:t>
            </a:r>
            <a:r>
              <a:rPr lang="en-US"/>
              <a:t>)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Assuming that each hypothesis in H is equally probable, i.e., P(h</a:t>
            </a:r>
            <a:r>
              <a:rPr lang="en-US" sz="1800" baseline="-25000"/>
              <a:t>i</a:t>
            </a:r>
            <a:r>
              <a:rPr lang="en-US" sz="1800"/>
              <a:t>) = P(h</a:t>
            </a:r>
            <a:r>
              <a:rPr lang="en-US" sz="1800" baseline="-25000"/>
              <a:t>j</a:t>
            </a:r>
            <a:r>
              <a:rPr lang="en-US" sz="1800"/>
              <a:t>), for all i and j, then we can drop P(h) in MAP. P(d|h) is often called the likelihood of data d given h. Any hypothesis that maximizes P(d|h) is called the maximum likelihood hypothesis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6C53B8BC-F07E-43FC-ABD7-6D08EB4FFBCA}" type="slidenum">
              <a:rPr lang="en-GB"/>
              <a:pPr/>
              <a:t>24</a:t>
            </a:fld>
            <a:endParaRPr lang="en-GB"/>
          </a:p>
        </p:txBody>
      </p:sp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2590800" y="4530725"/>
          <a:ext cx="3746500" cy="769938"/>
        </p:xfrm>
        <a:graphic>
          <a:graphicData uri="http://schemas.openxmlformats.org/presentationml/2006/ole">
            <p:oleObj spid="_x0000_s1238021" name="Equation" r:id="rId3" imgW="1358640" imgH="279360" progId="Equation.3">
              <p:embed/>
            </p:oleObj>
          </a:graphicData>
        </a:graphic>
      </p:graphicFrame>
      <p:graphicFrame>
        <p:nvGraphicFramePr>
          <p:cNvPr id="1238023" name="Object 7"/>
          <p:cNvGraphicFramePr>
            <a:graphicFrameLocks noChangeAspect="1"/>
          </p:cNvGraphicFramePr>
          <p:nvPr/>
        </p:nvGraphicFramePr>
        <p:xfrm>
          <a:off x="2641600" y="1844675"/>
          <a:ext cx="4002088" cy="652463"/>
        </p:xfrm>
        <a:graphic>
          <a:graphicData uri="http://schemas.openxmlformats.org/presentationml/2006/ole">
            <p:oleObj spid="_x0000_s1238023" name="Equation" r:id="rId4" imgW="1714320" imgH="2793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Does patient have cancer or not?</a:t>
            </a:r>
            <a:endParaRPr 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dirty="0"/>
              <a:t>Various probabilities are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P(cancer) = 0.008		P(~cancer) = 0.992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P(+|cancer) = 0.98		P(-|cancer) = 0.02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P(+|~cancer) = 0.03	</a:t>
            </a:r>
            <a:r>
              <a:rPr lang="en-GB" sz="1400" dirty="0" smtClean="0"/>
              <a:t>	P</a:t>
            </a:r>
            <a:r>
              <a:rPr lang="en-GB" sz="1400" dirty="0"/>
              <a:t>(-|~cancer) 0.97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Now a new patient, whose test result is positive, Should we diagnose the patient have cancer or not?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P(+|cancer)P(cancer)=0.98*0.008 = 0.078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P(+|~cancer)P(~cancer) = 0.03*0.992 = 0.298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/>
              <a:t>MAP:</a:t>
            </a:r>
            <a:r>
              <a:rPr lang="en-US" sz="1600" dirty="0"/>
              <a:t> P(+|cancer)P(cancer) &lt; P(+|~cancer)P(~cancer)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Diagnosis: ~cancer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BE1BD3D7-FF39-4072-BE1C-77C4A0922E60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Does patient have cancer or not?</a:t>
            </a:r>
            <a:endParaRPr lang="en-US"/>
          </a:p>
        </p:txBody>
      </p:sp>
      <p:sp>
        <p:nvSpPr>
          <p:cNvPr id="12400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dirty="0"/>
              <a:t>Various probabilities are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P(cancer) = 0.008		P(~cancer) = 0.992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P(+|cancer) = 0.98		P(-|cancer) = 0.02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GB" sz="1400" dirty="0"/>
              <a:t>P(+|~cancer) = 0.03	</a:t>
            </a:r>
            <a:r>
              <a:rPr lang="en-GB" sz="1400" dirty="0" smtClean="0"/>
              <a:t>	P</a:t>
            </a:r>
            <a:r>
              <a:rPr lang="en-GB" sz="1400" dirty="0"/>
              <a:t>(-|~cancer) 0.97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Now a new patient, whose test result is positive, Should we diagnose the patient have cancer or not?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P(+|cancer)P(cancer)=0.98*0.008 = 0.078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P(+|~cancer)P(~cancer) = 0.03*0.992 = 0.298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/>
              <a:t>MAP:</a:t>
            </a:r>
            <a:r>
              <a:rPr lang="en-US" sz="1600" dirty="0"/>
              <a:t> P(+|cancer)P(cancer) &lt; P(+|~cancer)P(~cancer)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/>
              <a:t>Diagnosis: ~cancer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6B25DAB1-AE33-4D24-B452-F566AA95D5EE}" type="slidenum">
              <a:rPr lang="en-GB"/>
              <a:pPr/>
              <a:t>26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410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4F758495-AA5F-4B06-A0FC-4F45B3E510AB}" type="slidenum">
              <a:rPr lang="en-GB"/>
              <a:pPr/>
              <a:t>27</a:t>
            </a:fld>
            <a:endParaRPr lang="en-GB"/>
          </a:p>
        </p:txBody>
      </p:sp>
      <p:graphicFrame>
        <p:nvGraphicFramePr>
          <p:cNvPr id="1241092" name="Object 4"/>
          <p:cNvGraphicFramePr>
            <a:graphicFrameLocks noChangeAspect="1"/>
          </p:cNvGraphicFramePr>
          <p:nvPr/>
        </p:nvGraphicFramePr>
        <p:xfrm>
          <a:off x="4284663" y="1557338"/>
          <a:ext cx="4103687" cy="3586162"/>
        </p:xfrm>
        <a:graphic>
          <a:graphicData uri="http://schemas.openxmlformats.org/presentationml/2006/ole">
            <p:oleObj spid="_x0000_s1241092" name="Document" r:id="rId3" imgW="5003164" imgH="4566196" progId="Word.Document.8">
              <p:embed/>
            </p:oleObj>
          </a:graphicData>
        </a:graphic>
      </p:graphicFrame>
      <p:sp>
        <p:nvSpPr>
          <p:cNvPr id="1241093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3457575" cy="46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600">
                <a:solidFill>
                  <a:srgbClr val="0E1F54"/>
                </a:solidFill>
              </a:rPr>
              <a:t>Classifying days according to whether someone will play tennis. </a:t>
            </a:r>
          </a:p>
          <a:p>
            <a:pPr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600">
              <a:solidFill>
                <a:srgbClr val="0E1F54"/>
              </a:solidFill>
            </a:endParaRPr>
          </a:p>
          <a:p>
            <a:pPr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600">
                <a:solidFill>
                  <a:srgbClr val="0E1F54"/>
                </a:solidFill>
              </a:rPr>
              <a:t>Each day is described by the attributes, Outlook, Temperature, Humidity and Wind. </a:t>
            </a:r>
          </a:p>
          <a:p>
            <a:pPr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600">
              <a:solidFill>
                <a:srgbClr val="0E1F54"/>
              </a:solidFill>
            </a:endParaRPr>
          </a:p>
          <a:p>
            <a:r>
              <a:rPr lang="en-US" sz="1600"/>
              <a:t>Based on the training data in the table, classify the following instance </a:t>
            </a:r>
          </a:p>
          <a:p>
            <a:endParaRPr lang="en-US" sz="1600"/>
          </a:p>
          <a:p>
            <a:r>
              <a:rPr lang="en-US" sz="1600">
                <a:solidFill>
                  <a:srgbClr val="0E1F54"/>
                </a:solidFill>
              </a:rPr>
              <a:t>Outlook = 	sunny </a:t>
            </a:r>
          </a:p>
          <a:p>
            <a:r>
              <a:rPr lang="en-US" sz="1600">
                <a:solidFill>
                  <a:srgbClr val="0E1F54"/>
                </a:solidFill>
              </a:rPr>
              <a:t>Temperature = 	cool</a:t>
            </a:r>
          </a:p>
          <a:p>
            <a:r>
              <a:rPr lang="en-US" sz="1600">
                <a:solidFill>
                  <a:srgbClr val="0E1F54"/>
                </a:solidFill>
              </a:rPr>
              <a:t>Humidity = 	high</a:t>
            </a:r>
          </a:p>
          <a:p>
            <a:r>
              <a:rPr lang="en-US" sz="1600">
                <a:solidFill>
                  <a:srgbClr val="0E1F54"/>
                </a:solidFill>
              </a:rPr>
              <a:t>Wind = 		strong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421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7F0D81A3-6151-4915-A3CB-6E6381F3BAD5}" type="slidenum">
              <a:rPr lang="en-GB"/>
              <a:pPr/>
              <a:t>28</a:t>
            </a:fld>
            <a:endParaRPr lang="en-GB"/>
          </a:p>
        </p:txBody>
      </p:sp>
      <p:graphicFrame>
        <p:nvGraphicFramePr>
          <p:cNvPr id="1242116" name="Object 4"/>
          <p:cNvGraphicFramePr>
            <a:graphicFrameLocks noChangeAspect="1"/>
          </p:cNvGraphicFramePr>
          <p:nvPr/>
        </p:nvGraphicFramePr>
        <p:xfrm>
          <a:off x="4284663" y="1557338"/>
          <a:ext cx="4103687" cy="3586162"/>
        </p:xfrm>
        <a:graphic>
          <a:graphicData uri="http://schemas.openxmlformats.org/presentationml/2006/ole">
            <p:oleObj spid="_x0000_s1242116" name="Document" r:id="rId3" imgW="5003164" imgH="4566196" progId="Word.Document.8">
              <p:embed/>
            </p:oleObj>
          </a:graphicData>
        </a:graphic>
      </p:graphicFrame>
      <p:sp>
        <p:nvSpPr>
          <p:cNvPr id="1242117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34575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Training sample pairs (X, D)</a:t>
            </a:r>
          </a:p>
          <a:p>
            <a:endParaRPr lang="en-US" sz="1600"/>
          </a:p>
          <a:p>
            <a:r>
              <a:rPr lang="en-US" sz="1600"/>
              <a:t>X = (x</a:t>
            </a:r>
            <a:r>
              <a:rPr lang="en-US" sz="1600" baseline="-25000"/>
              <a:t>1</a:t>
            </a:r>
            <a:r>
              <a:rPr lang="en-US" sz="1600"/>
              <a:t>, x</a:t>
            </a:r>
            <a:r>
              <a:rPr lang="en-US" sz="1600" baseline="-25000"/>
              <a:t>2</a:t>
            </a:r>
            <a:r>
              <a:rPr lang="en-US" sz="1600"/>
              <a:t>, …, x</a:t>
            </a:r>
            <a:r>
              <a:rPr lang="en-US" sz="1600" baseline="-25000"/>
              <a:t>n</a:t>
            </a:r>
            <a:r>
              <a:rPr lang="en-US" sz="1600"/>
              <a:t>) is the feature vector representing the instance. </a:t>
            </a:r>
          </a:p>
          <a:p>
            <a:endParaRPr lang="en-US" sz="1600"/>
          </a:p>
          <a:p>
            <a:r>
              <a:rPr lang="en-US" sz="1600"/>
              <a:t>D= (d</a:t>
            </a:r>
            <a:r>
              <a:rPr lang="en-US" sz="1600" baseline="-25000"/>
              <a:t>1</a:t>
            </a:r>
            <a:r>
              <a:rPr lang="en-US" sz="1600"/>
              <a:t>, d</a:t>
            </a:r>
            <a:r>
              <a:rPr lang="en-US" sz="1600" baseline="-25000"/>
              <a:t>2</a:t>
            </a:r>
            <a:r>
              <a:rPr lang="en-US" sz="1600"/>
              <a:t>, … d</a:t>
            </a:r>
            <a:r>
              <a:rPr lang="en-US" sz="1600" baseline="-25000"/>
              <a:t>m</a:t>
            </a:r>
            <a:r>
              <a:rPr lang="en-US" sz="1600"/>
              <a:t>) is the desired (target) output of the classifier</a:t>
            </a:r>
          </a:p>
          <a:p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431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DAD5BB47-6541-4FDD-84DF-18F8F46BEE85}" type="slidenum">
              <a:rPr lang="en-GB"/>
              <a:pPr/>
              <a:t>29</a:t>
            </a:fld>
            <a:endParaRPr lang="en-GB"/>
          </a:p>
        </p:txBody>
      </p:sp>
      <p:graphicFrame>
        <p:nvGraphicFramePr>
          <p:cNvPr id="1243140" name="Object 4"/>
          <p:cNvGraphicFramePr>
            <a:graphicFrameLocks noChangeAspect="1"/>
          </p:cNvGraphicFramePr>
          <p:nvPr/>
        </p:nvGraphicFramePr>
        <p:xfrm>
          <a:off x="4284663" y="1557338"/>
          <a:ext cx="4103687" cy="3586162"/>
        </p:xfrm>
        <a:graphic>
          <a:graphicData uri="http://schemas.openxmlformats.org/presentationml/2006/ole">
            <p:oleObj spid="_x0000_s1243140" name="Document" r:id="rId3" imgW="5003164" imgH="4566196" progId="Word.Document.8">
              <p:embed/>
            </p:oleObj>
          </a:graphicData>
        </a:graphic>
      </p:graphicFrame>
      <p:sp>
        <p:nvSpPr>
          <p:cNvPr id="1243141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3457575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Training sample pairs (X, D)</a:t>
            </a:r>
          </a:p>
          <a:p>
            <a:endParaRPr lang="en-US" sz="1600"/>
          </a:p>
          <a:p>
            <a:r>
              <a:rPr lang="en-US" sz="1600"/>
              <a:t>X = (x</a:t>
            </a:r>
            <a:r>
              <a:rPr lang="en-US" sz="1600" baseline="-25000"/>
              <a:t>1</a:t>
            </a:r>
            <a:r>
              <a:rPr lang="en-US" sz="1600"/>
              <a:t>, x</a:t>
            </a:r>
            <a:r>
              <a:rPr lang="en-US" sz="1600" baseline="-25000"/>
              <a:t>2</a:t>
            </a:r>
            <a:r>
              <a:rPr lang="en-US" sz="1600"/>
              <a:t>, …, x</a:t>
            </a:r>
            <a:r>
              <a:rPr lang="en-US" sz="1600" baseline="-25000"/>
              <a:t>n</a:t>
            </a:r>
            <a:r>
              <a:rPr lang="en-US" sz="1600"/>
              <a:t>) is the feature vector representing the instance. </a:t>
            </a:r>
          </a:p>
          <a:p>
            <a:endParaRPr lang="en-US" sz="1600"/>
          </a:p>
          <a:p>
            <a:r>
              <a:rPr lang="en-US" sz="1600"/>
              <a:t>n = 4</a:t>
            </a:r>
          </a:p>
          <a:p>
            <a:endParaRPr lang="en-US" sz="1600"/>
          </a:p>
          <a:p>
            <a:r>
              <a:rPr lang="en-US" sz="1600"/>
              <a:t>x</a:t>
            </a:r>
            <a:r>
              <a:rPr lang="en-US" sz="1600" baseline="-25000"/>
              <a:t>1</a:t>
            </a:r>
            <a:r>
              <a:rPr lang="en-US" sz="1600"/>
              <a:t>= outlook = {sunny, overcast, rain}</a:t>
            </a:r>
          </a:p>
          <a:p>
            <a:endParaRPr lang="en-US" sz="1600"/>
          </a:p>
          <a:p>
            <a:r>
              <a:rPr lang="en-US" sz="1600"/>
              <a:t>x</a:t>
            </a:r>
            <a:r>
              <a:rPr lang="en-US" sz="1600" baseline="-25000"/>
              <a:t>2</a:t>
            </a:r>
            <a:r>
              <a:rPr lang="en-US" sz="1600"/>
              <a:t>= temperature = {hot, mild, cool}</a:t>
            </a:r>
          </a:p>
          <a:p>
            <a:endParaRPr lang="en-US" sz="1600"/>
          </a:p>
          <a:p>
            <a:r>
              <a:rPr lang="en-US" sz="1600"/>
              <a:t>x</a:t>
            </a:r>
            <a:r>
              <a:rPr lang="en-US" sz="1600" baseline="-25000"/>
              <a:t>3</a:t>
            </a:r>
            <a:r>
              <a:rPr lang="en-US" sz="1600"/>
              <a:t>= humidity = {high, normal}</a:t>
            </a:r>
          </a:p>
          <a:p>
            <a:endParaRPr lang="en-US" sz="1600"/>
          </a:p>
          <a:p>
            <a:r>
              <a:rPr lang="en-US" sz="1600"/>
              <a:t>x</a:t>
            </a:r>
            <a:r>
              <a:rPr lang="en-US" sz="1600" baseline="-25000"/>
              <a:t>4</a:t>
            </a:r>
            <a:r>
              <a:rPr lang="en-US" sz="1600"/>
              <a:t>= wind = {weak, strong}</a:t>
            </a:r>
          </a:p>
          <a:p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Discrete Random Variables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A5CEC468-F802-4EFC-9F8D-B18553210113}" type="slidenum">
              <a:rPr lang="en-GB"/>
              <a:pPr/>
              <a:t>3</a:t>
            </a:fld>
            <a:endParaRPr lang="en-GB"/>
          </a:p>
        </p:txBody>
      </p:sp>
      <p:sp>
        <p:nvSpPr>
          <p:cNvPr id="1214468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14469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>
                <a:solidFill>
                  <a:srgbClr val="0E1F54"/>
                </a:solidFill>
              </a:rPr>
              <a:t>A is a Boolean-valued random variable if A denotes an event, and there is some degree of uncertainty as to whether A occurs.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r>
              <a:rPr lang="en-US">
                <a:solidFill>
                  <a:srgbClr val="0E1F54"/>
                </a:solidFill>
              </a:rPr>
              <a:t>Examples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A = The US president in 2023 will be male</a:t>
            </a: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A = You wake up tomorrow with a headache</a:t>
            </a: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A = You have Ebola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Illustrating Example</a:t>
            </a:r>
            <a:endParaRPr lang="en-US"/>
          </a:p>
        </p:txBody>
      </p:sp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CAC1081-2F3E-4B6C-BBD4-F8623FAF5DF2}" type="slidenum">
              <a:rPr lang="en-GB"/>
              <a:pPr/>
              <a:t>30</a:t>
            </a:fld>
            <a:endParaRPr lang="en-GB"/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4284663" y="1557338"/>
          <a:ext cx="4103687" cy="3586162"/>
        </p:xfrm>
        <a:graphic>
          <a:graphicData uri="http://schemas.openxmlformats.org/presentationml/2006/ole">
            <p:oleObj spid="_x0000_s1244164" name="Document" r:id="rId3" imgW="5003164" imgH="4566196" progId="Word.Document.8">
              <p:embed/>
            </p:oleObj>
          </a:graphicData>
        </a:graphic>
      </p:graphicFrame>
      <p:sp>
        <p:nvSpPr>
          <p:cNvPr id="1244165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34575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Training sample pairs (X, D)</a:t>
            </a:r>
          </a:p>
          <a:p>
            <a:endParaRPr lang="en-US" sz="1600"/>
          </a:p>
          <a:p>
            <a:r>
              <a:rPr lang="en-US" sz="1600"/>
              <a:t>D= (d</a:t>
            </a:r>
            <a:r>
              <a:rPr lang="en-US" sz="1600" baseline="-25000"/>
              <a:t>1</a:t>
            </a:r>
            <a:r>
              <a:rPr lang="en-US" sz="1600"/>
              <a:t>, d</a:t>
            </a:r>
            <a:r>
              <a:rPr lang="en-US" sz="1600" baseline="-25000"/>
              <a:t>2</a:t>
            </a:r>
            <a:r>
              <a:rPr lang="en-US" sz="1600"/>
              <a:t>, … d</a:t>
            </a:r>
            <a:r>
              <a:rPr lang="en-US" sz="1600" baseline="-25000"/>
              <a:t>m</a:t>
            </a:r>
            <a:r>
              <a:rPr lang="en-US" sz="1600"/>
              <a:t>) is the desired (target) output of the classifier</a:t>
            </a:r>
          </a:p>
          <a:p>
            <a:endParaRPr lang="en-US" sz="1600"/>
          </a:p>
          <a:p>
            <a:r>
              <a:rPr lang="en-US" sz="1600"/>
              <a:t>m = 1</a:t>
            </a:r>
          </a:p>
          <a:p>
            <a:endParaRPr lang="en-US" sz="1600"/>
          </a:p>
          <a:p>
            <a:r>
              <a:rPr lang="en-US" sz="1600"/>
              <a:t>d= Play Tennis = {yes, no}</a:t>
            </a:r>
          </a:p>
          <a:p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Bayesian Classifier</a:t>
            </a:r>
            <a:endParaRPr lang="en-US"/>
          </a:p>
        </p:txBody>
      </p:sp>
      <p:sp>
        <p:nvSpPr>
          <p:cNvPr id="124518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z="1600">
                <a:solidFill>
                  <a:srgbClr val="193693"/>
                </a:solidFill>
              </a:rPr>
              <a:t>The Bayesian approach to classifying a new instance X is to assign it to the most probable target value Y (MAP classifier)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74194DFA-D2E5-4095-9278-8DCAD9C0B83B}" type="slidenum">
              <a:rPr lang="en-GB"/>
              <a:pPr/>
              <a:t>31</a:t>
            </a:fld>
            <a:endParaRPr lang="en-GB"/>
          </a:p>
        </p:txBody>
      </p:sp>
      <p:graphicFrame>
        <p:nvGraphicFramePr>
          <p:cNvPr id="1245190" name="Object 6"/>
          <p:cNvGraphicFramePr>
            <a:graphicFrameLocks noChangeAspect="1"/>
          </p:cNvGraphicFramePr>
          <p:nvPr/>
        </p:nvGraphicFramePr>
        <p:xfrm>
          <a:off x="1619672" y="2420888"/>
          <a:ext cx="5819775" cy="3335337"/>
        </p:xfrm>
        <a:graphic>
          <a:graphicData uri="http://schemas.openxmlformats.org/presentationml/2006/ole">
            <p:oleObj spid="_x0000_s1245190" name="Equation" r:id="rId3" imgW="2349360" imgH="1346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Bayesian Classifier</a:t>
            </a:r>
            <a:endParaRPr lang="en-US"/>
          </a:p>
        </p:txBody>
      </p:sp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ABDC27D-9D3F-4540-A5AE-FE155F4F1C54}" type="slidenum">
              <a:rPr lang="en-GB"/>
              <a:pPr/>
              <a:t>32</a:t>
            </a:fld>
            <a:endParaRPr lang="en-GB"/>
          </a:p>
        </p:txBody>
      </p:sp>
      <p:graphicFrame>
        <p:nvGraphicFramePr>
          <p:cNvPr id="1246212" name="Object 4"/>
          <p:cNvGraphicFramePr>
            <a:graphicFrameLocks noChangeAspect="1"/>
          </p:cNvGraphicFramePr>
          <p:nvPr/>
        </p:nvGraphicFramePr>
        <p:xfrm>
          <a:off x="1691680" y="1700808"/>
          <a:ext cx="5819775" cy="723900"/>
        </p:xfrm>
        <a:graphic>
          <a:graphicData uri="http://schemas.openxmlformats.org/presentationml/2006/ole">
            <p:oleObj spid="_x0000_s1246212" name="Equation" r:id="rId3" imgW="2349360" imgH="291960" progId="Equation.3">
              <p:embed/>
            </p:oleObj>
          </a:graphicData>
        </a:graphic>
      </p:graphicFrame>
      <p:sp>
        <p:nvSpPr>
          <p:cNvPr id="1246213" name="Text Box 5"/>
          <p:cNvSpPr txBox="1">
            <a:spLocks noChangeArrowheads="1"/>
          </p:cNvSpPr>
          <p:nvPr/>
        </p:nvSpPr>
        <p:spPr bwMode="auto">
          <a:xfrm>
            <a:off x="1042988" y="2667000"/>
            <a:ext cx="72009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P(d</a:t>
            </a:r>
            <a:r>
              <a:rPr lang="en-US" sz="1600" baseline="-25000"/>
              <a:t>i</a:t>
            </a:r>
            <a:r>
              <a:rPr lang="en-US" sz="1600"/>
              <a:t>) is easy to calculate: simply counting how many times each target value d</a:t>
            </a:r>
            <a:r>
              <a:rPr lang="en-US" sz="1600" baseline="-25000"/>
              <a:t>i</a:t>
            </a:r>
            <a:r>
              <a:rPr lang="en-US" sz="1600"/>
              <a:t> occurs in the training set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P(d = yes) = 9/14</a:t>
            </a:r>
          </a:p>
          <a:p>
            <a:endParaRPr lang="en-US" sz="1600"/>
          </a:p>
          <a:p>
            <a:r>
              <a:rPr lang="en-US" sz="1600"/>
              <a:t>P(d = yes) = 5/14</a:t>
            </a:r>
          </a:p>
          <a:p>
            <a:endParaRPr lang="en-US" sz="1600"/>
          </a:p>
        </p:txBody>
      </p:sp>
      <p:graphicFrame>
        <p:nvGraphicFramePr>
          <p:cNvPr id="1246214" name="Object 6"/>
          <p:cNvGraphicFramePr>
            <a:graphicFrameLocks noChangeAspect="1"/>
          </p:cNvGraphicFramePr>
          <p:nvPr/>
        </p:nvGraphicFramePr>
        <p:xfrm>
          <a:off x="5148263" y="3141662"/>
          <a:ext cx="3541602" cy="3095649"/>
        </p:xfrm>
        <a:graphic>
          <a:graphicData uri="http://schemas.openxmlformats.org/presentationml/2006/ole">
            <p:oleObj spid="_x0000_s1246214" name="Document" r:id="rId4" imgW="5003164" imgH="4566196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Bayesian Classifier</a:t>
            </a:r>
            <a:endParaRPr lang="en-US"/>
          </a:p>
        </p:txBody>
      </p:sp>
      <p:sp>
        <p:nvSpPr>
          <p:cNvPr id="12482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 dirty="0">
              <a:solidFill>
                <a:srgbClr val="193693"/>
              </a:solidFill>
            </a:endParaRPr>
          </a:p>
          <a:p>
            <a:endParaRPr lang="en-US" sz="20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G53MLE |  Machine Learning | Dr </a:t>
            </a:r>
            <a:r>
              <a:rPr lang="en-GB" dirty="0" err="1" smtClean="0"/>
              <a:t>Guoping</a:t>
            </a:r>
            <a:r>
              <a:rPr lang="en-GB" dirty="0" smtClean="0"/>
              <a:t> Qiu</a:t>
            </a:r>
            <a:endParaRPr lang="en-GB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5B351638-AF5C-47DA-AA2A-00AF7C8DDBCD}" type="slidenum">
              <a:rPr lang="en-GB"/>
              <a:pPr/>
              <a:t>33</a:t>
            </a:fld>
            <a:endParaRPr lang="en-GB"/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/>
        </p:nvGraphicFramePr>
        <p:xfrm>
          <a:off x="1763713" y="1628775"/>
          <a:ext cx="5819775" cy="723900"/>
        </p:xfrm>
        <a:graphic>
          <a:graphicData uri="http://schemas.openxmlformats.org/presentationml/2006/ole">
            <p:oleObj spid="_x0000_s1248260" name="Equation" r:id="rId3" imgW="2349360" imgH="291960" progId="Equation.3">
              <p:embed/>
            </p:oleObj>
          </a:graphicData>
        </a:graphic>
      </p:graphicFrame>
      <p:sp>
        <p:nvSpPr>
          <p:cNvPr id="124826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8163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P(x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, 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en-US" sz="1600" dirty="0">
                <a:solidFill>
                  <a:schemeClr val="tx1"/>
                </a:solidFill>
              </a:rPr>
              <a:t>, 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, x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  <a:r>
              <a:rPr lang="en-US" sz="1600" dirty="0">
                <a:solidFill>
                  <a:schemeClr val="tx1"/>
                </a:solidFill>
              </a:rPr>
              <a:t>|d</a:t>
            </a:r>
            <a:r>
              <a:rPr lang="en-US" sz="1600" baseline="-25000" dirty="0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) is much more difficult to estimate.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this simple example, there are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3x3x2x2x2 = 72 possible terms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To obtain a reliable estimate, we need to see each terms many times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Hence, we need a very, very large training set! (which in most cases is impossible to get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248262" name="Object 6"/>
          <p:cNvGraphicFramePr>
            <a:graphicFrameLocks noChangeAspect="1"/>
          </p:cNvGraphicFramePr>
          <p:nvPr/>
        </p:nvGraphicFramePr>
        <p:xfrm>
          <a:off x="4932363" y="2708274"/>
          <a:ext cx="3625517" cy="3168997"/>
        </p:xfrm>
        <a:graphic>
          <a:graphicData uri="http://schemas.openxmlformats.org/presentationml/2006/ole">
            <p:oleObj spid="_x0000_s1248262" name="Document" r:id="rId4" imgW="5003164" imgH="4566196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Naïve Bayes Classifier</a:t>
            </a:r>
            <a:endParaRPr lang="en-US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76C915BF-3EAA-4643-9550-3E89A0BF59DE}" type="slidenum">
              <a:rPr lang="en-GB"/>
              <a:pPr/>
              <a:t>34</a:t>
            </a:fld>
            <a:endParaRPr lang="en-GB"/>
          </a:p>
        </p:txBody>
      </p:sp>
      <p:graphicFrame>
        <p:nvGraphicFramePr>
          <p:cNvPr id="1247236" name="Object 4"/>
          <p:cNvGraphicFramePr>
            <a:graphicFrameLocks noChangeAspect="1"/>
          </p:cNvGraphicFramePr>
          <p:nvPr/>
        </p:nvGraphicFramePr>
        <p:xfrm>
          <a:off x="1908175" y="2708275"/>
          <a:ext cx="5095875" cy="850900"/>
        </p:xfrm>
        <a:graphic>
          <a:graphicData uri="http://schemas.openxmlformats.org/presentationml/2006/ole">
            <p:oleObj spid="_x0000_s1247236" name="Equation" r:id="rId3" imgW="2057400" imgH="342720" progId="Equation.3">
              <p:embed/>
            </p:oleObj>
          </a:graphicData>
        </a:graphic>
      </p:graphicFrame>
      <p:sp>
        <p:nvSpPr>
          <p:cNvPr id="1247237" name="Text Box 5"/>
          <p:cNvSpPr txBox="1">
            <a:spLocks noChangeArrowheads="1"/>
          </p:cNvSpPr>
          <p:nvPr/>
        </p:nvSpPr>
        <p:spPr bwMode="auto">
          <a:xfrm>
            <a:off x="900113" y="1412875"/>
            <a:ext cx="74882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Naïve Bayes classifier is based on the simplifying assumption that the attribute values are conditionally independent given the target value.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This means, we have</a:t>
            </a:r>
          </a:p>
          <a:p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1247239" name="Object 7"/>
          <p:cNvGraphicFramePr>
            <a:graphicFrameLocks noChangeAspect="1"/>
          </p:cNvGraphicFramePr>
          <p:nvPr/>
        </p:nvGraphicFramePr>
        <p:xfrm>
          <a:off x="2179638" y="4581525"/>
          <a:ext cx="4970462" cy="1069975"/>
        </p:xfrm>
        <a:graphic>
          <a:graphicData uri="http://schemas.openxmlformats.org/presentationml/2006/ole">
            <p:oleObj spid="_x0000_s1247239" name="Equation" r:id="rId4" imgW="2006280" imgH="431640" progId="Equation.3">
              <p:embed/>
            </p:oleObj>
          </a:graphicData>
        </a:graphic>
      </p:graphicFrame>
      <p:sp>
        <p:nvSpPr>
          <p:cNvPr id="1247240" name="Rectangle 8"/>
          <p:cNvSpPr>
            <a:spLocks noChangeArrowheads="1"/>
          </p:cNvSpPr>
          <p:nvPr/>
        </p:nvSpPr>
        <p:spPr bwMode="auto">
          <a:xfrm>
            <a:off x="1042988" y="3860800"/>
            <a:ext cx="355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Naïve Bayes Classifier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 to the Example</a:t>
            </a:r>
            <a:endParaRPr lang="en-US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A8CD987-9891-42AF-B3DB-B84A65905623}" type="slidenum">
              <a:rPr lang="en-GB"/>
              <a:pPr/>
              <a:t>35</a:t>
            </a:fld>
            <a:endParaRPr lang="en-GB"/>
          </a:p>
        </p:txBody>
      </p:sp>
      <p:graphicFrame>
        <p:nvGraphicFramePr>
          <p:cNvPr id="1249286" name="Object 6"/>
          <p:cNvGraphicFramePr>
            <a:graphicFrameLocks noChangeAspect="1"/>
          </p:cNvGraphicFramePr>
          <p:nvPr/>
        </p:nvGraphicFramePr>
        <p:xfrm>
          <a:off x="755650" y="2066107"/>
          <a:ext cx="3960813" cy="858837"/>
        </p:xfrm>
        <a:graphic>
          <a:graphicData uri="http://schemas.openxmlformats.org/presentationml/2006/ole">
            <p:oleObj spid="_x0000_s1249286" name="Equation" r:id="rId3" imgW="1993680" imgH="431640" progId="Equation.3">
              <p:embed/>
            </p:oleObj>
          </a:graphicData>
        </a:graphic>
      </p:graphicFrame>
      <p:sp>
        <p:nvSpPr>
          <p:cNvPr id="1249287" name="Rectangle 7"/>
          <p:cNvSpPr>
            <a:spLocks noChangeArrowheads="1"/>
          </p:cNvSpPr>
          <p:nvPr/>
        </p:nvSpPr>
        <p:spPr bwMode="auto">
          <a:xfrm>
            <a:off x="755650" y="1463675"/>
            <a:ext cx="298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Naïve Bayes Classifier</a:t>
            </a:r>
          </a:p>
        </p:txBody>
      </p:sp>
      <p:graphicFrame>
        <p:nvGraphicFramePr>
          <p:cNvPr id="1249288" name="Object 8"/>
          <p:cNvGraphicFramePr>
            <a:graphicFrameLocks noChangeAspect="1"/>
          </p:cNvGraphicFramePr>
          <p:nvPr/>
        </p:nvGraphicFramePr>
        <p:xfrm>
          <a:off x="5003800" y="1412875"/>
          <a:ext cx="3455988" cy="3021013"/>
        </p:xfrm>
        <a:graphic>
          <a:graphicData uri="http://schemas.openxmlformats.org/presentationml/2006/ole">
            <p:oleObj spid="_x0000_s1249288" name="Document" r:id="rId4" imgW="5003164" imgH="4566196" progId="Word.Document.8">
              <p:embed/>
            </p:oleObj>
          </a:graphicData>
        </a:graphic>
      </p:graphicFrame>
      <p:graphicFrame>
        <p:nvGraphicFramePr>
          <p:cNvPr id="1249291" name="Object 11"/>
          <p:cNvGraphicFramePr>
            <a:graphicFrameLocks noChangeAspect="1"/>
          </p:cNvGraphicFramePr>
          <p:nvPr/>
        </p:nvGraphicFramePr>
        <p:xfrm>
          <a:off x="539552" y="4797152"/>
          <a:ext cx="8113295" cy="432048"/>
        </p:xfrm>
        <a:graphic>
          <a:graphicData uri="http://schemas.openxmlformats.org/presentationml/2006/ole">
            <p:oleObj spid="_x0000_s1249291" name="Equation" r:id="rId5" imgW="5486400" imgH="291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 to the Example</a:t>
            </a:r>
            <a:endParaRPr lang="en-US"/>
          </a:p>
        </p:txBody>
      </p:sp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790DB23C-35AB-4430-9933-9B80462DD336}" type="slidenum">
              <a:rPr lang="en-GB"/>
              <a:pPr/>
              <a:t>36</a:t>
            </a:fld>
            <a:endParaRPr lang="en-GB"/>
          </a:p>
        </p:txBody>
      </p:sp>
      <p:graphicFrame>
        <p:nvGraphicFramePr>
          <p:cNvPr id="1250310" name="Object 6"/>
          <p:cNvGraphicFramePr>
            <a:graphicFrameLocks noChangeAspect="1"/>
          </p:cNvGraphicFramePr>
          <p:nvPr/>
        </p:nvGraphicFramePr>
        <p:xfrm>
          <a:off x="4859338" y="2133600"/>
          <a:ext cx="3455987" cy="3021013"/>
        </p:xfrm>
        <a:graphic>
          <a:graphicData uri="http://schemas.openxmlformats.org/presentationml/2006/ole">
            <p:oleObj spid="_x0000_s1250310" name="Document" r:id="rId3" imgW="5003164" imgH="4566196" progId="Word.Document.8">
              <p:embed/>
            </p:oleObj>
          </a:graphicData>
        </a:graphic>
      </p:graphicFrame>
      <p:graphicFrame>
        <p:nvGraphicFramePr>
          <p:cNvPr id="1250312" name="Object 8"/>
          <p:cNvGraphicFramePr>
            <a:graphicFrameLocks noChangeAspect="1"/>
          </p:cNvGraphicFramePr>
          <p:nvPr/>
        </p:nvGraphicFramePr>
        <p:xfrm>
          <a:off x="755650" y="1557338"/>
          <a:ext cx="7273925" cy="387350"/>
        </p:xfrm>
        <a:graphic>
          <a:graphicData uri="http://schemas.openxmlformats.org/presentationml/2006/ole">
            <p:oleObj spid="_x0000_s1250312" name="Equation" r:id="rId4" imgW="5486400" imgH="291960" progId="Equation.3">
              <p:embed/>
            </p:oleObj>
          </a:graphicData>
        </a:graphic>
      </p:graphicFrame>
      <p:sp>
        <p:nvSpPr>
          <p:cNvPr id="1250313" name="Text Box 9"/>
          <p:cNvSpPr txBox="1">
            <a:spLocks noChangeArrowheads="1"/>
          </p:cNvSpPr>
          <p:nvPr/>
        </p:nvSpPr>
        <p:spPr bwMode="auto">
          <a:xfrm>
            <a:off x="806450" y="2168525"/>
            <a:ext cx="2252663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P(d=yes)=9/14 = 0.64</a:t>
            </a:r>
          </a:p>
          <a:p>
            <a:endParaRPr lang="en-US" sz="1400"/>
          </a:p>
          <a:p>
            <a:r>
              <a:rPr lang="en-US" sz="1400"/>
              <a:t>P(d=no)=5/14 = 0.36</a:t>
            </a:r>
          </a:p>
          <a:p>
            <a:endParaRPr lang="en-US" sz="1400"/>
          </a:p>
          <a:p>
            <a:r>
              <a:rPr lang="en-US" sz="1400"/>
              <a:t>P(x</a:t>
            </a:r>
            <a:r>
              <a:rPr lang="en-US" sz="1400" baseline="-25000"/>
              <a:t>1</a:t>
            </a:r>
            <a:r>
              <a:rPr lang="en-US" sz="1400"/>
              <a:t>=sunny|yes)=2/9</a:t>
            </a:r>
          </a:p>
          <a:p>
            <a:r>
              <a:rPr lang="en-US" sz="1400"/>
              <a:t>P(x</a:t>
            </a:r>
            <a:r>
              <a:rPr lang="en-US" sz="1400" baseline="-25000"/>
              <a:t>1</a:t>
            </a:r>
            <a:r>
              <a:rPr lang="en-US" sz="1400"/>
              <a:t>=sunny|no)=3/5</a:t>
            </a:r>
          </a:p>
          <a:p>
            <a:endParaRPr lang="en-US" sz="1400"/>
          </a:p>
          <a:p>
            <a:r>
              <a:rPr lang="en-US" sz="1400"/>
              <a:t>P(x</a:t>
            </a:r>
            <a:r>
              <a:rPr lang="en-US" sz="1400" baseline="-25000"/>
              <a:t>2</a:t>
            </a:r>
            <a:r>
              <a:rPr lang="en-US" sz="1400"/>
              <a:t>=cool|yes)=</a:t>
            </a:r>
          </a:p>
          <a:p>
            <a:r>
              <a:rPr lang="en-US" sz="1400"/>
              <a:t>P(x</a:t>
            </a:r>
            <a:r>
              <a:rPr lang="en-US" sz="1400" baseline="-25000"/>
              <a:t>2</a:t>
            </a:r>
            <a:r>
              <a:rPr lang="en-US" sz="1400"/>
              <a:t>=cool|no)=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P(x</a:t>
            </a:r>
            <a:r>
              <a:rPr lang="en-US" sz="1400" baseline="-25000"/>
              <a:t>3</a:t>
            </a:r>
            <a:r>
              <a:rPr lang="en-US" sz="1400"/>
              <a:t>=high|yes)=</a:t>
            </a:r>
          </a:p>
          <a:p>
            <a:r>
              <a:rPr lang="en-US" sz="1400"/>
              <a:t>P(x</a:t>
            </a:r>
            <a:r>
              <a:rPr lang="en-US" sz="1400" baseline="-25000"/>
              <a:t>3</a:t>
            </a:r>
            <a:r>
              <a:rPr lang="en-US" sz="1400"/>
              <a:t>=high|no)=</a:t>
            </a:r>
          </a:p>
          <a:p>
            <a:endParaRPr lang="en-US" sz="1400"/>
          </a:p>
          <a:p>
            <a:r>
              <a:rPr lang="en-US" sz="1400"/>
              <a:t>P(x</a:t>
            </a:r>
            <a:r>
              <a:rPr lang="en-US" sz="1400" baseline="-25000"/>
              <a:t>4</a:t>
            </a:r>
            <a:r>
              <a:rPr lang="en-US" sz="1400"/>
              <a:t>=strong|yes)=3/9</a:t>
            </a:r>
          </a:p>
          <a:p>
            <a:r>
              <a:rPr lang="en-US" sz="1400"/>
              <a:t>P(x</a:t>
            </a:r>
            <a:r>
              <a:rPr lang="en-US" sz="1400" baseline="-25000"/>
              <a:t>4</a:t>
            </a:r>
            <a:r>
              <a:rPr lang="en-US" sz="1400"/>
              <a:t>=strong|no)=3/5</a:t>
            </a:r>
          </a:p>
          <a:p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 to the Example</a:t>
            </a:r>
            <a:endParaRPr lang="en-US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en-US" sz="16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B9EFB2DB-ABC5-44AF-87F6-AE3DDA1288DF}" type="slidenum">
              <a:rPr lang="en-GB"/>
              <a:pPr/>
              <a:t>37</a:t>
            </a:fld>
            <a:endParaRPr lang="en-GB"/>
          </a:p>
        </p:txBody>
      </p:sp>
      <p:graphicFrame>
        <p:nvGraphicFramePr>
          <p:cNvPr id="1251332" name="Object 4"/>
          <p:cNvGraphicFramePr>
            <a:graphicFrameLocks noChangeAspect="1"/>
          </p:cNvGraphicFramePr>
          <p:nvPr/>
        </p:nvGraphicFramePr>
        <p:xfrm>
          <a:off x="4932363" y="2997200"/>
          <a:ext cx="3455987" cy="3021013"/>
        </p:xfrm>
        <a:graphic>
          <a:graphicData uri="http://schemas.openxmlformats.org/presentationml/2006/ole">
            <p:oleObj spid="_x0000_s1251332" name="Document" r:id="rId3" imgW="5003164" imgH="4566196" progId="Word.Document.8">
              <p:embed/>
            </p:oleObj>
          </a:graphicData>
        </a:graphic>
      </p:graphicFrame>
      <p:graphicFrame>
        <p:nvGraphicFramePr>
          <p:cNvPr id="1251333" name="Object 5"/>
          <p:cNvGraphicFramePr>
            <a:graphicFrameLocks noChangeAspect="1"/>
          </p:cNvGraphicFramePr>
          <p:nvPr/>
        </p:nvGraphicFramePr>
        <p:xfrm>
          <a:off x="992188" y="2133600"/>
          <a:ext cx="7207250" cy="303213"/>
        </p:xfrm>
        <a:graphic>
          <a:graphicData uri="http://schemas.openxmlformats.org/presentationml/2006/ole">
            <p:oleObj spid="_x0000_s1251333" name="Equation" r:id="rId4" imgW="5435280" imgH="228600" progId="Equation.3">
              <p:embed/>
            </p:oleObj>
          </a:graphicData>
        </a:graphic>
      </p:graphicFrame>
      <p:graphicFrame>
        <p:nvGraphicFramePr>
          <p:cNvPr id="1251335" name="Object 7"/>
          <p:cNvGraphicFramePr>
            <a:graphicFrameLocks noChangeAspect="1"/>
          </p:cNvGraphicFramePr>
          <p:nvPr/>
        </p:nvGraphicFramePr>
        <p:xfrm>
          <a:off x="1158875" y="2636838"/>
          <a:ext cx="6835775" cy="303212"/>
        </p:xfrm>
        <a:graphic>
          <a:graphicData uri="http://schemas.openxmlformats.org/presentationml/2006/ole">
            <p:oleObj spid="_x0000_s1251335" name="Equation" r:id="rId5" imgW="5155920" imgH="228600" progId="Equation.3">
              <p:embed/>
            </p:oleObj>
          </a:graphicData>
        </a:graphic>
      </p:graphicFrame>
      <p:graphicFrame>
        <p:nvGraphicFramePr>
          <p:cNvPr id="1251336" name="Object 8"/>
          <p:cNvGraphicFramePr>
            <a:graphicFrameLocks noChangeAspect="1"/>
          </p:cNvGraphicFramePr>
          <p:nvPr/>
        </p:nvGraphicFramePr>
        <p:xfrm>
          <a:off x="755650" y="1557338"/>
          <a:ext cx="7273925" cy="387350"/>
        </p:xfrm>
        <a:graphic>
          <a:graphicData uri="http://schemas.openxmlformats.org/presentationml/2006/ole">
            <p:oleObj spid="_x0000_s1251336" name="Equation" r:id="rId6" imgW="5486400" imgH="291960" progId="Equation.3">
              <p:embed/>
            </p:oleObj>
          </a:graphicData>
        </a:graphic>
      </p:graphicFrame>
      <p:sp>
        <p:nvSpPr>
          <p:cNvPr id="1251337" name="Text Box 9"/>
          <p:cNvSpPr txBox="1">
            <a:spLocks noChangeArrowheads="1"/>
          </p:cNvSpPr>
          <p:nvPr/>
        </p:nvSpPr>
        <p:spPr bwMode="auto">
          <a:xfrm>
            <a:off x="950913" y="3224213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= Play Tennis = 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Estimating Probabilities</a:t>
            </a:r>
            <a:endParaRPr lang="en-US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z="1800" dirty="0">
                <a:solidFill>
                  <a:srgbClr val="193693"/>
                </a:solidFill>
              </a:rPr>
              <a:t>So far, we estimate the probabilities by the fraction of times the event is observed to occur over the entire opportunities</a:t>
            </a:r>
          </a:p>
          <a:p>
            <a:pPr>
              <a:spcBef>
                <a:spcPct val="0"/>
              </a:spcBef>
              <a:buClrTx/>
            </a:pPr>
            <a:endParaRPr lang="en-US" sz="18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lang="en-US" sz="1800" dirty="0">
                <a:solidFill>
                  <a:srgbClr val="193693"/>
                </a:solidFill>
              </a:rPr>
              <a:t>In the above example, we estimated </a:t>
            </a:r>
          </a:p>
          <a:p>
            <a:pPr>
              <a:spcBef>
                <a:spcPct val="0"/>
              </a:spcBef>
              <a:buClrTx/>
            </a:pPr>
            <a:endParaRPr lang="en-US" sz="1800" dirty="0">
              <a:solidFill>
                <a:srgbClr val="193693"/>
              </a:solidFill>
            </a:endParaRPr>
          </a:p>
          <a:p>
            <a:pPr lvl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sz="1600" dirty="0">
                <a:solidFill>
                  <a:srgbClr val="193693"/>
                </a:solidFill>
              </a:rPr>
              <a:t>P(wind=</a:t>
            </a:r>
            <a:r>
              <a:rPr lang="en-US" sz="1600" dirty="0" err="1">
                <a:solidFill>
                  <a:srgbClr val="193693"/>
                </a:solidFill>
              </a:rPr>
              <a:t>strong|play</a:t>
            </a:r>
            <a:r>
              <a:rPr lang="en-US" sz="1600" dirty="0">
                <a:solidFill>
                  <a:srgbClr val="193693"/>
                </a:solidFill>
              </a:rPr>
              <a:t> tennis=no)=</a:t>
            </a:r>
            <a:r>
              <a:rPr lang="en-US" sz="1600" dirty="0" err="1">
                <a:solidFill>
                  <a:srgbClr val="193693"/>
                </a:solidFill>
              </a:rPr>
              <a:t>Nc</a:t>
            </a:r>
            <a:r>
              <a:rPr lang="en-US" sz="1600" dirty="0">
                <a:solidFill>
                  <a:srgbClr val="193693"/>
                </a:solidFill>
              </a:rPr>
              <a:t>/N, </a:t>
            </a:r>
          </a:p>
          <a:p>
            <a:pPr lvl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sz="1600" dirty="0">
                <a:solidFill>
                  <a:srgbClr val="193693"/>
                </a:solidFill>
              </a:rPr>
              <a:t>where N = 5 is the total number of training samples for which </a:t>
            </a:r>
          </a:p>
          <a:p>
            <a:pPr lvl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sz="1600" dirty="0">
                <a:solidFill>
                  <a:srgbClr val="193693"/>
                </a:solidFill>
              </a:rPr>
              <a:t>play tennis = no, and </a:t>
            </a:r>
            <a:r>
              <a:rPr lang="en-US" sz="1600" dirty="0" err="1">
                <a:solidFill>
                  <a:srgbClr val="193693"/>
                </a:solidFill>
              </a:rPr>
              <a:t>Nc</a:t>
            </a:r>
            <a:r>
              <a:rPr lang="en-US" sz="1600" dirty="0">
                <a:solidFill>
                  <a:srgbClr val="193693"/>
                </a:solidFill>
              </a:rPr>
              <a:t> is the number of these for which </a:t>
            </a:r>
          </a:p>
          <a:p>
            <a:pPr lvl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sz="1600" dirty="0">
                <a:solidFill>
                  <a:srgbClr val="193693"/>
                </a:solidFill>
              </a:rPr>
              <a:t>wind=strong</a:t>
            </a:r>
          </a:p>
          <a:p>
            <a:pPr>
              <a:spcBef>
                <a:spcPct val="0"/>
              </a:spcBef>
              <a:buClrTx/>
            </a:pPr>
            <a:endParaRPr lang="en-US" sz="18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lang="en-US" sz="1800" dirty="0">
                <a:solidFill>
                  <a:srgbClr val="193693"/>
                </a:solidFill>
              </a:rPr>
              <a:t>What happens if </a:t>
            </a:r>
            <a:r>
              <a:rPr lang="en-US" sz="1800" dirty="0" err="1">
                <a:solidFill>
                  <a:srgbClr val="193693"/>
                </a:solidFill>
              </a:rPr>
              <a:t>Nc</a:t>
            </a:r>
            <a:r>
              <a:rPr lang="en-US" sz="1800" dirty="0">
                <a:solidFill>
                  <a:srgbClr val="193693"/>
                </a:solidFill>
              </a:rPr>
              <a:t> =0 ?</a:t>
            </a:r>
          </a:p>
          <a:p>
            <a:pPr>
              <a:spcBef>
                <a:spcPct val="0"/>
              </a:spcBef>
              <a:buClrTx/>
            </a:pPr>
            <a:endParaRPr lang="en-US" sz="1800" dirty="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800" dirty="0">
              <a:solidFill>
                <a:srgbClr val="193693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AD9D8F25-4715-4AFA-A001-C5094230007A}" type="slidenum">
              <a:rPr lang="en-GB"/>
              <a:pPr/>
              <a:t>38</a:t>
            </a:fld>
            <a:endParaRPr lang="en-GB"/>
          </a:p>
        </p:txBody>
      </p:sp>
      <p:sp>
        <p:nvSpPr>
          <p:cNvPr id="1266697" name="Text Box 9"/>
          <p:cNvSpPr txBox="1">
            <a:spLocks noChangeArrowheads="1"/>
          </p:cNvSpPr>
          <p:nvPr/>
        </p:nvSpPr>
        <p:spPr bwMode="auto">
          <a:xfrm>
            <a:off x="1023938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Estimating Probabilities</a:t>
            </a:r>
            <a:endParaRPr lang="en-US"/>
          </a:p>
        </p:txBody>
      </p:sp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ClrTx/>
            </a:pPr>
            <a:r>
              <a:rPr lang="en-US" sz="1400">
                <a:solidFill>
                  <a:srgbClr val="193693"/>
                </a:solidFill>
              </a:rPr>
              <a:t>When Nc is small, however, such approach provides poor estimation. To avoid this difficulty, we can adopt the</a:t>
            </a:r>
            <a:r>
              <a:rPr lang="en-US" sz="1400" b="1">
                <a:solidFill>
                  <a:srgbClr val="193693"/>
                </a:solidFill>
              </a:rPr>
              <a:t> m-estimate</a:t>
            </a:r>
            <a:r>
              <a:rPr lang="en-US" sz="1400">
                <a:solidFill>
                  <a:srgbClr val="193693"/>
                </a:solidFill>
              </a:rPr>
              <a:t> of probability</a:t>
            </a: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en-US" sz="1400">
              <a:solidFill>
                <a:srgbClr val="193693"/>
              </a:solidFill>
            </a:endParaRPr>
          </a:p>
          <a:p>
            <a:endParaRPr lang="en-US" sz="200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624A6CA0-75C7-4DDE-AA30-75305B2003ED}" type="slidenum">
              <a:rPr lang="en-GB"/>
              <a:pPr/>
              <a:t>39</a:t>
            </a:fld>
            <a:endParaRPr lang="en-GB"/>
          </a:p>
        </p:txBody>
      </p:sp>
      <p:sp>
        <p:nvSpPr>
          <p:cNvPr id="1267716" name="Text Box 4"/>
          <p:cNvSpPr txBox="1">
            <a:spLocks noChangeArrowheads="1"/>
          </p:cNvSpPr>
          <p:nvPr/>
        </p:nvSpPr>
        <p:spPr bwMode="auto">
          <a:xfrm>
            <a:off x="1023938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67717" name="Object 5"/>
          <p:cNvGraphicFramePr>
            <a:graphicFrameLocks noChangeAspect="1"/>
          </p:cNvGraphicFramePr>
          <p:nvPr/>
        </p:nvGraphicFramePr>
        <p:xfrm>
          <a:off x="3492500" y="2060575"/>
          <a:ext cx="1211263" cy="784225"/>
        </p:xfrm>
        <a:graphic>
          <a:graphicData uri="http://schemas.openxmlformats.org/presentationml/2006/ole">
            <p:oleObj spid="_x0000_s1267717" name="Equation" r:id="rId3" imgW="609480" imgH="393480" progId="Equation.3">
              <p:embed/>
            </p:oleObj>
          </a:graphicData>
        </a:graphic>
      </p:graphicFrame>
      <p:sp>
        <p:nvSpPr>
          <p:cNvPr id="1267718" name="Text Box 6"/>
          <p:cNvSpPr txBox="1">
            <a:spLocks noChangeArrowheads="1"/>
          </p:cNvSpPr>
          <p:nvPr/>
        </p:nvSpPr>
        <p:spPr bwMode="auto">
          <a:xfrm>
            <a:off x="900113" y="2997200"/>
            <a:ext cx="734377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where P is the prior estimate of the probability we wish to estimate, m is a constant called the equivalent sample size.</a:t>
            </a:r>
          </a:p>
          <a:p>
            <a:endParaRPr lang="en-US" sz="1400"/>
          </a:p>
          <a:p>
            <a:r>
              <a:rPr lang="en-US" sz="1400"/>
              <a:t>A typical method for choosing P in the absence of other information is to assume uniform priors: If an attribute has k possible values we set P=1/K.</a:t>
            </a:r>
          </a:p>
          <a:p>
            <a:endParaRPr lang="en-US" sz="1400"/>
          </a:p>
          <a:p>
            <a:r>
              <a:rPr lang="en-US" sz="1400"/>
              <a:t>For example, P( wind =strong | play tennis=no), we note wind has two possible values, so uniform priors means P = ½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Probabilities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We write P(A) as “the fraction of possible worlds in which A is true”</a:t>
            </a:r>
          </a:p>
          <a:p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A0F62BC8-7D73-4A50-B5AC-6A83F0913A88}" type="slidenum">
              <a:rPr lang="en-GB"/>
              <a:pPr/>
              <a:t>4</a:t>
            </a:fld>
            <a:endParaRPr lang="en-GB"/>
          </a:p>
        </p:txBody>
      </p:sp>
      <p:sp>
        <p:nvSpPr>
          <p:cNvPr id="1216516" name="Rectangle 4"/>
          <p:cNvSpPr>
            <a:spLocks noChangeArrowheads="1"/>
          </p:cNvSpPr>
          <p:nvPr/>
        </p:nvSpPr>
        <p:spPr bwMode="auto">
          <a:xfrm>
            <a:off x="2916238" y="2852738"/>
            <a:ext cx="3455987" cy="2376487"/>
          </a:xfrm>
          <a:prstGeom prst="rect">
            <a:avLst/>
          </a:prstGeom>
          <a:solidFill>
            <a:srgbClr val="00008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6517" name="Rectangle 5"/>
          <p:cNvSpPr>
            <a:spLocks noChangeArrowheads="1"/>
          </p:cNvSpPr>
          <p:nvPr/>
        </p:nvSpPr>
        <p:spPr bwMode="auto">
          <a:xfrm>
            <a:off x="4284663" y="3284538"/>
            <a:ext cx="1439862" cy="936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16519" name="Text Box 7"/>
          <p:cNvSpPr txBox="1">
            <a:spLocks noChangeArrowheads="1"/>
          </p:cNvSpPr>
          <p:nvPr/>
        </p:nvSpPr>
        <p:spPr bwMode="auto">
          <a:xfrm>
            <a:off x="4356100" y="3419475"/>
            <a:ext cx="1603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Worlds in which A is true</a:t>
            </a:r>
          </a:p>
        </p:txBody>
      </p:sp>
      <p:sp>
        <p:nvSpPr>
          <p:cNvPr id="1216520" name="Text Box 8"/>
          <p:cNvSpPr txBox="1">
            <a:spLocks noChangeArrowheads="1"/>
          </p:cNvSpPr>
          <p:nvPr/>
        </p:nvSpPr>
        <p:spPr bwMode="auto">
          <a:xfrm>
            <a:off x="3059113" y="4365625"/>
            <a:ext cx="1603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Worlds in which A is false</a:t>
            </a:r>
          </a:p>
        </p:txBody>
      </p:sp>
      <p:sp>
        <p:nvSpPr>
          <p:cNvPr id="1216521" name="Text Box 9"/>
          <p:cNvSpPr txBox="1">
            <a:spLocks noChangeArrowheads="1"/>
          </p:cNvSpPr>
          <p:nvPr/>
        </p:nvSpPr>
        <p:spPr bwMode="auto">
          <a:xfrm>
            <a:off x="1166813" y="2863850"/>
            <a:ext cx="15335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Event space of all possible worlds</a:t>
            </a:r>
          </a:p>
        </p:txBody>
      </p:sp>
      <p:sp>
        <p:nvSpPr>
          <p:cNvPr id="1216522" name="Rectangle 10"/>
          <p:cNvSpPr>
            <a:spLocks noChangeArrowheads="1"/>
          </p:cNvSpPr>
          <p:nvPr/>
        </p:nvSpPr>
        <p:spPr bwMode="auto">
          <a:xfrm>
            <a:off x="6443663" y="3141663"/>
            <a:ext cx="244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P(A) = Area of</a:t>
            </a:r>
          </a:p>
          <a:p>
            <a:r>
              <a:rPr lang="en-US" sz="1800"/>
              <a:t>red rectangle </a:t>
            </a:r>
          </a:p>
        </p:txBody>
      </p:sp>
      <p:sp>
        <p:nvSpPr>
          <p:cNvPr id="1216523" name="Rectangle 11"/>
          <p:cNvSpPr>
            <a:spLocks noChangeArrowheads="1"/>
          </p:cNvSpPr>
          <p:nvPr/>
        </p:nvSpPr>
        <p:spPr bwMode="auto">
          <a:xfrm>
            <a:off x="971550" y="4368800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Its area is 1</a:t>
            </a:r>
          </a:p>
        </p:txBody>
      </p:sp>
      <p:sp>
        <p:nvSpPr>
          <p:cNvPr id="1216524" name="Line 12"/>
          <p:cNvSpPr>
            <a:spLocks noChangeShapeType="1"/>
          </p:cNvSpPr>
          <p:nvPr/>
        </p:nvSpPr>
        <p:spPr bwMode="auto">
          <a:xfrm>
            <a:off x="2051050" y="3357563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6525" name="Line 13"/>
          <p:cNvSpPr>
            <a:spLocks noChangeShapeType="1"/>
          </p:cNvSpPr>
          <p:nvPr/>
        </p:nvSpPr>
        <p:spPr bwMode="auto">
          <a:xfrm>
            <a:off x="2484438" y="4581525"/>
            <a:ext cx="2873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 b="1"/>
              <a:t>Car theft Example</a:t>
            </a:r>
          </a:p>
          <a:p>
            <a:endParaRPr lang="en-US" sz="1800" b="1"/>
          </a:p>
          <a:p>
            <a:pPr lvl="1"/>
            <a:r>
              <a:rPr lang="en-US" sz="1600"/>
              <a:t>Attributes are Color , Type , Origin, and the subject, stolen can be either yes or no.</a:t>
            </a:r>
          </a:p>
          <a:p>
            <a:endParaRPr lang="en-US" sz="16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1151A03D-9959-4779-AA33-568CB1F6303B}" type="slidenum">
              <a:rPr lang="en-GB"/>
              <a:pPr/>
              <a:t>40</a:t>
            </a:fld>
            <a:endParaRPr lang="en-GB"/>
          </a:p>
        </p:txBody>
      </p:sp>
      <p:pic>
        <p:nvPicPr>
          <p:cNvPr id="12697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2781300"/>
            <a:ext cx="4854575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400" b="1"/>
              <a:t>Car theft Example</a:t>
            </a:r>
          </a:p>
          <a:p>
            <a:endParaRPr lang="en-US" sz="1400" b="1"/>
          </a:p>
          <a:p>
            <a:pPr lvl="1"/>
            <a:r>
              <a:rPr lang="en-US" sz="1600"/>
              <a:t>We want to classify a Red Domestic SUV.</a:t>
            </a:r>
          </a:p>
          <a:p>
            <a:pPr lvl="1"/>
            <a:r>
              <a:rPr lang="en-US" sz="1600"/>
              <a:t>Note there is no example of a Red Domestic SUV in our data set. </a:t>
            </a:r>
            <a:endParaRPr lang="en-US" sz="10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1A1D319C-7DD2-4245-828C-3AE5146A2EE7}" type="slidenum">
              <a:rPr lang="en-GB"/>
              <a:pPr/>
              <a:t>41</a:t>
            </a:fld>
            <a:endParaRPr lang="en-GB"/>
          </a:p>
        </p:txBody>
      </p:sp>
      <p:pic>
        <p:nvPicPr>
          <p:cNvPr id="12687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2781300"/>
            <a:ext cx="4854575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/>
              <a:t>We need to estimate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0AD0B2AE-4F6C-465D-B885-C15BA0970FF5}" type="slidenum">
              <a:rPr lang="en-GB"/>
              <a:pPr/>
              <a:t>42</a:t>
            </a:fld>
            <a:endParaRPr lang="en-GB"/>
          </a:p>
        </p:txBody>
      </p:sp>
      <p:graphicFrame>
        <p:nvGraphicFramePr>
          <p:cNvPr id="1271812" name="Object 4"/>
          <p:cNvGraphicFramePr>
            <a:graphicFrameLocks noChangeAspect="1"/>
          </p:cNvGraphicFramePr>
          <p:nvPr/>
        </p:nvGraphicFramePr>
        <p:xfrm>
          <a:off x="2813050" y="2060575"/>
          <a:ext cx="2573338" cy="784225"/>
        </p:xfrm>
        <a:graphic>
          <a:graphicData uri="http://schemas.openxmlformats.org/presentationml/2006/ole">
            <p:oleObj spid="_x0000_s1271812" name="Equation" r:id="rId3" imgW="1295280" imgH="393480" progId="Equation.3">
              <p:embed/>
            </p:oleObj>
          </a:graphicData>
        </a:graphic>
      </p:graphicFrame>
      <p:sp>
        <p:nvSpPr>
          <p:cNvPr id="1271813" name="Text Box 5"/>
          <p:cNvSpPr txBox="1">
            <a:spLocks noChangeArrowheads="1"/>
          </p:cNvSpPr>
          <p:nvPr/>
        </p:nvSpPr>
        <p:spPr bwMode="auto">
          <a:xfrm>
            <a:off x="1384300" y="3371850"/>
            <a:ext cx="638651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 = the number of training examples for which d = d</a:t>
            </a:r>
            <a:r>
              <a:rPr lang="en-US" sz="1800" baseline="-25000"/>
              <a:t>j</a:t>
            </a:r>
          </a:p>
          <a:p>
            <a:r>
              <a:rPr lang="en-US" sz="1800"/>
              <a:t>Nc = number of examples for which d = d</a:t>
            </a:r>
            <a:r>
              <a:rPr lang="en-US" sz="1800" baseline="-25000"/>
              <a:t>j</a:t>
            </a:r>
            <a:r>
              <a:rPr lang="en-US" sz="1800"/>
              <a:t> and x = x</a:t>
            </a:r>
            <a:r>
              <a:rPr lang="en-US" sz="1800" baseline="-25000"/>
              <a:t>i</a:t>
            </a:r>
          </a:p>
          <a:p>
            <a:r>
              <a:rPr lang="en-US" sz="1800"/>
              <a:t>p = a priori estimate for P(x</a:t>
            </a:r>
            <a:r>
              <a:rPr lang="en-US" sz="1800" baseline="-25000"/>
              <a:t>i</a:t>
            </a:r>
            <a:r>
              <a:rPr lang="en-US" sz="1800"/>
              <a:t>|d</a:t>
            </a:r>
            <a:r>
              <a:rPr lang="en-US" sz="1800" baseline="-25000"/>
              <a:t>j</a:t>
            </a:r>
            <a:r>
              <a:rPr lang="en-US" sz="1800"/>
              <a:t>)</a:t>
            </a:r>
          </a:p>
          <a:p>
            <a:r>
              <a:rPr lang="en-US" sz="1800"/>
              <a:t>m = the equivalent sample size</a:t>
            </a:r>
          </a:p>
          <a:p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/>
              <a:t>To classify a Red, Domestic, SUV, we need to estimate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CE7CAEC3-414C-4D23-BDED-95536E649144}" type="slidenum">
              <a:rPr lang="en-GB"/>
              <a:pPr/>
              <a:t>43</a:t>
            </a:fld>
            <a:endParaRPr lang="en-GB"/>
          </a:p>
        </p:txBody>
      </p:sp>
      <p:graphicFrame>
        <p:nvGraphicFramePr>
          <p:cNvPr id="1270793" name="Object 9"/>
          <p:cNvGraphicFramePr>
            <a:graphicFrameLocks noChangeAspect="1"/>
          </p:cNvGraphicFramePr>
          <p:nvPr/>
        </p:nvGraphicFramePr>
        <p:xfrm>
          <a:off x="1331913" y="2205038"/>
          <a:ext cx="6264275" cy="387350"/>
        </p:xfrm>
        <a:graphic>
          <a:graphicData uri="http://schemas.openxmlformats.org/presentationml/2006/ole">
            <p:oleObj spid="_x0000_s1270793" name="Equation" r:id="rId3" imgW="4724280" imgH="2919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Yes: 		No: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Red: 		Red: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 = 5 		N =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Nc= 3 		Nc =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P = .5 		P = .5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m = 3 		m 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SUV: 		SUV: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 = 5 		N =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Nc = 1 		Nc 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P = .5 		P = .5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m = 3 		m 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Domestic:		Domestic: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 = 5 		N =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Nc = 2 		Nc =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P = .5 		P = .5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/>
              <a:t>m = 3 		m =3</a:t>
            </a:r>
          </a:p>
          <a:p>
            <a:pPr>
              <a:lnSpc>
                <a:spcPct val="80000"/>
              </a:lnSpc>
            </a:pPr>
            <a:endParaRPr lang="en-US" sz="10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C465ED55-E35E-48D8-8D0E-64E1799C7C8E}" type="slidenum">
              <a:rPr lang="en-GB"/>
              <a:pPr/>
              <a:t>44</a:t>
            </a:fld>
            <a:endParaRPr lang="en-GB"/>
          </a:p>
        </p:txBody>
      </p:sp>
      <p:pic>
        <p:nvPicPr>
          <p:cNvPr id="1272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557338"/>
            <a:ext cx="4854575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7FA9167E-3EA4-46B9-B35E-62C2C57A1E61}" type="slidenum">
              <a:rPr lang="en-GB"/>
              <a:pPr/>
              <a:t>45</a:t>
            </a:fld>
            <a:endParaRPr lang="en-GB"/>
          </a:p>
        </p:txBody>
      </p:sp>
      <p:pic>
        <p:nvPicPr>
          <p:cNvPr id="1273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412875"/>
            <a:ext cx="4854575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3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4262438"/>
            <a:ext cx="70294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Illustrative Example</a:t>
            </a:r>
            <a:endParaRPr lang="en-US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/>
              <a:t>To classify a Red, Domestic, SUV, we need to estimate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DDE7BAF8-3A69-4AFB-90FD-E856E667E1D6}" type="slidenum">
              <a:rPr lang="en-GB"/>
              <a:pPr/>
              <a:t>46</a:t>
            </a:fld>
            <a:endParaRPr lang="en-GB"/>
          </a:p>
        </p:txBody>
      </p:sp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1331913" y="2205038"/>
          <a:ext cx="6264275" cy="387350"/>
        </p:xfrm>
        <a:graphic>
          <a:graphicData uri="http://schemas.openxmlformats.org/presentationml/2006/ole">
            <p:oleObj spid="_x0000_s1274884" name="Equation" r:id="rId3" imgW="4724280" imgH="291960" progId="Equation.3">
              <p:embed/>
            </p:oleObj>
          </a:graphicData>
        </a:graphic>
      </p:graphicFrame>
      <p:graphicFrame>
        <p:nvGraphicFramePr>
          <p:cNvPr id="1274885" name="Object 5"/>
          <p:cNvGraphicFramePr>
            <a:graphicFrameLocks noChangeAspect="1"/>
          </p:cNvGraphicFramePr>
          <p:nvPr/>
        </p:nvGraphicFramePr>
        <p:xfrm>
          <a:off x="1865313" y="3138488"/>
          <a:ext cx="5338762" cy="538162"/>
        </p:xfrm>
        <a:graphic>
          <a:graphicData uri="http://schemas.openxmlformats.org/presentationml/2006/ole">
            <p:oleObj spid="_x0000_s1274885" name="Equation" r:id="rId4" imgW="4025880" imgH="406080" progId="Equation.3">
              <p:embed/>
            </p:oleObj>
          </a:graphicData>
        </a:graphic>
      </p:graphicFrame>
      <p:graphicFrame>
        <p:nvGraphicFramePr>
          <p:cNvPr id="1274886" name="Object 6"/>
          <p:cNvGraphicFramePr>
            <a:graphicFrameLocks noChangeAspect="1"/>
          </p:cNvGraphicFramePr>
          <p:nvPr/>
        </p:nvGraphicFramePr>
        <p:xfrm>
          <a:off x="1985963" y="4149725"/>
          <a:ext cx="5035550" cy="538163"/>
        </p:xfrm>
        <a:graphic>
          <a:graphicData uri="http://schemas.openxmlformats.org/presentationml/2006/ole">
            <p:oleObj spid="_x0000_s1274886" name="Equation" r:id="rId5" imgW="3797280" imgH="406080" progId="Equation.3">
              <p:embed/>
            </p:oleObj>
          </a:graphicData>
        </a:graphic>
      </p:graphicFrame>
      <p:sp>
        <p:nvSpPr>
          <p:cNvPr id="1274887" name="Text Box 7"/>
          <p:cNvSpPr txBox="1">
            <a:spLocks noChangeArrowheads="1"/>
          </p:cNvSpPr>
          <p:nvPr/>
        </p:nvSpPr>
        <p:spPr bwMode="auto">
          <a:xfrm>
            <a:off x="1455738" y="4951413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= 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Readings</a:t>
            </a:r>
            <a:endParaRPr lang="en-US"/>
          </a:p>
        </p:txBody>
      </p:sp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sz="1800"/>
              <a:t>T. M. Mitchell, Machine Learning, McGraw-Hill International Edition, 1997</a:t>
            </a:r>
          </a:p>
          <a:p>
            <a:endParaRPr lang="en-US" sz="1800"/>
          </a:p>
          <a:p>
            <a:pPr>
              <a:buFont typeface="Wingdings" pitchFamily="2" charset="2"/>
              <a:buNone/>
            </a:pPr>
            <a:r>
              <a:rPr lang="en-US" sz="1800"/>
              <a:t>Chapter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8128E594-D5B2-407D-B325-135FE1AAA9C1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Tutorial/Exercise Questions</a:t>
            </a:r>
            <a:endParaRPr lang="en-US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1400"/>
              <a:t>Re-work the 3 illustrate examples covered in lecture.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140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1400"/>
              <a:t>Customers responses to a market survey is a follows. Attribute are age, which takes the value of young (Y), middle age (M) and old age (O); income which can be low (L) and high (H); owner of a credit card can be yes (Y) and (N). Design a Naïve  Bayesian classifier to decide if customer David will response or not.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63D000C8-A6AE-4766-9276-957D40C4F115}" type="slidenum">
              <a:rPr lang="en-GB"/>
              <a:pPr/>
              <a:t>48</a:t>
            </a:fld>
            <a:endParaRPr lang="en-GB"/>
          </a:p>
        </p:txBody>
      </p:sp>
      <p:graphicFrame>
        <p:nvGraphicFramePr>
          <p:cNvPr id="1277066" name="Group 138"/>
          <p:cNvGraphicFramePr>
            <a:graphicFrameLocks noGrp="1"/>
          </p:cNvGraphicFramePr>
          <p:nvPr/>
        </p:nvGraphicFramePr>
        <p:xfrm>
          <a:off x="2555875" y="3213100"/>
          <a:ext cx="4032250" cy="2482217"/>
        </p:xfrm>
        <a:graphic>
          <a:graphicData uri="http://schemas.openxmlformats.org/drawingml/2006/table">
            <a:tbl>
              <a:tblPr/>
              <a:tblGrid>
                <a:gridCol w="836613"/>
                <a:gridCol w="554037"/>
                <a:gridCol w="801688"/>
                <a:gridCol w="971550"/>
                <a:gridCol w="86836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Own credit cards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Rachel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Hannah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Nellie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E1F54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David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E4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D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C8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E1F54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913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Axioms of Probability Theory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B7AB825E-1C0C-414E-9B59-882F0091B26E}" type="slidenum">
              <a:rPr lang="en-GB"/>
              <a:pPr/>
              <a:t>5</a:t>
            </a:fld>
            <a:endParaRPr lang="en-GB"/>
          </a:p>
        </p:txBody>
      </p:sp>
      <p:sp>
        <p:nvSpPr>
          <p:cNvPr id="1212420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12421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r>
              <a:rPr lang="en-US" sz="2000">
                <a:solidFill>
                  <a:srgbClr val="0E1F54"/>
                </a:solidFill>
              </a:rPr>
              <a:t>All probabilities between 0 and 1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sz="20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600">
                <a:solidFill>
                  <a:srgbClr val="0E1F54"/>
                </a:solidFill>
              </a:rPr>
              <a:t>0&lt;= P(A) &lt;= 1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sz="20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 startAt="2"/>
            </a:pPr>
            <a:r>
              <a:rPr lang="en-US" sz="2000">
                <a:solidFill>
                  <a:srgbClr val="0E1F54"/>
                </a:solidFill>
              </a:rPr>
              <a:t>True proposition has probability 1, false has probability 0. 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        </a:t>
            </a:r>
            <a:r>
              <a:rPr lang="en-US" sz="1800" i="1">
                <a:solidFill>
                  <a:srgbClr val="0E1F54"/>
                </a:solidFill>
              </a:rPr>
              <a:t>P</a:t>
            </a:r>
            <a:r>
              <a:rPr lang="en-US" sz="1800">
                <a:solidFill>
                  <a:srgbClr val="0E1F54"/>
                </a:solidFill>
              </a:rPr>
              <a:t>(true) = 1        </a:t>
            </a:r>
            <a:r>
              <a:rPr lang="en-US" sz="1800" i="1">
                <a:solidFill>
                  <a:srgbClr val="0E1F54"/>
                </a:solidFill>
              </a:rPr>
              <a:t>P</a:t>
            </a:r>
            <a:r>
              <a:rPr lang="en-US" sz="1800">
                <a:solidFill>
                  <a:srgbClr val="0E1F54"/>
                </a:solidFill>
              </a:rPr>
              <a:t>(false) = 0.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sz="20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 startAt="3"/>
            </a:pPr>
            <a:r>
              <a:rPr lang="en-US" sz="2000">
                <a:solidFill>
                  <a:srgbClr val="0E1F54"/>
                </a:solidFill>
              </a:rPr>
              <a:t>The probability of  disjunction is: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 startAt="3"/>
            </a:pPr>
            <a:endParaRPr lang="en-US" sz="20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P( A or B) = P(A) + P(B) – P (A and B)</a:t>
            </a:r>
          </a:p>
        </p:txBody>
      </p:sp>
      <p:graphicFrame>
        <p:nvGraphicFramePr>
          <p:cNvPr id="1212423" name="Object 7"/>
          <p:cNvGraphicFramePr>
            <a:graphicFrameLocks noChangeAspect="1"/>
          </p:cNvGraphicFramePr>
          <p:nvPr/>
        </p:nvGraphicFramePr>
        <p:xfrm>
          <a:off x="3924300" y="5589588"/>
          <a:ext cx="4465638" cy="409575"/>
        </p:xfrm>
        <a:graphic>
          <a:graphicData uri="http://schemas.openxmlformats.org/presentationml/2006/ole">
            <p:oleObj spid="_x0000_s1212423" name="Equation" r:id="rId4" imgW="2209680" imgH="203040" progId="Equation.3">
              <p:embed/>
            </p:oleObj>
          </a:graphicData>
        </a:graphic>
      </p:graphicFrame>
      <p:sp>
        <p:nvSpPr>
          <p:cNvPr id="1212424" name="Text Box 8"/>
          <p:cNvSpPr txBox="1">
            <a:spLocks noChangeArrowheads="1"/>
          </p:cNvSpPr>
          <p:nvPr/>
        </p:nvSpPr>
        <p:spPr bwMode="auto">
          <a:xfrm>
            <a:off x="879475" y="5654675"/>
            <a:ext cx="298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Sometimes it is written as this: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the Axioms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DB324671-B0CE-492B-A418-40C18F3B9EFB}" type="slidenum">
              <a:rPr lang="en-GB"/>
              <a:pPr/>
              <a:t>6</a:t>
            </a:fld>
            <a:endParaRPr lang="en-GB"/>
          </a:p>
        </p:txBody>
      </p:sp>
      <p:sp>
        <p:nvSpPr>
          <p:cNvPr id="1219588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P( A or B) = P(A) + P(B) – P (A and B)</a:t>
            </a:r>
            <a:endParaRPr lang="en-GB" sz="14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19589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sp>
        <p:nvSpPr>
          <p:cNvPr id="1219590" name="Rectangle 6"/>
          <p:cNvSpPr>
            <a:spLocks noChangeArrowheads="1"/>
          </p:cNvSpPr>
          <p:nvPr/>
        </p:nvSpPr>
        <p:spPr bwMode="auto">
          <a:xfrm>
            <a:off x="2484438" y="2997200"/>
            <a:ext cx="2232025" cy="1800225"/>
          </a:xfrm>
          <a:prstGeom prst="rect">
            <a:avLst/>
          </a:prstGeom>
          <a:solidFill>
            <a:srgbClr val="26E44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1" name="Rectangle 7"/>
          <p:cNvSpPr>
            <a:spLocks noChangeArrowheads="1"/>
          </p:cNvSpPr>
          <p:nvPr/>
        </p:nvSpPr>
        <p:spPr bwMode="auto">
          <a:xfrm>
            <a:off x="4211638" y="3429000"/>
            <a:ext cx="504825" cy="10080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2" name="Rectangle 8"/>
          <p:cNvSpPr>
            <a:spLocks noChangeArrowheads="1"/>
          </p:cNvSpPr>
          <p:nvPr/>
        </p:nvSpPr>
        <p:spPr bwMode="auto">
          <a:xfrm>
            <a:off x="4714875" y="3429000"/>
            <a:ext cx="1009650" cy="10080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9593" name="Freeform 9"/>
          <p:cNvSpPr>
            <a:spLocks/>
          </p:cNvSpPr>
          <p:nvPr/>
        </p:nvSpPr>
        <p:spPr bwMode="auto">
          <a:xfrm>
            <a:off x="2268538" y="2852738"/>
            <a:ext cx="2590800" cy="2016125"/>
          </a:xfrm>
          <a:custGeom>
            <a:avLst/>
            <a:gdLst/>
            <a:ahLst/>
            <a:cxnLst>
              <a:cxn ang="0">
                <a:pos x="552" y="69"/>
              </a:cxn>
              <a:cxn ang="0">
                <a:pos x="99" y="159"/>
              </a:cxn>
              <a:cxn ang="0">
                <a:pos x="8" y="1021"/>
              </a:cxn>
              <a:cxn ang="0">
                <a:pos x="53" y="1339"/>
              </a:cxn>
              <a:cxn ang="0">
                <a:pos x="280" y="1475"/>
              </a:cxn>
              <a:cxn ang="0">
                <a:pos x="643" y="1475"/>
              </a:cxn>
              <a:cxn ang="0">
                <a:pos x="1142" y="1475"/>
              </a:cxn>
              <a:cxn ang="0">
                <a:pos x="1459" y="1475"/>
              </a:cxn>
              <a:cxn ang="0">
                <a:pos x="1641" y="1475"/>
              </a:cxn>
              <a:cxn ang="0">
                <a:pos x="1777" y="1475"/>
              </a:cxn>
              <a:cxn ang="0">
                <a:pos x="1777" y="1384"/>
              </a:cxn>
              <a:cxn ang="0">
                <a:pos x="1777" y="1293"/>
              </a:cxn>
              <a:cxn ang="0">
                <a:pos x="1777" y="1248"/>
              </a:cxn>
              <a:cxn ang="0">
                <a:pos x="1777" y="931"/>
              </a:cxn>
              <a:cxn ang="0">
                <a:pos x="1777" y="658"/>
              </a:cxn>
              <a:cxn ang="0">
                <a:pos x="1731" y="386"/>
              </a:cxn>
              <a:cxn ang="0">
                <a:pos x="1731" y="250"/>
              </a:cxn>
              <a:cxn ang="0">
                <a:pos x="1731" y="114"/>
              </a:cxn>
              <a:cxn ang="0">
                <a:pos x="1641" y="69"/>
              </a:cxn>
              <a:cxn ang="0">
                <a:pos x="1595" y="69"/>
              </a:cxn>
              <a:cxn ang="0">
                <a:pos x="1323" y="23"/>
              </a:cxn>
              <a:cxn ang="0">
                <a:pos x="1142" y="69"/>
              </a:cxn>
              <a:cxn ang="0">
                <a:pos x="734" y="69"/>
              </a:cxn>
              <a:cxn ang="0">
                <a:pos x="552" y="23"/>
              </a:cxn>
              <a:cxn ang="0">
                <a:pos x="507" y="69"/>
              </a:cxn>
            </a:cxnLst>
            <a:rect l="0" t="0" r="r" b="b"/>
            <a:pathLst>
              <a:path w="1800" h="1498">
                <a:moveTo>
                  <a:pt x="552" y="69"/>
                </a:moveTo>
                <a:cubicBezTo>
                  <a:pt x="371" y="34"/>
                  <a:pt x="190" y="0"/>
                  <a:pt x="99" y="159"/>
                </a:cubicBezTo>
                <a:cubicBezTo>
                  <a:pt x="8" y="318"/>
                  <a:pt x="16" y="824"/>
                  <a:pt x="8" y="1021"/>
                </a:cubicBezTo>
                <a:cubicBezTo>
                  <a:pt x="0" y="1218"/>
                  <a:pt x="8" y="1263"/>
                  <a:pt x="53" y="1339"/>
                </a:cubicBezTo>
                <a:cubicBezTo>
                  <a:pt x="98" y="1415"/>
                  <a:pt x="182" y="1452"/>
                  <a:pt x="280" y="1475"/>
                </a:cubicBezTo>
                <a:cubicBezTo>
                  <a:pt x="378" y="1498"/>
                  <a:pt x="499" y="1475"/>
                  <a:pt x="643" y="1475"/>
                </a:cubicBezTo>
                <a:cubicBezTo>
                  <a:pt x="787" y="1475"/>
                  <a:pt x="1006" y="1475"/>
                  <a:pt x="1142" y="1475"/>
                </a:cubicBezTo>
                <a:cubicBezTo>
                  <a:pt x="1278" y="1475"/>
                  <a:pt x="1376" y="1475"/>
                  <a:pt x="1459" y="1475"/>
                </a:cubicBezTo>
                <a:cubicBezTo>
                  <a:pt x="1542" y="1475"/>
                  <a:pt x="1588" y="1475"/>
                  <a:pt x="1641" y="1475"/>
                </a:cubicBezTo>
                <a:cubicBezTo>
                  <a:pt x="1694" y="1475"/>
                  <a:pt x="1754" y="1490"/>
                  <a:pt x="1777" y="1475"/>
                </a:cubicBezTo>
                <a:cubicBezTo>
                  <a:pt x="1800" y="1460"/>
                  <a:pt x="1777" y="1414"/>
                  <a:pt x="1777" y="1384"/>
                </a:cubicBezTo>
                <a:cubicBezTo>
                  <a:pt x="1777" y="1354"/>
                  <a:pt x="1777" y="1316"/>
                  <a:pt x="1777" y="1293"/>
                </a:cubicBezTo>
                <a:cubicBezTo>
                  <a:pt x="1777" y="1270"/>
                  <a:pt x="1777" y="1308"/>
                  <a:pt x="1777" y="1248"/>
                </a:cubicBezTo>
                <a:cubicBezTo>
                  <a:pt x="1777" y="1188"/>
                  <a:pt x="1777" y="1029"/>
                  <a:pt x="1777" y="931"/>
                </a:cubicBezTo>
                <a:cubicBezTo>
                  <a:pt x="1777" y="833"/>
                  <a:pt x="1785" y="749"/>
                  <a:pt x="1777" y="658"/>
                </a:cubicBezTo>
                <a:cubicBezTo>
                  <a:pt x="1769" y="567"/>
                  <a:pt x="1739" y="454"/>
                  <a:pt x="1731" y="386"/>
                </a:cubicBezTo>
                <a:cubicBezTo>
                  <a:pt x="1723" y="318"/>
                  <a:pt x="1731" y="295"/>
                  <a:pt x="1731" y="250"/>
                </a:cubicBezTo>
                <a:cubicBezTo>
                  <a:pt x="1731" y="205"/>
                  <a:pt x="1746" y="144"/>
                  <a:pt x="1731" y="114"/>
                </a:cubicBezTo>
                <a:cubicBezTo>
                  <a:pt x="1716" y="84"/>
                  <a:pt x="1664" y="76"/>
                  <a:pt x="1641" y="69"/>
                </a:cubicBezTo>
                <a:cubicBezTo>
                  <a:pt x="1618" y="62"/>
                  <a:pt x="1648" y="77"/>
                  <a:pt x="1595" y="69"/>
                </a:cubicBezTo>
                <a:cubicBezTo>
                  <a:pt x="1542" y="61"/>
                  <a:pt x="1398" y="23"/>
                  <a:pt x="1323" y="23"/>
                </a:cubicBezTo>
                <a:cubicBezTo>
                  <a:pt x="1248" y="23"/>
                  <a:pt x="1240" y="61"/>
                  <a:pt x="1142" y="69"/>
                </a:cubicBezTo>
                <a:cubicBezTo>
                  <a:pt x="1044" y="77"/>
                  <a:pt x="832" y="77"/>
                  <a:pt x="734" y="69"/>
                </a:cubicBezTo>
                <a:cubicBezTo>
                  <a:pt x="636" y="61"/>
                  <a:pt x="590" y="23"/>
                  <a:pt x="552" y="23"/>
                </a:cubicBezTo>
                <a:cubicBezTo>
                  <a:pt x="514" y="23"/>
                  <a:pt x="510" y="46"/>
                  <a:pt x="507" y="69"/>
                </a:cubicBezTo>
              </a:path>
            </a:pathLst>
          </a:custGeom>
          <a:noFill/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94" name="Text Box 10"/>
          <p:cNvSpPr txBox="1">
            <a:spLocks noChangeArrowheads="1"/>
          </p:cNvSpPr>
          <p:nvPr/>
        </p:nvSpPr>
        <p:spPr bwMode="auto">
          <a:xfrm>
            <a:off x="2751138" y="228758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19595" name="Freeform 11"/>
          <p:cNvSpPr>
            <a:spLocks/>
          </p:cNvSpPr>
          <p:nvPr/>
        </p:nvSpPr>
        <p:spPr bwMode="auto">
          <a:xfrm>
            <a:off x="4056063" y="3284538"/>
            <a:ext cx="1955800" cy="1223962"/>
          </a:xfrm>
          <a:custGeom>
            <a:avLst/>
            <a:gdLst/>
            <a:ahLst/>
            <a:cxnLst>
              <a:cxn ang="0">
                <a:pos x="552" y="69"/>
              </a:cxn>
              <a:cxn ang="0">
                <a:pos x="99" y="159"/>
              </a:cxn>
              <a:cxn ang="0">
                <a:pos x="8" y="1021"/>
              </a:cxn>
              <a:cxn ang="0">
                <a:pos x="53" y="1339"/>
              </a:cxn>
              <a:cxn ang="0">
                <a:pos x="280" y="1475"/>
              </a:cxn>
              <a:cxn ang="0">
                <a:pos x="643" y="1475"/>
              </a:cxn>
              <a:cxn ang="0">
                <a:pos x="1142" y="1475"/>
              </a:cxn>
              <a:cxn ang="0">
                <a:pos x="1459" y="1475"/>
              </a:cxn>
              <a:cxn ang="0">
                <a:pos x="1641" y="1475"/>
              </a:cxn>
              <a:cxn ang="0">
                <a:pos x="1777" y="1475"/>
              </a:cxn>
              <a:cxn ang="0">
                <a:pos x="1777" y="1384"/>
              </a:cxn>
              <a:cxn ang="0">
                <a:pos x="1777" y="1293"/>
              </a:cxn>
              <a:cxn ang="0">
                <a:pos x="1777" y="1248"/>
              </a:cxn>
              <a:cxn ang="0">
                <a:pos x="1777" y="931"/>
              </a:cxn>
              <a:cxn ang="0">
                <a:pos x="1777" y="658"/>
              </a:cxn>
              <a:cxn ang="0">
                <a:pos x="1731" y="386"/>
              </a:cxn>
              <a:cxn ang="0">
                <a:pos x="1731" y="250"/>
              </a:cxn>
              <a:cxn ang="0">
                <a:pos x="1731" y="114"/>
              </a:cxn>
              <a:cxn ang="0">
                <a:pos x="1641" y="69"/>
              </a:cxn>
              <a:cxn ang="0">
                <a:pos x="1595" y="69"/>
              </a:cxn>
              <a:cxn ang="0">
                <a:pos x="1323" y="23"/>
              </a:cxn>
              <a:cxn ang="0">
                <a:pos x="1142" y="69"/>
              </a:cxn>
              <a:cxn ang="0">
                <a:pos x="734" y="69"/>
              </a:cxn>
              <a:cxn ang="0">
                <a:pos x="552" y="23"/>
              </a:cxn>
              <a:cxn ang="0">
                <a:pos x="507" y="69"/>
              </a:cxn>
            </a:cxnLst>
            <a:rect l="0" t="0" r="r" b="b"/>
            <a:pathLst>
              <a:path w="1800" h="1498">
                <a:moveTo>
                  <a:pt x="552" y="69"/>
                </a:moveTo>
                <a:cubicBezTo>
                  <a:pt x="371" y="34"/>
                  <a:pt x="190" y="0"/>
                  <a:pt x="99" y="159"/>
                </a:cubicBezTo>
                <a:cubicBezTo>
                  <a:pt x="8" y="318"/>
                  <a:pt x="16" y="824"/>
                  <a:pt x="8" y="1021"/>
                </a:cubicBezTo>
                <a:cubicBezTo>
                  <a:pt x="0" y="1218"/>
                  <a:pt x="8" y="1263"/>
                  <a:pt x="53" y="1339"/>
                </a:cubicBezTo>
                <a:cubicBezTo>
                  <a:pt x="98" y="1415"/>
                  <a:pt x="182" y="1452"/>
                  <a:pt x="280" y="1475"/>
                </a:cubicBezTo>
                <a:cubicBezTo>
                  <a:pt x="378" y="1498"/>
                  <a:pt x="499" y="1475"/>
                  <a:pt x="643" y="1475"/>
                </a:cubicBezTo>
                <a:cubicBezTo>
                  <a:pt x="787" y="1475"/>
                  <a:pt x="1006" y="1475"/>
                  <a:pt x="1142" y="1475"/>
                </a:cubicBezTo>
                <a:cubicBezTo>
                  <a:pt x="1278" y="1475"/>
                  <a:pt x="1376" y="1475"/>
                  <a:pt x="1459" y="1475"/>
                </a:cubicBezTo>
                <a:cubicBezTo>
                  <a:pt x="1542" y="1475"/>
                  <a:pt x="1588" y="1475"/>
                  <a:pt x="1641" y="1475"/>
                </a:cubicBezTo>
                <a:cubicBezTo>
                  <a:pt x="1694" y="1475"/>
                  <a:pt x="1754" y="1490"/>
                  <a:pt x="1777" y="1475"/>
                </a:cubicBezTo>
                <a:cubicBezTo>
                  <a:pt x="1800" y="1460"/>
                  <a:pt x="1777" y="1414"/>
                  <a:pt x="1777" y="1384"/>
                </a:cubicBezTo>
                <a:cubicBezTo>
                  <a:pt x="1777" y="1354"/>
                  <a:pt x="1777" y="1316"/>
                  <a:pt x="1777" y="1293"/>
                </a:cubicBezTo>
                <a:cubicBezTo>
                  <a:pt x="1777" y="1270"/>
                  <a:pt x="1777" y="1308"/>
                  <a:pt x="1777" y="1248"/>
                </a:cubicBezTo>
                <a:cubicBezTo>
                  <a:pt x="1777" y="1188"/>
                  <a:pt x="1777" y="1029"/>
                  <a:pt x="1777" y="931"/>
                </a:cubicBezTo>
                <a:cubicBezTo>
                  <a:pt x="1777" y="833"/>
                  <a:pt x="1785" y="749"/>
                  <a:pt x="1777" y="658"/>
                </a:cubicBezTo>
                <a:cubicBezTo>
                  <a:pt x="1769" y="567"/>
                  <a:pt x="1739" y="454"/>
                  <a:pt x="1731" y="386"/>
                </a:cubicBezTo>
                <a:cubicBezTo>
                  <a:pt x="1723" y="318"/>
                  <a:pt x="1731" y="295"/>
                  <a:pt x="1731" y="250"/>
                </a:cubicBezTo>
                <a:cubicBezTo>
                  <a:pt x="1731" y="205"/>
                  <a:pt x="1746" y="144"/>
                  <a:pt x="1731" y="114"/>
                </a:cubicBezTo>
                <a:cubicBezTo>
                  <a:pt x="1716" y="84"/>
                  <a:pt x="1664" y="76"/>
                  <a:pt x="1641" y="69"/>
                </a:cubicBezTo>
                <a:cubicBezTo>
                  <a:pt x="1618" y="62"/>
                  <a:pt x="1648" y="77"/>
                  <a:pt x="1595" y="69"/>
                </a:cubicBezTo>
                <a:cubicBezTo>
                  <a:pt x="1542" y="61"/>
                  <a:pt x="1398" y="23"/>
                  <a:pt x="1323" y="23"/>
                </a:cubicBezTo>
                <a:cubicBezTo>
                  <a:pt x="1248" y="23"/>
                  <a:pt x="1240" y="61"/>
                  <a:pt x="1142" y="69"/>
                </a:cubicBezTo>
                <a:cubicBezTo>
                  <a:pt x="1044" y="77"/>
                  <a:pt x="832" y="77"/>
                  <a:pt x="734" y="69"/>
                </a:cubicBezTo>
                <a:cubicBezTo>
                  <a:pt x="636" y="61"/>
                  <a:pt x="590" y="23"/>
                  <a:pt x="552" y="23"/>
                </a:cubicBezTo>
                <a:cubicBezTo>
                  <a:pt x="514" y="23"/>
                  <a:pt x="510" y="46"/>
                  <a:pt x="507" y="69"/>
                </a:cubicBezTo>
              </a:path>
            </a:pathLst>
          </a:custGeom>
          <a:noFill/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5435600" y="27813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the Axioms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3C7CB6B5-695A-4400-8BEB-A729FCEF25AB}" type="slidenum">
              <a:rPr lang="en-GB"/>
              <a:pPr/>
              <a:t>7</a:t>
            </a:fld>
            <a:endParaRPr lang="en-GB"/>
          </a:p>
        </p:txBody>
      </p:sp>
      <p:sp>
        <p:nvSpPr>
          <p:cNvPr id="1217540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P( A or B) = P(A) + P(B) – P (A and B)</a:t>
            </a:r>
            <a:endParaRPr lang="en-GB" sz="14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  <p:sp>
        <p:nvSpPr>
          <p:cNvPr id="1217562" name="Rectangle 26"/>
          <p:cNvSpPr>
            <a:spLocks noChangeArrowheads="1"/>
          </p:cNvSpPr>
          <p:nvPr/>
        </p:nvSpPr>
        <p:spPr bwMode="auto">
          <a:xfrm>
            <a:off x="1128713" y="2841625"/>
            <a:ext cx="2232025" cy="1800225"/>
          </a:xfrm>
          <a:prstGeom prst="rect">
            <a:avLst/>
          </a:prstGeom>
          <a:solidFill>
            <a:srgbClr val="26E44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63" name="Rectangle 27"/>
          <p:cNvSpPr>
            <a:spLocks noChangeArrowheads="1"/>
          </p:cNvSpPr>
          <p:nvPr/>
        </p:nvSpPr>
        <p:spPr bwMode="auto">
          <a:xfrm>
            <a:off x="2855913" y="3273425"/>
            <a:ext cx="504825" cy="10080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64" name="Rectangle 28"/>
          <p:cNvSpPr>
            <a:spLocks noChangeArrowheads="1"/>
          </p:cNvSpPr>
          <p:nvPr/>
        </p:nvSpPr>
        <p:spPr bwMode="auto">
          <a:xfrm>
            <a:off x="3359150" y="3273425"/>
            <a:ext cx="1009650" cy="10080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65" name="Freeform 29"/>
          <p:cNvSpPr>
            <a:spLocks/>
          </p:cNvSpPr>
          <p:nvPr/>
        </p:nvSpPr>
        <p:spPr bwMode="auto">
          <a:xfrm>
            <a:off x="971550" y="2565400"/>
            <a:ext cx="2520950" cy="2233613"/>
          </a:xfrm>
          <a:custGeom>
            <a:avLst/>
            <a:gdLst/>
            <a:ahLst/>
            <a:cxnLst>
              <a:cxn ang="0">
                <a:pos x="552" y="69"/>
              </a:cxn>
              <a:cxn ang="0">
                <a:pos x="99" y="159"/>
              </a:cxn>
              <a:cxn ang="0">
                <a:pos x="8" y="1021"/>
              </a:cxn>
              <a:cxn ang="0">
                <a:pos x="53" y="1339"/>
              </a:cxn>
              <a:cxn ang="0">
                <a:pos x="280" y="1475"/>
              </a:cxn>
              <a:cxn ang="0">
                <a:pos x="643" y="1475"/>
              </a:cxn>
              <a:cxn ang="0">
                <a:pos x="1142" y="1475"/>
              </a:cxn>
              <a:cxn ang="0">
                <a:pos x="1459" y="1475"/>
              </a:cxn>
              <a:cxn ang="0">
                <a:pos x="1641" y="1475"/>
              </a:cxn>
              <a:cxn ang="0">
                <a:pos x="1777" y="1475"/>
              </a:cxn>
              <a:cxn ang="0">
                <a:pos x="1777" y="1384"/>
              </a:cxn>
              <a:cxn ang="0">
                <a:pos x="1777" y="1293"/>
              </a:cxn>
              <a:cxn ang="0">
                <a:pos x="1777" y="1248"/>
              </a:cxn>
              <a:cxn ang="0">
                <a:pos x="1777" y="931"/>
              </a:cxn>
              <a:cxn ang="0">
                <a:pos x="1777" y="658"/>
              </a:cxn>
              <a:cxn ang="0">
                <a:pos x="1731" y="386"/>
              </a:cxn>
              <a:cxn ang="0">
                <a:pos x="1731" y="250"/>
              </a:cxn>
              <a:cxn ang="0">
                <a:pos x="1731" y="114"/>
              </a:cxn>
              <a:cxn ang="0">
                <a:pos x="1641" y="69"/>
              </a:cxn>
              <a:cxn ang="0">
                <a:pos x="1595" y="69"/>
              </a:cxn>
              <a:cxn ang="0">
                <a:pos x="1323" y="23"/>
              </a:cxn>
              <a:cxn ang="0">
                <a:pos x="1142" y="69"/>
              </a:cxn>
              <a:cxn ang="0">
                <a:pos x="734" y="69"/>
              </a:cxn>
              <a:cxn ang="0">
                <a:pos x="552" y="23"/>
              </a:cxn>
              <a:cxn ang="0">
                <a:pos x="507" y="69"/>
              </a:cxn>
            </a:cxnLst>
            <a:rect l="0" t="0" r="r" b="b"/>
            <a:pathLst>
              <a:path w="1800" h="1498">
                <a:moveTo>
                  <a:pt x="552" y="69"/>
                </a:moveTo>
                <a:cubicBezTo>
                  <a:pt x="371" y="34"/>
                  <a:pt x="190" y="0"/>
                  <a:pt x="99" y="159"/>
                </a:cubicBezTo>
                <a:cubicBezTo>
                  <a:pt x="8" y="318"/>
                  <a:pt x="16" y="824"/>
                  <a:pt x="8" y="1021"/>
                </a:cubicBezTo>
                <a:cubicBezTo>
                  <a:pt x="0" y="1218"/>
                  <a:pt x="8" y="1263"/>
                  <a:pt x="53" y="1339"/>
                </a:cubicBezTo>
                <a:cubicBezTo>
                  <a:pt x="98" y="1415"/>
                  <a:pt x="182" y="1452"/>
                  <a:pt x="280" y="1475"/>
                </a:cubicBezTo>
                <a:cubicBezTo>
                  <a:pt x="378" y="1498"/>
                  <a:pt x="499" y="1475"/>
                  <a:pt x="643" y="1475"/>
                </a:cubicBezTo>
                <a:cubicBezTo>
                  <a:pt x="787" y="1475"/>
                  <a:pt x="1006" y="1475"/>
                  <a:pt x="1142" y="1475"/>
                </a:cubicBezTo>
                <a:cubicBezTo>
                  <a:pt x="1278" y="1475"/>
                  <a:pt x="1376" y="1475"/>
                  <a:pt x="1459" y="1475"/>
                </a:cubicBezTo>
                <a:cubicBezTo>
                  <a:pt x="1542" y="1475"/>
                  <a:pt x="1588" y="1475"/>
                  <a:pt x="1641" y="1475"/>
                </a:cubicBezTo>
                <a:cubicBezTo>
                  <a:pt x="1694" y="1475"/>
                  <a:pt x="1754" y="1490"/>
                  <a:pt x="1777" y="1475"/>
                </a:cubicBezTo>
                <a:cubicBezTo>
                  <a:pt x="1800" y="1460"/>
                  <a:pt x="1777" y="1414"/>
                  <a:pt x="1777" y="1384"/>
                </a:cubicBezTo>
                <a:cubicBezTo>
                  <a:pt x="1777" y="1354"/>
                  <a:pt x="1777" y="1316"/>
                  <a:pt x="1777" y="1293"/>
                </a:cubicBezTo>
                <a:cubicBezTo>
                  <a:pt x="1777" y="1270"/>
                  <a:pt x="1777" y="1308"/>
                  <a:pt x="1777" y="1248"/>
                </a:cubicBezTo>
                <a:cubicBezTo>
                  <a:pt x="1777" y="1188"/>
                  <a:pt x="1777" y="1029"/>
                  <a:pt x="1777" y="931"/>
                </a:cubicBezTo>
                <a:cubicBezTo>
                  <a:pt x="1777" y="833"/>
                  <a:pt x="1785" y="749"/>
                  <a:pt x="1777" y="658"/>
                </a:cubicBezTo>
                <a:cubicBezTo>
                  <a:pt x="1769" y="567"/>
                  <a:pt x="1739" y="454"/>
                  <a:pt x="1731" y="386"/>
                </a:cubicBezTo>
                <a:cubicBezTo>
                  <a:pt x="1723" y="318"/>
                  <a:pt x="1731" y="295"/>
                  <a:pt x="1731" y="250"/>
                </a:cubicBezTo>
                <a:cubicBezTo>
                  <a:pt x="1731" y="205"/>
                  <a:pt x="1746" y="144"/>
                  <a:pt x="1731" y="114"/>
                </a:cubicBezTo>
                <a:cubicBezTo>
                  <a:pt x="1716" y="84"/>
                  <a:pt x="1664" y="76"/>
                  <a:pt x="1641" y="69"/>
                </a:cubicBezTo>
                <a:cubicBezTo>
                  <a:pt x="1618" y="62"/>
                  <a:pt x="1648" y="77"/>
                  <a:pt x="1595" y="69"/>
                </a:cubicBezTo>
                <a:cubicBezTo>
                  <a:pt x="1542" y="61"/>
                  <a:pt x="1398" y="23"/>
                  <a:pt x="1323" y="23"/>
                </a:cubicBezTo>
                <a:cubicBezTo>
                  <a:pt x="1248" y="23"/>
                  <a:pt x="1240" y="61"/>
                  <a:pt x="1142" y="69"/>
                </a:cubicBezTo>
                <a:cubicBezTo>
                  <a:pt x="1044" y="77"/>
                  <a:pt x="832" y="77"/>
                  <a:pt x="734" y="69"/>
                </a:cubicBezTo>
                <a:cubicBezTo>
                  <a:pt x="636" y="61"/>
                  <a:pt x="590" y="23"/>
                  <a:pt x="552" y="23"/>
                </a:cubicBezTo>
                <a:cubicBezTo>
                  <a:pt x="514" y="23"/>
                  <a:pt x="510" y="46"/>
                  <a:pt x="507" y="69"/>
                </a:cubicBezTo>
              </a:path>
            </a:pathLst>
          </a:custGeom>
          <a:noFill/>
          <a:ln w="317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7566" name="Text Box 30"/>
          <p:cNvSpPr txBox="1">
            <a:spLocks noChangeArrowheads="1"/>
          </p:cNvSpPr>
          <p:nvPr/>
        </p:nvSpPr>
        <p:spPr bwMode="auto">
          <a:xfrm>
            <a:off x="1395413" y="2132013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17567" name="Freeform 31"/>
          <p:cNvSpPr>
            <a:spLocks/>
          </p:cNvSpPr>
          <p:nvPr/>
        </p:nvSpPr>
        <p:spPr bwMode="auto">
          <a:xfrm>
            <a:off x="2700338" y="3128963"/>
            <a:ext cx="1955800" cy="1223962"/>
          </a:xfrm>
          <a:custGeom>
            <a:avLst/>
            <a:gdLst/>
            <a:ahLst/>
            <a:cxnLst>
              <a:cxn ang="0">
                <a:pos x="552" y="69"/>
              </a:cxn>
              <a:cxn ang="0">
                <a:pos x="99" y="159"/>
              </a:cxn>
              <a:cxn ang="0">
                <a:pos x="8" y="1021"/>
              </a:cxn>
              <a:cxn ang="0">
                <a:pos x="53" y="1339"/>
              </a:cxn>
              <a:cxn ang="0">
                <a:pos x="280" y="1475"/>
              </a:cxn>
              <a:cxn ang="0">
                <a:pos x="643" y="1475"/>
              </a:cxn>
              <a:cxn ang="0">
                <a:pos x="1142" y="1475"/>
              </a:cxn>
              <a:cxn ang="0">
                <a:pos x="1459" y="1475"/>
              </a:cxn>
              <a:cxn ang="0">
                <a:pos x="1641" y="1475"/>
              </a:cxn>
              <a:cxn ang="0">
                <a:pos x="1777" y="1475"/>
              </a:cxn>
              <a:cxn ang="0">
                <a:pos x="1777" y="1384"/>
              </a:cxn>
              <a:cxn ang="0">
                <a:pos x="1777" y="1293"/>
              </a:cxn>
              <a:cxn ang="0">
                <a:pos x="1777" y="1248"/>
              </a:cxn>
              <a:cxn ang="0">
                <a:pos x="1777" y="931"/>
              </a:cxn>
              <a:cxn ang="0">
                <a:pos x="1777" y="658"/>
              </a:cxn>
              <a:cxn ang="0">
                <a:pos x="1731" y="386"/>
              </a:cxn>
              <a:cxn ang="0">
                <a:pos x="1731" y="250"/>
              </a:cxn>
              <a:cxn ang="0">
                <a:pos x="1731" y="114"/>
              </a:cxn>
              <a:cxn ang="0">
                <a:pos x="1641" y="69"/>
              </a:cxn>
              <a:cxn ang="0">
                <a:pos x="1595" y="69"/>
              </a:cxn>
              <a:cxn ang="0">
                <a:pos x="1323" y="23"/>
              </a:cxn>
              <a:cxn ang="0">
                <a:pos x="1142" y="69"/>
              </a:cxn>
              <a:cxn ang="0">
                <a:pos x="734" y="69"/>
              </a:cxn>
              <a:cxn ang="0">
                <a:pos x="552" y="23"/>
              </a:cxn>
              <a:cxn ang="0">
                <a:pos x="507" y="69"/>
              </a:cxn>
            </a:cxnLst>
            <a:rect l="0" t="0" r="r" b="b"/>
            <a:pathLst>
              <a:path w="1800" h="1498">
                <a:moveTo>
                  <a:pt x="552" y="69"/>
                </a:moveTo>
                <a:cubicBezTo>
                  <a:pt x="371" y="34"/>
                  <a:pt x="190" y="0"/>
                  <a:pt x="99" y="159"/>
                </a:cubicBezTo>
                <a:cubicBezTo>
                  <a:pt x="8" y="318"/>
                  <a:pt x="16" y="824"/>
                  <a:pt x="8" y="1021"/>
                </a:cubicBezTo>
                <a:cubicBezTo>
                  <a:pt x="0" y="1218"/>
                  <a:pt x="8" y="1263"/>
                  <a:pt x="53" y="1339"/>
                </a:cubicBezTo>
                <a:cubicBezTo>
                  <a:pt x="98" y="1415"/>
                  <a:pt x="182" y="1452"/>
                  <a:pt x="280" y="1475"/>
                </a:cubicBezTo>
                <a:cubicBezTo>
                  <a:pt x="378" y="1498"/>
                  <a:pt x="499" y="1475"/>
                  <a:pt x="643" y="1475"/>
                </a:cubicBezTo>
                <a:cubicBezTo>
                  <a:pt x="787" y="1475"/>
                  <a:pt x="1006" y="1475"/>
                  <a:pt x="1142" y="1475"/>
                </a:cubicBezTo>
                <a:cubicBezTo>
                  <a:pt x="1278" y="1475"/>
                  <a:pt x="1376" y="1475"/>
                  <a:pt x="1459" y="1475"/>
                </a:cubicBezTo>
                <a:cubicBezTo>
                  <a:pt x="1542" y="1475"/>
                  <a:pt x="1588" y="1475"/>
                  <a:pt x="1641" y="1475"/>
                </a:cubicBezTo>
                <a:cubicBezTo>
                  <a:pt x="1694" y="1475"/>
                  <a:pt x="1754" y="1490"/>
                  <a:pt x="1777" y="1475"/>
                </a:cubicBezTo>
                <a:cubicBezTo>
                  <a:pt x="1800" y="1460"/>
                  <a:pt x="1777" y="1414"/>
                  <a:pt x="1777" y="1384"/>
                </a:cubicBezTo>
                <a:cubicBezTo>
                  <a:pt x="1777" y="1354"/>
                  <a:pt x="1777" y="1316"/>
                  <a:pt x="1777" y="1293"/>
                </a:cubicBezTo>
                <a:cubicBezTo>
                  <a:pt x="1777" y="1270"/>
                  <a:pt x="1777" y="1308"/>
                  <a:pt x="1777" y="1248"/>
                </a:cubicBezTo>
                <a:cubicBezTo>
                  <a:pt x="1777" y="1188"/>
                  <a:pt x="1777" y="1029"/>
                  <a:pt x="1777" y="931"/>
                </a:cubicBezTo>
                <a:cubicBezTo>
                  <a:pt x="1777" y="833"/>
                  <a:pt x="1785" y="749"/>
                  <a:pt x="1777" y="658"/>
                </a:cubicBezTo>
                <a:cubicBezTo>
                  <a:pt x="1769" y="567"/>
                  <a:pt x="1739" y="454"/>
                  <a:pt x="1731" y="386"/>
                </a:cubicBezTo>
                <a:cubicBezTo>
                  <a:pt x="1723" y="318"/>
                  <a:pt x="1731" y="295"/>
                  <a:pt x="1731" y="250"/>
                </a:cubicBezTo>
                <a:cubicBezTo>
                  <a:pt x="1731" y="205"/>
                  <a:pt x="1746" y="144"/>
                  <a:pt x="1731" y="114"/>
                </a:cubicBezTo>
                <a:cubicBezTo>
                  <a:pt x="1716" y="84"/>
                  <a:pt x="1664" y="76"/>
                  <a:pt x="1641" y="69"/>
                </a:cubicBezTo>
                <a:cubicBezTo>
                  <a:pt x="1618" y="62"/>
                  <a:pt x="1648" y="77"/>
                  <a:pt x="1595" y="69"/>
                </a:cubicBezTo>
                <a:cubicBezTo>
                  <a:pt x="1542" y="61"/>
                  <a:pt x="1398" y="23"/>
                  <a:pt x="1323" y="23"/>
                </a:cubicBezTo>
                <a:cubicBezTo>
                  <a:pt x="1248" y="23"/>
                  <a:pt x="1240" y="61"/>
                  <a:pt x="1142" y="69"/>
                </a:cubicBezTo>
                <a:cubicBezTo>
                  <a:pt x="1044" y="77"/>
                  <a:pt x="832" y="77"/>
                  <a:pt x="734" y="69"/>
                </a:cubicBezTo>
                <a:cubicBezTo>
                  <a:pt x="636" y="61"/>
                  <a:pt x="590" y="23"/>
                  <a:pt x="552" y="23"/>
                </a:cubicBezTo>
                <a:cubicBezTo>
                  <a:pt x="514" y="23"/>
                  <a:pt x="510" y="46"/>
                  <a:pt x="507" y="69"/>
                </a:cubicBezTo>
              </a:path>
            </a:pathLst>
          </a:custGeom>
          <a:noFill/>
          <a:ln w="3175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7568" name="Text Box 32"/>
          <p:cNvSpPr txBox="1">
            <a:spLocks noChangeArrowheads="1"/>
          </p:cNvSpPr>
          <p:nvPr/>
        </p:nvSpPr>
        <p:spPr bwMode="auto">
          <a:xfrm>
            <a:off x="4079875" y="2625725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17569" name="Rectangle 33"/>
          <p:cNvSpPr>
            <a:spLocks noChangeArrowheads="1"/>
          </p:cNvSpPr>
          <p:nvPr/>
        </p:nvSpPr>
        <p:spPr bwMode="auto">
          <a:xfrm>
            <a:off x="4873625" y="2816225"/>
            <a:ext cx="2232025" cy="1800225"/>
          </a:xfrm>
          <a:prstGeom prst="rect">
            <a:avLst/>
          </a:prstGeom>
          <a:solidFill>
            <a:srgbClr val="26E44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70" name="Rectangle 34"/>
          <p:cNvSpPr>
            <a:spLocks noChangeArrowheads="1"/>
          </p:cNvSpPr>
          <p:nvPr/>
        </p:nvSpPr>
        <p:spPr bwMode="auto">
          <a:xfrm>
            <a:off x="6600825" y="3248025"/>
            <a:ext cx="504825" cy="10080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71" name="Rectangle 35"/>
          <p:cNvSpPr>
            <a:spLocks noChangeArrowheads="1"/>
          </p:cNvSpPr>
          <p:nvPr/>
        </p:nvSpPr>
        <p:spPr bwMode="auto">
          <a:xfrm>
            <a:off x="7104063" y="3248025"/>
            <a:ext cx="1009650" cy="10080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7573" name="Text Box 37"/>
          <p:cNvSpPr txBox="1">
            <a:spLocks noChangeArrowheads="1"/>
          </p:cNvSpPr>
          <p:nvPr/>
        </p:nvSpPr>
        <p:spPr bwMode="auto">
          <a:xfrm>
            <a:off x="5140325" y="2106613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or B</a:t>
            </a:r>
          </a:p>
        </p:txBody>
      </p:sp>
      <p:sp>
        <p:nvSpPr>
          <p:cNvPr id="1217575" name="Text Box 39"/>
          <p:cNvSpPr txBox="1">
            <a:spLocks noChangeArrowheads="1"/>
          </p:cNvSpPr>
          <p:nvPr/>
        </p:nvSpPr>
        <p:spPr bwMode="auto">
          <a:xfrm>
            <a:off x="7824788" y="2600325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217576" name="Freeform 40"/>
          <p:cNvSpPr>
            <a:spLocks/>
          </p:cNvSpPr>
          <p:nvPr/>
        </p:nvSpPr>
        <p:spPr bwMode="auto">
          <a:xfrm>
            <a:off x="4737100" y="2451100"/>
            <a:ext cx="3527425" cy="2346325"/>
          </a:xfrm>
          <a:custGeom>
            <a:avLst/>
            <a:gdLst/>
            <a:ahLst/>
            <a:cxnLst>
              <a:cxn ang="0">
                <a:pos x="400" y="148"/>
              </a:cxn>
              <a:cxn ang="0">
                <a:pos x="70" y="148"/>
              </a:cxn>
              <a:cxn ang="0">
                <a:pos x="34" y="172"/>
              </a:cxn>
              <a:cxn ang="0">
                <a:pos x="28" y="412"/>
              </a:cxn>
              <a:cxn ang="0">
                <a:pos x="34" y="1240"/>
              </a:cxn>
              <a:cxn ang="0">
                <a:pos x="82" y="1360"/>
              </a:cxn>
              <a:cxn ang="0">
                <a:pos x="268" y="1402"/>
              </a:cxn>
              <a:cxn ang="0">
                <a:pos x="664" y="1420"/>
              </a:cxn>
              <a:cxn ang="0">
                <a:pos x="892" y="1444"/>
              </a:cxn>
              <a:cxn ang="0">
                <a:pos x="1438" y="1450"/>
              </a:cxn>
              <a:cxn ang="0">
                <a:pos x="1582" y="1414"/>
              </a:cxn>
              <a:cxn ang="0">
                <a:pos x="1600" y="1150"/>
              </a:cxn>
              <a:cxn ang="0">
                <a:pos x="1822" y="1180"/>
              </a:cxn>
              <a:cxn ang="0">
                <a:pos x="2200" y="1168"/>
              </a:cxn>
              <a:cxn ang="0">
                <a:pos x="2200" y="1000"/>
              </a:cxn>
              <a:cxn ang="0">
                <a:pos x="2158" y="706"/>
              </a:cxn>
              <a:cxn ang="0">
                <a:pos x="2086" y="472"/>
              </a:cxn>
              <a:cxn ang="0">
                <a:pos x="1756" y="466"/>
              </a:cxn>
              <a:cxn ang="0">
                <a:pos x="1606" y="442"/>
              </a:cxn>
              <a:cxn ang="0">
                <a:pos x="1546" y="418"/>
              </a:cxn>
              <a:cxn ang="0">
                <a:pos x="1504" y="346"/>
              </a:cxn>
              <a:cxn ang="0">
                <a:pos x="1420" y="160"/>
              </a:cxn>
              <a:cxn ang="0">
                <a:pos x="1168" y="124"/>
              </a:cxn>
              <a:cxn ang="0">
                <a:pos x="346" y="136"/>
              </a:cxn>
              <a:cxn ang="0">
                <a:pos x="322" y="160"/>
              </a:cxn>
            </a:cxnLst>
            <a:rect l="0" t="0" r="r" b="b"/>
            <a:pathLst>
              <a:path w="2222" h="1478">
                <a:moveTo>
                  <a:pt x="400" y="148"/>
                </a:moveTo>
                <a:cubicBezTo>
                  <a:pt x="299" y="144"/>
                  <a:pt x="168" y="135"/>
                  <a:pt x="70" y="148"/>
                </a:cubicBezTo>
                <a:cubicBezTo>
                  <a:pt x="56" y="150"/>
                  <a:pt x="34" y="172"/>
                  <a:pt x="34" y="172"/>
                </a:cubicBezTo>
                <a:cubicBezTo>
                  <a:pt x="0" y="273"/>
                  <a:pt x="22" y="195"/>
                  <a:pt x="28" y="412"/>
                </a:cubicBezTo>
                <a:cubicBezTo>
                  <a:pt x="30" y="688"/>
                  <a:pt x="30" y="964"/>
                  <a:pt x="34" y="1240"/>
                </a:cubicBezTo>
                <a:cubicBezTo>
                  <a:pt x="34" y="1274"/>
                  <a:pt x="55" y="1342"/>
                  <a:pt x="82" y="1360"/>
                </a:cubicBezTo>
                <a:cubicBezTo>
                  <a:pt x="122" y="1420"/>
                  <a:pt x="205" y="1399"/>
                  <a:pt x="268" y="1402"/>
                </a:cubicBezTo>
                <a:cubicBezTo>
                  <a:pt x="399" y="1417"/>
                  <a:pt x="532" y="1416"/>
                  <a:pt x="664" y="1420"/>
                </a:cubicBezTo>
                <a:cubicBezTo>
                  <a:pt x="744" y="1427"/>
                  <a:pt x="810" y="1440"/>
                  <a:pt x="892" y="1444"/>
                </a:cubicBezTo>
                <a:cubicBezTo>
                  <a:pt x="995" y="1478"/>
                  <a:pt x="1343" y="1452"/>
                  <a:pt x="1438" y="1450"/>
                </a:cubicBezTo>
                <a:cubicBezTo>
                  <a:pt x="1479" y="1448"/>
                  <a:pt x="1564" y="1468"/>
                  <a:pt x="1582" y="1414"/>
                </a:cubicBezTo>
                <a:cubicBezTo>
                  <a:pt x="1580" y="1348"/>
                  <a:pt x="1554" y="1219"/>
                  <a:pt x="1600" y="1150"/>
                </a:cubicBezTo>
                <a:cubicBezTo>
                  <a:pt x="1676" y="1155"/>
                  <a:pt x="1747" y="1169"/>
                  <a:pt x="1822" y="1180"/>
                </a:cubicBezTo>
                <a:cubicBezTo>
                  <a:pt x="1945" y="1221"/>
                  <a:pt x="2076" y="1180"/>
                  <a:pt x="2200" y="1168"/>
                </a:cubicBezTo>
                <a:cubicBezTo>
                  <a:pt x="2222" y="1103"/>
                  <a:pt x="2207" y="1153"/>
                  <a:pt x="2200" y="1000"/>
                </a:cubicBezTo>
                <a:cubicBezTo>
                  <a:pt x="2196" y="916"/>
                  <a:pt x="2184" y="785"/>
                  <a:pt x="2158" y="706"/>
                </a:cubicBezTo>
                <a:cubicBezTo>
                  <a:pt x="2158" y="705"/>
                  <a:pt x="2169" y="476"/>
                  <a:pt x="2086" y="472"/>
                </a:cubicBezTo>
                <a:cubicBezTo>
                  <a:pt x="1976" y="466"/>
                  <a:pt x="1866" y="468"/>
                  <a:pt x="1756" y="466"/>
                </a:cubicBezTo>
                <a:cubicBezTo>
                  <a:pt x="1705" y="459"/>
                  <a:pt x="1657" y="448"/>
                  <a:pt x="1606" y="442"/>
                </a:cubicBezTo>
                <a:cubicBezTo>
                  <a:pt x="1582" y="436"/>
                  <a:pt x="1566" y="432"/>
                  <a:pt x="1546" y="418"/>
                </a:cubicBezTo>
                <a:cubicBezTo>
                  <a:pt x="1529" y="393"/>
                  <a:pt x="1513" y="374"/>
                  <a:pt x="1504" y="346"/>
                </a:cubicBezTo>
                <a:cubicBezTo>
                  <a:pt x="1499" y="235"/>
                  <a:pt x="1525" y="186"/>
                  <a:pt x="1420" y="160"/>
                </a:cubicBezTo>
                <a:cubicBezTo>
                  <a:pt x="1352" y="115"/>
                  <a:pt x="1241" y="127"/>
                  <a:pt x="1168" y="124"/>
                </a:cubicBezTo>
                <a:cubicBezTo>
                  <a:pt x="894" y="126"/>
                  <a:pt x="584" y="0"/>
                  <a:pt x="346" y="136"/>
                </a:cubicBezTo>
                <a:cubicBezTo>
                  <a:pt x="143" y="252"/>
                  <a:pt x="457" y="92"/>
                  <a:pt x="322" y="160"/>
                </a:cubicBezTo>
              </a:path>
            </a:pathLst>
          </a:custGeom>
          <a:noFill/>
          <a:ln w="539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7578" name="Freeform 42"/>
          <p:cNvSpPr>
            <a:spLocks/>
          </p:cNvSpPr>
          <p:nvPr/>
        </p:nvSpPr>
        <p:spPr bwMode="auto">
          <a:xfrm>
            <a:off x="6475413" y="3219450"/>
            <a:ext cx="720725" cy="115887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73" y="6"/>
              </a:cxn>
              <a:cxn ang="0">
                <a:pos x="13" y="114"/>
              </a:cxn>
              <a:cxn ang="0">
                <a:pos x="7" y="156"/>
              </a:cxn>
              <a:cxn ang="0">
                <a:pos x="13" y="666"/>
              </a:cxn>
              <a:cxn ang="0">
                <a:pos x="139" y="708"/>
              </a:cxn>
              <a:cxn ang="0">
                <a:pos x="319" y="714"/>
              </a:cxn>
              <a:cxn ang="0">
                <a:pos x="439" y="678"/>
              </a:cxn>
              <a:cxn ang="0">
                <a:pos x="451" y="222"/>
              </a:cxn>
              <a:cxn ang="0">
                <a:pos x="445" y="30"/>
              </a:cxn>
              <a:cxn ang="0">
                <a:pos x="415" y="0"/>
              </a:cxn>
            </a:cxnLst>
            <a:rect l="0" t="0" r="r" b="b"/>
            <a:pathLst>
              <a:path w="454" h="730">
                <a:moveTo>
                  <a:pt x="415" y="0"/>
                </a:moveTo>
                <a:cubicBezTo>
                  <a:pt x="301" y="2"/>
                  <a:pt x="187" y="2"/>
                  <a:pt x="73" y="6"/>
                </a:cubicBezTo>
                <a:cubicBezTo>
                  <a:pt x="36" y="7"/>
                  <a:pt x="29" y="90"/>
                  <a:pt x="13" y="114"/>
                </a:cubicBezTo>
                <a:cubicBezTo>
                  <a:pt x="11" y="128"/>
                  <a:pt x="7" y="142"/>
                  <a:pt x="7" y="156"/>
                </a:cubicBezTo>
                <a:cubicBezTo>
                  <a:pt x="7" y="326"/>
                  <a:pt x="0" y="497"/>
                  <a:pt x="13" y="666"/>
                </a:cubicBezTo>
                <a:cubicBezTo>
                  <a:pt x="16" y="705"/>
                  <a:pt x="130" y="708"/>
                  <a:pt x="139" y="708"/>
                </a:cubicBezTo>
                <a:cubicBezTo>
                  <a:pt x="199" y="711"/>
                  <a:pt x="259" y="712"/>
                  <a:pt x="319" y="714"/>
                </a:cubicBezTo>
                <a:cubicBezTo>
                  <a:pt x="372" y="711"/>
                  <a:pt x="422" y="730"/>
                  <a:pt x="439" y="678"/>
                </a:cubicBezTo>
                <a:cubicBezTo>
                  <a:pt x="442" y="526"/>
                  <a:pt x="451" y="374"/>
                  <a:pt x="451" y="222"/>
                </a:cubicBezTo>
                <a:cubicBezTo>
                  <a:pt x="451" y="158"/>
                  <a:pt x="454" y="93"/>
                  <a:pt x="445" y="30"/>
                </a:cubicBezTo>
                <a:cubicBezTo>
                  <a:pt x="443" y="15"/>
                  <a:pt x="380" y="18"/>
                  <a:pt x="415" y="0"/>
                </a:cubicBezTo>
                <a:close/>
              </a:path>
            </a:pathLst>
          </a:custGeom>
          <a:noFill/>
          <a:ln w="603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7579" name="Text Box 43"/>
          <p:cNvSpPr txBox="1">
            <a:spLocks noChangeArrowheads="1"/>
          </p:cNvSpPr>
          <p:nvPr/>
        </p:nvSpPr>
        <p:spPr bwMode="auto">
          <a:xfrm>
            <a:off x="5708650" y="2827338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and B</a:t>
            </a:r>
          </a:p>
        </p:txBody>
      </p:sp>
      <p:sp>
        <p:nvSpPr>
          <p:cNvPr id="1217580" name="Rectangle 44"/>
          <p:cNvSpPr>
            <a:spLocks noChangeArrowheads="1"/>
          </p:cNvSpPr>
          <p:nvPr/>
        </p:nvSpPr>
        <p:spPr bwMode="auto">
          <a:xfrm>
            <a:off x="2987675" y="4995863"/>
            <a:ext cx="302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Simple addition and subtraction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Theorems from the Axioms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0CF7F55C-9916-48DB-82F1-07899F371238}" type="slidenum">
              <a:rPr lang="en-GB"/>
              <a:pPr/>
              <a:t>8</a:t>
            </a:fld>
            <a:endParaRPr lang="en-GB"/>
          </a:p>
        </p:txBody>
      </p:sp>
      <p:sp>
        <p:nvSpPr>
          <p:cNvPr id="1221636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0 &lt;= P(A) &lt;= 1, P(True) = 1, P(False) = 0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20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P(A or B) = P(A) + P(B) - P(A and B)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20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From these we can prove: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sz="20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P(not A) = P(~A) = 1-P(A)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2000">
                <a:solidFill>
                  <a:srgbClr val="0E1F54"/>
                </a:solidFill>
              </a:rPr>
              <a:t>Can you prove this?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21637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Another important theorem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457200" indent="-457200"/>
            <a:endParaRPr lang="en-GB" sz="2000"/>
          </a:p>
          <a:p>
            <a:pPr marL="457200" indent="-457200"/>
            <a:endParaRPr lang="en-US" sz="20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G53MLE |  Machine Learning | Dr Guoping Qiu</a:t>
            </a:r>
            <a:endParaRPr lang="en-GB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/>
          </a:p>
          <a:p>
            <a:fld id="{C294E684-CD3F-465D-BC74-3FD06E1E5D17}" type="slidenum">
              <a:rPr lang="en-GB"/>
              <a:pPr/>
              <a:t>9</a:t>
            </a:fld>
            <a:endParaRPr lang="en-GB"/>
          </a:p>
        </p:txBody>
      </p:sp>
      <p:sp>
        <p:nvSpPr>
          <p:cNvPr id="1225732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18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0 &lt;= P(A) &lt;= 1, P(True) = 1, P(False) = 0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20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P(A or B) = P(A) + P(B) - P(A and B)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US" sz="2000">
              <a:solidFill>
                <a:srgbClr val="0E1F54"/>
              </a:solidFill>
            </a:endParaRP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2000">
                <a:solidFill>
                  <a:srgbClr val="0E1F54"/>
                </a:solidFill>
              </a:rPr>
              <a:t>From these we can prove: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US" sz="2000">
              <a:solidFill>
                <a:srgbClr val="0E1F54"/>
              </a:solidFill>
            </a:endParaRPr>
          </a:p>
          <a:p>
            <a:pPr marL="1257300" lvl="2" indent="-3429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US" sz="1800">
                <a:solidFill>
                  <a:srgbClr val="0E1F54"/>
                </a:solidFill>
              </a:rPr>
              <a:t>P(A) = P(A ^ B) + P(A ^ ~B)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1600">
                <a:solidFill>
                  <a:srgbClr val="0E1F54"/>
                </a:solidFill>
              </a:rPr>
              <a:t>                                                             </a:t>
            </a:r>
          </a:p>
          <a:p>
            <a:pPr marL="838200" lvl="1" indent="-3810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r>
              <a:rPr lang="en-GB" sz="2000">
                <a:solidFill>
                  <a:srgbClr val="0E1F54"/>
                </a:solidFill>
              </a:rPr>
              <a:t>Can you prove this?</a:t>
            </a: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None/>
            </a:pPr>
            <a:endParaRPr lang="en-GB" sz="1600">
              <a:solidFill>
                <a:srgbClr val="0E1F54"/>
              </a:solidFill>
            </a:endParaRPr>
          </a:p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Char char="µ"/>
            </a:pPr>
            <a:endParaRPr lang="en-GB" sz="1600">
              <a:solidFill>
                <a:srgbClr val="0E1F54"/>
              </a:solidFill>
            </a:endParaRPr>
          </a:p>
        </p:txBody>
      </p:sp>
      <p:sp>
        <p:nvSpPr>
          <p:cNvPr id="1225733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E1F54"/>
              </a:buClr>
              <a:buFont typeface="Wingdings" pitchFamily="2" charset="2"/>
              <a:buAutoNum type="arabicPeriod"/>
            </a:pPr>
            <a:endParaRPr lang="en-US" sz="2000">
              <a:solidFill>
                <a:srgbClr val="0E1F5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18822</TotalTime>
  <Words>2393</Words>
  <Application>Microsoft Office PowerPoint</Application>
  <PresentationFormat>On-screen Show (4:3)</PresentationFormat>
  <Paragraphs>711</Paragraphs>
  <Slides>48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Verdana</vt:lpstr>
      <vt:lpstr>Wingdings</vt:lpstr>
      <vt:lpstr>Courier New</vt:lpstr>
      <vt:lpstr>Office Theme</vt:lpstr>
      <vt:lpstr>Microsoft Equation 3.0</vt:lpstr>
      <vt:lpstr>Microsoft Word Document</vt:lpstr>
      <vt:lpstr>Machine Learning</vt:lpstr>
      <vt:lpstr>Probability</vt:lpstr>
      <vt:lpstr>Discrete Random Variables</vt:lpstr>
      <vt:lpstr>Probabilities</vt:lpstr>
      <vt:lpstr>Axioms of Probability Theory</vt:lpstr>
      <vt:lpstr>Interpretation of the Axioms</vt:lpstr>
      <vt:lpstr>Interpretation of the Axioms</vt:lpstr>
      <vt:lpstr>Theorems from the Axioms</vt:lpstr>
      <vt:lpstr>Another important theorem</vt:lpstr>
      <vt:lpstr>Multivalued Random Variables</vt:lpstr>
      <vt:lpstr>Easy  Facts about Multivalued Random Variables</vt:lpstr>
      <vt:lpstr>Conditional Probability</vt:lpstr>
      <vt:lpstr>Conditional Probability</vt:lpstr>
      <vt:lpstr>Definition of Conditional Probability</vt:lpstr>
      <vt:lpstr>Probabilistic Inference</vt:lpstr>
      <vt:lpstr>Probabilistic Inference</vt:lpstr>
      <vt:lpstr>Probabilistic Inference</vt:lpstr>
      <vt:lpstr>Bayes Rule</vt:lpstr>
      <vt:lpstr>Bayesian Learning</vt:lpstr>
      <vt:lpstr>An Illustrating Example</vt:lpstr>
      <vt:lpstr>An Illustrating Example</vt:lpstr>
      <vt:lpstr>Choosing Hypotheses</vt:lpstr>
      <vt:lpstr>Maximum a posteriori (MAP)</vt:lpstr>
      <vt:lpstr>Maximum Likelihood (ML)</vt:lpstr>
      <vt:lpstr>Does patient have cancer or not?</vt:lpstr>
      <vt:lpstr>Does patient have cancer or not?</vt:lpstr>
      <vt:lpstr>An Illustrating Example</vt:lpstr>
      <vt:lpstr>An Illustrating Example</vt:lpstr>
      <vt:lpstr>An Illustrating Example</vt:lpstr>
      <vt:lpstr>An Illustrating Example</vt:lpstr>
      <vt:lpstr>Bayesian Classifier</vt:lpstr>
      <vt:lpstr>Bayesian Classifier</vt:lpstr>
      <vt:lpstr>Bayesian Classifier</vt:lpstr>
      <vt:lpstr>Naïve Bayes Classifier</vt:lpstr>
      <vt:lpstr>Back to the Example</vt:lpstr>
      <vt:lpstr>Back to the Example</vt:lpstr>
      <vt:lpstr>Back to the Example</vt:lpstr>
      <vt:lpstr>Estimating Probabilities</vt:lpstr>
      <vt:lpstr>Estimating Probabilities</vt:lpstr>
      <vt:lpstr>Another Illustrative Example</vt:lpstr>
      <vt:lpstr>Another Illustrative Example</vt:lpstr>
      <vt:lpstr>Another Illustrative Example</vt:lpstr>
      <vt:lpstr>Another Illustrative Example</vt:lpstr>
      <vt:lpstr>Another Illustrative Example</vt:lpstr>
      <vt:lpstr>Another Illustrative Example</vt:lpstr>
      <vt:lpstr>Another Illustrative Example</vt:lpstr>
      <vt:lpstr>Further Readings</vt:lpstr>
      <vt:lpstr>Tutorial/Exercise Questions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position your opening statement here, either in Connexions Purple or reversed-out.</dc:title>
  <dc:creator>David Mc Mullan</dc:creator>
  <cp:lastModifiedBy>qiu</cp:lastModifiedBy>
  <cp:revision>1731</cp:revision>
  <dcterms:created xsi:type="dcterms:W3CDTF">2003-03-31T12:37:15Z</dcterms:created>
  <dcterms:modified xsi:type="dcterms:W3CDTF">2010-09-11T16:12:30Z</dcterms:modified>
</cp:coreProperties>
</file>