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1" r:id="rId2"/>
    <p:sldId id="301" r:id="rId3"/>
    <p:sldId id="287" r:id="rId4"/>
    <p:sldId id="314" r:id="rId5"/>
    <p:sldId id="303" r:id="rId6"/>
    <p:sldId id="313" r:id="rId7"/>
    <p:sldId id="317" r:id="rId8"/>
    <p:sldId id="318" r:id="rId9"/>
    <p:sldId id="312" r:id="rId10"/>
    <p:sldId id="315" r:id="rId1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6" autoAdjust="0"/>
    <p:restoredTop sz="86323" autoAdjust="0"/>
  </p:normalViewPr>
  <p:slideViewPr>
    <p:cSldViewPr>
      <p:cViewPr>
        <p:scale>
          <a:sx n="75" d="100"/>
          <a:sy n="75" d="100"/>
        </p:scale>
        <p:origin x="167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notesViewPr>
    <p:cSldViewPr>
      <p:cViewPr varScale="1">
        <p:scale>
          <a:sx n="68" d="100"/>
          <a:sy n="68" d="100"/>
        </p:scale>
        <p:origin x="-3252" y="-102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58935-C658-4540-BA61-0E25E5B8B5A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C2343-2051-4F32-A2DC-16B26C747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4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2415429B-39FF-4DA0-8848-45900479303A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A200CF20-1B34-412B-85C0-1FBC9897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232AF-FCB1-48D0-84E6-B1C695B2E6A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0CF20-1B34-412B-85C0-1FBC9897DD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0CF20-1B34-412B-85C0-1FBC9897DDA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0CF20-1B34-412B-85C0-1FBC9897DD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0CF20-1B34-412B-85C0-1FBC9897DD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342900" lvl="1" indent="-342900" algn="just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3100" dirty="0" smtClean="0"/>
                  <a:t>Stator flux decaying exponentially &amp; Terminal  voltage of </a:t>
                </a:r>
                <a:r>
                  <a:rPr lang="en-US" sz="3100" dirty="0"/>
                  <a:t>DFIG </a:t>
                </a:r>
                <a:r>
                  <a:rPr lang="en-US" sz="3100" dirty="0" smtClean="0"/>
                  <a:t>reduced as,</a:t>
                </a:r>
                <a:endParaRPr lang="en-US" sz="3100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en-US" sz="3100" i="0">
                    <a:latin typeface="Cambria Math"/>
                  </a:rPr>
                  <a:t>𝛹_𝑠</a:t>
                </a:r>
                <a:r>
                  <a:rPr lang="en-US" sz="3100" dirty="0"/>
                  <a:t>= </a:t>
                </a:r>
                <a:r>
                  <a:rPr lang="en-US" sz="3100" i="0">
                    <a:latin typeface="Cambria Math"/>
                  </a:rPr>
                  <a:t>𝛹_0 𝑒^((−𝑡)/𝜏_𝑠 )</a:t>
                </a:r>
                <a:endParaRPr lang="en-US" sz="3100" dirty="0"/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sz="2600" dirty="0" smtClean="0"/>
                  <a:t>Where</a:t>
                </a:r>
                <a:r>
                  <a:rPr lang="en-US" sz="2600" dirty="0"/>
                  <a:t>, </a:t>
                </a:r>
                <a:r>
                  <a:rPr lang="en-US" sz="2600" i="0">
                    <a:latin typeface="Cambria Math"/>
                  </a:rPr>
                  <a:t>𝛹_0</a:t>
                </a:r>
                <a:r>
                  <a:rPr lang="en-US" sz="2600" dirty="0"/>
                  <a:t> is the initial value of the flux at the instant of dip and </a:t>
                </a:r>
                <a:r>
                  <a:rPr lang="en-US" sz="2600" i="0">
                    <a:latin typeface="Cambria Math"/>
                  </a:rPr>
                  <a:t>𝜏_𝑠=𝐿_𝑠/𝑅_𝑠 </a:t>
                </a:r>
                <a:r>
                  <a:rPr lang="en-US" sz="2600" dirty="0"/>
                  <a:t>   is time constant of the </a:t>
                </a:r>
                <a:r>
                  <a:rPr lang="en-US" sz="2600" dirty="0" smtClean="0"/>
                  <a:t>stator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sz="3100" dirty="0"/>
                  <a:t>Unbalance in stator &amp; rotor power results in DC link voltage fluctuation.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sz="3100" dirty="0"/>
                  <a:t>Converter circuit may damage.</a:t>
                </a:r>
              </a:p>
              <a:p>
                <a:pPr>
                  <a:defRPr/>
                </a:pPr>
                <a:r>
                  <a:rPr lang="en-US" sz="3100" dirty="0"/>
                  <a:t>Hardware protection schemes are required to limit overvoltage( DC Link) and overcurrent (Rotor circuit) such as;</a:t>
                </a:r>
              </a:p>
              <a:p>
                <a:pPr lvl="1">
                  <a:defRPr/>
                </a:pPr>
                <a:r>
                  <a:rPr lang="en-US" sz="3100" dirty="0"/>
                  <a:t>DC chopper circuit &amp;</a:t>
                </a:r>
              </a:p>
              <a:p>
                <a:pPr lvl="1">
                  <a:defRPr/>
                </a:pPr>
                <a:r>
                  <a:rPr lang="en-US" sz="3100" dirty="0"/>
                  <a:t>Crowbar resistance in rotor circuit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0CF20-1B34-412B-85C0-1FBC9897DD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CC5F-4E09-4206-BFC7-EEB6450441F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689A-59A6-4709-B1C7-577F88232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76200"/>
            <a:ext cx="8892480" cy="1470025"/>
          </a:xfrm>
        </p:spPr>
        <p:txBody>
          <a:bodyPr>
            <a:noAutofit/>
          </a:bodyPr>
          <a:lstStyle/>
          <a:p>
            <a:pPr hangingPunct="0"/>
            <a:br>
              <a:rPr lang="en-US" sz="3200" b="1" dirty="0"/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 of Power using Direct Current Control method of STATCOM</a:t>
            </a:r>
            <a:br>
              <a:rPr lang="en-US" sz="3600" dirty="0"/>
            </a:b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95400"/>
            <a:ext cx="81534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000" i="1" dirty="0"/>
              <a:t>              </a:t>
            </a:r>
            <a:r>
              <a:rPr lang="en-US" sz="2000" i="1" dirty="0" err="1"/>
              <a:t>VIIl</a:t>
            </a:r>
            <a:r>
              <a:rPr lang="en-US" sz="2000" i="1" dirty="0"/>
              <a:t> Semester                    		  Session 2018-19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2000" i="1" dirty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000" i="1" dirty="0"/>
              <a:t>    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No: A-7</a:t>
            </a:r>
            <a:r>
              <a:rPr lang="en-US" sz="2000" i="1" dirty="0"/>
              <a:t>                                             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Section: A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400" i="1" dirty="0"/>
              <a:t>Presented By</a:t>
            </a:r>
            <a:endParaRPr lang="en-US" sz="2000" dirty="0"/>
          </a:p>
          <a:p>
            <a:pPr algn="ctr"/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846087" y="4191000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Guided by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TRIPTI RAI 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244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RAJIV GANDHI COLLEGE OF ENGINEERING &amp; RESEARCH, NAGPUR </a:t>
            </a:r>
            <a:b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Department Of Electrical Engineering</a:t>
            </a:r>
          </a:p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Presubmission</a:t>
            </a:r>
            <a:r>
              <a:rPr lang="en-US" sz="2400" b="1" dirty="0">
                <a:solidFill>
                  <a:srgbClr val="C00000"/>
                </a:solidFill>
              </a:rPr>
              <a:t> Seminar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2018-19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F3A04-481A-4348-A204-2D963B6434E7}"/>
              </a:ext>
            </a:extLst>
          </p:cNvPr>
          <p:cNvSpPr txBox="1"/>
          <p:nvPr/>
        </p:nvSpPr>
        <p:spPr>
          <a:xfrm>
            <a:off x="1295400" y="2743200"/>
            <a:ext cx="66580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Pankaj  </a:t>
            </a:r>
            <a:r>
              <a:rPr lang="en-US" sz="2200" b="1" i="1" dirty="0" err="1">
                <a:latin typeface="Adobe Myungjo Std M" pitchFamily="18" charset="-128"/>
                <a:ea typeface="Adobe Myungjo Std M" pitchFamily="18" charset="-128"/>
              </a:rPr>
              <a:t>Dhongale</a:t>
            </a: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        5. </a:t>
            </a:r>
            <a:r>
              <a:rPr lang="en-US" sz="2200" b="1" i="1" dirty="0" err="1">
                <a:latin typeface="Adobe Myungjo Std M" pitchFamily="18" charset="-128"/>
                <a:ea typeface="Adobe Myungjo Std M" pitchFamily="18" charset="-128"/>
              </a:rPr>
              <a:t>Tinkesh</a:t>
            </a: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  </a:t>
            </a:r>
            <a:r>
              <a:rPr lang="en-US" sz="2200" b="1" i="1" dirty="0" err="1">
                <a:latin typeface="Adobe Myungjo Std M" pitchFamily="18" charset="-128"/>
                <a:ea typeface="Adobe Myungjo Std M" pitchFamily="18" charset="-128"/>
              </a:rPr>
              <a:t>Bhanarkar</a:t>
            </a: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 </a:t>
            </a:r>
          </a:p>
          <a:p>
            <a:pPr>
              <a:defRPr/>
            </a:pP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2.  Piyush  Ganorkar         6. </a:t>
            </a:r>
            <a:r>
              <a:rPr lang="en-US" sz="2200" b="1" i="1" dirty="0" err="1">
                <a:latin typeface="Adobe Myungjo Std M" pitchFamily="18" charset="-128"/>
                <a:ea typeface="Adobe Myungjo Std M" pitchFamily="18" charset="-128"/>
              </a:rPr>
              <a:t>Toshik</a:t>
            </a: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  </a:t>
            </a:r>
            <a:r>
              <a:rPr lang="en-US" sz="2200" b="1" i="1" dirty="0" err="1">
                <a:latin typeface="Adobe Myungjo Std M" pitchFamily="18" charset="-128"/>
                <a:ea typeface="Adobe Myungjo Std M" pitchFamily="18" charset="-128"/>
              </a:rPr>
              <a:t>Ghormare</a:t>
            </a:r>
            <a:endParaRPr lang="en-US" sz="2200" b="1" i="1" dirty="0">
              <a:latin typeface="Adobe Myungjo Std M" pitchFamily="18" charset="-128"/>
              <a:ea typeface="Adobe Myungjo Std M" pitchFamily="18" charset="-128"/>
            </a:endParaRPr>
          </a:p>
          <a:p>
            <a:r>
              <a:rPr lang="en-US" sz="2200" b="1" dirty="0">
                <a:latin typeface="Adobe Myungjo Std M" pitchFamily="18" charset="-128"/>
                <a:ea typeface="Adobe Myungjo Std M" pitchFamily="18" charset="-128"/>
              </a:rPr>
              <a:t>3.  </a:t>
            </a:r>
            <a:r>
              <a:rPr lang="en-US" sz="2200" b="1" i="1" dirty="0" err="1">
                <a:latin typeface="Adobe Myungjo Std M" pitchFamily="18" charset="-128"/>
                <a:ea typeface="Adobe Myungjo Std M" pitchFamily="18" charset="-128"/>
              </a:rPr>
              <a:t>Sanjyot</a:t>
            </a: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  </a:t>
            </a:r>
            <a:r>
              <a:rPr lang="en-US" sz="2200" b="1" i="1" dirty="0" err="1">
                <a:latin typeface="Adobe Myungjo Std M" pitchFamily="18" charset="-128"/>
                <a:ea typeface="Adobe Myungjo Std M" pitchFamily="18" charset="-128"/>
              </a:rPr>
              <a:t>Ramteke</a:t>
            </a:r>
            <a:r>
              <a:rPr lang="en-US" sz="2200" b="1" dirty="0">
                <a:latin typeface="Adobe Myungjo Std M" pitchFamily="18" charset="-128"/>
                <a:ea typeface="Adobe Myungjo Std M" pitchFamily="18" charset="-128"/>
              </a:rPr>
              <a:t>        7. </a:t>
            </a: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Tushar  </a:t>
            </a:r>
            <a:r>
              <a:rPr lang="en-US" sz="2200" b="1" i="1" dirty="0" err="1">
                <a:latin typeface="Adobe Myungjo Std M" pitchFamily="18" charset="-128"/>
                <a:ea typeface="Adobe Myungjo Std M" pitchFamily="18" charset="-128"/>
              </a:rPr>
              <a:t>Giripunje</a:t>
            </a: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 </a:t>
            </a:r>
          </a:p>
          <a:p>
            <a:r>
              <a:rPr lang="en-US" sz="2200" b="1" dirty="0">
                <a:latin typeface="Adobe Myungjo Std M" pitchFamily="18" charset="-128"/>
                <a:ea typeface="Adobe Myungjo Std M" pitchFamily="18" charset="-128"/>
              </a:rPr>
              <a:t>4.  </a:t>
            </a:r>
            <a:r>
              <a:rPr lang="en-US" sz="2200" b="1" i="1" dirty="0" err="1">
                <a:latin typeface="Adobe Myungjo Std M" pitchFamily="18" charset="-128"/>
                <a:ea typeface="Adobe Myungjo Std M" pitchFamily="18" charset="-128"/>
              </a:rPr>
              <a:t>Takshak</a:t>
            </a:r>
            <a:r>
              <a:rPr lang="en-US" sz="2200" b="1" i="1" dirty="0">
                <a:latin typeface="Adobe Myungjo Std M" pitchFamily="18" charset="-128"/>
                <a:ea typeface="Adobe Myungjo Std M" pitchFamily="18" charset="-128"/>
              </a:rPr>
              <a:t>  Raul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600" b="1" dirty="0">
                <a:latin typeface="TimesNewRomanPSMT"/>
              </a:rPr>
              <a:t> </a:t>
            </a:r>
            <a:endParaRPr lang="en-US" dirty="0">
              <a:latin typeface="TimesNewRomanPSMT"/>
            </a:endParaRPr>
          </a:p>
          <a:p>
            <a:pPr>
              <a:buAutoNum type="arabicPeriod"/>
            </a:pPr>
            <a:r>
              <a:rPr lang="en-US" dirty="0"/>
              <a:t>The Direct Current Control Method of STATCOM and its simulation.2013 Third International Conference on Intelligent System Design and Engineering Applications.</a:t>
            </a:r>
          </a:p>
          <a:p>
            <a:pPr>
              <a:buAutoNum type="arabicPeriod"/>
            </a:pPr>
            <a:endParaRPr lang="en-US" dirty="0">
              <a:latin typeface="TimesNewRomanPSMT"/>
            </a:endParaRPr>
          </a:p>
          <a:p>
            <a:pPr>
              <a:buAutoNum type="arabicPeriod"/>
            </a:pPr>
            <a:r>
              <a:rPr lang="en-GB" dirty="0"/>
              <a:t> </a:t>
            </a:r>
            <a:r>
              <a:rPr lang="en-GB" dirty="0" err="1"/>
              <a:t>Nagrani</a:t>
            </a:r>
            <a:r>
              <a:rPr lang="en-GB" dirty="0"/>
              <a:t> G. </a:t>
            </a:r>
            <a:r>
              <a:rPr lang="en-GB" dirty="0" err="1"/>
              <a:t>Hingorani</a:t>
            </a:r>
            <a:r>
              <a:rPr lang="en-GB" dirty="0"/>
              <a:t> , </a:t>
            </a:r>
            <a:r>
              <a:rPr lang="en-GB" dirty="0" err="1"/>
              <a:t>Laszio</a:t>
            </a:r>
            <a:r>
              <a:rPr lang="en-GB" dirty="0"/>
              <a:t> </a:t>
            </a:r>
            <a:r>
              <a:rPr lang="en-GB" dirty="0" err="1"/>
              <a:t>Gyugyi</a:t>
            </a:r>
            <a:r>
              <a:rPr lang="en-GB" dirty="0"/>
              <a:t>. Understanding of FACTS Concepts and Technology of Flexible AC Transmission System . IEEE Press 1999.</a:t>
            </a:r>
          </a:p>
          <a:p>
            <a:pPr>
              <a:buAutoNum type="arabicPeriod"/>
            </a:pPr>
            <a:endParaRPr lang="en-GB" dirty="0">
              <a:latin typeface="TimesNewRomanPSMT"/>
            </a:endParaRPr>
          </a:p>
          <a:p>
            <a:pPr>
              <a:buAutoNum type="arabicPeriod"/>
            </a:pPr>
            <a:r>
              <a:rPr lang="en-GB" dirty="0"/>
              <a:t> </a:t>
            </a:r>
            <a:r>
              <a:rPr lang="en-US" dirty="0"/>
              <a:t>Using STATCOM Interfacing of Renewable Energy Sources to Grid and Power Quality Improvement. 2015 International Conference on Energy System and Applications.</a:t>
            </a:r>
          </a:p>
          <a:p>
            <a:pPr>
              <a:buAutoNum type="arabicPeriod"/>
            </a:pPr>
            <a:endParaRPr lang="en-US" dirty="0">
              <a:latin typeface="TimesNewRomanPSMT"/>
            </a:endParaRPr>
          </a:p>
          <a:p>
            <a:pPr>
              <a:buAutoNum type="arabicPeriod"/>
            </a:pPr>
            <a:r>
              <a:rPr lang="en-US" dirty="0"/>
              <a:t> P.S. </a:t>
            </a:r>
            <a:r>
              <a:rPr lang="en-US" dirty="0" err="1"/>
              <a:t>Bhimra</a:t>
            </a:r>
            <a:r>
              <a:rPr lang="en-US" dirty="0"/>
              <a:t> , Power Electronics.</a:t>
            </a:r>
          </a:p>
          <a:p>
            <a:pPr>
              <a:buAutoNum type="arabicPeriod"/>
            </a:pPr>
            <a:endParaRPr lang="en-US" dirty="0">
              <a:latin typeface="TimesNewRomanPSMT"/>
            </a:endParaRPr>
          </a:p>
          <a:p>
            <a:pPr>
              <a:buAutoNum type="arabicPeriod"/>
            </a:pPr>
            <a:r>
              <a:rPr lang="en-US" dirty="0"/>
              <a:t>  Improvement of Voltage Quality in AC Network by use of STATCOM -2005Mazurov </a:t>
            </a:r>
            <a:r>
              <a:rPr lang="en-US" dirty="0" err="1"/>
              <a:t>M.I.,Nikolaev</a:t>
            </a:r>
            <a:r>
              <a:rPr lang="en-US" dirty="0"/>
              <a:t> A.V.,</a:t>
            </a:r>
            <a:r>
              <a:rPr lang="en-US" dirty="0" err="1"/>
              <a:t>Lozinova</a:t>
            </a:r>
            <a:r>
              <a:rPr lang="en-US" dirty="0"/>
              <a:t> N.G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3" name="Rectangle 2"/>
          <p:cNvSpPr>
            <a:spLocks noChangeArrowheads="1"/>
          </p:cNvSpPr>
          <p:nvPr/>
        </p:nvSpPr>
        <p:spPr bwMode="auto">
          <a:xfrm>
            <a:off x="228600" y="1524774"/>
            <a:ext cx="88392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grid connected transmission line system</a:t>
            </a:r>
          </a:p>
          <a:p>
            <a:r>
              <a:rPr lang="en-US" sz="2800" dirty="0"/>
              <a:t>     for power quality improvement by using STATCOM has</a:t>
            </a:r>
          </a:p>
          <a:p>
            <a:r>
              <a:rPr lang="en-GB" sz="2800" dirty="0"/>
              <a:t>     the following objectives.</a:t>
            </a:r>
          </a:p>
          <a:p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 To maintains Power factor as Unity at the Source end.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 To meet the Reactive Power to </a:t>
            </a:r>
            <a:r>
              <a:rPr lang="en-GB" sz="2800" dirty="0"/>
              <a:t>Non-Linear Load.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 To eliminate the harmonic contents by using 	STATCOM .</a:t>
            </a:r>
            <a:endParaRPr lang="en-GB" sz="2800" dirty="0"/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pPr marL="285750" indent="-285750" eaLnBrk="0" hangingPunct="0"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eaLnBrk="0" hangingPunct="0"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eaLnBrk="0" hangingPunct="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2800" b="1" kern="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4000" b="1" kern="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23413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864096"/>
          </a:xfrm>
        </p:spPr>
        <p:txBody>
          <a:bodyPr>
            <a:normAutofit fontScale="90000"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C00000"/>
                </a:solidFill>
              </a:rPr>
              <a:t>Methodology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(Concept used to achieve results)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01419"/>
          </a:xfrm>
        </p:spPr>
        <p:txBody>
          <a:bodyPr>
            <a:norm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200" b="1" dirty="0"/>
              <a:t>Existing Methodology</a:t>
            </a:r>
          </a:p>
          <a:p>
            <a:pPr marL="685800" lvl="2" indent="-279400" algn="just"/>
            <a:endParaRPr lang="en-US" sz="2400" dirty="0"/>
          </a:p>
          <a:p>
            <a:pPr marL="685800" lvl="2" indent="-279400" algn="just"/>
            <a:endParaRPr lang="en-US" dirty="0"/>
          </a:p>
          <a:p>
            <a:pPr marL="685800" lvl="2" indent="-279400" algn="just"/>
            <a:endParaRPr lang="en-US" sz="2400" dirty="0"/>
          </a:p>
          <a:p>
            <a:pPr marL="685800" lvl="2" indent="-279400" algn="just"/>
            <a:endParaRPr lang="en-US" dirty="0"/>
          </a:p>
          <a:p>
            <a:pPr marL="685800" lvl="2" indent="-279400" algn="just"/>
            <a:endParaRPr lang="en-US" sz="2400" dirty="0"/>
          </a:p>
          <a:p>
            <a:pPr marL="685800" lvl="2" indent="-279400" algn="just"/>
            <a:endParaRPr lang="en-US" sz="2400" dirty="0"/>
          </a:p>
          <a:p>
            <a:pPr>
              <a:defRPr/>
            </a:pPr>
            <a:r>
              <a:rPr lang="en-US" sz="2200" b="1" dirty="0"/>
              <a:t>Proposed Methodology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endParaRPr lang="en-US" sz="2400" dirty="0"/>
          </a:p>
          <a:p>
            <a:pPr marL="342900" lvl="2" indent="-342900" algn="just"/>
            <a:endParaRPr lang="en-US" sz="2200" dirty="0"/>
          </a:p>
          <a:p>
            <a:pPr marL="0" lvl="2" indent="0" algn="just">
              <a:buNone/>
            </a:pPr>
            <a:endParaRPr lang="en-US" sz="2000" dirty="0"/>
          </a:p>
          <a:p>
            <a:pPr marL="457200" lvl="1" indent="0" algn="just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Block Diagram/Circuit Diagram/Model/System Details/Single Line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D8E462-677C-4DE2-9889-D84F193EEA24}"/>
              </a:ext>
            </a:extLst>
          </p:cNvPr>
          <p:cNvCxnSpPr/>
          <p:nvPr/>
        </p:nvCxnSpPr>
        <p:spPr>
          <a:xfrm>
            <a:off x="3914856" y="1239398"/>
            <a:ext cx="1533804" cy="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E5AB20-75AD-4CB5-A0CE-0DAB8E17BC4B}"/>
              </a:ext>
            </a:extLst>
          </p:cNvPr>
          <p:cNvCxnSpPr>
            <a:cxnSpLocks/>
          </p:cNvCxnSpPr>
          <p:nvPr/>
        </p:nvCxnSpPr>
        <p:spPr>
          <a:xfrm>
            <a:off x="4653409" y="1221818"/>
            <a:ext cx="0" cy="800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1CCF2726-31D4-41D7-B6B1-577C7A67BE59}"/>
              </a:ext>
            </a:extLst>
          </p:cNvPr>
          <p:cNvSpPr/>
          <p:nvPr/>
        </p:nvSpPr>
        <p:spPr>
          <a:xfrm>
            <a:off x="4085205" y="2282772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9F6679E7-44CD-4642-BF14-F2EA9CA990B7}"/>
              </a:ext>
            </a:extLst>
          </p:cNvPr>
          <p:cNvSpPr/>
          <p:nvPr/>
        </p:nvSpPr>
        <p:spPr>
          <a:xfrm>
            <a:off x="4311609" y="2309149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4B3C5D52-05CD-4609-A399-093420301B98}"/>
              </a:ext>
            </a:extLst>
          </p:cNvPr>
          <p:cNvSpPr/>
          <p:nvPr/>
        </p:nvSpPr>
        <p:spPr>
          <a:xfrm>
            <a:off x="4538010" y="2309148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FD80918-FC20-497A-AAC5-500CBE31AE6B}"/>
              </a:ext>
            </a:extLst>
          </p:cNvPr>
          <p:cNvSpPr/>
          <p:nvPr/>
        </p:nvSpPr>
        <p:spPr>
          <a:xfrm>
            <a:off x="4772106" y="2309148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86BFB058-74A7-46FA-940D-D16FDA40A8DE}"/>
              </a:ext>
            </a:extLst>
          </p:cNvPr>
          <p:cNvSpPr/>
          <p:nvPr/>
        </p:nvSpPr>
        <p:spPr>
          <a:xfrm>
            <a:off x="5008401" y="2309148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13405A3-3A8E-4A45-8FE1-410F8A4F9498}"/>
              </a:ext>
            </a:extLst>
          </p:cNvPr>
          <p:cNvSpPr/>
          <p:nvPr/>
        </p:nvSpPr>
        <p:spPr>
          <a:xfrm rot="10800000">
            <a:off x="4085205" y="1565463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A81F7CB-1D7D-475A-A2D1-E542D7B279CA}"/>
              </a:ext>
            </a:extLst>
          </p:cNvPr>
          <p:cNvSpPr/>
          <p:nvPr/>
        </p:nvSpPr>
        <p:spPr>
          <a:xfrm rot="10800000">
            <a:off x="4311609" y="1591842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E42DACE8-C07A-4729-87D0-5F72F9A9BFEC}"/>
              </a:ext>
            </a:extLst>
          </p:cNvPr>
          <p:cNvSpPr/>
          <p:nvPr/>
        </p:nvSpPr>
        <p:spPr>
          <a:xfrm rot="10800000">
            <a:off x="4538010" y="1591837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6180D9A-449F-4140-8026-5A9B39CDF880}"/>
              </a:ext>
            </a:extLst>
          </p:cNvPr>
          <p:cNvSpPr/>
          <p:nvPr/>
        </p:nvSpPr>
        <p:spPr>
          <a:xfrm rot="10800000">
            <a:off x="4772106" y="1591837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F63474C-B4F9-49CE-B385-07CA996B3441}"/>
              </a:ext>
            </a:extLst>
          </p:cNvPr>
          <p:cNvSpPr/>
          <p:nvPr/>
        </p:nvSpPr>
        <p:spPr>
          <a:xfrm rot="10800000">
            <a:off x="5008401" y="1591837"/>
            <a:ext cx="230798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2149EBD-F083-4114-B334-30F6F5EBFD8B}"/>
              </a:ext>
            </a:extLst>
          </p:cNvPr>
          <p:cNvCxnSpPr/>
          <p:nvPr/>
        </p:nvCxnSpPr>
        <p:spPr>
          <a:xfrm>
            <a:off x="3990556" y="2117177"/>
            <a:ext cx="1391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B01EFF-DF30-48A5-AFDA-53D40DC67785}"/>
              </a:ext>
            </a:extLst>
          </p:cNvPr>
          <p:cNvCxnSpPr/>
          <p:nvPr/>
        </p:nvCxnSpPr>
        <p:spPr>
          <a:xfrm>
            <a:off x="3990556" y="2199239"/>
            <a:ext cx="1391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ABB2DA4-7318-4CF8-841E-6CA44C52E29A}"/>
              </a:ext>
            </a:extLst>
          </p:cNvPr>
          <p:cNvCxnSpPr>
            <a:cxnSpLocks/>
          </p:cNvCxnSpPr>
          <p:nvPr/>
        </p:nvCxnSpPr>
        <p:spPr>
          <a:xfrm>
            <a:off x="4670994" y="2309143"/>
            <a:ext cx="0" cy="93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0A5E303-6370-435E-BDED-BE6E79194C0A}"/>
              </a:ext>
            </a:extLst>
          </p:cNvPr>
          <p:cNvCxnSpPr>
            <a:cxnSpLocks/>
          </p:cNvCxnSpPr>
          <p:nvPr/>
        </p:nvCxnSpPr>
        <p:spPr>
          <a:xfrm rot="16200000">
            <a:off x="4091804" y="4574992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A09EC8-76DB-4FB3-B979-5F33DC98CD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49091" y="3885117"/>
            <a:ext cx="149468" cy="116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A0C38-F6FA-4243-8626-22F1087A05DC}"/>
              </a:ext>
            </a:extLst>
          </p:cNvPr>
          <p:cNvSpPr/>
          <p:nvPr/>
        </p:nvSpPr>
        <p:spPr>
          <a:xfrm>
            <a:off x="3923787" y="3719030"/>
            <a:ext cx="830873" cy="84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F15372-B3A7-4C02-A0A8-03204E131E59}"/>
              </a:ext>
            </a:extLst>
          </p:cNvPr>
          <p:cNvSpPr/>
          <p:nvPr/>
        </p:nvSpPr>
        <p:spPr>
          <a:xfrm>
            <a:off x="4754660" y="3719030"/>
            <a:ext cx="830873" cy="84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389976A-A47E-44B3-B1C5-DD413578CBB4}"/>
              </a:ext>
            </a:extLst>
          </p:cNvPr>
          <p:cNvCxnSpPr>
            <a:cxnSpLocks/>
          </p:cNvCxnSpPr>
          <p:nvPr/>
        </p:nvCxnSpPr>
        <p:spPr>
          <a:xfrm rot="16200000">
            <a:off x="4332630" y="3721773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DF0EA2-9BDE-4BB4-ABC0-B1254ADBDB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65472" y="3885118"/>
            <a:ext cx="149468" cy="116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3BBFCEDB-EA36-4D51-9B04-831307C7C04D}"/>
              </a:ext>
            </a:extLst>
          </p:cNvPr>
          <p:cNvSpPr/>
          <p:nvPr/>
        </p:nvSpPr>
        <p:spPr>
          <a:xfrm rot="16200000">
            <a:off x="5003045" y="4481438"/>
            <a:ext cx="298935" cy="18711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2BB40FE-AAC6-475C-BD59-CC3B30576903}"/>
              </a:ext>
            </a:extLst>
          </p:cNvPr>
          <p:cNvSpPr/>
          <p:nvPr/>
        </p:nvSpPr>
        <p:spPr>
          <a:xfrm rot="5400000">
            <a:off x="5027224" y="3625471"/>
            <a:ext cx="298935" cy="18711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84A8EB-6565-4ED6-92E2-B432DDB8706A}"/>
              </a:ext>
            </a:extLst>
          </p:cNvPr>
          <p:cNvCxnSpPr>
            <a:cxnSpLocks/>
          </p:cNvCxnSpPr>
          <p:nvPr/>
        </p:nvCxnSpPr>
        <p:spPr>
          <a:xfrm rot="16200000">
            <a:off x="4909489" y="4574992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E0AAB7-DB5B-4C82-956B-CD28753AA8B1}"/>
              </a:ext>
            </a:extLst>
          </p:cNvPr>
          <p:cNvCxnSpPr>
            <a:cxnSpLocks/>
          </p:cNvCxnSpPr>
          <p:nvPr/>
        </p:nvCxnSpPr>
        <p:spPr>
          <a:xfrm rot="16200000">
            <a:off x="5120781" y="3716093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7611854-A859-4E8F-A0C4-B1B16AC2010E}"/>
              </a:ext>
            </a:extLst>
          </p:cNvPr>
          <p:cNvSpPr/>
          <p:nvPr/>
        </p:nvSpPr>
        <p:spPr>
          <a:xfrm rot="16200000">
            <a:off x="4185360" y="4481438"/>
            <a:ext cx="298935" cy="18711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951FE02-07AB-4C98-8828-1FB62F33FC20}"/>
              </a:ext>
            </a:extLst>
          </p:cNvPr>
          <p:cNvCxnSpPr>
            <a:cxnSpLocks/>
          </p:cNvCxnSpPr>
          <p:nvPr/>
        </p:nvCxnSpPr>
        <p:spPr>
          <a:xfrm>
            <a:off x="4582381" y="5954110"/>
            <a:ext cx="0" cy="407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9976BF42-DACC-4759-8F61-861E2BB2A726}"/>
              </a:ext>
            </a:extLst>
          </p:cNvPr>
          <p:cNvSpPr/>
          <p:nvPr/>
        </p:nvSpPr>
        <p:spPr>
          <a:xfrm rot="16200000">
            <a:off x="4598138" y="5968716"/>
            <a:ext cx="477349" cy="377795"/>
          </a:xfrm>
          <a:prstGeom prst="arc">
            <a:avLst>
              <a:gd name="adj1" fmla="val 12231130"/>
              <a:gd name="adj2" fmla="val 200666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4652DB-231C-48D0-BE59-9CF8B7BB2D3D}"/>
              </a:ext>
            </a:extLst>
          </p:cNvPr>
          <p:cNvCxnSpPr/>
          <p:nvPr/>
        </p:nvCxnSpPr>
        <p:spPr>
          <a:xfrm>
            <a:off x="3990553" y="5064196"/>
            <a:ext cx="0" cy="1093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4915C9-7916-4E8C-A845-4C47A6F057DC}"/>
              </a:ext>
            </a:extLst>
          </p:cNvPr>
          <p:cNvCxnSpPr/>
          <p:nvPr/>
        </p:nvCxnSpPr>
        <p:spPr>
          <a:xfrm>
            <a:off x="5509425" y="5064196"/>
            <a:ext cx="0" cy="1093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B79DAE-37D8-46CE-B651-E31E1608C6E1}"/>
              </a:ext>
            </a:extLst>
          </p:cNvPr>
          <p:cNvCxnSpPr/>
          <p:nvPr/>
        </p:nvCxnSpPr>
        <p:spPr>
          <a:xfrm>
            <a:off x="3990556" y="6157610"/>
            <a:ext cx="591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5C8945-373E-40F2-802C-E473E0F44CC2}"/>
              </a:ext>
            </a:extLst>
          </p:cNvPr>
          <p:cNvCxnSpPr/>
          <p:nvPr/>
        </p:nvCxnSpPr>
        <p:spPr>
          <a:xfrm>
            <a:off x="4647915" y="6157610"/>
            <a:ext cx="861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9A863F8-2AD6-4EDC-A6B1-BD1FCB65E917}"/>
              </a:ext>
            </a:extLst>
          </p:cNvPr>
          <p:cNvSpPr txBox="1"/>
          <p:nvPr/>
        </p:nvSpPr>
        <p:spPr>
          <a:xfrm>
            <a:off x="4206523" y="273979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u="sng" dirty="0"/>
              <a:t>I</a:t>
            </a:r>
            <a:r>
              <a:rPr lang="en-US" sz="1400" dirty="0"/>
              <a:t>q</a:t>
            </a:r>
            <a:endParaRPr lang="en-GB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552740-F119-488D-936A-BF61822B4B23}"/>
              </a:ext>
            </a:extLst>
          </p:cNvPr>
          <p:cNvCxnSpPr/>
          <p:nvPr/>
        </p:nvCxnSpPr>
        <p:spPr>
          <a:xfrm>
            <a:off x="4563154" y="2634316"/>
            <a:ext cx="0" cy="58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0AAD7AC-E008-4B37-8F84-5209D90AFE0F}"/>
              </a:ext>
            </a:extLst>
          </p:cNvPr>
          <p:cNvSpPr/>
          <p:nvPr/>
        </p:nvSpPr>
        <p:spPr>
          <a:xfrm>
            <a:off x="5026754" y="2814378"/>
            <a:ext cx="3513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i="1" u="sng" dirty="0"/>
              <a:t>U</a:t>
            </a:r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782694-D5F5-48B8-92F8-559C2C7A2C80}"/>
              </a:ext>
            </a:extLst>
          </p:cNvPr>
          <p:cNvSpPr txBox="1"/>
          <p:nvPr/>
        </p:nvSpPr>
        <p:spPr>
          <a:xfrm>
            <a:off x="4506687" y="5315730"/>
            <a:ext cx="5405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  <a:r>
              <a:rPr lang="en-US" sz="1400" dirty="0"/>
              <a:t>dc</a:t>
            </a:r>
            <a:endParaRPr lang="en-GB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1C2DE66-87F4-4530-9B94-F89A0FE5417B}"/>
              </a:ext>
            </a:extLst>
          </p:cNvPr>
          <p:cNvCxnSpPr/>
          <p:nvPr/>
        </p:nvCxnSpPr>
        <p:spPr>
          <a:xfrm flipH="1">
            <a:off x="4480999" y="5797126"/>
            <a:ext cx="452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C03F6D-6061-43C0-AD6C-F41502C62DE6}"/>
              </a:ext>
            </a:extLst>
          </p:cNvPr>
          <p:cNvSpPr txBox="1"/>
          <p:nvPr/>
        </p:nvSpPr>
        <p:spPr>
          <a:xfrm>
            <a:off x="3445681" y="5528846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sz="1400" dirty="0"/>
              <a:t>dc</a:t>
            </a:r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DDC6474-0BB8-4D77-ABFA-351203A5A59F}"/>
              </a:ext>
            </a:extLst>
          </p:cNvPr>
          <p:cNvCxnSpPr/>
          <p:nvPr/>
        </p:nvCxnSpPr>
        <p:spPr>
          <a:xfrm>
            <a:off x="3879266" y="5423370"/>
            <a:ext cx="0" cy="58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197F595-10D4-49D2-9E2D-CB24957F8CCC}"/>
              </a:ext>
            </a:extLst>
          </p:cNvPr>
          <p:cNvSpPr/>
          <p:nvPr/>
        </p:nvSpPr>
        <p:spPr>
          <a:xfrm>
            <a:off x="4450260" y="6541103"/>
            <a:ext cx="54053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i="1" dirty="0"/>
              <a:t>C</a:t>
            </a:r>
            <a:r>
              <a:rPr lang="en-US" sz="1400" dirty="0"/>
              <a:t>dc</a:t>
            </a:r>
            <a:endParaRPr lang="en-GB" dirty="0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C0E6AD95-7E7A-4472-AE77-4358D4EBEADF}"/>
              </a:ext>
            </a:extLst>
          </p:cNvPr>
          <p:cNvSpPr/>
          <p:nvPr/>
        </p:nvSpPr>
        <p:spPr>
          <a:xfrm rot="5400000">
            <a:off x="4227124" y="3632728"/>
            <a:ext cx="298935" cy="18711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6885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Result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2925" y="105273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E94144-5818-4FB7-99C7-2244575F45B3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u="sng" dirty="0"/>
              <a:t>FFT Un-Compensated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8EE2DF2-ECAC-4143-B97D-785A4B6DC714}"/>
              </a:ext>
            </a:extLst>
          </p:cNvPr>
          <p:cNvSpPr txBox="1">
            <a:spLocks/>
          </p:cNvSpPr>
          <p:nvPr/>
        </p:nvSpPr>
        <p:spPr>
          <a:xfrm>
            <a:off x="4778697" y="1371600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u="sng" dirty="0"/>
              <a:t>FFT Compensated</a:t>
            </a:r>
          </a:p>
        </p:txBody>
      </p:sp>
      <p:pic>
        <p:nvPicPr>
          <p:cNvPr id="14" name="Content Placeholder 17">
            <a:extLst>
              <a:ext uri="{FF2B5EF4-FFF2-40B4-BE49-F238E27FC236}">
                <a16:creationId xmlns:a16="http://schemas.microsoft.com/office/drawing/2014/main" id="{AC6DDF65-79C6-4307-B519-3994F17A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02694"/>
            <a:ext cx="4607826" cy="4450506"/>
          </a:xfrm>
          <a:prstGeom prst="rect">
            <a:avLst/>
          </a:prstGeom>
        </p:spPr>
      </p:pic>
      <p:pic>
        <p:nvPicPr>
          <p:cNvPr id="15" name="Content Placeholder 19">
            <a:extLst>
              <a:ext uri="{FF2B5EF4-FFF2-40B4-BE49-F238E27FC236}">
                <a16:creationId xmlns:a16="http://schemas.microsoft.com/office/drawing/2014/main" id="{8B4359E9-7B97-4292-AFF8-03FE8D1C8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102694"/>
            <a:ext cx="4571998" cy="44505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A94ED8-DF41-440A-92EC-0DBA4C366F5A}"/>
              </a:ext>
            </a:extLst>
          </p:cNvPr>
          <p:cNvSpPr txBox="1"/>
          <p:nvPr/>
        </p:nvSpPr>
        <p:spPr>
          <a:xfrm>
            <a:off x="1475656" y="285293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Fundamental(50Hz) = 20.51</a:t>
            </a:r>
          </a:p>
          <a:p>
            <a:r>
              <a:rPr lang="en-IN" dirty="0"/>
              <a:t>THD= 21.54%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1D7584-C24E-4367-A0F7-0F2CA9C93998}"/>
              </a:ext>
            </a:extLst>
          </p:cNvPr>
          <p:cNvSpPr txBox="1"/>
          <p:nvPr/>
        </p:nvSpPr>
        <p:spPr>
          <a:xfrm>
            <a:off x="6012160" y="285293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Fundamental(50Hz) = 37.95</a:t>
            </a:r>
          </a:p>
          <a:p>
            <a:r>
              <a:rPr lang="en-IN" dirty="0"/>
              <a:t>THD= 7.28%</a:t>
            </a:r>
          </a:p>
        </p:txBody>
      </p:sp>
    </p:spTree>
    <p:extLst>
      <p:ext uri="{BB962C8B-B14F-4D97-AF65-F5344CB8AC3E}">
        <p14:creationId xmlns:p14="http://schemas.microsoft.com/office/powerpoint/2010/main" val="233114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6885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Result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2925" y="105273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472D0B-FC09-46AE-B445-A490AC6F1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54035"/>
              </p:ext>
            </p:extLst>
          </p:nvPr>
        </p:nvGraphicFramePr>
        <p:xfrm>
          <a:off x="0" y="2759328"/>
          <a:ext cx="4572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429842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62652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515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1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6907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90248FD-A812-42FF-9C35-6864B29ED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7767"/>
              </p:ext>
            </p:extLst>
          </p:nvPr>
        </p:nvGraphicFramePr>
        <p:xfrm>
          <a:off x="4572000" y="2759328"/>
          <a:ext cx="4572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429842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62652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515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1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6907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097B709-2424-4037-9D8B-1D5714C84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62816"/>
              </p:ext>
            </p:extLst>
          </p:nvPr>
        </p:nvGraphicFramePr>
        <p:xfrm>
          <a:off x="-2" y="3839448"/>
          <a:ext cx="45354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1830">
                  <a:extLst>
                    <a:ext uri="{9D8B030D-6E8A-4147-A177-3AD203B41FA5}">
                      <a16:colId xmlns:a16="http://schemas.microsoft.com/office/drawing/2014/main" val="4142984275"/>
                    </a:ext>
                  </a:extLst>
                </a:gridCol>
                <a:gridCol w="1511830">
                  <a:extLst>
                    <a:ext uri="{9D8B030D-6E8A-4147-A177-3AD203B41FA5}">
                      <a16:colId xmlns:a16="http://schemas.microsoft.com/office/drawing/2014/main" val="3606265239"/>
                    </a:ext>
                  </a:extLst>
                </a:gridCol>
                <a:gridCol w="1511830">
                  <a:extLst>
                    <a:ext uri="{9D8B030D-6E8A-4147-A177-3AD203B41FA5}">
                      <a16:colId xmlns:a16="http://schemas.microsoft.com/office/drawing/2014/main" val="16515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1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690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E7A222-8E56-4A33-9E5A-3E800CF6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09788"/>
              </p:ext>
            </p:extLst>
          </p:nvPr>
        </p:nvGraphicFramePr>
        <p:xfrm>
          <a:off x="4535488" y="3839448"/>
          <a:ext cx="460851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6171">
                  <a:extLst>
                    <a:ext uri="{9D8B030D-6E8A-4147-A177-3AD203B41FA5}">
                      <a16:colId xmlns:a16="http://schemas.microsoft.com/office/drawing/2014/main" val="4142984275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3606265239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16515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1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6907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9C8976E-1B2F-4CDB-AAFE-298A71000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30592"/>
              </p:ext>
            </p:extLst>
          </p:nvPr>
        </p:nvGraphicFramePr>
        <p:xfrm>
          <a:off x="0" y="2050048"/>
          <a:ext cx="9144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21200923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144240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FFT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POWER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4428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29F8C8E-3310-4567-92D2-B1C11EAA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13528"/>
              </p:ext>
            </p:extLst>
          </p:nvPr>
        </p:nvGraphicFramePr>
        <p:xfrm>
          <a:off x="0" y="2410088"/>
          <a:ext cx="9144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98724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solidFill>
                            <a:srgbClr val="FFFF00"/>
                          </a:solidFill>
                        </a:rPr>
                        <a:t>BEFORE COMPENSATION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448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FB8561-6D82-45F4-A34E-CCB5285B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67039"/>
              </p:ext>
            </p:extLst>
          </p:nvPr>
        </p:nvGraphicFramePr>
        <p:xfrm>
          <a:off x="0" y="3493654"/>
          <a:ext cx="9144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24492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solidFill>
                            <a:srgbClr val="FFFF00"/>
                          </a:solidFill>
                        </a:rPr>
                        <a:t>AFTER COMPENSATION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7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2208-C848-4D09-8F8F-C5579E05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VI Measurement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52A34-BF45-431F-98DB-241976A002CA}"/>
              </a:ext>
            </a:extLst>
          </p:cNvPr>
          <p:cNvSpPr/>
          <p:nvPr/>
        </p:nvSpPr>
        <p:spPr>
          <a:xfrm>
            <a:off x="3124200" y="1219200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Un-Compensated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49A74-7DCE-47E8-826D-50D35FB0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184"/>
            <a:ext cx="9143999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8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F482F-168F-4C76-92AA-F3D35841B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450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684404-596B-4A21-AE11-3F17B2E29100}"/>
              </a:ext>
            </a:extLst>
          </p:cNvPr>
          <p:cNvSpPr txBox="1"/>
          <p:nvPr/>
        </p:nvSpPr>
        <p:spPr>
          <a:xfrm>
            <a:off x="3368080" y="695980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Compensated</a:t>
            </a:r>
          </a:p>
        </p:txBody>
      </p:sp>
    </p:spTree>
    <p:extLst>
      <p:ext uri="{BB962C8B-B14F-4D97-AF65-F5344CB8AC3E}">
        <p14:creationId xmlns:p14="http://schemas.microsoft.com/office/powerpoint/2010/main" val="361065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Conclusion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1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305</Words>
  <Application>Microsoft Office PowerPoint</Application>
  <PresentationFormat>On-screen Show (4:3)</PresentationFormat>
  <Paragraphs>103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Myungjo Std M</vt:lpstr>
      <vt:lpstr>Arial</vt:lpstr>
      <vt:lpstr>Calibri</vt:lpstr>
      <vt:lpstr>Times New Roman</vt:lpstr>
      <vt:lpstr>TimesNewRomanPSMT</vt:lpstr>
      <vt:lpstr>Wingdings</vt:lpstr>
      <vt:lpstr>Office Theme</vt:lpstr>
      <vt:lpstr> Improvement of Power using Direct Current Control method of STATCOM </vt:lpstr>
      <vt:lpstr>PowerPoint Presentation</vt:lpstr>
      <vt:lpstr>Methodology (Concept used to achieve results)</vt:lpstr>
      <vt:lpstr>Block Diagram/Circuit Diagram/Model/System Details/Single Line Diagram</vt:lpstr>
      <vt:lpstr>Result</vt:lpstr>
      <vt:lpstr>Result</vt:lpstr>
      <vt:lpstr>VI Measurement</vt:lpstr>
      <vt:lpstr>PowerPoint Presentation</vt:lpstr>
      <vt:lpstr>Conclusion</vt:lpstr>
      <vt:lpstr>References</vt:lpstr>
    </vt:vector>
  </TitlesOfParts>
  <Company>MDD-HCKS-INC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Overvoltage protection scheme for back to back converter of grid connected DFIG</dc:title>
  <dc:creator>Admin</dc:creator>
  <cp:lastModifiedBy>PIYUSH</cp:lastModifiedBy>
  <cp:revision>242</cp:revision>
  <cp:lastPrinted>2015-11-06T11:50:48Z</cp:lastPrinted>
  <dcterms:created xsi:type="dcterms:W3CDTF">2015-09-23T06:28:52Z</dcterms:created>
  <dcterms:modified xsi:type="dcterms:W3CDTF">2019-03-16T11:27:58Z</dcterms:modified>
</cp:coreProperties>
</file>