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470" r:id="rId3"/>
    <p:sldId id="258" r:id="rId4"/>
    <p:sldId id="268" r:id="rId5"/>
    <p:sldId id="269" r:id="rId6"/>
    <p:sldId id="259" r:id="rId7"/>
    <p:sldId id="471" r:id="rId8"/>
    <p:sldId id="472" r:id="rId9"/>
    <p:sldId id="473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12702"/>
            <a:ext cx="1930400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8369" y="1447800"/>
            <a:ext cx="11713633" cy="175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62992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103632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4686" y="249238"/>
            <a:ext cx="2592916" cy="628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9586" y="249238"/>
            <a:ext cx="7581900" cy="628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84" y="249238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98628"/>
            <a:ext cx="10363200" cy="48355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84" y="249238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698628"/>
            <a:ext cx="10363200" cy="48355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98628"/>
            <a:ext cx="508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98628"/>
            <a:ext cx="508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" y="0"/>
            <a:ext cx="912284" cy="6858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443038"/>
            <a:ext cx="62992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638928"/>
            <a:ext cx="5588000" cy="2190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2286" y="452438"/>
            <a:ext cx="11279716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99584" y="249238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98628"/>
            <a:ext cx="103632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7BCDA-1051-45E8-B52C-D63D7883B88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09550" y="1484328"/>
            <a:ext cx="11772900" cy="182509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Improvement of Power using Direct Current Control method of STATCOM</a:t>
            </a:r>
            <a:endParaRPr lang="en-GB" sz="40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CCAEDE-15B6-4CDF-81CC-3643C6F10840}"/>
              </a:ext>
            </a:extLst>
          </p:cNvPr>
          <p:cNvSpPr txBox="1">
            <a:spLocks/>
          </p:cNvSpPr>
          <p:nvPr/>
        </p:nvSpPr>
        <p:spPr>
          <a:xfrm>
            <a:off x="2351523" y="377371"/>
            <a:ext cx="8046720" cy="1463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r>
              <a:rPr lang="en-US" sz="2000" b="1" dirty="0"/>
              <a:t>RAJIV GANDHI COLLEGE OF ENGINEERING &amp; RESEARCH, NAGPUR </a:t>
            </a:r>
            <a:br>
              <a:rPr lang="en-US" sz="2000" b="1" dirty="0"/>
            </a:br>
            <a:r>
              <a:rPr lang="en-US" sz="2000" b="1" dirty="0"/>
              <a:t> Department Of Electrical Engineering</a:t>
            </a:r>
            <a:br>
              <a:rPr lang="en-US" sz="2000" dirty="0"/>
            </a:br>
            <a:endParaRPr lang="en-US" sz="2000" dirty="0"/>
          </a:p>
          <a:p>
            <a:pPr algn="ctr">
              <a:defRPr/>
            </a:pPr>
            <a:r>
              <a:rPr lang="en-US" sz="2400" dirty="0"/>
              <a:t>seMinar on </a:t>
            </a:r>
            <a:endParaRPr lang="en-US" sz="2000" dirty="0"/>
          </a:p>
        </p:txBody>
      </p:sp>
      <p:pic>
        <p:nvPicPr>
          <p:cNvPr id="9" name="Picture 5" descr="RGCER Logo">
            <a:extLst>
              <a:ext uri="{FF2B5EF4-FFF2-40B4-BE49-F238E27FC236}">
                <a16:creationId xmlns:a16="http://schemas.microsoft.com/office/drawing/2014/main" id="{72B27BDF-1277-492B-933A-D6E1D76F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114655"/>
            <a:ext cx="1327377" cy="121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Program Files\MsgPopupEN\downMeghe_Logo.jpg">
            <a:extLst>
              <a:ext uri="{FF2B5EF4-FFF2-40B4-BE49-F238E27FC236}">
                <a16:creationId xmlns:a16="http://schemas.microsoft.com/office/drawing/2014/main" id="{1C675DBD-DBC1-4052-9E86-CE99B78D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081" y="174171"/>
            <a:ext cx="1250067" cy="11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4516D0-00EB-47DC-B5CA-F0A20502DD5E}"/>
              </a:ext>
            </a:extLst>
          </p:cNvPr>
          <p:cNvSpPr/>
          <p:nvPr/>
        </p:nvSpPr>
        <p:spPr>
          <a:xfrm>
            <a:off x="1831730" y="3179889"/>
            <a:ext cx="8528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000" i="1" dirty="0"/>
              <a:t>VII Semester Session 2018-19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2000" i="1" dirty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000" i="1" dirty="0"/>
              <a:t>Group No: A-7                                           Section: A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i="1" dirty="0"/>
              <a:t>Presented By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2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59A2B-42BB-49ED-80A0-BFA5D8D31F10}"/>
              </a:ext>
            </a:extLst>
          </p:cNvPr>
          <p:cNvSpPr/>
          <p:nvPr/>
        </p:nvSpPr>
        <p:spPr>
          <a:xfrm>
            <a:off x="3361918" y="4662196"/>
            <a:ext cx="55531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 err="1">
                <a:latin typeface="Adobe Myungjo Std M" pitchFamily="18" charset="-128"/>
                <a:ea typeface="Adobe Myungjo Std M" pitchFamily="18" charset="-128"/>
              </a:rPr>
              <a:t>Pankaj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  Dhongale        5. Tinkesh  Bhanarkar </a:t>
            </a:r>
          </a:p>
          <a:p>
            <a:pPr>
              <a:defRPr/>
            </a:pP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2.  Piyush  </a:t>
            </a:r>
            <a:r>
              <a:rPr lang="en-US" b="1" i="1" dirty="0" err="1">
                <a:latin typeface="Adobe Myungjo Std M" pitchFamily="18" charset="-128"/>
                <a:ea typeface="Adobe Myungjo Std M" pitchFamily="18" charset="-128"/>
              </a:rPr>
              <a:t>Ganorkar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         6. Toshik  Ghormare</a:t>
            </a:r>
          </a:p>
          <a:p>
            <a:r>
              <a:rPr lang="en-US" b="1" dirty="0">
                <a:latin typeface="Adobe Myungjo Std M" pitchFamily="18" charset="-128"/>
                <a:ea typeface="Adobe Myungjo Std M" pitchFamily="18" charset="-128"/>
              </a:rPr>
              <a:t>3.  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Sanjyot  </a:t>
            </a:r>
            <a:r>
              <a:rPr lang="en-US" b="1" i="1" dirty="0" err="1">
                <a:latin typeface="Adobe Myungjo Std M" pitchFamily="18" charset="-128"/>
                <a:ea typeface="Adobe Myungjo Std M" pitchFamily="18" charset="-128"/>
              </a:rPr>
              <a:t>Ramteke</a:t>
            </a:r>
            <a:r>
              <a:rPr lang="en-US" b="1" dirty="0">
                <a:latin typeface="Adobe Myungjo Std M" pitchFamily="18" charset="-128"/>
                <a:ea typeface="Adobe Myungjo Std M" pitchFamily="18" charset="-128"/>
              </a:rPr>
              <a:t>        7. 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Tushar  Giripunje </a:t>
            </a:r>
          </a:p>
          <a:p>
            <a:r>
              <a:rPr lang="en-US" b="1" dirty="0">
                <a:latin typeface="Adobe Myungjo Std M" pitchFamily="18" charset="-128"/>
                <a:ea typeface="Adobe Myungjo Std M" pitchFamily="18" charset="-128"/>
              </a:rPr>
              <a:t>4.  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Takshak  Raul</a:t>
            </a:r>
          </a:p>
          <a:p>
            <a:endParaRPr lang="en-GB" b="1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CD9A3-1C3C-4085-9FF7-F0C739D7E713}"/>
              </a:ext>
            </a:extLst>
          </p:cNvPr>
          <p:cNvSpPr/>
          <p:nvPr/>
        </p:nvSpPr>
        <p:spPr>
          <a:xfrm>
            <a:off x="7248125" y="6095452"/>
            <a:ext cx="22381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Under Guide of </a:t>
            </a:r>
          </a:p>
          <a:p>
            <a:r>
              <a:rPr lang="en-US" sz="2400" b="1" i="1" dirty="0">
                <a:latin typeface="Arial Black" panose="020B0A04020102020204" pitchFamily="34" charset="0"/>
              </a:rPr>
              <a:t> </a:t>
            </a:r>
            <a:r>
              <a:rPr lang="en-US" sz="2400" i="1" dirty="0">
                <a:latin typeface="Arial Black" panose="020B0A04020102020204" pitchFamily="34" charset="0"/>
              </a:rPr>
              <a:t>TRIPTI RAI </a:t>
            </a:r>
            <a:endParaRPr lang="en-GB" sz="24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26C943-CDF2-4CC2-B9D9-470EF1155E31}"/>
              </a:ext>
            </a:extLst>
          </p:cNvPr>
          <p:cNvSpPr/>
          <p:nvPr/>
        </p:nvSpPr>
        <p:spPr>
          <a:xfrm>
            <a:off x="515816" y="669506"/>
            <a:ext cx="1167618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NewRomanPSMT"/>
              </a:rPr>
              <a:t>   </a:t>
            </a:r>
            <a:r>
              <a:rPr lang="en-GB" sz="4000" b="1" dirty="0">
                <a:latin typeface="+mj-lt"/>
              </a:rPr>
              <a:t>REFERENCES</a:t>
            </a:r>
          </a:p>
          <a:p>
            <a:endParaRPr lang="en-US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NewRomanPSMT"/>
              </a:rPr>
              <a:t>The Direct Current Control Method of STATCOM and its simulation.2013 Third International Conference on Intelligent System Design and Engineering Applications.</a:t>
            </a:r>
          </a:p>
          <a:p>
            <a:pPr marL="342900" indent="-342900">
              <a:buAutoNum type="arabicPeriod"/>
            </a:pPr>
            <a:endParaRPr lang="en-US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GB" sz="2200" dirty="0">
                <a:latin typeface="TimesNewRomanPSMT"/>
              </a:rPr>
              <a:t> </a:t>
            </a:r>
            <a:r>
              <a:rPr lang="en-GB" sz="2200" dirty="0" err="1">
                <a:latin typeface="TimesNewRomanPSMT"/>
              </a:rPr>
              <a:t>Nagrani</a:t>
            </a:r>
            <a:r>
              <a:rPr lang="en-GB" sz="2200" dirty="0">
                <a:latin typeface="TimesNewRomanPSMT"/>
              </a:rPr>
              <a:t> G. </a:t>
            </a:r>
            <a:r>
              <a:rPr lang="en-GB" sz="2200" dirty="0" err="1">
                <a:latin typeface="TimesNewRomanPSMT"/>
              </a:rPr>
              <a:t>Hingorani</a:t>
            </a:r>
            <a:r>
              <a:rPr lang="en-GB" sz="2200" dirty="0">
                <a:latin typeface="TimesNewRomanPSMT"/>
              </a:rPr>
              <a:t> , </a:t>
            </a:r>
            <a:r>
              <a:rPr lang="en-GB" sz="2200" dirty="0" err="1">
                <a:latin typeface="TimesNewRomanPSMT"/>
              </a:rPr>
              <a:t>Laszio</a:t>
            </a:r>
            <a:r>
              <a:rPr lang="en-GB" sz="2200" dirty="0">
                <a:latin typeface="TimesNewRomanPSMT"/>
              </a:rPr>
              <a:t> </a:t>
            </a:r>
            <a:r>
              <a:rPr lang="en-GB" sz="2200" dirty="0" err="1">
                <a:latin typeface="TimesNewRomanPSMT"/>
              </a:rPr>
              <a:t>Gyugyi</a:t>
            </a:r>
            <a:r>
              <a:rPr lang="en-GB" sz="2200" dirty="0">
                <a:latin typeface="TimesNewRomanPSMT"/>
              </a:rPr>
              <a:t>. Understanding of FACTS Concepts and Technology of Flexible AC Transmission System . IEEE Press 1999.</a:t>
            </a:r>
          </a:p>
          <a:p>
            <a:pPr marL="342900" indent="-342900">
              <a:buAutoNum type="arabicPeriod"/>
            </a:pPr>
            <a:endParaRPr lang="en-GB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GB" sz="2200" dirty="0">
                <a:latin typeface="TimesNewRomanPSMT"/>
              </a:rPr>
              <a:t> </a:t>
            </a:r>
            <a:r>
              <a:rPr lang="en-US" sz="2200" dirty="0">
                <a:latin typeface="TimesNewRomanPSMT"/>
              </a:rPr>
              <a:t>Using STATCOM Interfacing of Renewable Energy Sources to Grid and Power Quality Improvement. 2015 International Conference on Energy System and Applications.</a:t>
            </a:r>
          </a:p>
          <a:p>
            <a:pPr marL="342900" indent="-342900">
              <a:buAutoNum type="arabicPeriod"/>
            </a:pPr>
            <a:endParaRPr lang="en-US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NewRomanPSMT"/>
              </a:rPr>
              <a:t> P.S. </a:t>
            </a:r>
            <a:r>
              <a:rPr lang="en-US" sz="2200" dirty="0" err="1">
                <a:latin typeface="TimesNewRomanPSMT"/>
              </a:rPr>
              <a:t>Bhimra</a:t>
            </a:r>
            <a:r>
              <a:rPr lang="en-US" sz="2200" dirty="0">
                <a:latin typeface="TimesNewRomanPSMT"/>
              </a:rPr>
              <a:t> , Power Electronics.</a:t>
            </a:r>
          </a:p>
          <a:p>
            <a:pPr marL="342900" indent="-342900">
              <a:buAutoNum type="arabicPeriod"/>
            </a:pPr>
            <a:endParaRPr lang="en-US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NewRomanPSMT"/>
              </a:rPr>
              <a:t>  Improvement of Voltage Quality in AC Network by use of STATCOM -2005Mazurov </a:t>
            </a:r>
            <a:r>
              <a:rPr lang="en-US" sz="2200" dirty="0" err="1">
                <a:latin typeface="TimesNewRomanPSMT"/>
              </a:rPr>
              <a:t>M.I.,Nikolaev</a:t>
            </a:r>
            <a:r>
              <a:rPr lang="en-US" sz="2200" dirty="0">
                <a:latin typeface="TimesNewRomanPSMT"/>
              </a:rPr>
              <a:t> </a:t>
            </a:r>
            <a:r>
              <a:rPr lang="en-US" sz="2200" dirty="0" err="1">
                <a:latin typeface="TimesNewRomanPSMT"/>
              </a:rPr>
              <a:t>A.V.,Lozinova</a:t>
            </a:r>
            <a:r>
              <a:rPr lang="en-US" sz="2200" dirty="0">
                <a:latin typeface="TimesNewRomanPSMT"/>
              </a:rPr>
              <a:t> N.G</a:t>
            </a:r>
            <a:endParaRPr lang="en-GB" sz="22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7037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66DE8-502F-4704-863A-F4669E2FAA26}"/>
              </a:ext>
            </a:extLst>
          </p:cNvPr>
          <p:cNvSpPr/>
          <p:nvPr/>
        </p:nvSpPr>
        <p:spPr>
          <a:xfrm>
            <a:off x="3860454" y="2967337"/>
            <a:ext cx="44710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rgbClr val="00B050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1B2E-8A1C-4D02-B321-B763604A7BE6}"/>
              </a:ext>
            </a:extLst>
          </p:cNvPr>
          <p:cNvSpPr txBox="1"/>
          <p:nvPr/>
        </p:nvSpPr>
        <p:spPr>
          <a:xfrm>
            <a:off x="1088995" y="487441"/>
            <a:ext cx="38862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 b="1" dirty="0">
                <a:latin typeface="+mj-lt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86478-2A33-4C25-84CE-B5B87483FFD9}"/>
              </a:ext>
            </a:extLst>
          </p:cNvPr>
          <p:cNvSpPr/>
          <p:nvPr/>
        </p:nvSpPr>
        <p:spPr>
          <a:xfrm>
            <a:off x="1376779" y="1796988"/>
            <a:ext cx="81755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INTRODUCTION</a:t>
            </a:r>
          </a:p>
          <a:p>
            <a:pPr eaLnBrk="0" hangingPunct="0"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PROGRESS CARRIED OUT TILL DATE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PLAN FOR VIII SEMESTER 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REFERENCES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1D01-7850-45A6-BDE7-028A068D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FC496A-CCBF-4135-B5BC-44F1F9ED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 grid connected transmission line system</a:t>
            </a:r>
          </a:p>
          <a:p>
            <a:pPr marL="0" indent="0">
              <a:buNone/>
            </a:pPr>
            <a:r>
              <a:rPr lang="en-US" b="0" dirty="0"/>
              <a:t>for power quality improvement by using STATCOM has</a:t>
            </a:r>
          </a:p>
          <a:p>
            <a:pPr marL="0" indent="0">
              <a:buNone/>
            </a:pPr>
            <a:r>
              <a:rPr lang="en-GB" b="0" dirty="0"/>
              <a:t>the following objectives.</a:t>
            </a:r>
          </a:p>
          <a:p>
            <a:pPr marL="0" indent="0">
              <a:buNone/>
            </a:pPr>
            <a:r>
              <a:rPr lang="en-US" b="0" dirty="0"/>
              <a:t>• To maintains power factor as unity at the source end.</a:t>
            </a:r>
          </a:p>
          <a:p>
            <a:pPr marL="0" indent="0">
              <a:buNone/>
            </a:pPr>
            <a:r>
              <a:rPr lang="en-US" b="0" dirty="0"/>
              <a:t>• To meet the reactive power to </a:t>
            </a:r>
            <a:r>
              <a:rPr lang="en-GB" b="0" dirty="0"/>
              <a:t>non-linear load.</a:t>
            </a:r>
          </a:p>
          <a:p>
            <a:pPr marL="0" indent="0">
              <a:buNone/>
            </a:pPr>
            <a:r>
              <a:rPr lang="en-US" b="0" dirty="0"/>
              <a:t>• To eliminate the harmonic contents by using          STATCOM 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0809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6779-0F66-4301-9F0E-60A7D3CD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38EA-F273-43EE-97F7-B4BE36EA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1348"/>
            <a:ext cx="10820400" cy="544750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With the rapid development of industry, the requirements of electric power quality are becoming stricter.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Improvement in the reliability, controllability and rapidity of modern power system has become a urgent problem to be </a:t>
            </a:r>
            <a:r>
              <a:rPr lang="en-GB" sz="2500" b="0" dirty="0">
                <a:effectLst/>
              </a:rPr>
              <a:t>solved.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R</a:t>
            </a:r>
            <a:r>
              <a:rPr lang="en-GB" sz="2500" b="0" dirty="0">
                <a:effectLst/>
              </a:rPr>
              <a:t>eactive power and voltage regulation are the major issues in power system operation.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Power quality mainly deals with,</a:t>
            </a:r>
          </a:p>
          <a:p>
            <a:pPr marL="0" indent="0">
              <a:buClrTx/>
              <a:buSzPct val="120000"/>
              <a:buNone/>
            </a:pPr>
            <a:r>
              <a:rPr lang="en-GB" sz="2500" b="0" dirty="0">
                <a:effectLst/>
              </a:rPr>
              <a:t>    • Continuity of power supply.</a:t>
            </a:r>
          </a:p>
          <a:p>
            <a:pPr marL="0" indent="0">
              <a:buClrTx/>
              <a:buSzPct val="120000"/>
              <a:buNone/>
            </a:pPr>
            <a:r>
              <a:rPr lang="en-GB" sz="2500" b="0" dirty="0">
                <a:effectLst/>
              </a:rPr>
              <a:t>    •Quality of the voltage.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Various power quality problems may leads to another</a:t>
            </a:r>
          </a:p>
          <a:p>
            <a:pPr marL="0" indent="0">
              <a:buClrTx/>
              <a:buSzPct val="120000"/>
              <a:buNone/>
            </a:pPr>
            <a:r>
              <a:rPr lang="en-GB" sz="2500" b="0" dirty="0">
                <a:effectLst/>
              </a:rPr>
              <a:t>    undesirable problems like voltage variations, harmonics, flickers.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endParaRPr lang="en-GB" sz="2500" b="0" dirty="0">
              <a:effectLst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endParaRPr lang="en-GB" sz="2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89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7AE668-A7D6-408D-B370-B368FBE54368}"/>
              </a:ext>
            </a:extLst>
          </p:cNvPr>
          <p:cNvSpPr/>
          <p:nvPr/>
        </p:nvSpPr>
        <p:spPr>
          <a:xfrm>
            <a:off x="690910" y="582067"/>
            <a:ext cx="112777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• </a:t>
            </a:r>
            <a:r>
              <a:rPr lang="en-US" sz="2800" dirty="0"/>
              <a:t>So, in order to mitigate this problems, Flexible Alternating Current         Transmission      System  (</a:t>
            </a:r>
            <a:r>
              <a:rPr lang="en-US" sz="2800" b="1" dirty="0"/>
              <a:t>FACTS</a:t>
            </a:r>
            <a:r>
              <a:rPr lang="en-US" sz="2800" dirty="0"/>
              <a:t>) is used to enhance controllability and increase power transfer  capability </a:t>
            </a:r>
            <a:r>
              <a:rPr lang="en-GB" sz="2800" dirty="0"/>
              <a:t>of the network.</a:t>
            </a:r>
          </a:p>
          <a:p>
            <a:endParaRPr lang="en-GB" sz="2800" dirty="0"/>
          </a:p>
          <a:p>
            <a:r>
              <a:rPr lang="en-GB" sz="2800" dirty="0"/>
              <a:t>• Series Devices - SSSC,TCSC</a:t>
            </a:r>
          </a:p>
          <a:p>
            <a:r>
              <a:rPr lang="en-GB" sz="2800" dirty="0"/>
              <a:t>• Shunt Devices - STATCOM,SVC</a:t>
            </a:r>
          </a:p>
          <a:p>
            <a:r>
              <a:rPr lang="en-GB" sz="2800" dirty="0"/>
              <a:t>• Series-series devices - IPFC,UPFC</a:t>
            </a:r>
          </a:p>
          <a:p>
            <a:r>
              <a:rPr lang="en-GB" sz="2800" dirty="0"/>
              <a:t>• Series-shunt devices - HVDC link</a:t>
            </a:r>
          </a:p>
          <a:p>
            <a:endParaRPr lang="en-GB" sz="2800" dirty="0"/>
          </a:p>
          <a:p>
            <a:r>
              <a:rPr lang="en-GB" sz="2800" dirty="0"/>
              <a:t>• </a:t>
            </a:r>
            <a:r>
              <a:rPr lang="en-US" sz="2800" dirty="0"/>
              <a:t>So, in order to improve power quality  by reducing all such problems     STATCOM is used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 In this project, we generally focued on STATCOM and it’s working in transmission line.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09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516E9D-A7CC-41D7-BD0E-B0E26CD36AE0}"/>
              </a:ext>
            </a:extLst>
          </p:cNvPr>
          <p:cNvCxnSpPr/>
          <p:nvPr/>
        </p:nvCxnSpPr>
        <p:spPr>
          <a:xfrm>
            <a:off x="4616985" y="1186963"/>
            <a:ext cx="2045072" cy="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805E19-F7C2-472C-89F2-174D43B06802}"/>
              </a:ext>
            </a:extLst>
          </p:cNvPr>
          <p:cNvCxnSpPr>
            <a:cxnSpLocks/>
          </p:cNvCxnSpPr>
          <p:nvPr/>
        </p:nvCxnSpPr>
        <p:spPr>
          <a:xfrm>
            <a:off x="5601723" y="1169380"/>
            <a:ext cx="0" cy="800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CF6A1FB4-046A-46D8-88E1-EB3E633205DC}"/>
              </a:ext>
            </a:extLst>
          </p:cNvPr>
          <p:cNvSpPr/>
          <p:nvPr/>
        </p:nvSpPr>
        <p:spPr>
          <a:xfrm>
            <a:off x="4844117" y="2230334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94CDFB3-3582-48A5-B4DD-8D9C769C0943}"/>
              </a:ext>
            </a:extLst>
          </p:cNvPr>
          <p:cNvSpPr/>
          <p:nvPr/>
        </p:nvSpPr>
        <p:spPr>
          <a:xfrm>
            <a:off x="5145988" y="2256711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ADE9509-2EA8-4BB7-BDDC-8B4A4BBE635F}"/>
              </a:ext>
            </a:extLst>
          </p:cNvPr>
          <p:cNvSpPr/>
          <p:nvPr/>
        </p:nvSpPr>
        <p:spPr>
          <a:xfrm>
            <a:off x="5447857" y="2256710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3BAA7B6-B93B-42BB-99C1-53B8B00B2983}"/>
              </a:ext>
            </a:extLst>
          </p:cNvPr>
          <p:cNvSpPr/>
          <p:nvPr/>
        </p:nvSpPr>
        <p:spPr>
          <a:xfrm>
            <a:off x="5759983" y="2256710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3E6E87B-4135-425D-9A46-D5381BB1C48A}"/>
              </a:ext>
            </a:extLst>
          </p:cNvPr>
          <p:cNvSpPr/>
          <p:nvPr/>
        </p:nvSpPr>
        <p:spPr>
          <a:xfrm>
            <a:off x="6075044" y="2256710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1E7C387-E509-4A17-A8F2-4D44CCC93D46}"/>
              </a:ext>
            </a:extLst>
          </p:cNvPr>
          <p:cNvSpPr/>
          <p:nvPr/>
        </p:nvSpPr>
        <p:spPr>
          <a:xfrm rot="10800000">
            <a:off x="4844117" y="1513028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D06405-647F-42C4-857C-6147A5780EAB}"/>
              </a:ext>
            </a:extLst>
          </p:cNvPr>
          <p:cNvSpPr/>
          <p:nvPr/>
        </p:nvSpPr>
        <p:spPr>
          <a:xfrm rot="10800000">
            <a:off x="5145988" y="1539405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7F69C3F-1DE6-4CFC-9738-19F35857BC4A}"/>
              </a:ext>
            </a:extLst>
          </p:cNvPr>
          <p:cNvSpPr/>
          <p:nvPr/>
        </p:nvSpPr>
        <p:spPr>
          <a:xfrm rot="10800000">
            <a:off x="5447857" y="1539402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9FAE53A-116B-4D3A-B683-5B20DE6D465A}"/>
              </a:ext>
            </a:extLst>
          </p:cNvPr>
          <p:cNvSpPr/>
          <p:nvPr/>
        </p:nvSpPr>
        <p:spPr>
          <a:xfrm rot="10800000">
            <a:off x="5759983" y="1539402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9E73652-4789-4183-8B9B-371DE019A46E}"/>
              </a:ext>
            </a:extLst>
          </p:cNvPr>
          <p:cNvSpPr/>
          <p:nvPr/>
        </p:nvSpPr>
        <p:spPr>
          <a:xfrm rot="10800000">
            <a:off x="6075044" y="1539402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E4CC0-E727-44C6-988B-F328826890C5}"/>
              </a:ext>
            </a:extLst>
          </p:cNvPr>
          <p:cNvCxnSpPr/>
          <p:nvPr/>
        </p:nvCxnSpPr>
        <p:spPr>
          <a:xfrm>
            <a:off x="4717917" y="2064742"/>
            <a:ext cx="185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D9A0D2-5532-4DC1-B0A4-2C861AC04B40}"/>
              </a:ext>
            </a:extLst>
          </p:cNvPr>
          <p:cNvCxnSpPr/>
          <p:nvPr/>
        </p:nvCxnSpPr>
        <p:spPr>
          <a:xfrm>
            <a:off x="4717917" y="2146804"/>
            <a:ext cx="185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EF0548-4CEA-4156-8DD3-57460CD0A505}"/>
              </a:ext>
            </a:extLst>
          </p:cNvPr>
          <p:cNvCxnSpPr>
            <a:cxnSpLocks/>
          </p:cNvCxnSpPr>
          <p:nvPr/>
        </p:nvCxnSpPr>
        <p:spPr>
          <a:xfrm>
            <a:off x="5625169" y="2256708"/>
            <a:ext cx="0" cy="93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9D96AE-DEEC-4D6B-8DE4-C83F7B711492}"/>
              </a:ext>
            </a:extLst>
          </p:cNvPr>
          <p:cNvCxnSpPr>
            <a:cxnSpLocks/>
          </p:cNvCxnSpPr>
          <p:nvPr/>
        </p:nvCxnSpPr>
        <p:spPr>
          <a:xfrm rot="16200000">
            <a:off x="4902737" y="4522557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DCEE70-5C1F-4233-888D-7FD75C03C3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0877" y="3813310"/>
            <a:ext cx="149468" cy="15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161B130-3CB1-4718-A26C-B19F073CD398}"/>
              </a:ext>
            </a:extLst>
          </p:cNvPr>
          <p:cNvSpPr/>
          <p:nvPr/>
        </p:nvSpPr>
        <p:spPr>
          <a:xfrm>
            <a:off x="4628891" y="3666592"/>
            <a:ext cx="1107831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2D27D7-7EF3-4A29-961D-A9345FC86951}"/>
              </a:ext>
            </a:extLst>
          </p:cNvPr>
          <p:cNvSpPr/>
          <p:nvPr/>
        </p:nvSpPr>
        <p:spPr>
          <a:xfrm>
            <a:off x="5736722" y="3666592"/>
            <a:ext cx="1107831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0ECBE4-07F8-4013-B106-38D915871925}"/>
              </a:ext>
            </a:extLst>
          </p:cNvPr>
          <p:cNvCxnSpPr>
            <a:cxnSpLocks/>
          </p:cNvCxnSpPr>
          <p:nvPr/>
        </p:nvCxnSpPr>
        <p:spPr>
          <a:xfrm rot="16200000">
            <a:off x="5223838" y="3669338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6CC231-EA29-4F30-848B-303BE6A4FB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6051" y="3813311"/>
            <a:ext cx="149468" cy="15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B258344-491F-4117-8D0B-161ABD195A29}"/>
              </a:ext>
            </a:extLst>
          </p:cNvPr>
          <p:cNvSpPr/>
          <p:nvPr/>
        </p:nvSpPr>
        <p:spPr>
          <a:xfrm rot="16200000">
            <a:off x="6117725" y="4397816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BCA0007F-1A67-49B4-AE45-590630290383}"/>
              </a:ext>
            </a:extLst>
          </p:cNvPr>
          <p:cNvSpPr/>
          <p:nvPr/>
        </p:nvSpPr>
        <p:spPr>
          <a:xfrm rot="5400000">
            <a:off x="6149963" y="3541849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74C9F7-BFD3-4F4C-8D2C-DA6BBC7994BB}"/>
              </a:ext>
            </a:extLst>
          </p:cNvPr>
          <p:cNvCxnSpPr>
            <a:cxnSpLocks/>
          </p:cNvCxnSpPr>
          <p:nvPr/>
        </p:nvCxnSpPr>
        <p:spPr>
          <a:xfrm rot="16200000">
            <a:off x="5992983" y="4522557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4FDB27-6F3F-418F-8541-3A7530E0227B}"/>
              </a:ext>
            </a:extLst>
          </p:cNvPr>
          <p:cNvCxnSpPr>
            <a:cxnSpLocks/>
          </p:cNvCxnSpPr>
          <p:nvPr/>
        </p:nvCxnSpPr>
        <p:spPr>
          <a:xfrm rot="16200000">
            <a:off x="6274706" y="3663658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B6EAF2D-FDF5-4F36-96E9-11DACDA6BA55}"/>
              </a:ext>
            </a:extLst>
          </p:cNvPr>
          <p:cNvSpPr/>
          <p:nvPr/>
        </p:nvSpPr>
        <p:spPr>
          <a:xfrm rot="16200000">
            <a:off x="5027478" y="4397816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E1BEED-1E62-44AC-BAC5-A63DF9BAA0D6}"/>
              </a:ext>
            </a:extLst>
          </p:cNvPr>
          <p:cNvSpPr/>
          <p:nvPr/>
        </p:nvSpPr>
        <p:spPr>
          <a:xfrm>
            <a:off x="4312369" y="3218188"/>
            <a:ext cx="2866289" cy="179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B2B3FB-B64F-41C8-9A05-6EAA295BDB22}"/>
              </a:ext>
            </a:extLst>
          </p:cNvPr>
          <p:cNvSpPr/>
          <p:nvPr/>
        </p:nvSpPr>
        <p:spPr>
          <a:xfrm>
            <a:off x="7820315" y="3707438"/>
            <a:ext cx="1943100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7B0C3-791E-4FDB-854D-1D00CAF1E18B}"/>
              </a:ext>
            </a:extLst>
          </p:cNvPr>
          <p:cNvCxnSpPr>
            <a:cxnSpLocks/>
          </p:cNvCxnSpPr>
          <p:nvPr/>
        </p:nvCxnSpPr>
        <p:spPr>
          <a:xfrm>
            <a:off x="5507019" y="5901672"/>
            <a:ext cx="0" cy="40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80F735BE-B06A-4300-B206-605B72589126}"/>
              </a:ext>
            </a:extLst>
          </p:cNvPr>
          <p:cNvSpPr/>
          <p:nvPr/>
        </p:nvSpPr>
        <p:spPr>
          <a:xfrm rot="16200000">
            <a:off x="5607584" y="5853312"/>
            <a:ext cx="477349" cy="503727"/>
          </a:xfrm>
          <a:prstGeom prst="arc">
            <a:avLst>
              <a:gd name="adj1" fmla="val 12231130"/>
              <a:gd name="adj2" fmla="val 200666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CF10123-A05D-42CF-905B-EF7088CABE1E}"/>
              </a:ext>
            </a:extLst>
          </p:cNvPr>
          <p:cNvCxnSpPr/>
          <p:nvPr/>
        </p:nvCxnSpPr>
        <p:spPr>
          <a:xfrm>
            <a:off x="4717915" y="5011761"/>
            <a:ext cx="0" cy="109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48A943-8229-4302-8417-5718393C744C}"/>
              </a:ext>
            </a:extLst>
          </p:cNvPr>
          <p:cNvCxnSpPr/>
          <p:nvPr/>
        </p:nvCxnSpPr>
        <p:spPr>
          <a:xfrm>
            <a:off x="6743077" y="5011761"/>
            <a:ext cx="0" cy="109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9F5575-6194-4989-932D-16652AFE7266}"/>
              </a:ext>
            </a:extLst>
          </p:cNvPr>
          <p:cNvCxnSpPr/>
          <p:nvPr/>
        </p:nvCxnSpPr>
        <p:spPr>
          <a:xfrm>
            <a:off x="4717917" y="6105175"/>
            <a:ext cx="789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0317B3-5E4D-4AD6-AD56-A17E08AFF552}"/>
              </a:ext>
            </a:extLst>
          </p:cNvPr>
          <p:cNvCxnSpPr/>
          <p:nvPr/>
        </p:nvCxnSpPr>
        <p:spPr>
          <a:xfrm>
            <a:off x="5594395" y="6105175"/>
            <a:ext cx="1148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8C116A-20F8-41C0-B15F-1EF6236CCC81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>
            <a:off x="7178656" y="4114974"/>
            <a:ext cx="641659" cy="1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02C0D4-AB67-4748-8539-26E839ACAFEF}"/>
              </a:ext>
            </a:extLst>
          </p:cNvPr>
          <p:cNvSpPr txBox="1"/>
          <p:nvPr/>
        </p:nvSpPr>
        <p:spPr>
          <a:xfrm>
            <a:off x="8154511" y="3930307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03558C-B77F-4B43-B832-473572E1147E}"/>
              </a:ext>
            </a:extLst>
          </p:cNvPr>
          <p:cNvSpPr txBox="1"/>
          <p:nvPr/>
        </p:nvSpPr>
        <p:spPr>
          <a:xfrm>
            <a:off x="7002630" y="5866499"/>
            <a:ext cx="2108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DC Energy Source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02CE7F-D428-436F-9288-0A66EDA8EA6F}"/>
              </a:ext>
            </a:extLst>
          </p:cNvPr>
          <p:cNvSpPr txBox="1"/>
          <p:nvPr/>
        </p:nvSpPr>
        <p:spPr>
          <a:xfrm>
            <a:off x="2977153" y="3663658"/>
            <a:ext cx="11977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Converter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6EED83-BCE8-49DF-AE55-7D5771C0098E}"/>
              </a:ext>
            </a:extLst>
          </p:cNvPr>
          <p:cNvSpPr txBox="1"/>
          <p:nvPr/>
        </p:nvSpPr>
        <p:spPr>
          <a:xfrm>
            <a:off x="6796455" y="1796849"/>
            <a:ext cx="1432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Coupling</a:t>
            </a:r>
          </a:p>
          <a:p>
            <a:r>
              <a:rPr lang="en-US" dirty="0"/>
              <a:t>Transformer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EF567-B227-4BE5-B5C4-B7FCBD570056}"/>
              </a:ext>
            </a:extLst>
          </p:cNvPr>
          <p:cNvSpPr txBox="1"/>
          <p:nvPr/>
        </p:nvSpPr>
        <p:spPr>
          <a:xfrm>
            <a:off x="5408469" y="784277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u="sng" dirty="0"/>
              <a:t>U</a:t>
            </a:r>
            <a:r>
              <a:rPr lang="en-US" sz="1400" dirty="0"/>
              <a:t>T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62B43B0-127D-42B9-B824-3C189AB641CF}"/>
              </a:ext>
            </a:extLst>
          </p:cNvPr>
          <p:cNvSpPr txBox="1"/>
          <p:nvPr/>
        </p:nvSpPr>
        <p:spPr>
          <a:xfrm>
            <a:off x="5005873" y="2687357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u="sng" dirty="0"/>
              <a:t>I</a:t>
            </a:r>
            <a:r>
              <a:rPr lang="en-US" sz="1400" dirty="0"/>
              <a:t>q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2BE146-DFB0-448D-A8D5-5A7498C6AE74}"/>
              </a:ext>
            </a:extLst>
          </p:cNvPr>
          <p:cNvCxnSpPr/>
          <p:nvPr/>
        </p:nvCxnSpPr>
        <p:spPr>
          <a:xfrm>
            <a:off x="5481383" y="2581878"/>
            <a:ext cx="0" cy="58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08D3742-7EE1-4A29-88B2-FEAE0A4BE4BC}"/>
              </a:ext>
            </a:extLst>
          </p:cNvPr>
          <p:cNvSpPr/>
          <p:nvPr/>
        </p:nvSpPr>
        <p:spPr>
          <a:xfrm>
            <a:off x="6099516" y="2761943"/>
            <a:ext cx="351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u="sng" dirty="0"/>
              <a:t>U</a:t>
            </a:r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60F33E-CA99-4590-B1AF-CB9FCE3A971C}"/>
              </a:ext>
            </a:extLst>
          </p:cNvPr>
          <p:cNvSpPr txBox="1"/>
          <p:nvPr/>
        </p:nvSpPr>
        <p:spPr>
          <a:xfrm>
            <a:off x="5406091" y="5263295"/>
            <a:ext cx="540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sz="1400" dirty="0"/>
              <a:t>dc</a:t>
            </a:r>
            <a:endParaRPr lang="en-GB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EE48D9-41E2-4D2F-A136-3F4E473192DB}"/>
              </a:ext>
            </a:extLst>
          </p:cNvPr>
          <p:cNvCxnSpPr/>
          <p:nvPr/>
        </p:nvCxnSpPr>
        <p:spPr>
          <a:xfrm flipH="1">
            <a:off x="5371841" y="5744691"/>
            <a:ext cx="603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E2DD52-1863-4D39-9B10-4A6742818381}"/>
              </a:ext>
            </a:extLst>
          </p:cNvPr>
          <p:cNvSpPr txBox="1"/>
          <p:nvPr/>
        </p:nvSpPr>
        <p:spPr>
          <a:xfrm>
            <a:off x="3991419" y="5476411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sz="1400" dirty="0"/>
              <a:t>dc</a:t>
            </a:r>
            <a:endParaRPr lang="en-GB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0234818-7E50-46F8-A1F3-7AFA9D9162C5}"/>
              </a:ext>
            </a:extLst>
          </p:cNvPr>
          <p:cNvCxnSpPr/>
          <p:nvPr/>
        </p:nvCxnSpPr>
        <p:spPr>
          <a:xfrm>
            <a:off x="4569532" y="5370932"/>
            <a:ext cx="0" cy="58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88F24E0-97BF-4556-9D37-198F6936B6DC}"/>
              </a:ext>
            </a:extLst>
          </p:cNvPr>
          <p:cNvSpPr/>
          <p:nvPr/>
        </p:nvSpPr>
        <p:spPr>
          <a:xfrm>
            <a:off x="5330855" y="6488668"/>
            <a:ext cx="54053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dirty="0"/>
              <a:t>C</a:t>
            </a:r>
            <a:r>
              <a:rPr lang="en-US" sz="1400" dirty="0"/>
              <a:t>dc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91F55-99C2-48EE-89AB-50957C7A2D0A}"/>
              </a:ext>
            </a:extLst>
          </p:cNvPr>
          <p:cNvSpPr/>
          <p:nvPr/>
        </p:nvSpPr>
        <p:spPr>
          <a:xfrm>
            <a:off x="6740813" y="587853"/>
            <a:ext cx="519727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CIRCUIT DIAGRAM</a:t>
            </a:r>
            <a:endParaRPr lang="en-GB" sz="4000" b="1" dirty="0">
              <a:latin typeface="+mj-lt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CA0007F-1A67-49B4-AE45-590630290383}"/>
              </a:ext>
            </a:extLst>
          </p:cNvPr>
          <p:cNvSpPr/>
          <p:nvPr/>
        </p:nvSpPr>
        <p:spPr>
          <a:xfrm rot="5400000">
            <a:off x="5083163" y="3549107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 animBg="1"/>
      <p:bldP spid="51" grpId="0" animBg="1"/>
      <p:bldP spid="57" grpId="0" animBg="1"/>
      <p:bldP spid="58" grpId="0" animBg="1"/>
      <p:bldP spid="62" grpId="0" animBg="1"/>
      <p:bldP spid="63" grpId="0" animBg="1"/>
      <p:bldP spid="67" grpId="0" animBg="1"/>
      <p:bldP spid="72" grpId="0" animBg="1"/>
      <p:bldP spid="83" grpId="0"/>
      <p:bldP spid="84" grpId="0"/>
      <p:bldP spid="85" grpId="0"/>
      <p:bldP spid="86" grpId="0"/>
      <p:bldP spid="87" grpId="0"/>
      <p:bldP spid="88" grpId="0"/>
      <p:bldP spid="91" grpId="0"/>
      <p:bldP spid="92" grpId="0"/>
      <p:bldP spid="95" grpId="0"/>
      <p:bldP spid="97" grpId="0"/>
      <p:bldP spid="2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D1144-8BD4-4563-8E20-C94FDD3E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192000" cy="58770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BBC6F-37DF-4A23-B584-B77B3E122E8A}"/>
              </a:ext>
            </a:extLst>
          </p:cNvPr>
          <p:cNvSpPr/>
          <p:nvPr/>
        </p:nvSpPr>
        <p:spPr bwMode="auto">
          <a:xfrm>
            <a:off x="0" y="6525087"/>
            <a:ext cx="12192000" cy="3329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9450B-E28B-4BBF-8B8C-F7DAA1FD8151}"/>
              </a:ext>
            </a:extLst>
          </p:cNvPr>
          <p:cNvSpPr txBox="1"/>
          <p:nvPr/>
        </p:nvSpPr>
        <p:spPr>
          <a:xfrm>
            <a:off x="2201662" y="0"/>
            <a:ext cx="7386221" cy="923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/>
              <a:t>	</a:t>
            </a:r>
            <a:r>
              <a:rPr lang="en-US" sz="2400" b="1" u="sng" dirty="0"/>
              <a:t>Progress</a:t>
            </a:r>
            <a:r>
              <a:rPr lang="en-US" sz="2400" b="1" dirty="0"/>
              <a:t> </a:t>
            </a:r>
            <a:r>
              <a:rPr lang="en-US" sz="2400" b="1" u="sng" dirty="0"/>
              <a:t>Carried</a:t>
            </a:r>
            <a:r>
              <a:rPr lang="en-US" sz="2400" b="1" dirty="0"/>
              <a:t> </a:t>
            </a:r>
            <a:r>
              <a:rPr lang="en-US" sz="2400" b="1" u="sng" dirty="0"/>
              <a:t>Out</a:t>
            </a:r>
            <a:r>
              <a:rPr lang="en-US" sz="2400" b="1" dirty="0"/>
              <a:t> </a:t>
            </a:r>
            <a:r>
              <a:rPr lang="en-US" sz="2400" b="1" u="sng" dirty="0"/>
              <a:t>Till</a:t>
            </a:r>
            <a:r>
              <a:rPr lang="en-US" sz="2400" b="1" dirty="0"/>
              <a:t> </a:t>
            </a:r>
            <a:r>
              <a:rPr lang="en-US" sz="2400" b="1" u="sng" dirty="0"/>
              <a:t>Date</a:t>
            </a:r>
          </a:p>
          <a:p>
            <a:pPr algn="ctr">
              <a:spcBef>
                <a:spcPts val="600"/>
              </a:spcBef>
            </a:pPr>
            <a:r>
              <a:rPr lang="en-US" sz="2800" dirty="0">
                <a:latin typeface="Berlin Sans FB Demi" panose="020E0802020502020306" pitchFamily="34" charset="0"/>
              </a:rPr>
              <a:t>       SIMULATION BEFORE COMPENSATION</a:t>
            </a:r>
            <a:endParaRPr lang="en-GB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79703-6C91-4C68-BD16-A81E1701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969"/>
            <a:ext cx="12192000" cy="6130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48E52-70CF-41DC-A5C9-362554EA96BC}"/>
              </a:ext>
            </a:extLst>
          </p:cNvPr>
          <p:cNvSpPr txBox="1"/>
          <p:nvPr/>
        </p:nvSpPr>
        <p:spPr>
          <a:xfrm>
            <a:off x="2423603" y="0"/>
            <a:ext cx="678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Berlin Sans FB Demi" panose="020E0802020502020306" pitchFamily="34" charset="0"/>
              </a:rPr>
              <a:t>Output Waveforms Before Compensation</a:t>
            </a:r>
            <a:endParaRPr lang="en-GB" sz="2800" b="1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44F77-35D5-42B9-918B-9380BFA00BF8}"/>
              </a:ext>
            </a:extLst>
          </p:cNvPr>
          <p:cNvSpPr/>
          <p:nvPr/>
        </p:nvSpPr>
        <p:spPr bwMode="auto">
          <a:xfrm>
            <a:off x="0" y="6560598"/>
            <a:ext cx="12192000" cy="297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E16C-B8FB-411C-8A23-1B58EA21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Plan for VIII Semester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A9C53-C777-4264-9943-73D6B9C9237A}"/>
              </a:ext>
            </a:extLst>
          </p:cNvPr>
          <p:cNvSpPr txBox="1"/>
          <p:nvPr/>
        </p:nvSpPr>
        <p:spPr>
          <a:xfrm>
            <a:off x="2237172" y="1926454"/>
            <a:ext cx="69236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Construction of STATCOM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Simulation after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458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AIIA00">
  <a:themeElements>
    <a:clrScheme name="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INTRODUCTION SEMINAR GROUP A4</Template>
  <TotalTime>763</TotalTime>
  <Words>450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Myungjo Std M</vt:lpstr>
      <vt:lpstr>Arial</vt:lpstr>
      <vt:lpstr>Arial Black</vt:lpstr>
      <vt:lpstr>Berlin Sans FB Demi</vt:lpstr>
      <vt:lpstr>Times New Roman</vt:lpstr>
      <vt:lpstr>TimesNewRomanPSMT</vt:lpstr>
      <vt:lpstr>Wingdings</vt:lpstr>
      <vt:lpstr>AIIA00</vt:lpstr>
      <vt:lpstr>Improvement of Power using Direct Current Control method of STATCOM</vt:lpstr>
      <vt:lpstr>PowerPoint Presentation</vt:lpstr>
      <vt:lpstr>OBJECTIVE </vt:lpstr>
      <vt:lpstr>INTRODUCTION</vt:lpstr>
      <vt:lpstr>PowerPoint Presentation</vt:lpstr>
      <vt:lpstr>PowerPoint Presentation</vt:lpstr>
      <vt:lpstr>PowerPoint Presentation</vt:lpstr>
      <vt:lpstr>PowerPoint Presentation</vt:lpstr>
      <vt:lpstr>Plan for VIII Semester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88</cp:revision>
  <dcterms:created xsi:type="dcterms:W3CDTF">2018-09-05T10:20:45Z</dcterms:created>
  <dcterms:modified xsi:type="dcterms:W3CDTF">2018-10-25T15:51:17Z</dcterms:modified>
</cp:coreProperties>
</file>