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462" r:id="rId2"/>
    <p:sldId id="474" r:id="rId3"/>
    <p:sldId id="475" r:id="rId4"/>
    <p:sldId id="482" r:id="rId5"/>
    <p:sldId id="483" r:id="rId6"/>
    <p:sldId id="484" r:id="rId7"/>
    <p:sldId id="485" r:id="rId8"/>
    <p:sldId id="463" r:id="rId9"/>
    <p:sldId id="465" r:id="rId10"/>
    <p:sldId id="466" r:id="rId11"/>
    <p:sldId id="487" r:id="rId12"/>
    <p:sldId id="471" r:id="rId13"/>
    <p:sldId id="470" r:id="rId14"/>
    <p:sldId id="477" r:id="rId15"/>
    <p:sldId id="496" r:id="rId16"/>
    <p:sldId id="488" r:id="rId17"/>
    <p:sldId id="478" r:id="rId18"/>
    <p:sldId id="480" r:id="rId19"/>
    <p:sldId id="502" r:id="rId20"/>
    <p:sldId id="503" r:id="rId21"/>
    <p:sldId id="501" r:id="rId22"/>
    <p:sldId id="495" r:id="rId23"/>
    <p:sldId id="468" r:id="rId24"/>
    <p:sldId id="476" r:id="rId25"/>
    <p:sldId id="486"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99FFCC"/>
    <a:srgbClr val="99CCFF"/>
    <a:srgbClr val="99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5262" autoAdjust="0"/>
  </p:normalViewPr>
  <p:slideViewPr>
    <p:cSldViewPr>
      <p:cViewPr>
        <p:scale>
          <a:sx n="90" d="100"/>
          <a:sy n="90" d="100"/>
        </p:scale>
        <p:origin x="-1219"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F34FB74E-8244-4715-802E-69A48690824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8131" name="Rectangle 3">
            <a:extLst>
              <a:ext uri="{FF2B5EF4-FFF2-40B4-BE49-F238E27FC236}">
                <a16:creationId xmlns:a16="http://schemas.microsoft.com/office/drawing/2014/main" xmlns="" id="{0D6DA1B3-D2A6-4D89-A201-76FFE8622E8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9460" name="Rectangle 4">
            <a:extLst>
              <a:ext uri="{FF2B5EF4-FFF2-40B4-BE49-F238E27FC236}">
                <a16:creationId xmlns:a16="http://schemas.microsoft.com/office/drawing/2014/main" xmlns="" id="{6D59D49B-E5DA-4093-85C2-282A93D00C1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xmlns="" id="{0AF017C6-3FCB-4119-8E3A-7AF8E2278C2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xmlns="" id="{F9FD6D60-8DA6-4A9F-83AF-50BEC4CC79E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8135" name="Rectangle 7">
            <a:extLst>
              <a:ext uri="{FF2B5EF4-FFF2-40B4-BE49-F238E27FC236}">
                <a16:creationId xmlns:a16="http://schemas.microsoft.com/office/drawing/2014/main" xmlns="" id="{4A37354F-5E64-4208-8439-D65B8146351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DFF31B8-7564-4258-BFC0-5BA92C85CAED}" type="slidenum">
              <a:rPr lang="en-US" altLang="en-US"/>
              <a:pPr/>
              <a:t>‹#›</a:t>
            </a:fld>
            <a:endParaRPr lang="en-US" altLang="en-US"/>
          </a:p>
        </p:txBody>
      </p:sp>
    </p:spTree>
    <p:extLst>
      <p:ext uri="{BB962C8B-B14F-4D97-AF65-F5344CB8AC3E}">
        <p14:creationId xmlns:p14="http://schemas.microsoft.com/office/powerpoint/2010/main" val="1254159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C5F15AED-6BA7-4F41-92C2-22288FB9803C}"/>
              </a:ext>
            </a:extLst>
          </p:cNvPr>
          <p:cNvSpPr>
            <a:spLocks noChangeArrowheads="1"/>
          </p:cNvSpPr>
          <p:nvPr/>
        </p:nvSpPr>
        <p:spPr bwMode="auto">
          <a:xfrm>
            <a:off x="381000" y="12700"/>
            <a:ext cx="1447800" cy="6856413"/>
          </a:xfrm>
          <a:prstGeom prst="rect">
            <a:avLst/>
          </a:prstGeom>
          <a:gradFill rotWithShape="0">
            <a:gsLst>
              <a:gs pos="0">
                <a:srgbClr val="33CCCC"/>
              </a:gs>
              <a:gs pos="50000">
                <a:srgbClr val="33CCCC">
                  <a:gamma/>
                  <a:tint val="0"/>
                  <a:invGamma/>
                </a:srgbClr>
              </a:gs>
              <a:gs pos="100000">
                <a:srgbClr val="33CCCC"/>
              </a:gs>
            </a:gsLst>
            <a:lin ang="5400000" scaled="1"/>
          </a:gradFill>
          <a:ln w="9525">
            <a:noFill/>
            <a:miter lim="800000"/>
            <a:headEnd/>
            <a:tailEnd/>
          </a:ln>
          <a:effectLst/>
        </p:spPr>
        <p:txBody>
          <a:bodyPr/>
          <a:lstStyle/>
          <a:p>
            <a:pPr>
              <a:defRPr/>
            </a:pPr>
            <a:endParaRPr lang="en-US"/>
          </a:p>
        </p:txBody>
      </p:sp>
      <p:sp>
        <p:nvSpPr>
          <p:cNvPr id="5" name="Rectangle 3">
            <a:extLst>
              <a:ext uri="{FF2B5EF4-FFF2-40B4-BE49-F238E27FC236}">
                <a16:creationId xmlns:a16="http://schemas.microsoft.com/office/drawing/2014/main" xmlns="" id="{F8E3F731-A6AA-4590-8753-6C3B6C231345}"/>
              </a:ext>
            </a:extLst>
          </p:cNvPr>
          <p:cNvSpPr>
            <a:spLocks noChangeArrowheads="1"/>
          </p:cNvSpPr>
          <p:nvPr/>
        </p:nvSpPr>
        <p:spPr bwMode="auto">
          <a:xfrm>
            <a:off x="358775" y="1447800"/>
            <a:ext cx="8785225" cy="1752600"/>
          </a:xfrm>
          <a:prstGeom prst="rect">
            <a:avLst/>
          </a:prstGeom>
          <a:gradFill rotWithShape="0">
            <a:gsLst>
              <a:gs pos="0">
                <a:srgbClr val="33CCCC">
                  <a:gamma/>
                  <a:tint val="0"/>
                  <a:invGamma/>
                </a:srgbClr>
              </a:gs>
              <a:gs pos="100000">
                <a:srgbClr val="33CCCC"/>
              </a:gs>
            </a:gsLst>
            <a:lin ang="0" scaled="1"/>
          </a:gradFill>
          <a:ln w="9525">
            <a:noFill/>
            <a:miter lim="800000"/>
            <a:headEnd/>
            <a:tailEnd/>
          </a:ln>
          <a:effectLst/>
        </p:spPr>
        <p:txBody>
          <a:bodyPr/>
          <a:lstStyle/>
          <a:p>
            <a:pPr>
              <a:defRPr/>
            </a:pPr>
            <a:endParaRPr lang="en-US"/>
          </a:p>
        </p:txBody>
      </p:sp>
      <p:sp>
        <p:nvSpPr>
          <p:cNvPr id="6" name="Rectangle 6">
            <a:extLst>
              <a:ext uri="{FF2B5EF4-FFF2-40B4-BE49-F238E27FC236}">
                <a16:creationId xmlns:a16="http://schemas.microsoft.com/office/drawing/2014/main" xmlns="" id="{97E88C72-1262-4E05-BE88-4A577FFAE360}"/>
              </a:ext>
            </a:extLst>
          </p:cNvPr>
          <p:cNvSpPr>
            <a:spLocks noChangeArrowheads="1"/>
          </p:cNvSpPr>
          <p:nvPr/>
        </p:nvSpPr>
        <p:spPr bwMode="auto">
          <a:xfrm>
            <a:off x="0" y="3505200"/>
            <a:ext cx="4724400" cy="152400"/>
          </a:xfrm>
          <a:prstGeom prst="rect">
            <a:avLst/>
          </a:prstGeom>
          <a:solidFill>
            <a:schemeClr val="accent1">
              <a:alpha val="50000"/>
            </a:schemeClr>
          </a:solidFill>
          <a:ln w="9525">
            <a:noFill/>
            <a:miter lim="800000"/>
            <a:headEnd/>
            <a:tailEnd/>
          </a:ln>
          <a:effectLst/>
        </p:spPr>
        <p:txBody>
          <a:bodyPr/>
          <a:lstStyle/>
          <a:p>
            <a:pPr>
              <a:defRPr/>
            </a:pPr>
            <a:endParaRPr lang="en-US"/>
          </a:p>
        </p:txBody>
      </p:sp>
      <p:sp>
        <p:nvSpPr>
          <p:cNvPr id="5124" name="Rectangle 4"/>
          <p:cNvSpPr>
            <a:spLocks noGrp="1" noChangeArrowheads="1"/>
          </p:cNvSpPr>
          <p:nvPr>
            <p:ph type="ctrTitle" sz="quarter"/>
          </p:nvPr>
        </p:nvSpPr>
        <p:spPr>
          <a:xfrm>
            <a:off x="685800" y="1676400"/>
            <a:ext cx="7772400" cy="1371600"/>
          </a:xfrm>
        </p:spPr>
        <p:txBody>
          <a:bodyPr/>
          <a:lstStyle>
            <a:lvl1pPr>
              <a:defRPr/>
            </a:lvl1pPr>
          </a:lstStyle>
          <a:p>
            <a:r>
              <a:rPr lang="en-US"/>
              <a:t>Click to edit Master title style</a:t>
            </a:r>
          </a:p>
        </p:txBody>
      </p:sp>
      <p:sp>
        <p:nvSpPr>
          <p:cNvPr id="5125"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r>
              <a:rPr lang="en-US"/>
              <a:t>Click to edit Master subtitle style</a:t>
            </a:r>
          </a:p>
        </p:txBody>
      </p:sp>
    </p:spTree>
    <p:extLst>
      <p:ext uri="{BB962C8B-B14F-4D97-AF65-F5344CB8AC3E}">
        <p14:creationId xmlns:p14="http://schemas.microsoft.com/office/powerpoint/2010/main" val="175632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031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9238"/>
            <a:ext cx="1944687" cy="6284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4688" y="249238"/>
            <a:ext cx="5686425" cy="6284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399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698625"/>
            <a:ext cx="7772400" cy="4835525"/>
          </a:xfrm>
        </p:spPr>
        <p:txBody>
          <a:bodyPr/>
          <a:lstStyle/>
          <a:p>
            <a:pPr lvl="0"/>
            <a:endParaRPr lang="en-US" noProof="0"/>
          </a:p>
        </p:txBody>
      </p:sp>
    </p:spTree>
    <p:extLst>
      <p:ext uri="{BB962C8B-B14F-4D97-AF65-F5344CB8AC3E}">
        <p14:creationId xmlns:p14="http://schemas.microsoft.com/office/powerpoint/2010/main" val="3386246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a:t>Click to edit Master title style</a:t>
            </a:r>
          </a:p>
        </p:txBody>
      </p:sp>
      <p:sp>
        <p:nvSpPr>
          <p:cNvPr id="3" name="Chart Placeholder 2"/>
          <p:cNvSpPr>
            <a:spLocks noGrp="1"/>
          </p:cNvSpPr>
          <p:nvPr>
            <p:ph type="chart" idx="1"/>
          </p:nvPr>
        </p:nvSpPr>
        <p:spPr>
          <a:xfrm>
            <a:off x="685800" y="1698625"/>
            <a:ext cx="7772400" cy="4835525"/>
          </a:xfrm>
        </p:spPr>
        <p:txBody>
          <a:bodyPr/>
          <a:lstStyle/>
          <a:p>
            <a:pPr lvl="0"/>
            <a:endParaRPr lang="en-US" noProof="0"/>
          </a:p>
        </p:txBody>
      </p:sp>
    </p:spTree>
    <p:extLst>
      <p:ext uri="{BB962C8B-B14F-4D97-AF65-F5344CB8AC3E}">
        <p14:creationId xmlns:p14="http://schemas.microsoft.com/office/powerpoint/2010/main" val="179142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889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7955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98625"/>
            <a:ext cx="38100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699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874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121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613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040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183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A9E6BDD2-480F-47B3-942C-F675F01EAFB3}"/>
              </a:ext>
            </a:extLst>
          </p:cNvPr>
          <p:cNvSpPr>
            <a:spLocks noChangeArrowheads="1"/>
          </p:cNvSpPr>
          <p:nvPr/>
        </p:nvSpPr>
        <p:spPr bwMode="auto">
          <a:xfrm>
            <a:off x="0" y="0"/>
            <a:ext cx="684213" cy="6858000"/>
          </a:xfrm>
          <a:prstGeom prst="rect">
            <a:avLst/>
          </a:prstGeom>
          <a:gradFill rotWithShape="0">
            <a:gsLst>
              <a:gs pos="0">
                <a:srgbClr val="33CCCC">
                  <a:gamma/>
                  <a:tint val="0"/>
                  <a:invGamma/>
                </a:srgbClr>
              </a:gs>
              <a:gs pos="100000">
                <a:srgbClr val="33CCCC"/>
              </a:gs>
            </a:gsLst>
            <a:lin ang="5400000" scaled="1"/>
          </a:gradFill>
          <a:ln w="9525">
            <a:noFill/>
            <a:miter lim="800000"/>
            <a:headEnd/>
            <a:tailEnd/>
          </a:ln>
          <a:effectLst/>
        </p:spPr>
        <p:txBody>
          <a:bodyPr/>
          <a:lstStyle/>
          <a:p>
            <a:pPr>
              <a:defRPr/>
            </a:pPr>
            <a:endParaRPr lang="en-US"/>
          </a:p>
        </p:txBody>
      </p:sp>
      <p:sp>
        <p:nvSpPr>
          <p:cNvPr id="4099" name="Rectangle 3">
            <a:extLst>
              <a:ext uri="{FF2B5EF4-FFF2-40B4-BE49-F238E27FC236}">
                <a16:creationId xmlns:a16="http://schemas.microsoft.com/office/drawing/2014/main" xmlns="" id="{73A25793-4D4C-4042-9E24-89E6D3812248}"/>
              </a:ext>
            </a:extLst>
          </p:cNvPr>
          <p:cNvSpPr>
            <a:spLocks noChangeArrowheads="1"/>
          </p:cNvSpPr>
          <p:nvPr/>
        </p:nvSpPr>
        <p:spPr bwMode="auto">
          <a:xfrm>
            <a:off x="0" y="1443038"/>
            <a:ext cx="4724400" cy="152400"/>
          </a:xfrm>
          <a:prstGeom prst="rect">
            <a:avLst/>
          </a:prstGeom>
          <a:solidFill>
            <a:schemeClr val="accent1">
              <a:alpha val="50000"/>
            </a:schemeClr>
          </a:solidFill>
          <a:ln w="9525">
            <a:noFill/>
            <a:miter lim="800000"/>
            <a:headEnd/>
            <a:tailEnd/>
          </a:ln>
          <a:effectLst/>
        </p:spPr>
        <p:txBody>
          <a:bodyPr/>
          <a:lstStyle/>
          <a:p>
            <a:pPr>
              <a:defRPr/>
            </a:pPr>
            <a:endParaRPr lang="en-US"/>
          </a:p>
        </p:txBody>
      </p:sp>
      <p:sp>
        <p:nvSpPr>
          <p:cNvPr id="4100" name="Rectangle 4">
            <a:extLst>
              <a:ext uri="{FF2B5EF4-FFF2-40B4-BE49-F238E27FC236}">
                <a16:creationId xmlns:a16="http://schemas.microsoft.com/office/drawing/2014/main" xmlns="" id="{D86353B8-795D-4513-A973-B5182EB8A2F3}"/>
              </a:ext>
            </a:extLst>
          </p:cNvPr>
          <p:cNvSpPr>
            <a:spLocks noChangeArrowheads="1"/>
          </p:cNvSpPr>
          <p:nvPr/>
        </p:nvSpPr>
        <p:spPr bwMode="auto">
          <a:xfrm>
            <a:off x="0" y="6638925"/>
            <a:ext cx="4191000" cy="219075"/>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lstStyle/>
          <a:p>
            <a:pPr>
              <a:defRPr/>
            </a:pPr>
            <a:endParaRPr lang="en-US"/>
          </a:p>
        </p:txBody>
      </p:sp>
      <p:sp>
        <p:nvSpPr>
          <p:cNvPr id="4101" name="Rectangle 5">
            <a:extLst>
              <a:ext uri="{FF2B5EF4-FFF2-40B4-BE49-F238E27FC236}">
                <a16:creationId xmlns:a16="http://schemas.microsoft.com/office/drawing/2014/main" xmlns="" id="{36DCEA47-539D-40F1-AFF2-ADC7FE1FBDAB}"/>
              </a:ext>
            </a:extLst>
          </p:cNvPr>
          <p:cNvSpPr>
            <a:spLocks noChangeArrowheads="1"/>
          </p:cNvSpPr>
          <p:nvPr/>
        </p:nvSpPr>
        <p:spPr bwMode="auto">
          <a:xfrm>
            <a:off x="684213" y="452438"/>
            <a:ext cx="8459787" cy="762000"/>
          </a:xfrm>
          <a:prstGeom prst="rect">
            <a:avLst/>
          </a:prstGeom>
          <a:gradFill rotWithShape="0">
            <a:gsLst>
              <a:gs pos="0">
                <a:srgbClr val="33CCCC">
                  <a:gamma/>
                  <a:tint val="0"/>
                  <a:invGamma/>
                </a:srgbClr>
              </a:gs>
              <a:gs pos="100000">
                <a:srgbClr val="33CCCC"/>
              </a:gs>
            </a:gsLst>
            <a:lin ang="0" scaled="1"/>
          </a:gradFill>
          <a:ln w="9525">
            <a:noFill/>
            <a:miter lim="800000"/>
            <a:headEnd/>
            <a:tailEnd/>
          </a:ln>
          <a:effectLst/>
        </p:spPr>
        <p:txBody>
          <a:bodyPr/>
          <a:lstStyle/>
          <a:p>
            <a:pPr>
              <a:defRPr/>
            </a:pPr>
            <a:endParaRPr lang="en-US"/>
          </a:p>
        </p:txBody>
      </p:sp>
      <p:sp>
        <p:nvSpPr>
          <p:cNvPr id="4102" name="Rectangle 6">
            <a:extLst>
              <a:ext uri="{FF2B5EF4-FFF2-40B4-BE49-F238E27FC236}">
                <a16:creationId xmlns:a16="http://schemas.microsoft.com/office/drawing/2014/main" xmlns="" id="{D6406614-00CA-48B1-8819-34ACB64E3EBD}"/>
              </a:ext>
            </a:extLst>
          </p:cNvPr>
          <p:cNvSpPr>
            <a:spLocks noGrp="1" noChangeArrowheads="1"/>
          </p:cNvSpPr>
          <p:nvPr>
            <p:ph type="title"/>
          </p:nvPr>
        </p:nvSpPr>
        <p:spPr bwMode="auto">
          <a:xfrm>
            <a:off x="674688" y="249238"/>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4103" name="Rectangle 7">
            <a:extLst>
              <a:ext uri="{FF2B5EF4-FFF2-40B4-BE49-F238E27FC236}">
                <a16:creationId xmlns:a16="http://schemas.microsoft.com/office/drawing/2014/main" xmlns="" id="{B59819A8-33EF-43AD-AE67-E592F0E0AD85}"/>
              </a:ext>
            </a:extLst>
          </p:cNvPr>
          <p:cNvSpPr>
            <a:spLocks noGrp="1" noChangeArrowheads="1"/>
          </p:cNvSpPr>
          <p:nvPr>
            <p:ph type="body" idx="1"/>
          </p:nvPr>
        </p:nvSpPr>
        <p:spPr bwMode="auto">
          <a:xfrm>
            <a:off x="685800" y="1698625"/>
            <a:ext cx="7772400" cy="48355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026"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Lst>
  <p:txStyles>
    <p:title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70E09A1-291C-418C-A5C8-96DBD186208C}"/>
              </a:ext>
            </a:extLst>
          </p:cNvPr>
          <p:cNvSpPr>
            <a:spLocks noGrp="1"/>
          </p:cNvSpPr>
          <p:nvPr>
            <p:ph type="title"/>
          </p:nvPr>
        </p:nvSpPr>
        <p:spPr>
          <a:xfrm>
            <a:off x="957263" y="332656"/>
            <a:ext cx="7302500" cy="1143000"/>
          </a:xfrm>
        </p:spPr>
        <p:txBody>
          <a:bodyPr/>
          <a:lstStyle/>
          <a:p>
            <a:pPr algn="ctr">
              <a:defRPr/>
            </a:pPr>
            <a:r>
              <a:rPr lang="en-US" sz="1600" b="1" dirty="0"/>
              <a:t/>
            </a:r>
            <a:br>
              <a:rPr lang="en-US" sz="1600" b="1" dirty="0"/>
            </a:br>
            <a:r>
              <a:rPr lang="en-US" sz="1600" b="1" dirty="0"/>
              <a:t/>
            </a:r>
            <a:br>
              <a:rPr lang="en-US" sz="1600" b="1" dirty="0"/>
            </a:br>
            <a:r>
              <a:rPr lang="en-US" sz="1600" b="1" dirty="0"/>
              <a:t/>
            </a:r>
            <a:br>
              <a:rPr lang="en-US" sz="1600" b="1" dirty="0"/>
            </a:br>
            <a:r>
              <a:rPr lang="en-US" sz="1600" b="1" dirty="0"/>
              <a:t/>
            </a:r>
            <a:br>
              <a:rPr lang="en-US" sz="1600" b="1" dirty="0"/>
            </a:br>
            <a:r>
              <a:rPr lang="en-US" sz="1600" b="1" dirty="0"/>
              <a:t/>
            </a:r>
            <a:br>
              <a:rPr lang="en-US" sz="1600" b="1" dirty="0"/>
            </a:br>
            <a:r>
              <a:rPr lang="en-US" sz="1700" b="1" dirty="0"/>
              <a:t>RAJIV GANDHI COLLEGE OF ENGINEERING &amp; </a:t>
            </a:r>
            <a:br>
              <a:rPr lang="en-US" sz="1700" b="1" dirty="0"/>
            </a:br>
            <a:r>
              <a:rPr lang="en-US" sz="1700" b="1" dirty="0"/>
              <a:t>RESEARCH, NAGPUR </a:t>
            </a:r>
            <a:br>
              <a:rPr lang="en-US" sz="1700" b="1" dirty="0"/>
            </a:br>
            <a:r>
              <a:rPr lang="en-US" sz="1700" b="1" dirty="0"/>
              <a:t> Department Of Electrical Engineering</a:t>
            </a:r>
            <a:r>
              <a:rPr lang="en-US" sz="1600" dirty="0"/>
              <a:t/>
            </a:r>
            <a:br>
              <a:rPr lang="en-US" sz="1600" dirty="0"/>
            </a:br>
            <a:r>
              <a:rPr lang="en-US" dirty="0"/>
              <a:t/>
            </a:r>
            <a:br>
              <a:rPr lang="en-US" dirty="0"/>
            </a:br>
            <a:r>
              <a:rPr lang="en-US" dirty="0"/>
              <a:t> </a:t>
            </a:r>
          </a:p>
        </p:txBody>
      </p:sp>
      <p:sp>
        <p:nvSpPr>
          <p:cNvPr id="5" name="Content Placeholder 4">
            <a:extLst>
              <a:ext uri="{FF2B5EF4-FFF2-40B4-BE49-F238E27FC236}">
                <a16:creationId xmlns:a16="http://schemas.microsoft.com/office/drawing/2014/main" xmlns="" id="{6A489EB8-E4A2-4B49-98DF-65EA8D8EEC81}"/>
              </a:ext>
            </a:extLst>
          </p:cNvPr>
          <p:cNvSpPr>
            <a:spLocks noGrp="1"/>
          </p:cNvSpPr>
          <p:nvPr>
            <p:ph idx="1"/>
          </p:nvPr>
        </p:nvSpPr>
        <p:spPr>
          <a:xfrm>
            <a:off x="467544" y="1664804"/>
            <a:ext cx="8676456" cy="5193196"/>
          </a:xfrm>
        </p:spPr>
        <p:txBody>
          <a:bodyPr/>
          <a:lstStyle/>
          <a:p>
            <a:pPr algn="ctr">
              <a:buFont typeface="Wingdings" panose="05000000000000000000" pitchFamily="2" charset="2"/>
              <a:buNone/>
              <a:defRPr/>
            </a:pPr>
            <a:r>
              <a:rPr lang="en-US" sz="3000" b="0" dirty="0">
                <a:latin typeface="+mj-lt"/>
              </a:rPr>
              <a:t>Seminar On </a:t>
            </a:r>
          </a:p>
          <a:p>
            <a:pPr algn="ctr">
              <a:buNone/>
              <a:defRPr/>
            </a:pPr>
            <a:r>
              <a:rPr lang="en-US" sz="3000" b="0" dirty="0">
                <a:latin typeface="+mj-lt"/>
              </a:rPr>
              <a:t>“</a:t>
            </a:r>
            <a:r>
              <a:rPr lang="en-US" sz="3000" dirty="0"/>
              <a:t>Improvement of Power Quality using Direct Current Control method by STATCOM</a:t>
            </a:r>
            <a:r>
              <a:rPr lang="en-US" sz="3000" b="0" dirty="0">
                <a:latin typeface="+mj-lt"/>
              </a:rPr>
              <a:t>”</a:t>
            </a:r>
          </a:p>
          <a:p>
            <a:pPr algn="ctr">
              <a:buFont typeface="Wingdings" panose="05000000000000000000" pitchFamily="2" charset="2"/>
              <a:buNone/>
              <a:defRPr/>
            </a:pPr>
            <a:r>
              <a:rPr lang="en-US" sz="3000" b="0" i="1" dirty="0">
                <a:latin typeface="+mj-lt"/>
              </a:rPr>
              <a:t>On Occasion of PQAI</a:t>
            </a:r>
          </a:p>
          <a:p>
            <a:pPr algn="ctr">
              <a:buFont typeface="Wingdings" panose="05000000000000000000" pitchFamily="2" charset="2"/>
              <a:buNone/>
              <a:defRPr/>
            </a:pPr>
            <a:r>
              <a:rPr lang="en-US" sz="3000" b="0" i="1" dirty="0">
                <a:latin typeface="+mj-lt"/>
              </a:rPr>
              <a:t>Presented By</a:t>
            </a:r>
          </a:p>
          <a:p>
            <a:pPr marL="0" indent="0" algn="ctr">
              <a:buNone/>
            </a:pPr>
            <a:r>
              <a:rPr lang="en-US" sz="2100" b="0" dirty="0">
                <a:latin typeface="Adobe Myungjo Std M" pitchFamily="18" charset="-128"/>
                <a:ea typeface="Adobe Myungjo Std M" pitchFamily="18" charset="-128"/>
              </a:rPr>
              <a:t>   1. Pankaj </a:t>
            </a:r>
            <a:r>
              <a:rPr lang="en-US" sz="2100" b="0" dirty="0" err="1">
                <a:latin typeface="Adobe Myungjo Std M" pitchFamily="18" charset="-128"/>
                <a:ea typeface="Adobe Myungjo Std M" pitchFamily="18" charset="-128"/>
              </a:rPr>
              <a:t>Dhongale</a:t>
            </a:r>
            <a:r>
              <a:rPr lang="en-US" sz="2100" b="0" dirty="0">
                <a:latin typeface="Adobe Myungjo Std M" pitchFamily="18" charset="-128"/>
                <a:ea typeface="Adobe Myungjo Std M" pitchFamily="18" charset="-128"/>
              </a:rPr>
              <a:t>            5. </a:t>
            </a:r>
            <a:r>
              <a:rPr lang="en-US" sz="2100" b="0" dirty="0" err="1">
                <a:latin typeface="Adobe Myungjo Std M" pitchFamily="18" charset="-128"/>
                <a:ea typeface="Adobe Myungjo Std M" pitchFamily="18" charset="-128"/>
              </a:rPr>
              <a:t>Tinkesh</a:t>
            </a:r>
            <a:r>
              <a:rPr lang="en-US" sz="2100" b="0" dirty="0">
                <a:latin typeface="Adobe Myungjo Std M" pitchFamily="18" charset="-128"/>
                <a:ea typeface="Adobe Myungjo Std M" pitchFamily="18" charset="-128"/>
              </a:rPr>
              <a:t> </a:t>
            </a:r>
            <a:r>
              <a:rPr lang="en-US" sz="2100" b="0" dirty="0" err="1">
                <a:latin typeface="Adobe Myungjo Std M" pitchFamily="18" charset="-128"/>
                <a:ea typeface="Adobe Myungjo Std M" pitchFamily="18" charset="-128"/>
              </a:rPr>
              <a:t>Bhanarkar</a:t>
            </a:r>
            <a:r>
              <a:rPr lang="en-US" sz="2100" b="0" dirty="0">
                <a:latin typeface="Adobe Myungjo Std M" pitchFamily="18" charset="-128"/>
                <a:ea typeface="Adobe Myungjo Std M" pitchFamily="18" charset="-128"/>
              </a:rPr>
              <a:t> </a:t>
            </a:r>
          </a:p>
          <a:p>
            <a:pPr marL="0" indent="0" algn="ctr">
              <a:buNone/>
              <a:defRPr/>
            </a:pPr>
            <a:r>
              <a:rPr lang="en-US" sz="2100" b="0" dirty="0">
                <a:latin typeface="Adobe Myungjo Std M" pitchFamily="18" charset="-128"/>
                <a:ea typeface="Adobe Myungjo Std M" pitchFamily="18" charset="-128"/>
              </a:rPr>
              <a:t> 2.  Piyush Ganorkar            6. </a:t>
            </a:r>
            <a:r>
              <a:rPr lang="en-US" sz="2100" b="0" dirty="0" err="1">
                <a:latin typeface="Adobe Myungjo Std M" pitchFamily="18" charset="-128"/>
                <a:ea typeface="Adobe Myungjo Std M" pitchFamily="18" charset="-128"/>
              </a:rPr>
              <a:t>Toshik</a:t>
            </a:r>
            <a:r>
              <a:rPr lang="en-US" sz="2100" b="0" dirty="0">
                <a:latin typeface="Adobe Myungjo Std M" pitchFamily="18" charset="-128"/>
                <a:ea typeface="Adobe Myungjo Std M" pitchFamily="18" charset="-128"/>
              </a:rPr>
              <a:t> </a:t>
            </a:r>
            <a:r>
              <a:rPr lang="en-US" sz="2100" b="0" dirty="0" err="1">
                <a:latin typeface="Adobe Myungjo Std M" pitchFamily="18" charset="-128"/>
                <a:ea typeface="Adobe Myungjo Std M" pitchFamily="18" charset="-128"/>
              </a:rPr>
              <a:t>Ghormare</a:t>
            </a:r>
            <a:endParaRPr lang="en-US" sz="2100" b="0" dirty="0">
              <a:latin typeface="Adobe Myungjo Std M" pitchFamily="18" charset="-128"/>
              <a:ea typeface="Adobe Myungjo Std M" pitchFamily="18" charset="-128"/>
            </a:endParaRPr>
          </a:p>
          <a:p>
            <a:pPr marL="0" indent="0" algn="ctr">
              <a:buNone/>
            </a:pPr>
            <a:r>
              <a:rPr lang="en-US" sz="2100" b="0" dirty="0">
                <a:latin typeface="Adobe Myungjo Std M" pitchFamily="18" charset="-128"/>
                <a:ea typeface="Adobe Myungjo Std M" pitchFamily="18" charset="-128"/>
              </a:rPr>
              <a:t>3.  </a:t>
            </a:r>
            <a:r>
              <a:rPr lang="en-US" sz="2100" b="0" dirty="0" err="1">
                <a:latin typeface="Adobe Myungjo Std M" pitchFamily="18" charset="-128"/>
                <a:ea typeface="Adobe Myungjo Std M" pitchFamily="18" charset="-128"/>
              </a:rPr>
              <a:t>Sanjyot</a:t>
            </a:r>
            <a:r>
              <a:rPr lang="en-US" sz="2100" b="0" dirty="0">
                <a:latin typeface="Adobe Myungjo Std M" pitchFamily="18" charset="-128"/>
                <a:ea typeface="Adobe Myungjo Std M" pitchFamily="18" charset="-128"/>
              </a:rPr>
              <a:t> </a:t>
            </a:r>
            <a:r>
              <a:rPr lang="en-US" sz="2100" b="0" dirty="0" err="1">
                <a:latin typeface="Adobe Myungjo Std M" pitchFamily="18" charset="-128"/>
                <a:ea typeface="Adobe Myungjo Std M" pitchFamily="18" charset="-128"/>
              </a:rPr>
              <a:t>Ramteke</a:t>
            </a:r>
            <a:r>
              <a:rPr lang="en-US" sz="2100" b="0" dirty="0">
                <a:latin typeface="Adobe Myungjo Std M" pitchFamily="18" charset="-128"/>
                <a:ea typeface="Adobe Myungjo Std M" pitchFamily="18" charset="-128"/>
              </a:rPr>
              <a:t>           7. Tushar </a:t>
            </a:r>
            <a:r>
              <a:rPr lang="en-US" sz="2100" b="0" dirty="0" err="1">
                <a:latin typeface="Adobe Myungjo Std M" pitchFamily="18" charset="-128"/>
                <a:ea typeface="Adobe Myungjo Std M" pitchFamily="18" charset="-128"/>
              </a:rPr>
              <a:t>Giripunje</a:t>
            </a:r>
            <a:r>
              <a:rPr lang="en-US" sz="2100" b="0" dirty="0">
                <a:latin typeface="Adobe Myungjo Std M" pitchFamily="18" charset="-128"/>
                <a:ea typeface="Adobe Myungjo Std M" pitchFamily="18" charset="-128"/>
              </a:rPr>
              <a:t> </a:t>
            </a:r>
          </a:p>
          <a:p>
            <a:pPr marL="0" indent="0" algn="ctr">
              <a:buNone/>
            </a:pPr>
            <a:r>
              <a:rPr lang="en-US" sz="2100" b="0" dirty="0">
                <a:latin typeface="Adobe Myungjo Std M" pitchFamily="18" charset="-128"/>
                <a:ea typeface="Adobe Myungjo Std M" pitchFamily="18" charset="-128"/>
              </a:rPr>
              <a:t>4.  </a:t>
            </a:r>
            <a:r>
              <a:rPr lang="en-US" sz="2100" b="0" dirty="0" err="1">
                <a:latin typeface="Adobe Myungjo Std M" pitchFamily="18" charset="-128"/>
                <a:ea typeface="Adobe Myungjo Std M" pitchFamily="18" charset="-128"/>
              </a:rPr>
              <a:t>Takshak</a:t>
            </a:r>
            <a:r>
              <a:rPr lang="en-US" sz="2100" b="0" dirty="0">
                <a:latin typeface="Adobe Myungjo Std M" pitchFamily="18" charset="-128"/>
                <a:ea typeface="Adobe Myungjo Std M" pitchFamily="18" charset="-128"/>
              </a:rPr>
              <a:t> Raul</a:t>
            </a:r>
          </a:p>
          <a:p>
            <a:pPr algn="ctr">
              <a:buNone/>
              <a:defRPr/>
            </a:pPr>
            <a:r>
              <a:rPr lang="en-US" sz="2800" b="0" i="1" dirty="0">
                <a:latin typeface="+mj-lt"/>
              </a:rPr>
              <a:t>          						</a:t>
            </a:r>
            <a:r>
              <a:rPr lang="en-US" sz="2400" b="0" i="1" dirty="0"/>
              <a:t>Under Guide of</a:t>
            </a:r>
          </a:p>
          <a:p>
            <a:pPr algn="ctr">
              <a:buNone/>
              <a:defRPr/>
            </a:pPr>
            <a:r>
              <a:rPr lang="en-US" sz="2400" b="0" i="1" dirty="0"/>
              <a:t>							  </a:t>
            </a:r>
            <a:r>
              <a:rPr lang="en-US" sz="2400" b="0" i="1" dirty="0" err="1">
                <a:latin typeface="Bahnschrift SemiBold" panose="020B0502040204020203" pitchFamily="34" charset="0"/>
              </a:rPr>
              <a:t>Tripti</a:t>
            </a:r>
            <a:r>
              <a:rPr lang="en-US" sz="2400" b="0" i="1" dirty="0">
                <a:latin typeface="Bahnschrift SemiBold" panose="020B0502040204020203" pitchFamily="34" charset="0"/>
              </a:rPr>
              <a:t> Rai </a:t>
            </a:r>
          </a:p>
          <a:p>
            <a:pPr algn="ctr">
              <a:buFont typeface="Wingdings" panose="05000000000000000000" pitchFamily="2" charset="2"/>
              <a:buNone/>
              <a:defRPr/>
            </a:pPr>
            <a:endParaRPr lang="en-US" b="0" i="1" dirty="0">
              <a:latin typeface="+mj-lt"/>
            </a:endParaRPr>
          </a:p>
          <a:p>
            <a:pPr algn="ctr">
              <a:buFont typeface="Wingdings" panose="05000000000000000000" pitchFamily="2" charset="2"/>
              <a:buNone/>
              <a:defRPr/>
            </a:pPr>
            <a:endParaRPr lang="en-US" b="0" dirty="0">
              <a:latin typeface="+mj-lt"/>
            </a:endParaRPr>
          </a:p>
        </p:txBody>
      </p:sp>
      <p:pic>
        <p:nvPicPr>
          <p:cNvPr id="3076" name="Picture 5" descr="RGCER Logo">
            <a:extLst>
              <a:ext uri="{FF2B5EF4-FFF2-40B4-BE49-F238E27FC236}">
                <a16:creationId xmlns:a16="http://schemas.microsoft.com/office/drawing/2014/main" xmlns="" id="{D2D0D630-8B25-4D1E-9438-04953BB5C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5438"/>
            <a:ext cx="10779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C:\Program Files\MsgPopupEN\downMeghe_Logo.jpg">
            <a:extLst>
              <a:ext uri="{FF2B5EF4-FFF2-40B4-BE49-F238E27FC236}">
                <a16:creationId xmlns:a16="http://schemas.microsoft.com/office/drawing/2014/main" xmlns="" id="{4E573EE4-933A-4DE5-A0BA-B0B7C3BE3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225" y="434975"/>
            <a:ext cx="800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DD15A-C3E2-45B2-B4AB-F824AE7DB718}"/>
              </a:ext>
            </a:extLst>
          </p:cNvPr>
          <p:cNvSpPr>
            <a:spLocks noGrp="1"/>
          </p:cNvSpPr>
          <p:nvPr>
            <p:ph type="title"/>
          </p:nvPr>
        </p:nvSpPr>
        <p:spPr>
          <a:xfrm>
            <a:off x="784794" y="288912"/>
            <a:ext cx="7772400" cy="1143000"/>
          </a:xfrm>
        </p:spPr>
        <p:txBody>
          <a:bodyPr/>
          <a:lstStyle/>
          <a:p>
            <a:pPr>
              <a:defRPr/>
            </a:pPr>
            <a:r>
              <a:rPr lang="en-US" sz="4000" dirty="0"/>
              <a:t>Propose Work</a:t>
            </a:r>
          </a:p>
        </p:txBody>
      </p:sp>
      <p:sp>
        <p:nvSpPr>
          <p:cNvPr id="3" name="Rectangle 2">
            <a:extLst>
              <a:ext uri="{FF2B5EF4-FFF2-40B4-BE49-F238E27FC236}">
                <a16:creationId xmlns:a16="http://schemas.microsoft.com/office/drawing/2014/main" xmlns="" id="{5DB8CB6A-5B64-425B-852C-5D05089E8BF0}"/>
              </a:ext>
            </a:extLst>
          </p:cNvPr>
          <p:cNvSpPr/>
          <p:nvPr/>
        </p:nvSpPr>
        <p:spPr>
          <a:xfrm>
            <a:off x="719572" y="1974316"/>
            <a:ext cx="8345395" cy="4154984"/>
          </a:xfrm>
          <a:prstGeom prst="rect">
            <a:avLst/>
          </a:prstGeom>
        </p:spPr>
        <p:txBody>
          <a:bodyPr wrap="square">
            <a:spAutoFit/>
          </a:bodyPr>
          <a:lstStyle/>
          <a:p>
            <a:pPr marL="342900" indent="-342900">
              <a:buClr>
                <a:srgbClr val="FF0000"/>
              </a:buClr>
              <a:buFont typeface="Wingdings" panose="05000000000000000000" pitchFamily="2" charset="2"/>
              <a:buChar char="Ø"/>
            </a:pPr>
            <a:r>
              <a:rPr lang="en-IN" sz="2300" dirty="0">
                <a:latin typeface="+mn-lt"/>
              </a:rPr>
              <a:t>Study Of FATCS Devices, Loads and their Effect.</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Why STATCOM?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Design Of Un-Compensated System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Study Of STATCOM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Study Of Un-Compensated System</a:t>
            </a:r>
          </a:p>
          <a:p>
            <a:pPr marL="342900" indent="-342900">
              <a:buClr>
                <a:srgbClr val="FF0000"/>
              </a:buClr>
              <a:buFont typeface="Wingdings" panose="05000000000000000000" pitchFamily="2" charset="2"/>
              <a:buChar char="Ø"/>
            </a:pPr>
            <a:endParaRPr lang="en-IN" dirty="0"/>
          </a:p>
          <a:p>
            <a:pPr marL="342900" indent="-342900">
              <a:buClr>
                <a:srgbClr val="FF0000"/>
              </a:buClr>
              <a:buFont typeface="Wingdings" panose="05000000000000000000" pitchFamily="2" charset="2"/>
              <a:buChar char="Ø"/>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63A5B33-0056-4472-B082-02B73B9A919E}"/>
              </a:ext>
            </a:extLst>
          </p:cNvPr>
          <p:cNvSpPr txBox="1"/>
          <p:nvPr/>
        </p:nvSpPr>
        <p:spPr>
          <a:xfrm>
            <a:off x="719572" y="1266721"/>
            <a:ext cx="8244916" cy="4970591"/>
          </a:xfrm>
          <a:prstGeom prst="rect">
            <a:avLst/>
          </a:prstGeom>
          <a:noFill/>
        </p:spPr>
        <p:txBody>
          <a:bodyPr wrap="square" rtlCol="0">
            <a:spAutoFit/>
          </a:bodyPr>
          <a:lstStyle/>
          <a:p>
            <a:pPr>
              <a:buClr>
                <a:srgbClr val="FF0000"/>
              </a:buClr>
            </a:pPr>
            <a:endParaRPr lang="en-IN" sz="2300" dirty="0">
              <a:latin typeface="+mn-lt"/>
            </a:endParaRP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Design Of STATCOM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Interfacing Of STATCOM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Study Of Compensated System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Analysis/Comparison Between Compensated and Un-Compensated System</a:t>
            </a:r>
          </a:p>
          <a:p>
            <a:pPr marL="342900" indent="-342900">
              <a:buClr>
                <a:srgbClr val="FF0000"/>
              </a:buClr>
              <a:buFont typeface="Wingdings" panose="05000000000000000000" pitchFamily="2" charset="2"/>
              <a:buChar char="Ø"/>
            </a:pPr>
            <a:endParaRPr lang="en-IN" sz="2300" dirty="0">
              <a:latin typeface="+mn-lt"/>
            </a:endParaRPr>
          </a:p>
          <a:p>
            <a:pPr marL="342900" indent="-342900">
              <a:buClr>
                <a:srgbClr val="FF0000"/>
              </a:buClr>
              <a:buFont typeface="Wingdings" panose="05000000000000000000" pitchFamily="2" charset="2"/>
              <a:buChar char="Ø"/>
            </a:pPr>
            <a:r>
              <a:rPr lang="en-IN" sz="2300" dirty="0">
                <a:latin typeface="+mn-lt"/>
              </a:rPr>
              <a:t>Conclusion</a:t>
            </a:r>
          </a:p>
          <a:p>
            <a:pPr marL="342900" indent="-342900">
              <a:buClr>
                <a:srgbClr val="FF0000"/>
              </a:buClr>
              <a:buFont typeface="Wingdings" panose="05000000000000000000" pitchFamily="2" charset="2"/>
              <a:buChar char="Ø"/>
            </a:pPr>
            <a:endParaRPr lang="en-IN" sz="2000" dirty="0">
              <a:latin typeface="+mn-lt"/>
            </a:endParaRPr>
          </a:p>
          <a:p>
            <a:pPr marL="342900" indent="-342900">
              <a:buClr>
                <a:srgbClr val="FF0000"/>
              </a:buClr>
              <a:buFont typeface="Wingdings" panose="05000000000000000000" pitchFamily="2" charset="2"/>
              <a:buChar char="Ø"/>
            </a:pPr>
            <a:endParaRPr lang="en-IN" sz="2100" dirty="0">
              <a:latin typeface="Bahnschrift Light" panose="020B0502040204020203" pitchFamily="34" charset="0"/>
            </a:endParaRPr>
          </a:p>
        </p:txBody>
      </p:sp>
    </p:spTree>
    <p:extLst>
      <p:ext uri="{BB962C8B-B14F-4D97-AF65-F5344CB8AC3E}">
        <p14:creationId xmlns:p14="http://schemas.microsoft.com/office/powerpoint/2010/main" val="244418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C40869-A495-4E40-BBFD-D95F1E03B06F}"/>
              </a:ext>
            </a:extLst>
          </p:cNvPr>
          <p:cNvSpPr>
            <a:spLocks noGrp="1"/>
          </p:cNvSpPr>
          <p:nvPr>
            <p:ph type="title"/>
          </p:nvPr>
        </p:nvSpPr>
        <p:spPr/>
        <p:txBody>
          <a:bodyPr/>
          <a:lstStyle/>
          <a:p>
            <a:pPr>
              <a:defRPr/>
            </a:pPr>
            <a:r>
              <a:rPr lang="en-US" sz="4000" dirty="0"/>
              <a:t>System Diagram</a:t>
            </a:r>
          </a:p>
        </p:txBody>
      </p:sp>
      <p:cxnSp>
        <p:nvCxnSpPr>
          <p:cNvPr id="8" name="Straight Connector 7">
            <a:extLst>
              <a:ext uri="{FF2B5EF4-FFF2-40B4-BE49-F238E27FC236}">
                <a16:creationId xmlns:a16="http://schemas.microsoft.com/office/drawing/2014/main" xmlns="" id="{07356504-25A4-43A1-8322-EA57A05BB28E}"/>
              </a:ext>
            </a:extLst>
          </p:cNvPr>
          <p:cNvCxnSpPr/>
          <p:nvPr/>
        </p:nvCxnSpPr>
        <p:spPr>
          <a:xfrm>
            <a:off x="3914856" y="1239398"/>
            <a:ext cx="1533804" cy="3208"/>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xmlns="" id="{6A7272CF-D423-4C7C-AC18-B9C11F40F392}"/>
              </a:ext>
            </a:extLst>
          </p:cNvPr>
          <p:cNvCxnSpPr>
            <a:cxnSpLocks/>
          </p:cNvCxnSpPr>
          <p:nvPr/>
        </p:nvCxnSpPr>
        <p:spPr>
          <a:xfrm>
            <a:off x="4653409" y="1221818"/>
            <a:ext cx="0" cy="800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xmlns="" id="{72DF351F-434F-4E05-A818-9EEE38F64BA5}"/>
              </a:ext>
            </a:extLst>
          </p:cNvPr>
          <p:cNvSpPr/>
          <p:nvPr/>
        </p:nvSpPr>
        <p:spPr>
          <a:xfrm>
            <a:off x="4085205" y="2282772"/>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1" name="Arc 10">
            <a:extLst>
              <a:ext uri="{FF2B5EF4-FFF2-40B4-BE49-F238E27FC236}">
                <a16:creationId xmlns:a16="http://schemas.microsoft.com/office/drawing/2014/main" xmlns="" id="{5A45EA38-48CE-473D-9135-653DA5DC5C2E}"/>
              </a:ext>
            </a:extLst>
          </p:cNvPr>
          <p:cNvSpPr/>
          <p:nvPr/>
        </p:nvSpPr>
        <p:spPr>
          <a:xfrm>
            <a:off x="4311609" y="2309149"/>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2" name="Arc 11">
            <a:extLst>
              <a:ext uri="{FF2B5EF4-FFF2-40B4-BE49-F238E27FC236}">
                <a16:creationId xmlns:a16="http://schemas.microsoft.com/office/drawing/2014/main" xmlns="" id="{E3601BCC-93E0-4579-9099-B98EE1D86B71}"/>
              </a:ext>
            </a:extLst>
          </p:cNvPr>
          <p:cNvSpPr/>
          <p:nvPr/>
        </p:nvSpPr>
        <p:spPr>
          <a:xfrm>
            <a:off x="4538010" y="2309148"/>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3" name="Arc 12">
            <a:extLst>
              <a:ext uri="{FF2B5EF4-FFF2-40B4-BE49-F238E27FC236}">
                <a16:creationId xmlns:a16="http://schemas.microsoft.com/office/drawing/2014/main" xmlns="" id="{928CA209-8C43-4D03-8F7D-A87738B1A969}"/>
              </a:ext>
            </a:extLst>
          </p:cNvPr>
          <p:cNvSpPr/>
          <p:nvPr/>
        </p:nvSpPr>
        <p:spPr>
          <a:xfrm>
            <a:off x="4772106" y="2309148"/>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4" name="Arc 13">
            <a:extLst>
              <a:ext uri="{FF2B5EF4-FFF2-40B4-BE49-F238E27FC236}">
                <a16:creationId xmlns:a16="http://schemas.microsoft.com/office/drawing/2014/main" xmlns="" id="{9C045206-C77A-4D1A-8BA0-4CAD0A6B6BDA}"/>
              </a:ext>
            </a:extLst>
          </p:cNvPr>
          <p:cNvSpPr/>
          <p:nvPr/>
        </p:nvSpPr>
        <p:spPr>
          <a:xfrm>
            <a:off x="5008401" y="2309148"/>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5" name="Arc 14">
            <a:extLst>
              <a:ext uri="{FF2B5EF4-FFF2-40B4-BE49-F238E27FC236}">
                <a16:creationId xmlns:a16="http://schemas.microsoft.com/office/drawing/2014/main" xmlns="" id="{8EF02514-AE51-4A96-86D0-16CC4C3D9DE9}"/>
              </a:ext>
            </a:extLst>
          </p:cNvPr>
          <p:cNvSpPr/>
          <p:nvPr/>
        </p:nvSpPr>
        <p:spPr>
          <a:xfrm rot="10800000">
            <a:off x="4085205" y="1565463"/>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6" name="Arc 15">
            <a:extLst>
              <a:ext uri="{FF2B5EF4-FFF2-40B4-BE49-F238E27FC236}">
                <a16:creationId xmlns:a16="http://schemas.microsoft.com/office/drawing/2014/main" xmlns="" id="{B179D2F6-6A63-4CD2-AAAA-9623510A5A48}"/>
              </a:ext>
            </a:extLst>
          </p:cNvPr>
          <p:cNvSpPr/>
          <p:nvPr/>
        </p:nvSpPr>
        <p:spPr>
          <a:xfrm rot="10800000">
            <a:off x="4311609" y="1591842"/>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7" name="Arc 16">
            <a:extLst>
              <a:ext uri="{FF2B5EF4-FFF2-40B4-BE49-F238E27FC236}">
                <a16:creationId xmlns:a16="http://schemas.microsoft.com/office/drawing/2014/main" xmlns="" id="{4C707210-3D7B-4056-BB96-217177EAD31F}"/>
              </a:ext>
            </a:extLst>
          </p:cNvPr>
          <p:cNvSpPr/>
          <p:nvPr/>
        </p:nvSpPr>
        <p:spPr>
          <a:xfrm rot="10800000">
            <a:off x="4538010" y="1591837"/>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8" name="Arc 17">
            <a:extLst>
              <a:ext uri="{FF2B5EF4-FFF2-40B4-BE49-F238E27FC236}">
                <a16:creationId xmlns:a16="http://schemas.microsoft.com/office/drawing/2014/main" xmlns="" id="{3BFC9062-FEA6-45F2-A8F8-62AF981939B9}"/>
              </a:ext>
            </a:extLst>
          </p:cNvPr>
          <p:cNvSpPr/>
          <p:nvPr/>
        </p:nvSpPr>
        <p:spPr>
          <a:xfrm rot="10800000">
            <a:off x="4772106" y="1591837"/>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19" name="Arc 18">
            <a:extLst>
              <a:ext uri="{FF2B5EF4-FFF2-40B4-BE49-F238E27FC236}">
                <a16:creationId xmlns:a16="http://schemas.microsoft.com/office/drawing/2014/main" xmlns="" id="{281ACE2B-3F86-443F-841F-D35E955D5DC5}"/>
              </a:ext>
            </a:extLst>
          </p:cNvPr>
          <p:cNvSpPr/>
          <p:nvPr/>
        </p:nvSpPr>
        <p:spPr>
          <a:xfrm rot="10800000">
            <a:off x="5008401" y="1591837"/>
            <a:ext cx="230798" cy="430823"/>
          </a:xfrm>
          <a:prstGeom prst="arc">
            <a:avLst>
              <a:gd name="adj1" fmla="val 11018200"/>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cxnSp>
        <p:nvCxnSpPr>
          <p:cNvPr id="20" name="Straight Connector 19">
            <a:extLst>
              <a:ext uri="{FF2B5EF4-FFF2-40B4-BE49-F238E27FC236}">
                <a16:creationId xmlns:a16="http://schemas.microsoft.com/office/drawing/2014/main" xmlns="" id="{15F9B328-1BBA-4AF8-B271-57A04AA916A0}"/>
              </a:ext>
            </a:extLst>
          </p:cNvPr>
          <p:cNvCxnSpPr/>
          <p:nvPr/>
        </p:nvCxnSpPr>
        <p:spPr>
          <a:xfrm>
            <a:off x="3990556" y="2117177"/>
            <a:ext cx="1391383"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1" name="Straight Connector 20">
            <a:extLst>
              <a:ext uri="{FF2B5EF4-FFF2-40B4-BE49-F238E27FC236}">
                <a16:creationId xmlns:a16="http://schemas.microsoft.com/office/drawing/2014/main" xmlns="" id="{8A5BAD32-B235-439E-9EE1-432252511522}"/>
              </a:ext>
            </a:extLst>
          </p:cNvPr>
          <p:cNvCxnSpPr/>
          <p:nvPr/>
        </p:nvCxnSpPr>
        <p:spPr>
          <a:xfrm>
            <a:off x="3990556" y="2199239"/>
            <a:ext cx="1391383"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2" name="Straight Connector 21">
            <a:extLst>
              <a:ext uri="{FF2B5EF4-FFF2-40B4-BE49-F238E27FC236}">
                <a16:creationId xmlns:a16="http://schemas.microsoft.com/office/drawing/2014/main" xmlns="" id="{441C02E3-B268-41EF-A5EC-7930D6D922F2}"/>
              </a:ext>
            </a:extLst>
          </p:cNvPr>
          <p:cNvCxnSpPr>
            <a:cxnSpLocks/>
          </p:cNvCxnSpPr>
          <p:nvPr/>
        </p:nvCxnSpPr>
        <p:spPr>
          <a:xfrm>
            <a:off x="4670994" y="2309143"/>
            <a:ext cx="0" cy="934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4E4276BB-0E67-492D-8028-77FBCA58A1A3}"/>
              </a:ext>
            </a:extLst>
          </p:cNvPr>
          <p:cNvCxnSpPr>
            <a:cxnSpLocks/>
          </p:cNvCxnSpPr>
          <p:nvPr/>
        </p:nvCxnSpPr>
        <p:spPr>
          <a:xfrm rot="16200000">
            <a:off x="4091804" y="4574992"/>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a16="http://schemas.microsoft.com/office/drawing/2014/main" xmlns="" id="{B4330F94-F03F-4749-9AF8-22B47E14005A}"/>
              </a:ext>
            </a:extLst>
          </p:cNvPr>
          <p:cNvCxnSpPr>
            <a:cxnSpLocks/>
          </p:cNvCxnSpPr>
          <p:nvPr/>
        </p:nvCxnSpPr>
        <p:spPr>
          <a:xfrm rot="16200000" flipV="1">
            <a:off x="5249091" y="3885117"/>
            <a:ext cx="149468" cy="11622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25" name="Rectangle 24">
            <a:extLst>
              <a:ext uri="{FF2B5EF4-FFF2-40B4-BE49-F238E27FC236}">
                <a16:creationId xmlns:a16="http://schemas.microsoft.com/office/drawing/2014/main" xmlns="" id="{0652E8CF-863E-4B6D-8204-9CD3A35BEAEC}"/>
              </a:ext>
            </a:extLst>
          </p:cNvPr>
          <p:cNvSpPr/>
          <p:nvPr/>
        </p:nvSpPr>
        <p:spPr>
          <a:xfrm>
            <a:off x="3923787" y="3719030"/>
            <a:ext cx="830873" cy="8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26" name="Rectangle 25">
            <a:extLst>
              <a:ext uri="{FF2B5EF4-FFF2-40B4-BE49-F238E27FC236}">
                <a16:creationId xmlns:a16="http://schemas.microsoft.com/office/drawing/2014/main" xmlns="" id="{49AA0CC8-A35A-45B2-B747-254D5A030656}"/>
              </a:ext>
            </a:extLst>
          </p:cNvPr>
          <p:cNvSpPr/>
          <p:nvPr/>
        </p:nvSpPr>
        <p:spPr>
          <a:xfrm>
            <a:off x="4754660" y="3719030"/>
            <a:ext cx="830873" cy="8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27" name="Straight Connector 26">
            <a:extLst>
              <a:ext uri="{FF2B5EF4-FFF2-40B4-BE49-F238E27FC236}">
                <a16:creationId xmlns:a16="http://schemas.microsoft.com/office/drawing/2014/main" xmlns="" id="{A27C6D0A-1ACA-4B06-A3EF-99795826E639}"/>
              </a:ext>
            </a:extLst>
          </p:cNvPr>
          <p:cNvCxnSpPr>
            <a:cxnSpLocks/>
          </p:cNvCxnSpPr>
          <p:nvPr/>
        </p:nvCxnSpPr>
        <p:spPr>
          <a:xfrm rot="16200000">
            <a:off x="4332630" y="3721773"/>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8" name="Straight Connector 27">
            <a:extLst>
              <a:ext uri="{FF2B5EF4-FFF2-40B4-BE49-F238E27FC236}">
                <a16:creationId xmlns:a16="http://schemas.microsoft.com/office/drawing/2014/main" xmlns="" id="{80145EA4-8F17-44EE-881B-16098F7E94F2}"/>
              </a:ext>
            </a:extLst>
          </p:cNvPr>
          <p:cNvCxnSpPr>
            <a:cxnSpLocks/>
          </p:cNvCxnSpPr>
          <p:nvPr/>
        </p:nvCxnSpPr>
        <p:spPr>
          <a:xfrm rot="16200000" flipV="1">
            <a:off x="4465472" y="3885118"/>
            <a:ext cx="149468" cy="116223"/>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29" name="Isosceles Triangle 28">
            <a:extLst>
              <a:ext uri="{FF2B5EF4-FFF2-40B4-BE49-F238E27FC236}">
                <a16:creationId xmlns:a16="http://schemas.microsoft.com/office/drawing/2014/main" xmlns="" id="{5281315B-1CCF-4637-8C64-AED3124A1F89}"/>
              </a:ext>
            </a:extLst>
          </p:cNvPr>
          <p:cNvSpPr/>
          <p:nvPr/>
        </p:nvSpPr>
        <p:spPr>
          <a:xfrm rot="16200000">
            <a:off x="5003045" y="4481438"/>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sp>
        <p:nvSpPr>
          <p:cNvPr id="30" name="Isosceles Triangle 29">
            <a:extLst>
              <a:ext uri="{FF2B5EF4-FFF2-40B4-BE49-F238E27FC236}">
                <a16:creationId xmlns:a16="http://schemas.microsoft.com/office/drawing/2014/main" xmlns="" id="{D2CCD9EB-F5B9-4627-B015-3089353B3A0D}"/>
              </a:ext>
            </a:extLst>
          </p:cNvPr>
          <p:cNvSpPr/>
          <p:nvPr/>
        </p:nvSpPr>
        <p:spPr>
          <a:xfrm rot="5400000">
            <a:off x="5027224" y="3625471"/>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cxnSp>
        <p:nvCxnSpPr>
          <p:cNvPr id="31" name="Straight Connector 30">
            <a:extLst>
              <a:ext uri="{FF2B5EF4-FFF2-40B4-BE49-F238E27FC236}">
                <a16:creationId xmlns:a16="http://schemas.microsoft.com/office/drawing/2014/main" xmlns="" id="{88941280-F466-447B-99FC-67CB45610FE4}"/>
              </a:ext>
            </a:extLst>
          </p:cNvPr>
          <p:cNvCxnSpPr>
            <a:cxnSpLocks/>
          </p:cNvCxnSpPr>
          <p:nvPr/>
        </p:nvCxnSpPr>
        <p:spPr>
          <a:xfrm rot="16200000">
            <a:off x="4909489" y="4574992"/>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32" name="Straight Connector 31">
            <a:extLst>
              <a:ext uri="{FF2B5EF4-FFF2-40B4-BE49-F238E27FC236}">
                <a16:creationId xmlns:a16="http://schemas.microsoft.com/office/drawing/2014/main" xmlns="" id="{B252044D-12B5-452E-A478-DA7CC15DA017}"/>
              </a:ext>
            </a:extLst>
          </p:cNvPr>
          <p:cNvCxnSpPr>
            <a:cxnSpLocks/>
          </p:cNvCxnSpPr>
          <p:nvPr/>
        </p:nvCxnSpPr>
        <p:spPr>
          <a:xfrm rot="16200000">
            <a:off x="5120781" y="3716093"/>
            <a:ext cx="298935" cy="0"/>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33" name="Isosceles Triangle 32">
            <a:extLst>
              <a:ext uri="{FF2B5EF4-FFF2-40B4-BE49-F238E27FC236}">
                <a16:creationId xmlns:a16="http://schemas.microsoft.com/office/drawing/2014/main" xmlns="" id="{2DA91BBC-289A-45DE-A8A4-E3263D1464D4}"/>
              </a:ext>
            </a:extLst>
          </p:cNvPr>
          <p:cNvSpPr/>
          <p:nvPr/>
        </p:nvSpPr>
        <p:spPr>
          <a:xfrm rot="16200000">
            <a:off x="4185360" y="4481438"/>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sp>
        <p:nvSpPr>
          <p:cNvPr id="34" name="Rectangle 33">
            <a:extLst>
              <a:ext uri="{FF2B5EF4-FFF2-40B4-BE49-F238E27FC236}">
                <a16:creationId xmlns:a16="http://schemas.microsoft.com/office/drawing/2014/main" xmlns="" id="{3CECF85C-CD97-4111-8A2C-632BA054FA6C}"/>
              </a:ext>
            </a:extLst>
          </p:cNvPr>
          <p:cNvSpPr/>
          <p:nvPr/>
        </p:nvSpPr>
        <p:spPr>
          <a:xfrm>
            <a:off x="3686395" y="3270626"/>
            <a:ext cx="2149717" cy="17935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sp>
        <p:nvSpPr>
          <p:cNvPr id="35" name="Rectangle 34">
            <a:extLst>
              <a:ext uri="{FF2B5EF4-FFF2-40B4-BE49-F238E27FC236}">
                <a16:creationId xmlns:a16="http://schemas.microsoft.com/office/drawing/2014/main" xmlns="" id="{4D92DEE3-2094-477C-904C-759F56895F31}"/>
              </a:ext>
            </a:extLst>
          </p:cNvPr>
          <p:cNvSpPr/>
          <p:nvPr/>
        </p:nvSpPr>
        <p:spPr>
          <a:xfrm>
            <a:off x="6317353" y="3759876"/>
            <a:ext cx="1457325" cy="844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0000"/>
              </a:solidFill>
            </a:endParaRPr>
          </a:p>
        </p:txBody>
      </p:sp>
      <p:cxnSp>
        <p:nvCxnSpPr>
          <p:cNvPr id="36" name="Straight Connector 35">
            <a:extLst>
              <a:ext uri="{FF2B5EF4-FFF2-40B4-BE49-F238E27FC236}">
                <a16:creationId xmlns:a16="http://schemas.microsoft.com/office/drawing/2014/main" xmlns="" id="{C008CDD0-F36C-472D-B3E1-99037D22736C}"/>
              </a:ext>
            </a:extLst>
          </p:cNvPr>
          <p:cNvCxnSpPr>
            <a:cxnSpLocks/>
          </p:cNvCxnSpPr>
          <p:nvPr/>
        </p:nvCxnSpPr>
        <p:spPr>
          <a:xfrm>
            <a:off x="4582381" y="5954110"/>
            <a:ext cx="0" cy="4070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xmlns="" id="{9C68FCD5-9B3F-4FC9-BEDE-160CF4BD2B8C}"/>
              </a:ext>
            </a:extLst>
          </p:cNvPr>
          <p:cNvSpPr/>
          <p:nvPr/>
        </p:nvSpPr>
        <p:spPr>
          <a:xfrm rot="16200000">
            <a:off x="4598138" y="5968716"/>
            <a:ext cx="477349" cy="377795"/>
          </a:xfrm>
          <a:prstGeom prst="arc">
            <a:avLst>
              <a:gd name="adj1" fmla="val 12231130"/>
              <a:gd name="adj2" fmla="val 2006660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cxnSp>
        <p:nvCxnSpPr>
          <p:cNvPr id="38" name="Straight Connector 37">
            <a:extLst>
              <a:ext uri="{FF2B5EF4-FFF2-40B4-BE49-F238E27FC236}">
                <a16:creationId xmlns:a16="http://schemas.microsoft.com/office/drawing/2014/main" xmlns="" id="{B09CEFBF-E93E-47CA-8C64-F93B48FFB7CC}"/>
              </a:ext>
            </a:extLst>
          </p:cNvPr>
          <p:cNvCxnSpPr/>
          <p:nvPr/>
        </p:nvCxnSpPr>
        <p:spPr>
          <a:xfrm>
            <a:off x="3990553" y="5064196"/>
            <a:ext cx="0" cy="1093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69C5F1E5-696B-41F7-8BC4-6CAE86E2AD94}"/>
              </a:ext>
            </a:extLst>
          </p:cNvPr>
          <p:cNvCxnSpPr/>
          <p:nvPr/>
        </p:nvCxnSpPr>
        <p:spPr>
          <a:xfrm>
            <a:off x="5509425" y="5064196"/>
            <a:ext cx="0" cy="1093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72EFE204-750B-4B99-A481-73DA94CEE93B}"/>
              </a:ext>
            </a:extLst>
          </p:cNvPr>
          <p:cNvCxnSpPr/>
          <p:nvPr/>
        </p:nvCxnSpPr>
        <p:spPr>
          <a:xfrm>
            <a:off x="3990556" y="6157610"/>
            <a:ext cx="591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E21EA7E6-6CB3-4DAE-A627-43FF7AE2817A}"/>
              </a:ext>
            </a:extLst>
          </p:cNvPr>
          <p:cNvCxnSpPr/>
          <p:nvPr/>
        </p:nvCxnSpPr>
        <p:spPr>
          <a:xfrm>
            <a:off x="4647915" y="6157610"/>
            <a:ext cx="8615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799A2E42-4E2E-4B28-BE42-8A63C44B3A1E}"/>
              </a:ext>
            </a:extLst>
          </p:cNvPr>
          <p:cNvCxnSpPr>
            <a:stCxn id="34" idx="3"/>
            <a:endCxn id="35" idx="1"/>
          </p:cNvCxnSpPr>
          <p:nvPr/>
        </p:nvCxnSpPr>
        <p:spPr>
          <a:xfrm>
            <a:off x="5836110" y="4167409"/>
            <a:ext cx="481244" cy="14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FBAAC8B6-19E4-4A87-A717-63D9BF4B72C6}"/>
              </a:ext>
            </a:extLst>
          </p:cNvPr>
          <p:cNvSpPr txBox="1"/>
          <p:nvPr/>
        </p:nvSpPr>
        <p:spPr>
          <a:xfrm>
            <a:off x="6568000" y="3982742"/>
            <a:ext cx="1184940" cy="369332"/>
          </a:xfrm>
          <a:prstGeom prst="rect">
            <a:avLst/>
          </a:prstGeom>
          <a:noFill/>
          <a:ln>
            <a:noFill/>
          </a:ln>
        </p:spPr>
        <p:txBody>
          <a:bodyPr wrap="none" rtlCol="0">
            <a:spAutoFit/>
          </a:bodyPr>
          <a:lstStyle/>
          <a:p>
            <a:r>
              <a:rPr lang="en-US" dirty="0"/>
              <a:t>Controller</a:t>
            </a:r>
            <a:endParaRPr lang="en-GB" dirty="0"/>
          </a:p>
        </p:txBody>
      </p:sp>
      <p:sp>
        <p:nvSpPr>
          <p:cNvPr id="44" name="TextBox 43">
            <a:extLst>
              <a:ext uri="{FF2B5EF4-FFF2-40B4-BE49-F238E27FC236}">
                <a16:creationId xmlns:a16="http://schemas.microsoft.com/office/drawing/2014/main" xmlns="" id="{67CEB546-7790-4644-9817-A2DD58F1560F}"/>
              </a:ext>
            </a:extLst>
          </p:cNvPr>
          <p:cNvSpPr txBox="1"/>
          <p:nvPr/>
        </p:nvSpPr>
        <p:spPr>
          <a:xfrm>
            <a:off x="5704091" y="5918934"/>
            <a:ext cx="2108269" cy="369332"/>
          </a:xfrm>
          <a:prstGeom prst="rect">
            <a:avLst/>
          </a:prstGeom>
          <a:noFill/>
          <a:ln>
            <a:noFill/>
          </a:ln>
        </p:spPr>
        <p:txBody>
          <a:bodyPr wrap="none" rtlCol="0">
            <a:spAutoFit/>
          </a:bodyPr>
          <a:lstStyle/>
          <a:p>
            <a:r>
              <a:rPr lang="en-US" dirty="0"/>
              <a:t>DC Energy Source</a:t>
            </a:r>
            <a:endParaRPr lang="en-GB" dirty="0"/>
          </a:p>
        </p:txBody>
      </p:sp>
      <p:sp>
        <p:nvSpPr>
          <p:cNvPr id="45" name="TextBox 44">
            <a:extLst>
              <a:ext uri="{FF2B5EF4-FFF2-40B4-BE49-F238E27FC236}">
                <a16:creationId xmlns:a16="http://schemas.microsoft.com/office/drawing/2014/main" xmlns="" id="{6632C771-DD92-46AA-B236-3BEC7658EFC6}"/>
              </a:ext>
            </a:extLst>
          </p:cNvPr>
          <p:cNvSpPr txBox="1"/>
          <p:nvPr/>
        </p:nvSpPr>
        <p:spPr>
          <a:xfrm>
            <a:off x="2483768" y="3716093"/>
            <a:ext cx="1197764" cy="923330"/>
          </a:xfrm>
          <a:prstGeom prst="rect">
            <a:avLst/>
          </a:prstGeom>
          <a:noFill/>
          <a:ln>
            <a:noFill/>
          </a:ln>
        </p:spPr>
        <p:txBody>
          <a:bodyPr wrap="none" rtlCol="0">
            <a:spAutoFit/>
          </a:bodyPr>
          <a:lstStyle/>
          <a:p>
            <a:r>
              <a:rPr lang="en-US" dirty="0"/>
              <a:t>Voltage</a:t>
            </a:r>
          </a:p>
          <a:p>
            <a:r>
              <a:rPr lang="en-US" dirty="0"/>
              <a:t>Source</a:t>
            </a:r>
          </a:p>
          <a:p>
            <a:r>
              <a:rPr lang="en-US" dirty="0"/>
              <a:t>Converter</a:t>
            </a:r>
            <a:endParaRPr lang="en-GB" dirty="0"/>
          </a:p>
        </p:txBody>
      </p:sp>
      <p:sp>
        <p:nvSpPr>
          <p:cNvPr id="46" name="TextBox 45">
            <a:extLst>
              <a:ext uri="{FF2B5EF4-FFF2-40B4-BE49-F238E27FC236}">
                <a16:creationId xmlns:a16="http://schemas.microsoft.com/office/drawing/2014/main" xmlns="" id="{3446D8B0-ADC1-40F7-A12E-B07AFBC681D4}"/>
              </a:ext>
            </a:extLst>
          </p:cNvPr>
          <p:cNvSpPr txBox="1"/>
          <p:nvPr/>
        </p:nvSpPr>
        <p:spPr>
          <a:xfrm>
            <a:off x="5549458" y="1849287"/>
            <a:ext cx="1432828" cy="646331"/>
          </a:xfrm>
          <a:prstGeom prst="rect">
            <a:avLst/>
          </a:prstGeom>
          <a:noFill/>
          <a:ln>
            <a:noFill/>
          </a:ln>
        </p:spPr>
        <p:txBody>
          <a:bodyPr wrap="none" rtlCol="0">
            <a:spAutoFit/>
          </a:bodyPr>
          <a:lstStyle/>
          <a:p>
            <a:r>
              <a:rPr lang="en-US" dirty="0"/>
              <a:t>Coupling</a:t>
            </a:r>
          </a:p>
          <a:p>
            <a:r>
              <a:rPr lang="en-US" dirty="0"/>
              <a:t>Transformer</a:t>
            </a:r>
            <a:endParaRPr lang="en-GB" dirty="0"/>
          </a:p>
        </p:txBody>
      </p:sp>
      <p:sp>
        <p:nvSpPr>
          <p:cNvPr id="47" name="TextBox 46">
            <a:extLst>
              <a:ext uri="{FF2B5EF4-FFF2-40B4-BE49-F238E27FC236}">
                <a16:creationId xmlns:a16="http://schemas.microsoft.com/office/drawing/2014/main" xmlns="" id="{79A654A2-9F67-42BC-A847-C7F49A83A7DA}"/>
              </a:ext>
            </a:extLst>
          </p:cNvPr>
          <p:cNvSpPr txBox="1"/>
          <p:nvPr/>
        </p:nvSpPr>
        <p:spPr>
          <a:xfrm>
            <a:off x="4206523" y="2739792"/>
            <a:ext cx="348172" cy="369332"/>
          </a:xfrm>
          <a:prstGeom prst="rect">
            <a:avLst/>
          </a:prstGeom>
          <a:noFill/>
          <a:ln>
            <a:noFill/>
          </a:ln>
        </p:spPr>
        <p:txBody>
          <a:bodyPr wrap="none" rtlCol="0">
            <a:spAutoFit/>
          </a:bodyPr>
          <a:lstStyle/>
          <a:p>
            <a:r>
              <a:rPr lang="en-US" i="1" u="sng" dirty="0"/>
              <a:t>I</a:t>
            </a:r>
            <a:r>
              <a:rPr lang="en-US" sz="1400" dirty="0"/>
              <a:t>q</a:t>
            </a:r>
            <a:endParaRPr lang="en-GB" dirty="0"/>
          </a:p>
        </p:txBody>
      </p:sp>
      <p:cxnSp>
        <p:nvCxnSpPr>
          <p:cNvPr id="48" name="Straight Arrow Connector 47">
            <a:extLst>
              <a:ext uri="{FF2B5EF4-FFF2-40B4-BE49-F238E27FC236}">
                <a16:creationId xmlns:a16="http://schemas.microsoft.com/office/drawing/2014/main" xmlns="" id="{6DC35487-FE71-46CD-BF29-B6A08E225AA9}"/>
              </a:ext>
            </a:extLst>
          </p:cNvPr>
          <p:cNvCxnSpPr/>
          <p:nvPr/>
        </p:nvCxnSpPr>
        <p:spPr>
          <a:xfrm>
            <a:off x="4563154" y="2634316"/>
            <a:ext cx="0" cy="580293"/>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49" name="Rectangle 48">
            <a:extLst>
              <a:ext uri="{FF2B5EF4-FFF2-40B4-BE49-F238E27FC236}">
                <a16:creationId xmlns:a16="http://schemas.microsoft.com/office/drawing/2014/main" xmlns="" id="{25E6A04F-5507-4727-9C8A-1CB0ACBE380A}"/>
              </a:ext>
            </a:extLst>
          </p:cNvPr>
          <p:cNvSpPr/>
          <p:nvPr/>
        </p:nvSpPr>
        <p:spPr>
          <a:xfrm>
            <a:off x="5026754" y="2814378"/>
            <a:ext cx="351378" cy="369332"/>
          </a:xfrm>
          <a:prstGeom prst="rect">
            <a:avLst/>
          </a:prstGeom>
          <a:ln>
            <a:noFill/>
          </a:ln>
        </p:spPr>
        <p:txBody>
          <a:bodyPr wrap="none">
            <a:spAutoFit/>
          </a:bodyPr>
          <a:lstStyle/>
          <a:p>
            <a:r>
              <a:rPr lang="en-US" i="1" u="sng" dirty="0"/>
              <a:t>U</a:t>
            </a:r>
            <a:endParaRPr lang="en-GB" dirty="0"/>
          </a:p>
        </p:txBody>
      </p:sp>
      <p:sp>
        <p:nvSpPr>
          <p:cNvPr id="50" name="TextBox 49">
            <a:extLst>
              <a:ext uri="{FF2B5EF4-FFF2-40B4-BE49-F238E27FC236}">
                <a16:creationId xmlns:a16="http://schemas.microsoft.com/office/drawing/2014/main" xmlns="" id="{2BA2FCDF-7786-4A7F-93FC-B3728BDA0156}"/>
              </a:ext>
            </a:extLst>
          </p:cNvPr>
          <p:cNvSpPr txBox="1"/>
          <p:nvPr/>
        </p:nvSpPr>
        <p:spPr>
          <a:xfrm>
            <a:off x="4506687" y="5315730"/>
            <a:ext cx="540533" cy="369332"/>
          </a:xfrm>
          <a:prstGeom prst="rect">
            <a:avLst/>
          </a:prstGeom>
          <a:noFill/>
          <a:ln>
            <a:noFill/>
          </a:ln>
        </p:spPr>
        <p:txBody>
          <a:bodyPr wrap="none" rtlCol="0">
            <a:spAutoFit/>
          </a:bodyPr>
          <a:lstStyle/>
          <a:p>
            <a:r>
              <a:rPr lang="en-US" i="1" dirty="0"/>
              <a:t>U</a:t>
            </a:r>
            <a:r>
              <a:rPr lang="en-US" sz="1400" dirty="0"/>
              <a:t>dc</a:t>
            </a:r>
            <a:endParaRPr lang="en-GB" dirty="0"/>
          </a:p>
        </p:txBody>
      </p:sp>
      <p:cxnSp>
        <p:nvCxnSpPr>
          <p:cNvPr id="51" name="Straight Arrow Connector 50">
            <a:extLst>
              <a:ext uri="{FF2B5EF4-FFF2-40B4-BE49-F238E27FC236}">
                <a16:creationId xmlns:a16="http://schemas.microsoft.com/office/drawing/2014/main" xmlns="" id="{033BC768-D628-4888-B941-6E7E3554B2F4}"/>
              </a:ext>
            </a:extLst>
          </p:cNvPr>
          <p:cNvCxnSpPr/>
          <p:nvPr/>
        </p:nvCxnSpPr>
        <p:spPr>
          <a:xfrm flipH="1">
            <a:off x="4480999" y="5797126"/>
            <a:ext cx="452805" cy="0"/>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52" name="TextBox 51">
            <a:extLst>
              <a:ext uri="{FF2B5EF4-FFF2-40B4-BE49-F238E27FC236}">
                <a16:creationId xmlns:a16="http://schemas.microsoft.com/office/drawing/2014/main" xmlns="" id="{2D5C626A-BBA4-40AA-B984-F1C5E7B8E590}"/>
              </a:ext>
            </a:extLst>
          </p:cNvPr>
          <p:cNvSpPr txBox="1"/>
          <p:nvPr/>
        </p:nvSpPr>
        <p:spPr>
          <a:xfrm>
            <a:off x="3445681" y="5528846"/>
            <a:ext cx="437940" cy="369332"/>
          </a:xfrm>
          <a:prstGeom prst="rect">
            <a:avLst/>
          </a:prstGeom>
          <a:noFill/>
          <a:ln>
            <a:noFill/>
          </a:ln>
        </p:spPr>
        <p:txBody>
          <a:bodyPr wrap="none" rtlCol="0">
            <a:spAutoFit/>
          </a:bodyPr>
          <a:lstStyle/>
          <a:p>
            <a:r>
              <a:rPr lang="en-US" i="1" dirty="0"/>
              <a:t>I</a:t>
            </a:r>
            <a:r>
              <a:rPr lang="en-US" sz="1400" dirty="0"/>
              <a:t>dc</a:t>
            </a:r>
            <a:endParaRPr lang="en-GB" dirty="0"/>
          </a:p>
        </p:txBody>
      </p:sp>
      <p:cxnSp>
        <p:nvCxnSpPr>
          <p:cNvPr id="53" name="Straight Arrow Connector 52">
            <a:extLst>
              <a:ext uri="{FF2B5EF4-FFF2-40B4-BE49-F238E27FC236}">
                <a16:creationId xmlns:a16="http://schemas.microsoft.com/office/drawing/2014/main" xmlns="" id="{1F76E185-3AE4-4B2C-9D7B-B1C6CC339D22}"/>
              </a:ext>
            </a:extLst>
          </p:cNvPr>
          <p:cNvCxnSpPr/>
          <p:nvPr/>
        </p:nvCxnSpPr>
        <p:spPr>
          <a:xfrm>
            <a:off x="3879266" y="5423370"/>
            <a:ext cx="0" cy="580293"/>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54" name="Rectangle 53">
            <a:extLst>
              <a:ext uri="{FF2B5EF4-FFF2-40B4-BE49-F238E27FC236}">
                <a16:creationId xmlns:a16="http://schemas.microsoft.com/office/drawing/2014/main" xmlns="" id="{05460C56-C7A1-45B9-9A35-49CB090A70A8}"/>
              </a:ext>
            </a:extLst>
          </p:cNvPr>
          <p:cNvSpPr/>
          <p:nvPr/>
        </p:nvSpPr>
        <p:spPr>
          <a:xfrm>
            <a:off x="4450260" y="6381328"/>
            <a:ext cx="540533" cy="369332"/>
          </a:xfrm>
          <a:prstGeom prst="rect">
            <a:avLst/>
          </a:prstGeom>
          <a:ln>
            <a:noFill/>
          </a:ln>
        </p:spPr>
        <p:txBody>
          <a:bodyPr wrap="none">
            <a:spAutoFit/>
          </a:bodyPr>
          <a:lstStyle/>
          <a:p>
            <a:r>
              <a:rPr lang="en-US" i="1" dirty="0"/>
              <a:t>C</a:t>
            </a:r>
            <a:r>
              <a:rPr lang="en-US" sz="1400" dirty="0"/>
              <a:t>dc</a:t>
            </a:r>
            <a:endParaRPr lang="en-GB" dirty="0"/>
          </a:p>
        </p:txBody>
      </p:sp>
      <p:sp>
        <p:nvSpPr>
          <p:cNvPr id="55" name="Isosceles Triangle 54">
            <a:extLst>
              <a:ext uri="{FF2B5EF4-FFF2-40B4-BE49-F238E27FC236}">
                <a16:creationId xmlns:a16="http://schemas.microsoft.com/office/drawing/2014/main" xmlns="" id="{503A1E15-45C7-4677-A701-DEA3CEB8AE40}"/>
              </a:ext>
            </a:extLst>
          </p:cNvPr>
          <p:cNvSpPr/>
          <p:nvPr/>
        </p:nvSpPr>
        <p:spPr>
          <a:xfrm rot="5400000">
            <a:off x="4227124" y="3632728"/>
            <a:ext cx="298935" cy="187112"/>
          </a:xfrm>
          <a:prstGeom prst="triangl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endParaRPr lang="en-GB" dirty="0">
              <a:solidFill>
                <a:srgbClr val="FF0000"/>
              </a:solidFill>
            </a:endParaRPr>
          </a:p>
        </p:txBody>
      </p:sp>
      <p:sp>
        <p:nvSpPr>
          <p:cNvPr id="56" name="TextBox 55">
            <a:extLst>
              <a:ext uri="{FF2B5EF4-FFF2-40B4-BE49-F238E27FC236}">
                <a16:creationId xmlns:a16="http://schemas.microsoft.com/office/drawing/2014/main" xmlns="" id="{13E5C861-45C7-4F34-B86A-6B5938507CCD}"/>
              </a:ext>
            </a:extLst>
          </p:cNvPr>
          <p:cNvSpPr txBox="1"/>
          <p:nvPr/>
        </p:nvSpPr>
        <p:spPr>
          <a:xfrm>
            <a:off x="823195" y="1628800"/>
            <a:ext cx="2308645" cy="461665"/>
          </a:xfrm>
          <a:prstGeom prst="rect">
            <a:avLst/>
          </a:prstGeom>
          <a:noFill/>
        </p:spPr>
        <p:txBody>
          <a:bodyPr wrap="none" rtlCol="0">
            <a:spAutoFit/>
          </a:bodyPr>
          <a:lstStyle/>
          <a:p>
            <a:r>
              <a:rPr lang="en-IN" sz="2400" dirty="0">
                <a:latin typeface="+mn-lt"/>
              </a:rPr>
              <a:t>Circuit Diagram</a:t>
            </a:r>
          </a:p>
        </p:txBody>
      </p:sp>
      <p:sp>
        <p:nvSpPr>
          <p:cNvPr id="57" name="TextBox 56">
            <a:extLst>
              <a:ext uri="{FF2B5EF4-FFF2-40B4-BE49-F238E27FC236}">
                <a16:creationId xmlns:a16="http://schemas.microsoft.com/office/drawing/2014/main" xmlns="" id="{42AB350A-42A3-481B-9365-AC4C439CF3B9}"/>
              </a:ext>
            </a:extLst>
          </p:cNvPr>
          <p:cNvSpPr txBox="1"/>
          <p:nvPr/>
        </p:nvSpPr>
        <p:spPr>
          <a:xfrm>
            <a:off x="4427984" y="800708"/>
            <a:ext cx="460382" cy="369332"/>
          </a:xfrm>
          <a:prstGeom prst="rect">
            <a:avLst/>
          </a:prstGeom>
          <a:noFill/>
          <a:ln>
            <a:noFill/>
          </a:ln>
        </p:spPr>
        <p:txBody>
          <a:bodyPr wrap="none" rtlCol="0">
            <a:spAutoFit/>
          </a:bodyPr>
          <a:lstStyle/>
          <a:p>
            <a:r>
              <a:rPr lang="en-US" i="1" u="sng" dirty="0"/>
              <a:t>U</a:t>
            </a:r>
            <a:r>
              <a:rPr lang="en-US" sz="1400" dirty="0"/>
              <a:t>T</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C2AF8-0E16-46C1-A14E-41EE57B023D5}"/>
              </a:ext>
            </a:extLst>
          </p:cNvPr>
          <p:cNvSpPr>
            <a:spLocks noGrp="1"/>
          </p:cNvSpPr>
          <p:nvPr>
            <p:ph type="title"/>
          </p:nvPr>
        </p:nvSpPr>
        <p:spPr/>
        <p:txBody>
          <a:bodyPr/>
          <a:lstStyle/>
          <a:p>
            <a:pPr>
              <a:defRPr/>
            </a:pPr>
            <a:r>
              <a:rPr lang="en-US" sz="4000" dirty="0"/>
              <a:t>Methodology</a:t>
            </a:r>
          </a:p>
        </p:txBody>
      </p:sp>
      <p:sp>
        <p:nvSpPr>
          <p:cNvPr id="3" name="Content Placeholder 2">
            <a:extLst>
              <a:ext uri="{FF2B5EF4-FFF2-40B4-BE49-F238E27FC236}">
                <a16:creationId xmlns:a16="http://schemas.microsoft.com/office/drawing/2014/main" xmlns="" id="{6CD640EE-47F1-4A54-BFE4-3AFF5B28115A}"/>
              </a:ext>
            </a:extLst>
          </p:cNvPr>
          <p:cNvSpPr>
            <a:spLocks noGrp="1"/>
          </p:cNvSpPr>
          <p:nvPr>
            <p:ph idx="1"/>
          </p:nvPr>
        </p:nvSpPr>
        <p:spPr>
          <a:xfrm>
            <a:off x="685800" y="1592796"/>
            <a:ext cx="8458200" cy="5042743"/>
          </a:xfrm>
        </p:spPr>
        <p:txBody>
          <a:bodyPr/>
          <a:lstStyle/>
          <a:p>
            <a:pPr>
              <a:buClr>
                <a:srgbClr val="FF0000"/>
              </a:buClr>
              <a:buFont typeface="Wingdings" panose="05000000000000000000" pitchFamily="2" charset="2"/>
              <a:buChar char="Ø"/>
              <a:defRPr/>
            </a:pPr>
            <a:r>
              <a:rPr lang="en-IN" sz="2000" b="0" dirty="0"/>
              <a:t>This project mainly focuses on the Improvement of Power Quality in Transmission Line using STATCOM by using Direct Current Control Method.</a:t>
            </a:r>
          </a:p>
          <a:p>
            <a:pPr>
              <a:buClr>
                <a:srgbClr val="FF0000"/>
              </a:buClr>
              <a:buFont typeface="Wingdings" panose="05000000000000000000" pitchFamily="2" charset="2"/>
              <a:buChar char="Ø"/>
              <a:defRPr/>
            </a:pPr>
            <a:endParaRPr lang="en-IN" sz="2000" b="0" dirty="0"/>
          </a:p>
          <a:p>
            <a:pPr>
              <a:buClr>
                <a:srgbClr val="FF0000"/>
              </a:buClr>
              <a:buFont typeface="Wingdings" panose="05000000000000000000" pitchFamily="2" charset="2"/>
              <a:buChar char="Ø"/>
              <a:defRPr/>
            </a:pPr>
            <a:r>
              <a:rPr lang="en-IN" sz="2000" b="0" dirty="0"/>
              <a:t>We are using triangular carrier waves to Generate Gate Pulse Signal.</a:t>
            </a:r>
          </a:p>
          <a:p>
            <a:pPr>
              <a:buClr>
                <a:srgbClr val="FF0000"/>
              </a:buClr>
              <a:buFont typeface="Wingdings" panose="05000000000000000000" pitchFamily="2" charset="2"/>
              <a:buChar char="Ø"/>
              <a:defRPr/>
            </a:pPr>
            <a:endParaRPr lang="en-IN" sz="2000" b="0" dirty="0"/>
          </a:p>
          <a:p>
            <a:pPr>
              <a:buClr>
                <a:srgbClr val="FF0000"/>
              </a:buClr>
              <a:buFont typeface="Wingdings" panose="05000000000000000000" pitchFamily="2" charset="2"/>
              <a:buChar char="Ø"/>
              <a:defRPr/>
            </a:pPr>
            <a:r>
              <a:rPr lang="en-IN" sz="2000" b="0" dirty="0"/>
              <a:t>Using MATLAB, we simulate the Uncompensated System of the Transmission line with Linear and Non-Linear Load then observe the Voltage, Current, Power and Harmonics of the system.</a:t>
            </a:r>
          </a:p>
          <a:p>
            <a:pPr>
              <a:buClr>
                <a:srgbClr val="FF0000"/>
              </a:buClr>
              <a:buFont typeface="Wingdings" panose="05000000000000000000" pitchFamily="2" charset="2"/>
              <a:buChar char="Ø"/>
              <a:defRPr/>
            </a:pPr>
            <a:endParaRPr lang="en-IN" sz="2000" b="0" dirty="0"/>
          </a:p>
          <a:p>
            <a:pPr>
              <a:buClr>
                <a:srgbClr val="FF0000"/>
              </a:buClr>
              <a:buFont typeface="Wingdings" panose="05000000000000000000" pitchFamily="2" charset="2"/>
              <a:buChar char="Ø"/>
              <a:defRPr/>
            </a:pPr>
            <a:r>
              <a:rPr lang="en-IN" sz="2000" b="0" dirty="0"/>
              <a:t>Then STATCOM is connected between Source and Load (this is Compensated System) and using method we improve the Power Quality of Transmission Line.</a:t>
            </a:r>
            <a:endParaRPr lang="en-US" sz="20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xmlns="" id="{FAF6A875-33D2-4198-A5A5-D6CFCF1F7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5" y="1617390"/>
            <a:ext cx="9134146" cy="5015966"/>
          </a:xfrm>
        </p:spPr>
      </p:pic>
      <p:sp>
        <p:nvSpPr>
          <p:cNvPr id="15" name="TextBox 14">
            <a:extLst>
              <a:ext uri="{FF2B5EF4-FFF2-40B4-BE49-F238E27FC236}">
                <a16:creationId xmlns:a16="http://schemas.microsoft.com/office/drawing/2014/main" xmlns="" id="{D1BEC3A3-6A9A-4013-8530-39AF7A0EBE10}"/>
              </a:ext>
            </a:extLst>
          </p:cNvPr>
          <p:cNvSpPr txBox="1"/>
          <p:nvPr/>
        </p:nvSpPr>
        <p:spPr>
          <a:xfrm>
            <a:off x="3491880" y="1592796"/>
            <a:ext cx="2880320" cy="523220"/>
          </a:xfrm>
          <a:prstGeom prst="rect">
            <a:avLst/>
          </a:prstGeom>
          <a:noFill/>
        </p:spPr>
        <p:txBody>
          <a:bodyPr wrap="square" rtlCol="0">
            <a:spAutoFit/>
          </a:bodyPr>
          <a:lstStyle/>
          <a:p>
            <a:r>
              <a:rPr lang="en-IN" sz="2800" b="1" u="sng" dirty="0"/>
              <a:t>Un-Compensated</a:t>
            </a:r>
          </a:p>
        </p:txBody>
      </p:sp>
      <p:sp>
        <p:nvSpPr>
          <p:cNvPr id="17" name="Title 1">
            <a:extLst>
              <a:ext uri="{FF2B5EF4-FFF2-40B4-BE49-F238E27FC236}">
                <a16:creationId xmlns:a16="http://schemas.microsoft.com/office/drawing/2014/main" xmlns="" id="{FDCC1A79-FE24-4CFE-BB61-7A83400576F7}"/>
              </a:ext>
            </a:extLst>
          </p:cNvPr>
          <p:cNvSpPr>
            <a:spLocks noGrp="1"/>
          </p:cNvSpPr>
          <p:nvPr>
            <p:ph type="title"/>
          </p:nvPr>
        </p:nvSpPr>
        <p:spPr>
          <a:xfrm>
            <a:off x="674688" y="249238"/>
            <a:ext cx="7772400" cy="1143000"/>
          </a:xfrm>
        </p:spPr>
        <p:txBody>
          <a:bodyPr/>
          <a:lstStyle/>
          <a:p>
            <a:r>
              <a:rPr lang="en-US" dirty="0"/>
              <a:t>Implementations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xmlns="" id="{11C94F22-57DF-4346-A997-00E385625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4000" cy="5006166"/>
          </a:xfrm>
          <a:prstGeom prst="rect">
            <a:avLst/>
          </a:prstGeom>
        </p:spPr>
      </p:pic>
      <p:sp>
        <p:nvSpPr>
          <p:cNvPr id="4" name="Rectangle 3">
            <a:extLst>
              <a:ext uri="{FF2B5EF4-FFF2-40B4-BE49-F238E27FC236}">
                <a16:creationId xmlns:a16="http://schemas.microsoft.com/office/drawing/2014/main" xmlns="" id="{7B207BDF-DD85-4F76-A27C-4EDE22B63D35}"/>
              </a:ext>
            </a:extLst>
          </p:cNvPr>
          <p:cNvSpPr/>
          <p:nvPr/>
        </p:nvSpPr>
        <p:spPr>
          <a:xfrm>
            <a:off x="863588" y="584684"/>
            <a:ext cx="2204450" cy="507831"/>
          </a:xfrm>
          <a:prstGeom prst="rect">
            <a:avLst/>
          </a:prstGeom>
        </p:spPr>
        <p:txBody>
          <a:bodyPr wrap="none">
            <a:spAutoFit/>
          </a:bodyPr>
          <a:lstStyle/>
          <a:p>
            <a:r>
              <a:rPr lang="en-IN" sz="2700" b="1" u="sng" dirty="0"/>
              <a:t>Compensated</a:t>
            </a:r>
          </a:p>
        </p:txBody>
      </p:sp>
    </p:spTree>
    <p:extLst>
      <p:ext uri="{BB962C8B-B14F-4D97-AF65-F5344CB8AC3E}">
        <p14:creationId xmlns:p14="http://schemas.microsoft.com/office/powerpoint/2010/main" val="155898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AF61FCE-8F90-4998-B39F-99E8D6C04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2796"/>
            <a:ext cx="9144000" cy="5015966"/>
          </a:xfrm>
          <a:prstGeom prst="rect">
            <a:avLst/>
          </a:prstGeom>
        </p:spPr>
      </p:pic>
      <p:sp>
        <p:nvSpPr>
          <p:cNvPr id="3" name="Rectangle 2">
            <a:extLst>
              <a:ext uri="{FF2B5EF4-FFF2-40B4-BE49-F238E27FC236}">
                <a16:creationId xmlns:a16="http://schemas.microsoft.com/office/drawing/2014/main" xmlns="" id="{8996F94F-D93B-4D52-94C4-089A2792E4A6}"/>
              </a:ext>
            </a:extLst>
          </p:cNvPr>
          <p:cNvSpPr/>
          <p:nvPr/>
        </p:nvSpPr>
        <p:spPr>
          <a:xfrm>
            <a:off x="863588" y="620688"/>
            <a:ext cx="3797835" cy="461665"/>
          </a:xfrm>
          <a:prstGeom prst="rect">
            <a:avLst/>
          </a:prstGeom>
        </p:spPr>
        <p:txBody>
          <a:bodyPr wrap="none">
            <a:spAutoFit/>
          </a:bodyPr>
          <a:lstStyle/>
          <a:p>
            <a:r>
              <a:rPr lang="en-IN" u="sng" dirty="0"/>
              <a:t>Gate Pulse Generator System</a:t>
            </a:r>
            <a:endParaRPr lang="en-IN" dirty="0"/>
          </a:p>
        </p:txBody>
      </p:sp>
    </p:spTree>
    <p:extLst>
      <p:ext uri="{BB962C8B-B14F-4D97-AF65-F5344CB8AC3E}">
        <p14:creationId xmlns:p14="http://schemas.microsoft.com/office/powerpoint/2010/main" val="329651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D1E5D-5755-4715-9CB9-FCA8C597082F}"/>
              </a:ext>
            </a:extLst>
          </p:cNvPr>
          <p:cNvSpPr>
            <a:spLocks noGrp="1"/>
          </p:cNvSpPr>
          <p:nvPr>
            <p:ph type="title"/>
          </p:nvPr>
        </p:nvSpPr>
        <p:spPr>
          <a:xfrm>
            <a:off x="685799" y="135719"/>
            <a:ext cx="7772400" cy="1143000"/>
          </a:xfrm>
        </p:spPr>
        <p:txBody>
          <a:bodyPr/>
          <a:lstStyle/>
          <a:p>
            <a:pPr>
              <a:defRPr/>
            </a:pPr>
            <a:r>
              <a:rPr lang="en-US" sz="4000" dirty="0"/>
              <a:t>Results</a:t>
            </a:r>
            <a:r>
              <a:rPr lang="en-US" dirty="0"/>
              <a:t> </a:t>
            </a:r>
            <a:r>
              <a:rPr lang="en-US" dirty="0" smtClean="0"/>
              <a:t>:</a:t>
            </a:r>
            <a:endParaRPr lang="en-US" dirty="0"/>
          </a:p>
        </p:txBody>
      </p:sp>
      <p:pic>
        <p:nvPicPr>
          <p:cNvPr id="4" name="Picture 3">
            <a:extLst>
              <a:ext uri="{FF2B5EF4-FFF2-40B4-BE49-F238E27FC236}">
                <a16:creationId xmlns:a16="http://schemas.microsoft.com/office/drawing/2014/main" xmlns="" id="{53DF00D6-10AA-4D63-89BA-C33FB2299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3999" cy="5256584"/>
          </a:xfrm>
          <a:prstGeom prst="rect">
            <a:avLst/>
          </a:prstGeom>
        </p:spPr>
      </p:pic>
      <p:sp>
        <p:nvSpPr>
          <p:cNvPr id="5" name="Rectangle 4">
            <a:extLst>
              <a:ext uri="{FF2B5EF4-FFF2-40B4-BE49-F238E27FC236}">
                <a16:creationId xmlns:a16="http://schemas.microsoft.com/office/drawing/2014/main" xmlns="" id="{C515D3EE-4F04-4EC5-BDA5-12F929480D36}"/>
              </a:ext>
            </a:extLst>
          </p:cNvPr>
          <p:cNvSpPr/>
          <p:nvPr/>
        </p:nvSpPr>
        <p:spPr>
          <a:xfrm>
            <a:off x="4788024" y="1268760"/>
            <a:ext cx="3168352" cy="523220"/>
          </a:xfrm>
          <a:prstGeom prst="rect">
            <a:avLst/>
          </a:prstGeom>
        </p:spPr>
        <p:txBody>
          <a:bodyPr wrap="square">
            <a:spAutoFit/>
          </a:bodyPr>
          <a:lstStyle/>
          <a:p>
            <a:r>
              <a:rPr lang="en-IN" sz="2800" b="1" dirty="0"/>
              <a:t>Un-Compensated</a:t>
            </a:r>
          </a:p>
        </p:txBody>
      </p:sp>
      <p:sp>
        <p:nvSpPr>
          <p:cNvPr id="6" name="Title 1"/>
          <p:cNvSpPr txBox="1">
            <a:spLocks/>
          </p:cNvSpPr>
          <p:nvPr/>
        </p:nvSpPr>
        <p:spPr bwMode="auto">
          <a:xfrm>
            <a:off x="2918295" y="476672"/>
            <a:ext cx="3307408" cy="94392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a:lstStyle>
          <a:p>
            <a:pPr algn="ctr"/>
            <a:r>
              <a:rPr lang="en-US" dirty="0" smtClean="0"/>
              <a:t>RL Load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B139CAE-CECE-4250-AEBD-71798B460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4000" cy="5040560"/>
          </a:xfrm>
          <a:prstGeom prst="rect">
            <a:avLst/>
          </a:prstGeom>
        </p:spPr>
      </p:pic>
      <p:sp>
        <p:nvSpPr>
          <p:cNvPr id="5" name="TextBox 4">
            <a:extLst>
              <a:ext uri="{FF2B5EF4-FFF2-40B4-BE49-F238E27FC236}">
                <a16:creationId xmlns:a16="http://schemas.microsoft.com/office/drawing/2014/main" xmlns="" id="{80DCF938-3FF6-4026-82D9-D1A407A2280C}"/>
              </a:ext>
            </a:extLst>
          </p:cNvPr>
          <p:cNvSpPr txBox="1"/>
          <p:nvPr/>
        </p:nvSpPr>
        <p:spPr>
          <a:xfrm>
            <a:off x="4788024" y="1249596"/>
            <a:ext cx="2880320" cy="523220"/>
          </a:xfrm>
          <a:prstGeom prst="rect">
            <a:avLst/>
          </a:prstGeom>
          <a:noFill/>
        </p:spPr>
        <p:txBody>
          <a:bodyPr wrap="square" rtlCol="0">
            <a:spAutoFit/>
          </a:bodyPr>
          <a:lstStyle/>
          <a:p>
            <a:r>
              <a:rPr lang="en-IN" sz="2800" b="1" dirty="0"/>
              <a:t>Compensated</a:t>
            </a:r>
          </a:p>
        </p:txBody>
      </p:sp>
      <p:sp>
        <p:nvSpPr>
          <p:cNvPr id="6" name="Title 1"/>
          <p:cNvSpPr txBox="1">
            <a:spLocks/>
          </p:cNvSpPr>
          <p:nvPr/>
        </p:nvSpPr>
        <p:spPr bwMode="auto">
          <a:xfrm>
            <a:off x="2918295" y="440668"/>
            <a:ext cx="3307408" cy="94392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a:lstStyle>
          <a:p>
            <a:pPr algn="ctr"/>
            <a:r>
              <a:rPr lang="en-US" dirty="0" smtClean="0"/>
              <a:t>RL Load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 Load</a:t>
            </a:r>
            <a:endParaRPr lang="en-US" dirty="0"/>
          </a:p>
        </p:txBody>
      </p:sp>
      <p:pic>
        <p:nvPicPr>
          <p:cNvPr id="2050" name="Picture 2" descr="FFTu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384884"/>
            <a:ext cx="4356483" cy="333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FFTco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2384884"/>
            <a:ext cx="4716016" cy="327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151E1E10-DAF6-4077-8328-7B346DE0598F}"/>
              </a:ext>
            </a:extLst>
          </p:cNvPr>
          <p:cNvSpPr txBox="1"/>
          <p:nvPr/>
        </p:nvSpPr>
        <p:spPr>
          <a:xfrm>
            <a:off x="971600" y="1592796"/>
            <a:ext cx="3320140" cy="461665"/>
          </a:xfrm>
          <a:prstGeom prst="rect">
            <a:avLst/>
          </a:prstGeom>
          <a:noFill/>
        </p:spPr>
        <p:txBody>
          <a:bodyPr wrap="none" rtlCol="0">
            <a:spAutoFit/>
          </a:bodyPr>
          <a:lstStyle/>
          <a:p>
            <a:pPr algn="ctr"/>
            <a:r>
              <a:rPr lang="en-IN" u="sng" dirty="0"/>
              <a:t>Un-Compensated System</a:t>
            </a:r>
            <a:endParaRPr lang="en-IN" dirty="0"/>
          </a:p>
        </p:txBody>
      </p:sp>
      <p:sp>
        <p:nvSpPr>
          <p:cNvPr id="6" name="TextBox 5">
            <a:extLst>
              <a:ext uri="{FF2B5EF4-FFF2-40B4-BE49-F238E27FC236}">
                <a16:creationId xmlns:a16="http://schemas.microsoft.com/office/drawing/2014/main" xmlns="" id="{3D2BD2E6-F237-455A-BF71-12534BF820EB}"/>
              </a:ext>
            </a:extLst>
          </p:cNvPr>
          <p:cNvSpPr txBox="1"/>
          <p:nvPr/>
        </p:nvSpPr>
        <p:spPr>
          <a:xfrm>
            <a:off x="5327124" y="1596489"/>
            <a:ext cx="2840842" cy="461665"/>
          </a:xfrm>
          <a:prstGeom prst="rect">
            <a:avLst/>
          </a:prstGeom>
          <a:noFill/>
        </p:spPr>
        <p:txBody>
          <a:bodyPr wrap="none" rtlCol="0">
            <a:spAutoFit/>
          </a:bodyPr>
          <a:lstStyle/>
          <a:p>
            <a:pPr algn="ctr"/>
            <a:r>
              <a:rPr lang="en-IN" u="sng" dirty="0"/>
              <a:t>Compensated System</a:t>
            </a:r>
            <a:endParaRPr lang="en-IN" dirty="0"/>
          </a:p>
        </p:txBody>
      </p:sp>
      <p:sp>
        <p:nvSpPr>
          <p:cNvPr id="7" name="TextBox 6">
            <a:extLst>
              <a:ext uri="{FF2B5EF4-FFF2-40B4-BE49-F238E27FC236}">
                <a16:creationId xmlns:a16="http://schemas.microsoft.com/office/drawing/2014/main" xmlns="" id="{34E5D44A-0908-47B3-8D31-C5BCA7C6C245}"/>
              </a:ext>
            </a:extLst>
          </p:cNvPr>
          <p:cNvSpPr txBox="1"/>
          <p:nvPr/>
        </p:nvSpPr>
        <p:spPr>
          <a:xfrm>
            <a:off x="2267744" y="3113679"/>
            <a:ext cx="1796314" cy="400110"/>
          </a:xfrm>
          <a:prstGeom prst="rect">
            <a:avLst/>
          </a:prstGeom>
          <a:noFill/>
        </p:spPr>
        <p:txBody>
          <a:bodyPr wrap="square" rtlCol="0">
            <a:spAutoFit/>
          </a:bodyPr>
          <a:lstStyle/>
          <a:p>
            <a:r>
              <a:rPr lang="en-IN" sz="2000" dirty="0" smtClean="0"/>
              <a:t>THD</a:t>
            </a:r>
            <a:r>
              <a:rPr lang="en-IN" sz="2000" dirty="0"/>
              <a:t>= 21.54%</a:t>
            </a:r>
          </a:p>
        </p:txBody>
      </p:sp>
      <p:sp>
        <p:nvSpPr>
          <p:cNvPr id="8" name="TextBox 7">
            <a:extLst>
              <a:ext uri="{FF2B5EF4-FFF2-40B4-BE49-F238E27FC236}">
                <a16:creationId xmlns:a16="http://schemas.microsoft.com/office/drawing/2014/main" xmlns="" id="{256E2705-8783-429B-8152-955418B4F2FD}"/>
              </a:ext>
            </a:extLst>
          </p:cNvPr>
          <p:cNvSpPr txBox="1"/>
          <p:nvPr/>
        </p:nvSpPr>
        <p:spPr>
          <a:xfrm>
            <a:off x="6785992" y="3113679"/>
            <a:ext cx="1764196" cy="400110"/>
          </a:xfrm>
          <a:prstGeom prst="rect">
            <a:avLst/>
          </a:prstGeom>
          <a:noFill/>
        </p:spPr>
        <p:txBody>
          <a:bodyPr wrap="square" rtlCol="0">
            <a:spAutoFit/>
          </a:bodyPr>
          <a:lstStyle/>
          <a:p>
            <a:r>
              <a:rPr lang="en-IN" sz="2000" dirty="0" smtClean="0"/>
              <a:t>THD</a:t>
            </a:r>
            <a:r>
              <a:rPr lang="en-IN" sz="2000" dirty="0"/>
              <a:t>= 7.28%</a:t>
            </a:r>
          </a:p>
        </p:txBody>
      </p:sp>
    </p:spTree>
    <p:extLst>
      <p:ext uri="{BB962C8B-B14F-4D97-AF65-F5344CB8AC3E}">
        <p14:creationId xmlns:p14="http://schemas.microsoft.com/office/powerpoint/2010/main" val="401955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767CB-5F4F-4066-9F6F-4319FFA25F6F}"/>
              </a:ext>
            </a:extLst>
          </p:cNvPr>
          <p:cNvSpPr>
            <a:spLocks noGrp="1"/>
          </p:cNvSpPr>
          <p:nvPr>
            <p:ph type="title"/>
          </p:nvPr>
        </p:nvSpPr>
        <p:spPr>
          <a:xfrm>
            <a:off x="674688" y="249238"/>
            <a:ext cx="7772400" cy="1143000"/>
          </a:xfrm>
        </p:spPr>
        <p:txBody>
          <a:bodyPr/>
          <a:lstStyle/>
          <a:p>
            <a:pPr>
              <a:defRPr/>
            </a:pPr>
            <a:r>
              <a:rPr lang="en-US" sz="4000" dirty="0">
                <a:effectLst>
                  <a:outerShdw blurRad="38100" dist="38100" dir="2700000" algn="tl">
                    <a:srgbClr val="000000">
                      <a:alpha val="43137"/>
                    </a:srgbClr>
                  </a:outerShdw>
                </a:effectLst>
              </a:rPr>
              <a:t>Contents</a:t>
            </a:r>
          </a:p>
        </p:txBody>
      </p:sp>
      <p:sp>
        <p:nvSpPr>
          <p:cNvPr id="3" name="Content Placeholder 2">
            <a:extLst>
              <a:ext uri="{FF2B5EF4-FFF2-40B4-BE49-F238E27FC236}">
                <a16:creationId xmlns:a16="http://schemas.microsoft.com/office/drawing/2014/main" xmlns="" id="{7708A49E-A543-47AA-8D24-B00519422920}"/>
              </a:ext>
            </a:extLst>
          </p:cNvPr>
          <p:cNvSpPr>
            <a:spLocks noGrp="1"/>
          </p:cNvSpPr>
          <p:nvPr>
            <p:ph idx="1"/>
          </p:nvPr>
        </p:nvSpPr>
        <p:spPr/>
        <p:txBody>
          <a:bodyPr/>
          <a:lstStyle/>
          <a:p>
            <a:pPr>
              <a:buFont typeface="Wingdings" panose="05000000000000000000" pitchFamily="2" charset="2"/>
              <a:buChar char="§"/>
              <a:defRPr/>
            </a:pPr>
            <a:r>
              <a:rPr lang="en-US" sz="2600" b="0" i="1" dirty="0">
                <a:cs typeface="Times New Roman" pitchFamily="18" charset="0"/>
              </a:rPr>
              <a:t>INTRODUCTION</a:t>
            </a:r>
          </a:p>
          <a:p>
            <a:pPr marL="0" indent="0">
              <a:buNone/>
              <a:defRPr/>
            </a:pPr>
            <a:r>
              <a:rPr lang="en-US" sz="2600" b="0" i="1" dirty="0">
                <a:cs typeface="Times New Roman" pitchFamily="18" charset="0"/>
              </a:rPr>
              <a:t>	Abstract</a:t>
            </a:r>
          </a:p>
          <a:p>
            <a:pPr marL="0" indent="0">
              <a:buNone/>
              <a:defRPr/>
            </a:pPr>
            <a:r>
              <a:rPr lang="en-US" sz="2600" b="0" i="1" dirty="0">
                <a:cs typeface="Times New Roman" pitchFamily="18" charset="0"/>
              </a:rPr>
              <a:t>	Aims</a:t>
            </a:r>
          </a:p>
          <a:p>
            <a:pPr marL="0" indent="0">
              <a:buNone/>
              <a:defRPr/>
            </a:pPr>
            <a:r>
              <a:rPr lang="en-US" sz="2600" b="0" i="1" dirty="0">
                <a:cs typeface="Times New Roman" pitchFamily="18" charset="0"/>
              </a:rPr>
              <a:t>	Objectives	</a:t>
            </a:r>
          </a:p>
          <a:p>
            <a:pPr>
              <a:buFont typeface="Wingdings" panose="05000000000000000000" pitchFamily="2" charset="2"/>
              <a:buChar char="§"/>
              <a:defRPr/>
            </a:pPr>
            <a:r>
              <a:rPr lang="en-US" sz="2600" b="0" i="1" dirty="0">
                <a:cs typeface="Times New Roman" pitchFamily="18" charset="0"/>
              </a:rPr>
              <a:t>LITERATURE REVIEW</a:t>
            </a:r>
          </a:p>
          <a:p>
            <a:pPr>
              <a:buFont typeface="Wingdings" panose="05000000000000000000" pitchFamily="2" charset="2"/>
              <a:buChar char="§"/>
              <a:defRPr/>
            </a:pPr>
            <a:r>
              <a:rPr lang="en-US" sz="2600" b="0" i="1" dirty="0">
                <a:cs typeface="Times New Roman" pitchFamily="18" charset="0"/>
              </a:rPr>
              <a:t>WORK DONE</a:t>
            </a:r>
          </a:p>
          <a:p>
            <a:pPr>
              <a:buFont typeface="Wingdings" panose="05000000000000000000" pitchFamily="2" charset="2"/>
              <a:buChar char="§"/>
              <a:defRPr/>
            </a:pPr>
            <a:r>
              <a:rPr lang="en-US" sz="2600" b="0" i="1" dirty="0">
                <a:cs typeface="Times New Roman" pitchFamily="18" charset="0"/>
              </a:rPr>
              <a:t>RESULT AND DISCUSSION</a:t>
            </a:r>
          </a:p>
          <a:p>
            <a:pPr>
              <a:buFont typeface="Wingdings" panose="05000000000000000000" pitchFamily="2" charset="2"/>
              <a:buChar char="§"/>
              <a:defRPr/>
            </a:pPr>
            <a:r>
              <a:rPr lang="en-US" sz="2600" b="0" i="1" dirty="0">
                <a:cs typeface="Times New Roman" pitchFamily="18" charset="0"/>
              </a:rPr>
              <a:t>CONCLUSION</a:t>
            </a:r>
          </a:p>
          <a:p>
            <a:pPr>
              <a:buFont typeface="Wingdings" panose="05000000000000000000" pitchFamily="2" charset="2"/>
              <a:buChar char="§"/>
              <a:defRPr/>
            </a:pPr>
            <a:r>
              <a:rPr lang="en-US" sz="2600" b="0" i="1" dirty="0">
                <a:cs typeface="Times New Roman" pitchFamily="18" charset="0"/>
              </a:rPr>
              <a:t>REFERENCES</a:t>
            </a:r>
          </a:p>
          <a:p>
            <a:pPr>
              <a:buFont typeface="Wingdings" panose="05000000000000000000" pitchFamily="2" charset="2"/>
              <a:buChar char="§"/>
              <a:defRPr/>
            </a:pPr>
            <a:endParaRPr lang="en-US" sz="260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47497875"/>
              </p:ext>
            </p:extLst>
          </p:nvPr>
        </p:nvGraphicFramePr>
        <p:xfrm>
          <a:off x="30478" y="1448780"/>
          <a:ext cx="9113522" cy="1567408"/>
        </p:xfrm>
        <a:graphic>
          <a:graphicData uri="http://schemas.openxmlformats.org/drawingml/2006/table">
            <a:tbl>
              <a:tblPr firstRow="1" firstCol="1" bandRow="1">
                <a:tableStyleId>{5C22544A-7EE6-4342-B048-85BDC9FD1C3A}</a:tableStyleId>
              </a:tblPr>
              <a:tblGrid>
                <a:gridCol w="764219"/>
                <a:gridCol w="672855"/>
                <a:gridCol w="721392"/>
                <a:gridCol w="856534"/>
                <a:gridCol w="856534"/>
                <a:gridCol w="770880"/>
                <a:gridCol w="856534"/>
                <a:gridCol w="856534"/>
                <a:gridCol w="856534"/>
                <a:gridCol w="599574"/>
                <a:gridCol w="599574"/>
                <a:gridCol w="702358"/>
              </a:tblGrid>
              <a:tr h="538708">
                <a:tc gridSpan="3">
                  <a:txBody>
                    <a:bodyPr/>
                    <a:lstStyle/>
                    <a:p>
                      <a:pPr marL="0" marR="0" algn="ctr">
                        <a:spcBef>
                          <a:spcPts val="0"/>
                        </a:spcBef>
                        <a:spcAft>
                          <a:spcPts val="0"/>
                        </a:spcAft>
                      </a:pPr>
                      <a:r>
                        <a:rPr lang="en-US" sz="1200" dirty="0">
                          <a:effectLst/>
                        </a:rPr>
                        <a:t>RMS Voltage (Volts)</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RMS Current (Amp)</a:t>
                      </a:r>
                      <a:endParaRPr lang="en-US" sz="120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rPr>
                        <a:t>Power Factor</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%THD</a:t>
                      </a:r>
                      <a:endParaRPr lang="en-US" sz="120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r>
              <a:tr h="342900">
                <a:tc>
                  <a:txBody>
                    <a:bodyPr/>
                    <a:lstStyle/>
                    <a:p>
                      <a:pPr marL="0" marR="0" algn="ctr">
                        <a:spcBef>
                          <a:spcPts val="0"/>
                        </a:spcBef>
                        <a:spcAft>
                          <a:spcPts val="0"/>
                        </a:spcAft>
                      </a:pPr>
                      <a:r>
                        <a:rPr lang="en-US" sz="1200">
                          <a:effectLst/>
                        </a:rPr>
                        <a:t>Vsa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err="1">
                          <a:effectLst/>
                        </a:rPr>
                        <a:t>Vsb</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Vsc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a</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c</a:t>
                      </a:r>
                      <a:endParaRPr lang="en-US" sz="1200">
                        <a:effectLst/>
                        <a:latin typeface="Times New Roman"/>
                        <a:ea typeface="Times New Roman"/>
                      </a:endParaRPr>
                    </a:p>
                  </a:txBody>
                  <a:tcPr marL="68580" marR="68580" marT="0" marB="0"/>
                </a:tc>
              </a:tr>
              <a:tr h="685800">
                <a:tc>
                  <a:txBody>
                    <a:bodyPr/>
                    <a:lstStyle/>
                    <a:p>
                      <a:pPr marL="0" marR="0" algn="ctr">
                        <a:spcBef>
                          <a:spcPts val="0"/>
                        </a:spcBef>
                        <a:spcAft>
                          <a:spcPts val="0"/>
                        </a:spcAft>
                      </a:pPr>
                      <a:r>
                        <a:rPr lang="en-US" sz="1200">
                          <a:effectLst/>
                        </a:rPr>
                        <a:t>132.2</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116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132.1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24.97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23.49</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21.5</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0.7871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0.6387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0.6873</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21.5</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21.7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21.53</a:t>
                      </a:r>
                      <a:endParaRPr lang="en-US" sz="1200" dirty="0">
                        <a:effectLst/>
                        <a:latin typeface="Times New Roman"/>
                        <a:ea typeface="Times New Roman"/>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00452645"/>
              </p:ext>
            </p:extLst>
          </p:nvPr>
        </p:nvGraphicFramePr>
        <p:xfrm>
          <a:off x="16795" y="3818656"/>
          <a:ext cx="9144002" cy="1710408"/>
        </p:xfrm>
        <a:graphic>
          <a:graphicData uri="http://schemas.openxmlformats.org/drawingml/2006/table">
            <a:tbl>
              <a:tblPr firstRow="1" firstCol="1" bandRow="1">
                <a:tableStyleId>{5C22544A-7EE6-4342-B048-85BDC9FD1C3A}</a:tableStyleId>
              </a:tblPr>
              <a:tblGrid>
                <a:gridCol w="783962"/>
                <a:gridCol w="699933"/>
                <a:gridCol w="681789"/>
                <a:gridCol w="859399"/>
                <a:gridCol w="859399"/>
                <a:gridCol w="773459"/>
                <a:gridCol w="859399"/>
                <a:gridCol w="859399"/>
                <a:gridCol w="859399"/>
                <a:gridCol w="681789"/>
                <a:gridCol w="607308"/>
                <a:gridCol w="618767"/>
              </a:tblGrid>
              <a:tr h="427602">
                <a:tc gridSpan="3">
                  <a:txBody>
                    <a:bodyPr/>
                    <a:lstStyle/>
                    <a:p>
                      <a:pPr marL="0" marR="0" algn="ctr">
                        <a:spcBef>
                          <a:spcPts val="0"/>
                        </a:spcBef>
                        <a:spcAft>
                          <a:spcPts val="0"/>
                        </a:spcAft>
                      </a:pPr>
                      <a:r>
                        <a:rPr lang="en-US" sz="1200" dirty="0">
                          <a:effectLst/>
                        </a:rPr>
                        <a:t>RMS Voltage (Volts)</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rPr>
                        <a:t>RMS Current (Amp)</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rPr>
                        <a:t>Power Factor</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%THD</a:t>
                      </a:r>
                      <a:endParaRPr lang="en-US" sz="120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r>
              <a:tr h="427602">
                <a:tc>
                  <a:txBody>
                    <a:bodyPr/>
                    <a:lstStyle/>
                    <a:p>
                      <a:pPr marL="0" marR="0" algn="ctr">
                        <a:spcBef>
                          <a:spcPts val="0"/>
                        </a:spcBef>
                        <a:spcAft>
                          <a:spcPts val="0"/>
                        </a:spcAft>
                      </a:pPr>
                      <a:r>
                        <a:rPr lang="en-US" sz="1200">
                          <a:effectLst/>
                        </a:rPr>
                        <a:t>Vsa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Vsb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Vsc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Isc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a</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c</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a</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b</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c</a:t>
                      </a:r>
                      <a:endParaRPr lang="en-US" sz="1200">
                        <a:effectLst/>
                        <a:latin typeface="Times New Roman"/>
                        <a:ea typeface="Times New Roman"/>
                      </a:endParaRPr>
                    </a:p>
                  </a:txBody>
                  <a:tcPr marL="68580" marR="68580" marT="0" marB="0"/>
                </a:tc>
              </a:tr>
              <a:tr h="855204">
                <a:tc>
                  <a:txBody>
                    <a:bodyPr/>
                    <a:lstStyle/>
                    <a:p>
                      <a:pPr marL="0" marR="0" algn="ctr">
                        <a:spcBef>
                          <a:spcPts val="0"/>
                        </a:spcBef>
                        <a:spcAft>
                          <a:spcPts val="0"/>
                        </a:spcAft>
                      </a:pPr>
                      <a:r>
                        <a:rPr lang="en-US" sz="1200">
                          <a:effectLst/>
                        </a:rPr>
                        <a:t>132.2</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116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132.1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35.62</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31.38</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31.66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0.9201</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0.8517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0.8966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7.27</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a:effectLst/>
                        </a:rPr>
                        <a:t>7.36</a:t>
                      </a:r>
                      <a:endParaRPr lang="en-US" sz="1200">
                        <a:effectLst/>
                        <a:latin typeface="Times New Roman"/>
                        <a:ea typeface="Times New Roman"/>
                      </a:endParaRPr>
                    </a:p>
                  </a:txBody>
                  <a:tcPr marL="68580" marR="68580" marT="0" marB="0"/>
                </a:tc>
                <a:tc>
                  <a:txBody>
                    <a:bodyPr/>
                    <a:lstStyle/>
                    <a:p>
                      <a:pPr marL="0" marR="0" algn="ctr">
                        <a:spcBef>
                          <a:spcPts val="0"/>
                        </a:spcBef>
                        <a:spcAft>
                          <a:spcPts val="0"/>
                        </a:spcAft>
                      </a:pPr>
                      <a:r>
                        <a:rPr lang="en-US" sz="1200" dirty="0">
                          <a:effectLst/>
                        </a:rPr>
                        <a:t>6.87</a:t>
                      </a:r>
                      <a:endParaRPr lang="en-US" sz="1200" dirty="0">
                        <a:effectLst/>
                        <a:latin typeface="Times New Roman"/>
                        <a:ea typeface="Times New Roman"/>
                      </a:endParaRPr>
                    </a:p>
                  </a:txBody>
                  <a:tcPr marL="68580" marR="68580" marT="0" marB="0"/>
                </a:tc>
              </a:tr>
            </a:tbl>
          </a:graphicData>
        </a:graphic>
      </p:graphicFrame>
      <p:sp>
        <p:nvSpPr>
          <p:cNvPr id="5" name="Rectangle 4"/>
          <p:cNvSpPr/>
          <p:nvPr/>
        </p:nvSpPr>
        <p:spPr>
          <a:xfrm>
            <a:off x="2545836" y="776466"/>
            <a:ext cx="4052328" cy="461665"/>
          </a:xfrm>
          <a:prstGeom prst="rect">
            <a:avLst/>
          </a:prstGeom>
        </p:spPr>
        <p:txBody>
          <a:bodyPr wrap="none">
            <a:spAutoFit/>
          </a:bodyPr>
          <a:lstStyle/>
          <a:p>
            <a:pPr algn="ctr"/>
            <a:r>
              <a:rPr lang="en-IN" b="1" dirty="0">
                <a:solidFill>
                  <a:srgbClr val="FF0000"/>
                </a:solidFill>
                <a:latin typeface="+mn-lt"/>
              </a:rPr>
              <a:t>BEFORE COMPENSATION</a:t>
            </a:r>
            <a:endParaRPr lang="en-IN" b="1" dirty="0">
              <a:solidFill>
                <a:srgbClr val="FF0000"/>
              </a:solidFill>
              <a:latin typeface="+mn-lt"/>
            </a:endParaRPr>
          </a:p>
        </p:txBody>
      </p:sp>
      <p:sp>
        <p:nvSpPr>
          <p:cNvPr id="6" name="Rectangle 5"/>
          <p:cNvSpPr/>
          <p:nvPr/>
        </p:nvSpPr>
        <p:spPr>
          <a:xfrm>
            <a:off x="2682848" y="3356992"/>
            <a:ext cx="3750963" cy="461665"/>
          </a:xfrm>
          <a:prstGeom prst="rect">
            <a:avLst/>
          </a:prstGeom>
        </p:spPr>
        <p:txBody>
          <a:bodyPr wrap="none">
            <a:spAutoFit/>
          </a:bodyPr>
          <a:lstStyle/>
          <a:p>
            <a:pPr algn="ctr"/>
            <a:r>
              <a:rPr lang="en-IN" b="1" dirty="0">
                <a:solidFill>
                  <a:srgbClr val="FF0000"/>
                </a:solidFill>
                <a:latin typeface="+mn-lt"/>
              </a:rPr>
              <a:t>AFTER COMPENSATION</a:t>
            </a:r>
            <a:endParaRPr lang="en-IN" b="1" dirty="0">
              <a:solidFill>
                <a:srgbClr val="FF0000"/>
              </a:solidFill>
              <a:latin typeface="+mn-lt"/>
            </a:endParaRPr>
          </a:p>
        </p:txBody>
      </p:sp>
    </p:spTree>
    <p:extLst>
      <p:ext uri="{BB962C8B-B14F-4D97-AF65-F5344CB8AC3E}">
        <p14:creationId xmlns:p14="http://schemas.microsoft.com/office/powerpoint/2010/main" val="231416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A74E9-2D8E-4DB8-9673-5E4669B9C979}"/>
              </a:ext>
            </a:extLst>
          </p:cNvPr>
          <p:cNvSpPr>
            <a:spLocks noGrp="1"/>
          </p:cNvSpPr>
          <p:nvPr>
            <p:ph type="title"/>
          </p:nvPr>
        </p:nvSpPr>
        <p:spPr/>
        <p:txBody>
          <a:bodyPr/>
          <a:lstStyle/>
          <a:p>
            <a:r>
              <a:rPr lang="en-IN" sz="4000" dirty="0"/>
              <a:t>Capacitive Load</a:t>
            </a:r>
          </a:p>
        </p:txBody>
      </p:sp>
      <p:sp>
        <p:nvSpPr>
          <p:cNvPr id="10" name="TextBox 9">
            <a:extLst>
              <a:ext uri="{FF2B5EF4-FFF2-40B4-BE49-F238E27FC236}">
                <a16:creationId xmlns:a16="http://schemas.microsoft.com/office/drawing/2014/main" xmlns="" id="{151E1E10-DAF6-4077-8328-7B346DE0598F}"/>
              </a:ext>
            </a:extLst>
          </p:cNvPr>
          <p:cNvSpPr txBox="1"/>
          <p:nvPr/>
        </p:nvSpPr>
        <p:spPr>
          <a:xfrm>
            <a:off x="5148064" y="1553887"/>
            <a:ext cx="3096489" cy="830997"/>
          </a:xfrm>
          <a:prstGeom prst="rect">
            <a:avLst/>
          </a:prstGeom>
          <a:noFill/>
        </p:spPr>
        <p:txBody>
          <a:bodyPr wrap="none" rtlCol="0">
            <a:spAutoFit/>
          </a:bodyPr>
          <a:lstStyle/>
          <a:p>
            <a:pPr algn="ctr"/>
            <a:r>
              <a:rPr lang="en-IN" u="sng" dirty="0"/>
              <a:t>Compensated System</a:t>
            </a:r>
            <a:endParaRPr lang="en-IN" dirty="0"/>
          </a:p>
          <a:p>
            <a:endParaRPr lang="en-IN" dirty="0"/>
          </a:p>
        </p:txBody>
      </p:sp>
      <p:pic>
        <p:nvPicPr>
          <p:cNvPr id="13" name="Content Placeholder 12">
            <a:extLst>
              <a:ext uri="{FF2B5EF4-FFF2-40B4-BE49-F238E27FC236}">
                <a16:creationId xmlns:a16="http://schemas.microsoft.com/office/drawing/2014/main" xmlns="" id="{2E2265E8-BE5A-48BC-A403-06EE597184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08004" y="2193453"/>
            <a:ext cx="4535996" cy="4043859"/>
          </a:xfrm>
        </p:spPr>
      </p:pic>
      <p:pic>
        <p:nvPicPr>
          <p:cNvPr id="6" name="Content Placeholder 12">
            <a:extLst>
              <a:ext uri="{FF2B5EF4-FFF2-40B4-BE49-F238E27FC236}">
                <a16:creationId xmlns:a16="http://schemas.microsoft.com/office/drawing/2014/main" xmlns="" id="{228968F2-91C1-4B59-9A79-83F929D1D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878" y="2193454"/>
            <a:ext cx="4599126" cy="4043858"/>
          </a:xfrm>
          <a:prstGeom prst="rect">
            <a:avLst/>
          </a:prstGeom>
          <a:noFill/>
          <a:ln w="9525">
            <a:noFill/>
            <a:miter lim="800000"/>
            <a:headEnd/>
            <a:tailEnd/>
          </a:ln>
          <a:effectLst/>
        </p:spPr>
      </p:pic>
      <p:sp>
        <p:nvSpPr>
          <p:cNvPr id="8" name="TextBox 7">
            <a:extLst>
              <a:ext uri="{FF2B5EF4-FFF2-40B4-BE49-F238E27FC236}">
                <a16:creationId xmlns:a16="http://schemas.microsoft.com/office/drawing/2014/main" xmlns="" id="{47D30641-9B8E-4CA1-9402-A5BA69E980FC}"/>
              </a:ext>
            </a:extLst>
          </p:cNvPr>
          <p:cNvSpPr txBox="1"/>
          <p:nvPr/>
        </p:nvSpPr>
        <p:spPr>
          <a:xfrm>
            <a:off x="971600" y="1589891"/>
            <a:ext cx="3320140" cy="830997"/>
          </a:xfrm>
          <a:prstGeom prst="rect">
            <a:avLst/>
          </a:prstGeom>
          <a:noFill/>
        </p:spPr>
        <p:txBody>
          <a:bodyPr wrap="none" rtlCol="0">
            <a:spAutoFit/>
          </a:bodyPr>
          <a:lstStyle/>
          <a:p>
            <a:pPr algn="ctr"/>
            <a:r>
              <a:rPr lang="en-IN" u="sng" dirty="0"/>
              <a:t>Un-Compensated System</a:t>
            </a:r>
            <a:endParaRPr lang="en-IN" dirty="0"/>
          </a:p>
          <a:p>
            <a:endParaRPr lang="en-IN" dirty="0"/>
          </a:p>
        </p:txBody>
      </p:sp>
    </p:spTree>
    <p:extLst>
      <p:ext uri="{BB962C8B-B14F-4D97-AF65-F5344CB8AC3E}">
        <p14:creationId xmlns:p14="http://schemas.microsoft.com/office/powerpoint/2010/main" val="1248358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0A74E9-2D8E-4DB8-9673-5E4669B9C979}"/>
              </a:ext>
            </a:extLst>
          </p:cNvPr>
          <p:cNvSpPr>
            <a:spLocks noGrp="1"/>
          </p:cNvSpPr>
          <p:nvPr>
            <p:ph type="title"/>
          </p:nvPr>
        </p:nvSpPr>
        <p:spPr/>
        <p:txBody>
          <a:bodyPr/>
          <a:lstStyle/>
          <a:p>
            <a:r>
              <a:rPr lang="en-IN" sz="4000" dirty="0"/>
              <a:t>Capacitive Load</a:t>
            </a:r>
          </a:p>
        </p:txBody>
      </p:sp>
      <p:sp>
        <p:nvSpPr>
          <p:cNvPr id="10" name="TextBox 9">
            <a:extLst>
              <a:ext uri="{FF2B5EF4-FFF2-40B4-BE49-F238E27FC236}">
                <a16:creationId xmlns:a16="http://schemas.microsoft.com/office/drawing/2014/main" xmlns="" id="{151E1E10-DAF6-4077-8328-7B346DE0598F}"/>
              </a:ext>
            </a:extLst>
          </p:cNvPr>
          <p:cNvSpPr txBox="1"/>
          <p:nvPr/>
        </p:nvSpPr>
        <p:spPr>
          <a:xfrm>
            <a:off x="971600" y="1592796"/>
            <a:ext cx="3320140" cy="461665"/>
          </a:xfrm>
          <a:prstGeom prst="rect">
            <a:avLst/>
          </a:prstGeom>
          <a:noFill/>
        </p:spPr>
        <p:txBody>
          <a:bodyPr wrap="none" rtlCol="0">
            <a:spAutoFit/>
          </a:bodyPr>
          <a:lstStyle/>
          <a:p>
            <a:pPr algn="ctr"/>
            <a:r>
              <a:rPr lang="en-IN" u="sng" dirty="0"/>
              <a:t>Un-Compensated System</a:t>
            </a:r>
            <a:endParaRPr lang="en-IN" dirty="0"/>
          </a:p>
        </p:txBody>
      </p:sp>
      <p:pic>
        <p:nvPicPr>
          <p:cNvPr id="7" name="Content Placeholder 6">
            <a:extLst>
              <a:ext uri="{FF2B5EF4-FFF2-40B4-BE49-F238E27FC236}">
                <a16:creationId xmlns:a16="http://schemas.microsoft.com/office/drawing/2014/main" xmlns="" id="{E9836A3B-3F47-4028-A62C-CA1F8E0E2C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2193453"/>
            <a:ext cx="4680012" cy="4043859"/>
          </a:xfrm>
        </p:spPr>
      </p:pic>
      <p:pic>
        <p:nvPicPr>
          <p:cNvPr id="8" name="Content Placeholder 6">
            <a:extLst>
              <a:ext uri="{FF2B5EF4-FFF2-40B4-BE49-F238E27FC236}">
                <a16:creationId xmlns:a16="http://schemas.microsoft.com/office/drawing/2014/main" xmlns="" id="{865AF01D-BE4F-4D14-A53E-C3C0C400B7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0" y="2193454"/>
            <a:ext cx="4572000" cy="4043858"/>
          </a:xfrm>
        </p:spPr>
      </p:pic>
      <p:sp>
        <p:nvSpPr>
          <p:cNvPr id="11" name="TextBox 10">
            <a:extLst>
              <a:ext uri="{FF2B5EF4-FFF2-40B4-BE49-F238E27FC236}">
                <a16:creationId xmlns:a16="http://schemas.microsoft.com/office/drawing/2014/main" xmlns="" id="{3D2BD2E6-F237-455A-BF71-12534BF820EB}"/>
              </a:ext>
            </a:extLst>
          </p:cNvPr>
          <p:cNvSpPr txBox="1"/>
          <p:nvPr/>
        </p:nvSpPr>
        <p:spPr>
          <a:xfrm>
            <a:off x="5327124" y="1596489"/>
            <a:ext cx="2840842" cy="461665"/>
          </a:xfrm>
          <a:prstGeom prst="rect">
            <a:avLst/>
          </a:prstGeom>
          <a:noFill/>
        </p:spPr>
        <p:txBody>
          <a:bodyPr wrap="none" rtlCol="0">
            <a:spAutoFit/>
          </a:bodyPr>
          <a:lstStyle/>
          <a:p>
            <a:pPr algn="ctr"/>
            <a:r>
              <a:rPr lang="en-IN" u="sng" dirty="0"/>
              <a:t>Compensated System</a:t>
            </a:r>
            <a:endParaRPr lang="en-IN" dirty="0"/>
          </a:p>
        </p:txBody>
      </p:sp>
      <p:sp>
        <p:nvSpPr>
          <p:cNvPr id="9" name="TextBox 8">
            <a:extLst>
              <a:ext uri="{FF2B5EF4-FFF2-40B4-BE49-F238E27FC236}">
                <a16:creationId xmlns:a16="http://schemas.microsoft.com/office/drawing/2014/main" xmlns="" id="{34E5D44A-0908-47B3-8D31-C5BCA7C6C245}"/>
              </a:ext>
            </a:extLst>
          </p:cNvPr>
          <p:cNvSpPr txBox="1"/>
          <p:nvPr/>
        </p:nvSpPr>
        <p:spPr>
          <a:xfrm>
            <a:off x="2528467" y="2924944"/>
            <a:ext cx="1967333" cy="400110"/>
          </a:xfrm>
          <a:prstGeom prst="rect">
            <a:avLst/>
          </a:prstGeom>
          <a:noFill/>
        </p:spPr>
        <p:txBody>
          <a:bodyPr wrap="square" rtlCol="0">
            <a:spAutoFit/>
          </a:bodyPr>
          <a:lstStyle/>
          <a:p>
            <a:r>
              <a:rPr lang="en-IN" sz="2000" dirty="0" smtClean="0"/>
              <a:t>THD</a:t>
            </a:r>
            <a:r>
              <a:rPr lang="en-IN" sz="2000" dirty="0"/>
              <a:t>= </a:t>
            </a:r>
            <a:r>
              <a:rPr lang="en-IN" sz="2000" dirty="0" smtClean="0"/>
              <a:t>0.02%</a:t>
            </a:r>
            <a:endParaRPr lang="en-IN" sz="2000" dirty="0"/>
          </a:p>
        </p:txBody>
      </p:sp>
      <p:sp>
        <p:nvSpPr>
          <p:cNvPr id="12" name="TextBox 11">
            <a:extLst>
              <a:ext uri="{FF2B5EF4-FFF2-40B4-BE49-F238E27FC236}">
                <a16:creationId xmlns:a16="http://schemas.microsoft.com/office/drawing/2014/main" xmlns="" id="{256E2705-8783-429B-8152-955418B4F2FD}"/>
              </a:ext>
            </a:extLst>
          </p:cNvPr>
          <p:cNvSpPr txBox="1"/>
          <p:nvPr/>
        </p:nvSpPr>
        <p:spPr>
          <a:xfrm>
            <a:off x="6912260" y="2832286"/>
            <a:ext cx="1692188" cy="400110"/>
          </a:xfrm>
          <a:prstGeom prst="rect">
            <a:avLst/>
          </a:prstGeom>
          <a:noFill/>
        </p:spPr>
        <p:txBody>
          <a:bodyPr wrap="square" rtlCol="0">
            <a:spAutoFit/>
          </a:bodyPr>
          <a:lstStyle/>
          <a:p>
            <a:r>
              <a:rPr lang="en-IN" sz="2000" dirty="0" smtClean="0"/>
              <a:t>THD</a:t>
            </a:r>
            <a:r>
              <a:rPr lang="en-IN" sz="2000" dirty="0"/>
              <a:t>= </a:t>
            </a:r>
            <a:r>
              <a:rPr lang="en-IN" sz="2000" dirty="0" smtClean="0"/>
              <a:t>0.00%</a:t>
            </a:r>
            <a:endParaRPr lang="en-IN" sz="2000" dirty="0"/>
          </a:p>
        </p:txBody>
      </p:sp>
    </p:spTree>
    <p:extLst>
      <p:ext uri="{BB962C8B-B14F-4D97-AF65-F5344CB8AC3E}">
        <p14:creationId xmlns:p14="http://schemas.microsoft.com/office/powerpoint/2010/main" val="1235989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33A488-A5F1-40FD-A8C9-D944D2F5A7E6}"/>
              </a:ext>
            </a:extLst>
          </p:cNvPr>
          <p:cNvSpPr>
            <a:spLocks noGrp="1"/>
          </p:cNvSpPr>
          <p:nvPr>
            <p:ph type="title"/>
          </p:nvPr>
        </p:nvSpPr>
        <p:spPr/>
        <p:txBody>
          <a:bodyPr/>
          <a:lstStyle/>
          <a:p>
            <a:pPr>
              <a:defRPr/>
            </a:pPr>
            <a:r>
              <a:rPr lang="en-US" sz="4000" dirty="0"/>
              <a:t>References</a:t>
            </a:r>
          </a:p>
        </p:txBody>
      </p:sp>
      <p:sp>
        <p:nvSpPr>
          <p:cNvPr id="7" name="Rectangle 6">
            <a:extLst>
              <a:ext uri="{FF2B5EF4-FFF2-40B4-BE49-F238E27FC236}">
                <a16:creationId xmlns:a16="http://schemas.microsoft.com/office/drawing/2014/main" xmlns="" id="{0FC4C828-1780-4832-AAD3-695390241B37}"/>
              </a:ext>
            </a:extLst>
          </p:cNvPr>
          <p:cNvSpPr/>
          <p:nvPr/>
        </p:nvSpPr>
        <p:spPr>
          <a:xfrm>
            <a:off x="279358" y="1196752"/>
            <a:ext cx="8757138" cy="5386090"/>
          </a:xfrm>
          <a:prstGeom prst="rect">
            <a:avLst/>
          </a:prstGeom>
        </p:spPr>
        <p:txBody>
          <a:bodyPr wrap="square">
            <a:spAutoFit/>
          </a:bodyPr>
          <a:lstStyle/>
          <a:p>
            <a:r>
              <a:rPr lang="en-GB" sz="2400" b="1" dirty="0">
                <a:latin typeface="TimesNewRomanPSMT"/>
              </a:rPr>
              <a:t>       </a:t>
            </a:r>
            <a:endParaRPr lang="en-US" dirty="0">
              <a:latin typeface="TimesNewRomanPSMT"/>
            </a:endParaRPr>
          </a:p>
          <a:p>
            <a:pPr marL="342900" indent="-342900">
              <a:buAutoNum type="arabicPeriod"/>
            </a:pPr>
            <a:r>
              <a:rPr lang="en-US" sz="2000" dirty="0"/>
              <a:t>The Direct Current Control Method of STATCOM and its simulation.2013 Third International Conference on Intelligent System Design and Engineering Applications.</a:t>
            </a:r>
          </a:p>
          <a:p>
            <a:pPr marL="342900" indent="-342900">
              <a:buAutoNum type="arabicPeriod"/>
            </a:pPr>
            <a:endParaRPr lang="en-US" sz="2000" dirty="0">
              <a:latin typeface="TimesNewRomanPSMT"/>
            </a:endParaRPr>
          </a:p>
          <a:p>
            <a:pPr marL="342900" indent="-342900">
              <a:buAutoNum type="arabicPeriod"/>
            </a:pPr>
            <a:r>
              <a:rPr lang="en-GB" sz="2000" dirty="0"/>
              <a:t> </a:t>
            </a:r>
            <a:r>
              <a:rPr lang="en-GB" sz="2000" dirty="0" err="1"/>
              <a:t>Nagrani</a:t>
            </a:r>
            <a:r>
              <a:rPr lang="en-GB" sz="2000" dirty="0"/>
              <a:t> G. </a:t>
            </a:r>
            <a:r>
              <a:rPr lang="en-GB" sz="2000" dirty="0" err="1"/>
              <a:t>Hingorani</a:t>
            </a:r>
            <a:r>
              <a:rPr lang="en-GB" sz="2000" dirty="0"/>
              <a:t> , </a:t>
            </a:r>
            <a:r>
              <a:rPr lang="en-GB" sz="2000" dirty="0" err="1"/>
              <a:t>Laszio</a:t>
            </a:r>
            <a:r>
              <a:rPr lang="en-GB" sz="2000" dirty="0"/>
              <a:t> </a:t>
            </a:r>
            <a:r>
              <a:rPr lang="en-GB" sz="2000" dirty="0" err="1"/>
              <a:t>Gyugyi</a:t>
            </a:r>
            <a:r>
              <a:rPr lang="en-GB" sz="2000" dirty="0"/>
              <a:t>. Understanding of FACTS Concepts and Technology of Flexible AC Transmission System . IEEE Press 1999.</a:t>
            </a:r>
          </a:p>
          <a:p>
            <a:pPr marL="342900" indent="-342900">
              <a:buAutoNum type="arabicPeriod"/>
            </a:pPr>
            <a:endParaRPr lang="en-GB" sz="2000" dirty="0">
              <a:latin typeface="TimesNewRomanPSMT"/>
            </a:endParaRPr>
          </a:p>
          <a:p>
            <a:pPr marL="342900" indent="-342900">
              <a:buAutoNum type="arabicPeriod"/>
            </a:pPr>
            <a:r>
              <a:rPr lang="en-GB" sz="2000" dirty="0"/>
              <a:t> </a:t>
            </a:r>
            <a:r>
              <a:rPr lang="en-US" sz="2000" dirty="0"/>
              <a:t>Using STATCOM Interfacing of Renewable Energy Sources to Grid and Power Quality Improvement. 2015 International Conference on Energy System and Applications.</a:t>
            </a:r>
          </a:p>
          <a:p>
            <a:pPr marL="342900" indent="-342900">
              <a:buAutoNum type="arabicPeriod"/>
            </a:pPr>
            <a:endParaRPr lang="en-US" sz="2000" dirty="0">
              <a:latin typeface="TimesNewRomanPSMT"/>
            </a:endParaRPr>
          </a:p>
          <a:p>
            <a:pPr marL="342900" indent="-342900">
              <a:buAutoNum type="arabicPeriod"/>
            </a:pPr>
            <a:r>
              <a:rPr lang="en-US" sz="2000" dirty="0"/>
              <a:t> P.S. </a:t>
            </a:r>
            <a:r>
              <a:rPr lang="en-US" sz="2000" dirty="0" err="1"/>
              <a:t>Bhimra</a:t>
            </a:r>
            <a:r>
              <a:rPr lang="en-US" sz="2000" dirty="0"/>
              <a:t> , Power Electronics.</a:t>
            </a:r>
          </a:p>
          <a:p>
            <a:pPr marL="342900" indent="-342900">
              <a:buAutoNum type="arabicPeriod"/>
            </a:pPr>
            <a:endParaRPr lang="en-US" sz="2000" dirty="0">
              <a:latin typeface="TimesNewRomanPSMT"/>
            </a:endParaRPr>
          </a:p>
          <a:p>
            <a:pPr marL="342900" indent="-342900">
              <a:buAutoNum type="arabicPeriod"/>
            </a:pPr>
            <a:r>
              <a:rPr lang="en-US" sz="2000" dirty="0"/>
              <a:t>  Improvement of Voltage Quality in AC Network by use of STATCOM -2005Mazurov </a:t>
            </a:r>
            <a:r>
              <a:rPr lang="en-US" sz="2000" dirty="0" err="1"/>
              <a:t>M.I.,Nikolaev</a:t>
            </a:r>
            <a:r>
              <a:rPr lang="en-US" sz="2000" dirty="0"/>
              <a:t> </a:t>
            </a:r>
            <a:r>
              <a:rPr lang="en-US" sz="2000" dirty="0" err="1"/>
              <a:t>A.V.,Lozinova</a:t>
            </a:r>
            <a:r>
              <a:rPr lang="en-US" sz="2000" dirty="0"/>
              <a:t> N.G</a:t>
            </a:r>
            <a:endParaRPr lang="en-GB"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C04FF-5E6F-45F3-AD5E-320CBE467C04}"/>
              </a:ext>
            </a:extLst>
          </p:cNvPr>
          <p:cNvSpPr>
            <a:spLocks noGrp="1"/>
          </p:cNvSpPr>
          <p:nvPr>
            <p:ph type="title"/>
          </p:nvPr>
        </p:nvSpPr>
        <p:spPr/>
        <p:txBody>
          <a:bodyPr/>
          <a:lstStyle/>
          <a:p>
            <a:pPr>
              <a:defRPr/>
            </a:pPr>
            <a:r>
              <a:rPr lang="en-US" sz="4000" dirty="0"/>
              <a:t>Publication/Presentation</a:t>
            </a:r>
          </a:p>
        </p:txBody>
      </p:sp>
      <p:sp>
        <p:nvSpPr>
          <p:cNvPr id="3" name="Content Placeholder 2">
            <a:extLst>
              <a:ext uri="{FF2B5EF4-FFF2-40B4-BE49-F238E27FC236}">
                <a16:creationId xmlns:a16="http://schemas.microsoft.com/office/drawing/2014/main" xmlns="" id="{5FD9FA22-1030-486D-BE97-FB936DF93541}"/>
              </a:ext>
            </a:extLst>
          </p:cNvPr>
          <p:cNvSpPr>
            <a:spLocks noGrp="1"/>
          </p:cNvSpPr>
          <p:nvPr>
            <p:ph idx="1"/>
          </p:nvPr>
        </p:nvSpPr>
        <p:spPr/>
        <p:txBody>
          <a:bodyPr/>
          <a:lstStyle/>
          <a:p>
            <a:pPr>
              <a:buClr>
                <a:srgbClr val="FF0000"/>
              </a:buClr>
              <a:buFont typeface="Wingdings" panose="05000000000000000000" pitchFamily="2" charset="2"/>
              <a:buChar char="Ø"/>
              <a:defRPr/>
            </a:pPr>
            <a:r>
              <a:rPr lang="en-US" sz="2500" b="0" dirty="0"/>
              <a:t>“NEEV 2019” conducted by Department of Civil of Shri </a:t>
            </a:r>
            <a:r>
              <a:rPr lang="en-US" sz="2500" b="0" dirty="0" err="1"/>
              <a:t>Ramdeobaba</a:t>
            </a:r>
            <a:r>
              <a:rPr lang="en-US" sz="2500" b="0" dirty="0"/>
              <a:t> College of Engineering &amp; Management, Nagpur.</a:t>
            </a:r>
          </a:p>
          <a:p>
            <a:pPr>
              <a:buClr>
                <a:srgbClr val="FF0000"/>
              </a:buClr>
              <a:buFont typeface="Wingdings" panose="05000000000000000000" pitchFamily="2" charset="2"/>
              <a:buChar char="Ø"/>
              <a:defRPr/>
            </a:pPr>
            <a:endParaRPr lang="en-US" sz="2500" b="0" dirty="0"/>
          </a:p>
          <a:p>
            <a:pPr>
              <a:buClr>
                <a:srgbClr val="FF0000"/>
              </a:buClr>
              <a:buFont typeface="Wingdings" panose="05000000000000000000" pitchFamily="2" charset="2"/>
              <a:buChar char="Ø"/>
              <a:defRPr/>
            </a:pPr>
            <a:r>
              <a:rPr lang="en-US" sz="2500" b="0" dirty="0"/>
              <a:t>“NCICT 2019” conducted by Department of Computer Science of Rajiv Gandhi College of Engineering &amp; Research, Nagpur.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57582C7-60DD-4EE9-98D0-B76270AD6B60}"/>
              </a:ext>
            </a:extLst>
          </p:cNvPr>
          <p:cNvSpPr/>
          <p:nvPr/>
        </p:nvSpPr>
        <p:spPr>
          <a:xfrm>
            <a:off x="2338090" y="2967334"/>
            <a:ext cx="5042222" cy="1015663"/>
          </a:xfrm>
          <a:prstGeom prst="rect">
            <a:avLst/>
          </a:prstGeom>
          <a:noFill/>
        </p:spPr>
        <p:txBody>
          <a:bodyPr wrap="square" lIns="91440" tIns="45720" rIns="91440" bIns="45720">
            <a:spAutoFit/>
          </a:bodyPr>
          <a:lstStyle/>
          <a:p>
            <a:pPr algn="ctr"/>
            <a:r>
              <a:rPr lang="en-US" sz="60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p:txBody>
      </p:sp>
    </p:spTree>
    <p:extLst>
      <p:ext uri="{BB962C8B-B14F-4D97-AF65-F5344CB8AC3E}">
        <p14:creationId xmlns:p14="http://schemas.microsoft.com/office/powerpoint/2010/main" val="4211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ACA83-8B58-4088-8527-C5A0AAB06703}"/>
              </a:ext>
            </a:extLst>
          </p:cNvPr>
          <p:cNvSpPr>
            <a:spLocks noGrp="1"/>
          </p:cNvSpPr>
          <p:nvPr>
            <p:ph type="title"/>
          </p:nvPr>
        </p:nvSpPr>
        <p:spPr/>
        <p:txBody>
          <a:bodyPr/>
          <a:lstStyle/>
          <a:p>
            <a:pPr>
              <a:defRPr/>
            </a:pPr>
            <a:r>
              <a:rPr lang="en-US" sz="4000" dirty="0"/>
              <a:t>Introduction</a:t>
            </a:r>
            <a:r>
              <a:rPr lang="en-US" dirty="0"/>
              <a:t> </a:t>
            </a:r>
          </a:p>
        </p:txBody>
      </p:sp>
      <p:sp>
        <p:nvSpPr>
          <p:cNvPr id="3" name="Content Placeholder 2">
            <a:extLst>
              <a:ext uri="{FF2B5EF4-FFF2-40B4-BE49-F238E27FC236}">
                <a16:creationId xmlns:a16="http://schemas.microsoft.com/office/drawing/2014/main" xmlns="" id="{7D7309F3-8ADA-493E-9C46-ED3A008DCB10}"/>
              </a:ext>
            </a:extLst>
          </p:cNvPr>
          <p:cNvSpPr>
            <a:spLocks noGrp="1"/>
          </p:cNvSpPr>
          <p:nvPr>
            <p:ph idx="1"/>
          </p:nvPr>
        </p:nvSpPr>
        <p:spPr>
          <a:xfrm>
            <a:off x="685800" y="1592796"/>
            <a:ext cx="7772400" cy="5112568"/>
          </a:xfrm>
        </p:spPr>
        <p:txBody>
          <a:bodyPr/>
          <a:lstStyle/>
          <a:p>
            <a:pPr>
              <a:buClr>
                <a:srgbClr val="FF0000"/>
              </a:buClr>
              <a:buSzPct val="120000"/>
              <a:buFont typeface="Wingdings" panose="05000000000000000000" pitchFamily="2" charset="2"/>
              <a:buChar char="Ø"/>
            </a:pPr>
            <a:r>
              <a:rPr lang="en-US" sz="1900" b="0" dirty="0">
                <a:effectLst/>
              </a:rPr>
              <a:t>With the rapid development of industry, the requirements of electric power quality are becoming stricter.</a:t>
            </a:r>
          </a:p>
          <a:p>
            <a:pPr>
              <a:buClr>
                <a:srgbClr val="FF0000"/>
              </a:buClr>
              <a:buSzPct val="120000"/>
              <a:buFont typeface="Wingdings" panose="05000000000000000000" pitchFamily="2" charset="2"/>
              <a:buChar char="Ø"/>
            </a:pPr>
            <a:endParaRPr lang="en-US" sz="1900" b="0" dirty="0">
              <a:effectLst/>
            </a:endParaRPr>
          </a:p>
          <a:p>
            <a:pPr>
              <a:buClr>
                <a:srgbClr val="FF0000"/>
              </a:buClr>
              <a:buSzPct val="120000"/>
              <a:buFont typeface="Wingdings" panose="05000000000000000000" pitchFamily="2" charset="2"/>
              <a:buChar char="Ø"/>
            </a:pPr>
            <a:r>
              <a:rPr lang="en-US" sz="1900" b="0" dirty="0">
                <a:effectLst/>
              </a:rPr>
              <a:t>Improvement in the reliability, controllability and rapidity of modern power system has become a urgent problem to be </a:t>
            </a:r>
            <a:r>
              <a:rPr lang="en-GB" sz="1900" b="0" dirty="0">
                <a:effectLst/>
              </a:rPr>
              <a:t>solved.</a:t>
            </a:r>
          </a:p>
          <a:p>
            <a:pPr>
              <a:buClr>
                <a:srgbClr val="FF0000"/>
              </a:buClr>
              <a:buSzPct val="120000"/>
              <a:buFont typeface="Wingdings" panose="05000000000000000000" pitchFamily="2" charset="2"/>
              <a:buChar char="Ø"/>
            </a:pPr>
            <a:endParaRPr lang="en-GB" sz="1900" b="0" dirty="0">
              <a:effectLst/>
            </a:endParaRPr>
          </a:p>
          <a:p>
            <a:pPr>
              <a:buClr>
                <a:srgbClr val="FF0000"/>
              </a:buClr>
              <a:buSzPct val="120000"/>
              <a:buFont typeface="Wingdings" panose="05000000000000000000" pitchFamily="2" charset="2"/>
              <a:buChar char="Ø"/>
            </a:pPr>
            <a:r>
              <a:rPr lang="en-US" sz="1900" b="0" dirty="0">
                <a:effectLst/>
              </a:rPr>
              <a:t>R</a:t>
            </a:r>
            <a:r>
              <a:rPr lang="en-GB" sz="1900" b="0" dirty="0" err="1">
                <a:effectLst/>
              </a:rPr>
              <a:t>eactive</a:t>
            </a:r>
            <a:r>
              <a:rPr lang="en-GB" sz="1900" b="0" dirty="0">
                <a:effectLst/>
              </a:rPr>
              <a:t> power and voltage regulation are the major issues in power system operation.</a:t>
            </a:r>
          </a:p>
          <a:p>
            <a:pPr>
              <a:buClr>
                <a:srgbClr val="FF0000"/>
              </a:buClr>
              <a:buSzPct val="120000"/>
              <a:buFont typeface="Wingdings" panose="05000000000000000000" pitchFamily="2" charset="2"/>
              <a:buChar char="Ø"/>
            </a:pPr>
            <a:endParaRPr lang="en-GB" sz="1900" b="0" dirty="0">
              <a:effectLst/>
            </a:endParaRPr>
          </a:p>
          <a:p>
            <a:pPr>
              <a:buClr>
                <a:srgbClr val="FF0000"/>
              </a:buClr>
              <a:buSzPct val="120000"/>
              <a:buFont typeface="Wingdings" panose="05000000000000000000" pitchFamily="2" charset="2"/>
              <a:buChar char="Ø"/>
            </a:pPr>
            <a:r>
              <a:rPr lang="en-US" sz="1900" b="0" dirty="0">
                <a:effectLst/>
              </a:rPr>
              <a:t>Power quality mainly deals with,</a:t>
            </a:r>
          </a:p>
          <a:p>
            <a:pPr marL="0" indent="0">
              <a:buClr>
                <a:srgbClr val="FF0000"/>
              </a:buClr>
              <a:buSzPct val="120000"/>
              <a:buNone/>
            </a:pPr>
            <a:r>
              <a:rPr lang="en-GB" sz="1900" b="0" dirty="0">
                <a:effectLst/>
              </a:rPr>
              <a:t>    	• Continuity of power supply.</a:t>
            </a:r>
          </a:p>
          <a:p>
            <a:pPr marL="0" indent="0">
              <a:buClr>
                <a:srgbClr val="FF0000"/>
              </a:buClr>
              <a:buSzPct val="120000"/>
              <a:buNone/>
            </a:pPr>
            <a:r>
              <a:rPr lang="en-GB" sz="1900" b="0" dirty="0">
                <a:effectLst/>
              </a:rPr>
              <a:t>	 •Quality of the voltage.</a:t>
            </a:r>
          </a:p>
          <a:p>
            <a:pPr marL="0" indent="0">
              <a:buClr>
                <a:srgbClr val="FF0000"/>
              </a:buClr>
              <a:buSzPct val="120000"/>
              <a:buNone/>
            </a:pPr>
            <a:endParaRPr lang="en-GB" sz="1900" b="0" dirty="0">
              <a:effectLst/>
            </a:endParaRPr>
          </a:p>
          <a:p>
            <a:pPr>
              <a:buClr>
                <a:srgbClr val="FF0000"/>
              </a:buClr>
              <a:buSzPct val="120000"/>
              <a:buFont typeface="Wingdings" panose="05000000000000000000" pitchFamily="2" charset="2"/>
              <a:buChar char="Ø"/>
            </a:pPr>
            <a:r>
              <a:rPr lang="en-US" sz="1900" b="0" dirty="0">
                <a:effectLst/>
              </a:rPr>
              <a:t>Various power quality problems may leads to another</a:t>
            </a:r>
          </a:p>
          <a:p>
            <a:pPr marL="0" indent="0">
              <a:buClr>
                <a:srgbClr val="FF0000"/>
              </a:buClr>
              <a:buSzPct val="120000"/>
              <a:buNone/>
            </a:pPr>
            <a:r>
              <a:rPr lang="en-GB" sz="1900" b="0" dirty="0">
                <a:effectLst/>
              </a:rPr>
              <a:t>     undesirable problems like voltage variations, harmonics, flickers.</a:t>
            </a:r>
          </a:p>
          <a:p>
            <a:pPr>
              <a:defRPr/>
            </a:pPr>
            <a:endParaRPr lang="en-US" sz="19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E6D0E15-0365-4A56-86C0-87932202348F}"/>
              </a:ext>
            </a:extLst>
          </p:cNvPr>
          <p:cNvSpPr/>
          <p:nvPr/>
        </p:nvSpPr>
        <p:spPr>
          <a:xfrm>
            <a:off x="611560" y="1655507"/>
            <a:ext cx="8424936" cy="4185761"/>
          </a:xfrm>
          <a:prstGeom prst="rect">
            <a:avLst/>
          </a:prstGeom>
        </p:spPr>
        <p:txBody>
          <a:bodyPr wrap="square">
            <a:spAutoFit/>
          </a:bodyPr>
          <a:lstStyle/>
          <a:p>
            <a:pPr marL="342900" indent="-342900">
              <a:buClr>
                <a:srgbClr val="FF0000"/>
              </a:buClr>
              <a:buFont typeface="Wingdings" panose="05000000000000000000" pitchFamily="2" charset="2"/>
              <a:buChar char="Ø"/>
            </a:pPr>
            <a:r>
              <a:rPr lang="en-US" sz="1900" dirty="0">
                <a:latin typeface="+mn-lt"/>
              </a:rPr>
              <a:t>So, in order to mitigate this problems, Flexible Alternating Current Transmission System(</a:t>
            </a:r>
            <a:r>
              <a:rPr lang="en-US" sz="1900" b="1" dirty="0">
                <a:latin typeface="+mn-lt"/>
              </a:rPr>
              <a:t>FACTS</a:t>
            </a:r>
            <a:r>
              <a:rPr lang="en-US" sz="1900" dirty="0">
                <a:latin typeface="+mn-lt"/>
              </a:rPr>
              <a:t>) is used to enhance controllability and increase power transfer capability </a:t>
            </a:r>
            <a:r>
              <a:rPr lang="en-GB" sz="1900" dirty="0">
                <a:latin typeface="+mn-lt"/>
              </a:rPr>
              <a:t>of the network.</a:t>
            </a:r>
          </a:p>
          <a:p>
            <a:pPr marL="342900" indent="-342900">
              <a:buClr>
                <a:srgbClr val="FF0000"/>
              </a:buClr>
              <a:buFont typeface="Wingdings" panose="05000000000000000000" pitchFamily="2" charset="2"/>
              <a:buChar char="Ø"/>
            </a:pPr>
            <a:endParaRPr lang="en-GB" sz="1900" dirty="0">
              <a:latin typeface="+mn-lt"/>
            </a:endParaRPr>
          </a:p>
          <a:p>
            <a:pPr>
              <a:buClr>
                <a:srgbClr val="FF0000"/>
              </a:buClr>
            </a:pPr>
            <a:r>
              <a:rPr lang="en-GB" sz="1900" dirty="0">
                <a:latin typeface="+mn-lt"/>
              </a:rPr>
              <a:t>	Series Devices            -      SSSC,TCSC</a:t>
            </a:r>
          </a:p>
          <a:p>
            <a:pPr>
              <a:buClr>
                <a:srgbClr val="FF0000"/>
              </a:buClr>
            </a:pPr>
            <a:r>
              <a:rPr lang="en-GB" sz="1900" dirty="0">
                <a:latin typeface="+mn-lt"/>
              </a:rPr>
              <a:t>	Shunt Devices             -      STATCOM,SVC</a:t>
            </a:r>
          </a:p>
          <a:p>
            <a:pPr>
              <a:buClr>
                <a:srgbClr val="FF0000"/>
              </a:buClr>
            </a:pPr>
            <a:r>
              <a:rPr lang="en-GB" sz="1900" dirty="0">
                <a:latin typeface="+mn-lt"/>
              </a:rPr>
              <a:t>	Series-series devices  -      IPFC,UPFC</a:t>
            </a:r>
          </a:p>
          <a:p>
            <a:pPr>
              <a:buClr>
                <a:srgbClr val="FF0000"/>
              </a:buClr>
            </a:pPr>
            <a:r>
              <a:rPr lang="en-GB" sz="1900" dirty="0">
                <a:latin typeface="+mn-lt"/>
              </a:rPr>
              <a:t>	Series-shunt devices   -      HVDC link</a:t>
            </a:r>
          </a:p>
          <a:p>
            <a:pPr marL="342900" indent="-342900">
              <a:buClr>
                <a:srgbClr val="FF0000"/>
              </a:buClr>
              <a:buFont typeface="Wingdings" panose="05000000000000000000" pitchFamily="2" charset="2"/>
              <a:buChar char="Ø"/>
            </a:pPr>
            <a:endParaRPr lang="en-GB" sz="1900" dirty="0">
              <a:latin typeface="+mn-lt"/>
            </a:endParaRPr>
          </a:p>
          <a:p>
            <a:pPr marL="342900" indent="-342900">
              <a:buClr>
                <a:srgbClr val="FF0000"/>
              </a:buClr>
              <a:buFont typeface="Wingdings" panose="05000000000000000000" pitchFamily="2" charset="2"/>
              <a:buChar char="Ø"/>
            </a:pPr>
            <a:r>
              <a:rPr lang="en-US" sz="1900" dirty="0">
                <a:latin typeface="+mn-lt"/>
              </a:rPr>
              <a:t>So, in order to improve power quality  by reducing all such problems     STATCOM is used .</a:t>
            </a:r>
          </a:p>
          <a:p>
            <a:pPr marL="342900" indent="-342900">
              <a:buClr>
                <a:srgbClr val="FF0000"/>
              </a:buClr>
              <a:buFont typeface="Wingdings" panose="05000000000000000000" pitchFamily="2" charset="2"/>
              <a:buChar char="Ø"/>
            </a:pPr>
            <a:endParaRPr lang="en-US" sz="1900" dirty="0">
              <a:latin typeface="+mn-lt"/>
            </a:endParaRPr>
          </a:p>
          <a:p>
            <a:pPr marL="342900" indent="-342900">
              <a:buClr>
                <a:srgbClr val="FF0000"/>
              </a:buClr>
              <a:buFont typeface="Wingdings" panose="05000000000000000000" pitchFamily="2" charset="2"/>
              <a:buChar char="Ø"/>
            </a:pPr>
            <a:r>
              <a:rPr lang="en-US" sz="1900" dirty="0">
                <a:latin typeface="+mn-lt"/>
              </a:rPr>
              <a:t>In this project, we generally focued on STATCOM and it’s working in transmission line.</a:t>
            </a:r>
            <a:endParaRPr lang="en-GB" sz="1900" dirty="0">
              <a:latin typeface="+mn-lt"/>
            </a:endParaRPr>
          </a:p>
        </p:txBody>
      </p:sp>
    </p:spTree>
    <p:extLst>
      <p:ext uri="{BB962C8B-B14F-4D97-AF65-F5344CB8AC3E}">
        <p14:creationId xmlns:p14="http://schemas.microsoft.com/office/powerpoint/2010/main" val="275302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6C81E-5655-4E7F-9742-E3823C14207A}"/>
              </a:ext>
            </a:extLst>
          </p:cNvPr>
          <p:cNvSpPr>
            <a:spLocks noGrp="1"/>
          </p:cNvSpPr>
          <p:nvPr>
            <p:ph type="title"/>
          </p:nvPr>
        </p:nvSpPr>
        <p:spPr/>
        <p:txBody>
          <a:bodyPr/>
          <a:lstStyle/>
          <a:p>
            <a:r>
              <a:rPr lang="en-IN" sz="4000" dirty="0"/>
              <a:t>Abstract</a:t>
            </a:r>
          </a:p>
        </p:txBody>
      </p:sp>
      <p:sp>
        <p:nvSpPr>
          <p:cNvPr id="3" name="Content Placeholder 2">
            <a:extLst>
              <a:ext uri="{FF2B5EF4-FFF2-40B4-BE49-F238E27FC236}">
                <a16:creationId xmlns:a16="http://schemas.microsoft.com/office/drawing/2014/main" xmlns="" id="{856CF926-C7CF-4650-9866-83A2BB34F163}"/>
              </a:ext>
            </a:extLst>
          </p:cNvPr>
          <p:cNvSpPr>
            <a:spLocks noGrp="1"/>
          </p:cNvSpPr>
          <p:nvPr>
            <p:ph idx="1"/>
          </p:nvPr>
        </p:nvSpPr>
        <p:spPr>
          <a:xfrm>
            <a:off x="685800" y="1808820"/>
            <a:ext cx="7772400" cy="4835525"/>
          </a:xfrm>
        </p:spPr>
        <p:txBody>
          <a:bodyPr/>
          <a:lstStyle/>
          <a:p>
            <a:pPr>
              <a:buClr>
                <a:srgbClr val="FF0000"/>
              </a:buClr>
              <a:buFont typeface="Wingdings" panose="05000000000000000000" pitchFamily="2" charset="2"/>
              <a:buChar char="Ø"/>
            </a:pPr>
            <a:r>
              <a:rPr lang="en-IN" sz="2000" b="0" dirty="0">
                <a:effectLst/>
              </a:rPr>
              <a:t>This paper introduced the working principle of STATCOM, uses the method of direct current control of triangle carrier wave to detect both the harmonic and the basic reactive power. </a:t>
            </a:r>
          </a:p>
          <a:p>
            <a:pPr>
              <a:buClr>
                <a:srgbClr val="FF0000"/>
              </a:buClr>
              <a:buFont typeface="Wingdings" panose="05000000000000000000" pitchFamily="2" charset="2"/>
              <a:buChar char="Ø"/>
            </a:pPr>
            <a:endParaRPr lang="en-IN" sz="2000" b="0" dirty="0">
              <a:effectLst/>
            </a:endParaRPr>
          </a:p>
          <a:p>
            <a:pPr>
              <a:buClr>
                <a:srgbClr val="FF0000"/>
              </a:buClr>
              <a:buFont typeface="Wingdings" panose="05000000000000000000" pitchFamily="2" charset="2"/>
              <a:buChar char="Ø"/>
            </a:pPr>
            <a:r>
              <a:rPr lang="en-IN" sz="2000" b="0" dirty="0">
                <a:effectLst/>
              </a:rPr>
              <a:t>Used the MATLAB to build the model of STATCOM, The simulation and experimental results verified the feasibility and effectiveness of this method, and good tracking performance, and accurately, fast and steady compensation effect.</a:t>
            </a:r>
          </a:p>
          <a:p>
            <a:pPr>
              <a:buClr>
                <a:srgbClr val="FF0000"/>
              </a:buClr>
              <a:buFont typeface="Wingdings" panose="05000000000000000000" pitchFamily="2" charset="2"/>
              <a:buChar char="Ø"/>
            </a:pPr>
            <a:endParaRPr lang="en-IN" sz="2000" dirty="0">
              <a:effectLst/>
            </a:endParaRPr>
          </a:p>
        </p:txBody>
      </p:sp>
    </p:spTree>
    <p:extLst>
      <p:ext uri="{BB962C8B-B14F-4D97-AF65-F5344CB8AC3E}">
        <p14:creationId xmlns:p14="http://schemas.microsoft.com/office/powerpoint/2010/main" val="15049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3A896A-5B0C-4ADE-85C9-2CC0DAFEEBD7}"/>
              </a:ext>
            </a:extLst>
          </p:cNvPr>
          <p:cNvSpPr>
            <a:spLocks noGrp="1"/>
          </p:cNvSpPr>
          <p:nvPr>
            <p:ph type="title"/>
          </p:nvPr>
        </p:nvSpPr>
        <p:spPr/>
        <p:txBody>
          <a:bodyPr/>
          <a:lstStyle/>
          <a:p>
            <a:r>
              <a:rPr lang="en-IN" sz="4000" dirty="0"/>
              <a:t>Aim</a:t>
            </a:r>
          </a:p>
        </p:txBody>
      </p:sp>
      <p:sp>
        <p:nvSpPr>
          <p:cNvPr id="3" name="Content Placeholder 2">
            <a:extLst>
              <a:ext uri="{FF2B5EF4-FFF2-40B4-BE49-F238E27FC236}">
                <a16:creationId xmlns:a16="http://schemas.microsoft.com/office/drawing/2014/main" xmlns="" id="{1BADD8C8-3EEE-498D-BBC2-314C90292F34}"/>
              </a:ext>
            </a:extLst>
          </p:cNvPr>
          <p:cNvSpPr>
            <a:spLocks noGrp="1"/>
          </p:cNvSpPr>
          <p:nvPr>
            <p:ph idx="1"/>
          </p:nvPr>
        </p:nvSpPr>
        <p:spPr>
          <a:xfrm>
            <a:off x="685800" y="1725823"/>
            <a:ext cx="7772400" cy="4835525"/>
          </a:xfrm>
        </p:spPr>
        <p:txBody>
          <a:bodyPr/>
          <a:lstStyle/>
          <a:p>
            <a:pPr>
              <a:buClr>
                <a:srgbClr val="FF0000"/>
              </a:buClr>
              <a:buFont typeface="Wingdings" panose="05000000000000000000" pitchFamily="2" charset="2"/>
              <a:buChar char="Ø"/>
            </a:pPr>
            <a:r>
              <a:rPr lang="en-IN" sz="2000" b="0" dirty="0">
                <a:effectLst/>
              </a:rPr>
              <a:t>Improvement of Power Quality by Controlling Reactive Power in Electrical Transmission System and also Elimination of Harmonics and flickers by using Direct Current Control of STATCOM.</a:t>
            </a:r>
          </a:p>
          <a:p>
            <a:pPr>
              <a:buClr>
                <a:srgbClr val="FF0000"/>
              </a:buClr>
              <a:buFont typeface="Wingdings" panose="05000000000000000000" pitchFamily="2" charset="2"/>
              <a:buChar char="Ø"/>
            </a:pPr>
            <a:endParaRPr lang="en-IN" sz="2000" dirty="0"/>
          </a:p>
        </p:txBody>
      </p:sp>
    </p:spTree>
    <p:extLst>
      <p:ext uri="{BB962C8B-B14F-4D97-AF65-F5344CB8AC3E}">
        <p14:creationId xmlns:p14="http://schemas.microsoft.com/office/powerpoint/2010/main" val="217842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B6A92-9AB3-4249-9295-B24DBB4BB807}"/>
              </a:ext>
            </a:extLst>
          </p:cNvPr>
          <p:cNvSpPr>
            <a:spLocks noGrp="1"/>
          </p:cNvSpPr>
          <p:nvPr>
            <p:ph type="title"/>
          </p:nvPr>
        </p:nvSpPr>
        <p:spPr/>
        <p:txBody>
          <a:bodyPr/>
          <a:lstStyle/>
          <a:p>
            <a:r>
              <a:rPr lang="en-GB" dirty="0"/>
              <a:t> </a:t>
            </a:r>
            <a:r>
              <a:rPr lang="en-GB" sz="4000" dirty="0"/>
              <a:t>Objective</a:t>
            </a:r>
            <a:r>
              <a:rPr lang="en-GB" b="1" dirty="0"/>
              <a:t> </a:t>
            </a:r>
            <a:endParaRPr lang="en-IN" dirty="0"/>
          </a:p>
        </p:txBody>
      </p:sp>
      <p:sp>
        <p:nvSpPr>
          <p:cNvPr id="3" name="Content Placeholder 2">
            <a:extLst>
              <a:ext uri="{FF2B5EF4-FFF2-40B4-BE49-F238E27FC236}">
                <a16:creationId xmlns:a16="http://schemas.microsoft.com/office/drawing/2014/main" xmlns="" id="{D4F05FD3-D9B0-44A9-9F46-25484608251D}"/>
              </a:ext>
            </a:extLst>
          </p:cNvPr>
          <p:cNvSpPr>
            <a:spLocks noGrp="1"/>
          </p:cNvSpPr>
          <p:nvPr>
            <p:ph idx="1"/>
          </p:nvPr>
        </p:nvSpPr>
        <p:spPr/>
        <p:txBody>
          <a:bodyPr/>
          <a:lstStyle/>
          <a:p>
            <a:pPr>
              <a:buClr>
                <a:srgbClr val="FF0000"/>
              </a:buClr>
              <a:buFont typeface="Wingdings" panose="05000000000000000000" pitchFamily="2" charset="2"/>
              <a:buChar char="Ø"/>
            </a:pPr>
            <a:r>
              <a:rPr lang="en-US" sz="2000" b="0" dirty="0">
                <a:effectLst/>
              </a:rPr>
              <a:t>The grid connected transmission line system</a:t>
            </a:r>
          </a:p>
          <a:p>
            <a:pPr marL="0" indent="0">
              <a:buClr>
                <a:srgbClr val="FF0000"/>
              </a:buClr>
              <a:buNone/>
            </a:pPr>
            <a:r>
              <a:rPr lang="en-US" sz="2000" b="0" dirty="0">
                <a:effectLst/>
              </a:rPr>
              <a:t>         for power quality improvement by using STATCOM has</a:t>
            </a:r>
          </a:p>
          <a:p>
            <a:pPr marL="0" indent="0">
              <a:buClr>
                <a:srgbClr val="FF0000"/>
              </a:buClr>
              <a:buNone/>
            </a:pPr>
            <a:r>
              <a:rPr lang="en-GB" sz="2000" b="0" dirty="0">
                <a:effectLst/>
              </a:rPr>
              <a:t>         the following objectives.</a:t>
            </a:r>
          </a:p>
          <a:p>
            <a:pPr marL="0" indent="0">
              <a:buNone/>
            </a:pPr>
            <a:endParaRPr lang="en-GB" sz="2000" b="0" dirty="0">
              <a:effectLst/>
            </a:endParaRPr>
          </a:p>
          <a:p>
            <a:pPr marL="0" indent="0">
              <a:buNone/>
            </a:pPr>
            <a:r>
              <a:rPr lang="en-US" sz="2000" b="0" dirty="0">
                <a:effectLst/>
              </a:rPr>
              <a:t>• To maintains Power factor as Unity at the Source end.</a:t>
            </a:r>
          </a:p>
          <a:p>
            <a:pPr marL="0" indent="0">
              <a:buNone/>
            </a:pPr>
            <a:r>
              <a:rPr lang="en-US" sz="2000" b="0" dirty="0">
                <a:effectLst/>
              </a:rPr>
              <a:t>• To meet the Reactive Power to </a:t>
            </a:r>
            <a:r>
              <a:rPr lang="en-GB" sz="2000" b="0" dirty="0">
                <a:effectLst/>
              </a:rPr>
              <a:t>Non-Linear Load.</a:t>
            </a:r>
          </a:p>
          <a:p>
            <a:pPr marL="0" indent="0">
              <a:buNone/>
            </a:pPr>
            <a:r>
              <a:rPr lang="en-US" sz="2000" b="0" dirty="0">
                <a:effectLst/>
              </a:rPr>
              <a:t>• To eliminate the harmonic contents by using STATCOM </a:t>
            </a:r>
            <a:r>
              <a:rPr lang="en-US" sz="2000" b="0" dirty="0"/>
              <a:t>.</a:t>
            </a:r>
            <a:endParaRPr lang="en-GB" sz="2000" b="0" dirty="0"/>
          </a:p>
          <a:p>
            <a:endParaRPr lang="en-IN" sz="2000" dirty="0"/>
          </a:p>
        </p:txBody>
      </p:sp>
    </p:spTree>
    <p:extLst>
      <p:ext uri="{BB962C8B-B14F-4D97-AF65-F5344CB8AC3E}">
        <p14:creationId xmlns:p14="http://schemas.microsoft.com/office/powerpoint/2010/main" val="272936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E09F3-AEB9-4813-8609-058BE635511A}"/>
              </a:ext>
            </a:extLst>
          </p:cNvPr>
          <p:cNvSpPr>
            <a:spLocks noGrp="1"/>
          </p:cNvSpPr>
          <p:nvPr>
            <p:ph type="title"/>
          </p:nvPr>
        </p:nvSpPr>
        <p:spPr/>
        <p:txBody>
          <a:bodyPr/>
          <a:lstStyle/>
          <a:p>
            <a:pPr>
              <a:defRPr/>
            </a:pPr>
            <a:r>
              <a:rPr lang="en-US" sz="4000" dirty="0"/>
              <a:t>Literature Survey</a:t>
            </a:r>
          </a:p>
        </p:txBody>
      </p:sp>
      <p:sp>
        <p:nvSpPr>
          <p:cNvPr id="4" name="Content Placeholder 2">
            <a:extLst>
              <a:ext uri="{FF2B5EF4-FFF2-40B4-BE49-F238E27FC236}">
                <a16:creationId xmlns:a16="http://schemas.microsoft.com/office/drawing/2014/main" xmlns="" id="{942536DD-37FB-4F46-B10B-40FDF1474C9A}"/>
              </a:ext>
            </a:extLst>
          </p:cNvPr>
          <p:cNvSpPr>
            <a:spLocks noGrp="1"/>
          </p:cNvSpPr>
          <p:nvPr>
            <p:ph idx="1"/>
          </p:nvPr>
        </p:nvSpPr>
        <p:spPr>
          <a:xfrm>
            <a:off x="685800" y="1617663"/>
            <a:ext cx="8458200" cy="4835525"/>
          </a:xfrm>
        </p:spPr>
        <p:txBody>
          <a:bodyPr/>
          <a:lstStyle/>
          <a:p>
            <a:pPr>
              <a:buClr>
                <a:srgbClr val="FF0000"/>
              </a:buClr>
              <a:buFont typeface="Wingdings" panose="05000000000000000000" pitchFamily="2" charset="2"/>
              <a:buChar char="Ø"/>
            </a:pPr>
            <a:r>
              <a:rPr lang="en-US" sz="2300" b="0" dirty="0">
                <a:effectLst/>
              </a:rPr>
              <a:t>The  Direct Current Control Method Of STATCOM And It’s Simulation.</a:t>
            </a:r>
            <a:endParaRPr lang="en-IN" sz="2300" b="0" dirty="0">
              <a:effectLst/>
            </a:endParaRPr>
          </a:p>
          <a:p>
            <a:pPr marL="457200" lvl="1" indent="0">
              <a:buClr>
                <a:srgbClr val="FF0000"/>
              </a:buClr>
              <a:buNone/>
            </a:pPr>
            <a:r>
              <a:rPr lang="en-US" sz="1900" b="0" dirty="0">
                <a:effectLst/>
              </a:rPr>
              <a:t>- Static synchronous compensator (STATCOM) is a central device of modern flexible AC transmission system compared with the traditional reactive power compensation device. STATCOM has a advantages of fast response, absorb reactive continuous harmonic current, low loss, small size etc. STATCOM has become an important development direction of reactive power and harmonic compensation</a:t>
            </a:r>
            <a:r>
              <a:rPr lang="en-US" sz="1800" b="0" dirty="0"/>
              <a:t>.</a:t>
            </a:r>
          </a:p>
          <a:p>
            <a:pPr lvl="1">
              <a:buClr>
                <a:srgbClr val="FF0000"/>
              </a:buClr>
              <a:buFont typeface="Wingdings" panose="05000000000000000000" pitchFamily="2" charset="2"/>
              <a:buChar char="Ø"/>
            </a:pPr>
            <a:endParaRPr lang="en-US" sz="1800" b="0" dirty="0"/>
          </a:p>
          <a:p>
            <a:pPr>
              <a:buClr>
                <a:srgbClr val="FF0000"/>
              </a:buClr>
              <a:buFont typeface="Wingdings" panose="05000000000000000000" pitchFamily="2" charset="2"/>
              <a:buChar char="Ø"/>
            </a:pPr>
            <a:r>
              <a:rPr lang="en-US" sz="2300" b="0" dirty="0">
                <a:effectLst/>
              </a:rPr>
              <a:t>Using STATCOM Interfacing Of Renewable Energy Source To Grid And Power Quality Improvement.</a:t>
            </a:r>
            <a:endParaRPr lang="en-IN" sz="2300" b="0" dirty="0">
              <a:effectLst/>
            </a:endParaRPr>
          </a:p>
          <a:p>
            <a:pPr marL="457200" lvl="1" indent="0">
              <a:buClr>
                <a:srgbClr val="FF0000"/>
              </a:buClr>
              <a:buNone/>
            </a:pPr>
            <a:r>
              <a:rPr lang="en-US" sz="1900" b="0" dirty="0">
                <a:effectLst/>
              </a:rPr>
              <a:t>- We use novel idea using Facts devices and interface source to grid propose system Facts device use as STATCOM.</a:t>
            </a:r>
            <a:endParaRPr lang="en-IN" sz="1900" b="0" dirty="0">
              <a:effectLst/>
            </a:endParaRPr>
          </a:p>
          <a:p>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A084F2-E886-49ED-9196-5EC757C3E687}"/>
              </a:ext>
            </a:extLst>
          </p:cNvPr>
          <p:cNvSpPr>
            <a:spLocks noGrp="1"/>
          </p:cNvSpPr>
          <p:nvPr>
            <p:ph idx="1"/>
          </p:nvPr>
        </p:nvSpPr>
        <p:spPr/>
        <p:txBody>
          <a:bodyPr/>
          <a:lstStyle/>
          <a:p>
            <a:pPr>
              <a:buFont typeface="Wingdings" panose="05000000000000000000" pitchFamily="2" charset="2"/>
              <a:buNone/>
              <a:defRPr/>
            </a:pPr>
            <a:endParaRPr lang="en-US" dirty="0"/>
          </a:p>
          <a:p>
            <a:pPr>
              <a:buFont typeface="Wingdings" panose="05000000000000000000" pitchFamily="2" charset="2"/>
              <a:buNone/>
              <a:defRPr/>
            </a:pPr>
            <a:endParaRPr lang="en-US" dirty="0"/>
          </a:p>
        </p:txBody>
      </p:sp>
      <p:sp>
        <p:nvSpPr>
          <p:cNvPr id="6" name="Content Placeholder 2">
            <a:extLst>
              <a:ext uri="{FF2B5EF4-FFF2-40B4-BE49-F238E27FC236}">
                <a16:creationId xmlns:a16="http://schemas.microsoft.com/office/drawing/2014/main" xmlns="" id="{36F92D25-C6B1-49AE-856A-A69E88AFCB12}"/>
              </a:ext>
            </a:extLst>
          </p:cNvPr>
          <p:cNvSpPr txBox="1">
            <a:spLocks/>
          </p:cNvSpPr>
          <p:nvPr/>
        </p:nvSpPr>
        <p:spPr bwMode="auto">
          <a:xfrm>
            <a:off x="685800" y="1511982"/>
            <a:ext cx="8458200" cy="5841454"/>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kumimoji="1" sz="2400" b="1">
                <a:solidFill>
                  <a:schemeClr val="tx1"/>
                </a:solidFill>
                <a:latin typeface="+mn-lt"/>
              </a:defRPr>
            </a:lvl3pPr>
            <a:lvl4pPr marL="1600200" indent="-228600" algn="l" rtl="0" eaLnBrk="0" fontAlgn="base" hangingPunct="0">
              <a:spcBef>
                <a:spcPct val="20000"/>
              </a:spcBef>
              <a:spcAft>
                <a:spcPct val="0"/>
              </a:spcAft>
              <a:buChar char="–"/>
              <a:defRPr kumimoji="1"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b="1">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b="1">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b="1">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b="1">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b="1">
                <a:solidFill>
                  <a:schemeClr val="tx1"/>
                </a:solidFill>
                <a:latin typeface="+mn-lt"/>
              </a:defRPr>
            </a:lvl9pPr>
          </a:lstStyle>
          <a:p>
            <a:pPr>
              <a:buClr>
                <a:srgbClr val="FF0000"/>
              </a:buClr>
              <a:buFont typeface="Wingdings" panose="05000000000000000000" pitchFamily="2" charset="2"/>
              <a:buChar char="Ø"/>
            </a:pPr>
            <a:r>
              <a:rPr lang="en-US" sz="2300" b="0" kern="0" dirty="0">
                <a:effectLst/>
              </a:rPr>
              <a:t>Improvement of Voltage Quality in AC Network by use of STATCOM -2005Mazurov M.I., Nikolaev A.V., </a:t>
            </a:r>
            <a:r>
              <a:rPr lang="en-US" sz="2300" b="0" kern="0" dirty="0" err="1">
                <a:effectLst/>
              </a:rPr>
              <a:t>Lozinova</a:t>
            </a:r>
            <a:r>
              <a:rPr lang="en-US" sz="2300" b="0" kern="0" dirty="0">
                <a:effectLst/>
              </a:rPr>
              <a:t> N.G.</a:t>
            </a:r>
            <a:endParaRPr lang="en-IN" sz="2300" b="0" kern="0" dirty="0">
              <a:effectLst/>
            </a:endParaRPr>
          </a:p>
          <a:p>
            <a:pPr marL="457200" lvl="1" indent="0">
              <a:buClr>
                <a:srgbClr val="FF0000"/>
              </a:buClr>
              <a:buNone/>
            </a:pPr>
            <a:r>
              <a:rPr lang="en-US" sz="1900" b="0" kern="0" dirty="0"/>
              <a:t>- As the STATCOM control by PWM controls current of the phase      reactor, the problem of compensation of high harmonic by use of STATCOM can be solve by forming the current containing compensatory components of high harmonic in phase of reactor and in phase of network transformer</a:t>
            </a:r>
            <a:r>
              <a:rPr lang="en-US" sz="1500" b="0" kern="0" dirty="0"/>
              <a:t>.</a:t>
            </a:r>
          </a:p>
          <a:p>
            <a:pPr lvl="1">
              <a:buClr>
                <a:srgbClr val="FF0000"/>
              </a:buClr>
              <a:buFont typeface="Wingdings" panose="05000000000000000000" pitchFamily="2" charset="2"/>
              <a:buChar char="Ø"/>
            </a:pPr>
            <a:endParaRPr lang="en-IN" sz="1500" b="0" kern="0" dirty="0"/>
          </a:p>
          <a:p>
            <a:pPr>
              <a:buClr>
                <a:srgbClr val="FF0000"/>
              </a:buClr>
              <a:buFont typeface="Wingdings" panose="05000000000000000000" pitchFamily="2" charset="2"/>
              <a:buChar char="Ø"/>
            </a:pPr>
            <a:r>
              <a:rPr lang="en-US" sz="2300" b="0" kern="0" dirty="0">
                <a:effectLst/>
              </a:rPr>
              <a:t>Application of STATCOM for Harmonic Mitigation and Power Factor Improvement Using Direct Current Control Technique 2017 IEEE</a:t>
            </a:r>
            <a:r>
              <a:rPr lang="en-US" sz="2300" kern="0" dirty="0">
                <a:effectLst/>
              </a:rPr>
              <a:t>.</a:t>
            </a:r>
            <a:endParaRPr lang="en-IN" sz="2300" kern="0" dirty="0">
              <a:effectLst/>
            </a:endParaRPr>
          </a:p>
          <a:p>
            <a:pPr marL="457200" lvl="1" indent="0">
              <a:buClr>
                <a:srgbClr val="FF0000"/>
              </a:buClr>
              <a:buNone/>
            </a:pPr>
            <a:r>
              <a:rPr lang="en-US" sz="1900" b="0" kern="0" dirty="0"/>
              <a:t>- It is observed that this method is complex in implementation as compared to indirect current control method but due to fast response and precise nature of direct current control method, STATCOM acts as a highly proficient device for power factor improvement and harmonic reduction.</a:t>
            </a:r>
            <a:endParaRPr lang="en-IN" sz="1900" b="0" kern="0" dirty="0"/>
          </a:p>
        </p:txBody>
      </p:sp>
    </p:spTree>
  </p:cSld>
  <p:clrMapOvr>
    <a:masterClrMapping/>
  </p:clrMapOvr>
</p:sld>
</file>

<file path=ppt/theme/theme1.xml><?xml version="1.0" encoding="utf-8"?>
<a:theme xmlns:a="http://schemas.openxmlformats.org/drawingml/2006/main" name="AIIA00">
  <a:themeElements>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AIIA00">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IA00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AIIA00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GCSE01</Template>
  <TotalTime>3113</TotalTime>
  <Words>968</Words>
  <Application>Microsoft Office PowerPoint</Application>
  <PresentationFormat>On-screen Show (4:3)</PresentationFormat>
  <Paragraphs>209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AIIA00</vt:lpstr>
      <vt:lpstr>     RAJIV GANDHI COLLEGE OF ENGINEERING &amp;  RESEARCH, NAGPUR   Department Of Electrical Engineering   </vt:lpstr>
      <vt:lpstr>Contents</vt:lpstr>
      <vt:lpstr>Introduction </vt:lpstr>
      <vt:lpstr>PowerPoint Presentation</vt:lpstr>
      <vt:lpstr>Abstract</vt:lpstr>
      <vt:lpstr>Aim</vt:lpstr>
      <vt:lpstr> Objective </vt:lpstr>
      <vt:lpstr>Literature Survey</vt:lpstr>
      <vt:lpstr>PowerPoint Presentation</vt:lpstr>
      <vt:lpstr>Propose Work</vt:lpstr>
      <vt:lpstr>PowerPoint Presentation</vt:lpstr>
      <vt:lpstr>System Diagram</vt:lpstr>
      <vt:lpstr>Methodology</vt:lpstr>
      <vt:lpstr>Implementations</vt:lpstr>
      <vt:lpstr>PowerPoint Presentation</vt:lpstr>
      <vt:lpstr>PowerPoint Presentation</vt:lpstr>
      <vt:lpstr>Results :</vt:lpstr>
      <vt:lpstr>PowerPoint Presentation</vt:lpstr>
      <vt:lpstr>RL Load</vt:lpstr>
      <vt:lpstr>PowerPoint Presentation</vt:lpstr>
      <vt:lpstr>Capacitive Load</vt:lpstr>
      <vt:lpstr>Capacitive Load</vt:lpstr>
      <vt:lpstr>References</vt:lpstr>
      <vt:lpstr>Publication/Presentation</vt:lpstr>
      <vt:lpstr>PowerPoint Presentation</vt:lpstr>
    </vt:vector>
  </TitlesOfParts>
  <Company>Università di Pisa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dc:title>
  <dc:creator>Giuseppe Attardi</dc:creator>
  <cp:lastModifiedBy>DELL</cp:lastModifiedBy>
  <cp:revision>420</cp:revision>
  <dcterms:created xsi:type="dcterms:W3CDTF">2002-09-10T18:29:40Z</dcterms:created>
  <dcterms:modified xsi:type="dcterms:W3CDTF">2019-03-23T02:36:20Z</dcterms:modified>
</cp:coreProperties>
</file>