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0"/>
  </p:notesMasterIdLst>
  <p:sldIdLst>
    <p:sldId id="293" r:id="rId2"/>
    <p:sldId id="295" r:id="rId3"/>
    <p:sldId id="296" r:id="rId4"/>
    <p:sldId id="364" r:id="rId5"/>
    <p:sldId id="297" r:id="rId6"/>
    <p:sldId id="351" r:id="rId7"/>
    <p:sldId id="352" r:id="rId8"/>
    <p:sldId id="357" r:id="rId9"/>
    <p:sldId id="353" r:id="rId10"/>
    <p:sldId id="355" r:id="rId11"/>
    <p:sldId id="358" r:id="rId12"/>
    <p:sldId id="359" r:id="rId13"/>
    <p:sldId id="360" r:id="rId14"/>
    <p:sldId id="361" r:id="rId15"/>
    <p:sldId id="362" r:id="rId16"/>
    <p:sldId id="356" r:id="rId17"/>
    <p:sldId id="354" r:id="rId18"/>
    <p:sldId id="3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66"/>
    <a:srgbClr val="381206"/>
    <a:srgbClr val="D92DD9"/>
    <a:srgbClr val="FEF9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27" autoAdjust="0"/>
  </p:normalViewPr>
  <p:slideViewPr>
    <p:cSldViewPr>
      <p:cViewPr>
        <p:scale>
          <a:sx n="75" d="100"/>
          <a:sy n="75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7159-2D86-4DD8-8611-7E4E65557D97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553E-1658-453E-95FC-C4E262689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232AF-FCB1-48D0-84E6-B1C695B2E6A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553E-1658-453E-95FC-C4E262689D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C138C-3AC9-46CA-8AD1-EF3F967EB3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553E-1658-453E-95FC-C4E262689D6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 wave comparison control compared the detected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deviation between the current actual value and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with the high frequency triangular carrier phase pulse,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pulse as the inverter switching device to control signal,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in the inverter output to obtain the desired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waveform, the control process is shown in figure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553E-1658-453E-95FC-C4E262689D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4770-62B6-4875-A379-FDCD78BC8B8A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2E75-5EF9-4680-BC13-BE53F78A4E1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A19E-D319-40E7-8022-F3AD76892E26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DED-248A-4F28-BDCE-9136B44AD32A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913C-B766-4F52-8B43-83A8E1405CB1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382D-6715-4E3F-81B8-1811EC959F97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348-7150-42AD-A529-E5C5A065F5E4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6D5D-05DF-4271-B7FF-BA20471727AE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DEC-B466-4908-B461-702C6FDDCDC6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FB1-2E53-486A-9C1B-4D4F1D9A78FF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F608-3229-4C00-955C-C26452D5170B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Z Source Based Multilevel Inverter with Reduction of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3490-9D20-4D4B-B384-5563D0B47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kshay_Kadu_Pre_Sub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earch/searchresult.jsp?searchWithin=p_Authors:.QT.Dommel,%20H.W..QT.&amp;searchWithin=p_Author_Ids:37271979200&amp;newsearch=true" TargetMode="External"/><Relationship Id="rId2" Type="http://schemas.openxmlformats.org/officeDocument/2006/relationships/hyperlink" Target="http://ieeexplore.ieee.org/search/searchresult.jsp?searchWithin=p_Authors:.QT.Osborne,%20M.M..QT.&amp;searchWithin=p_Author_Ids:37266637500&amp;newsearch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eeexplore.ieee.org/search/searchresult.jsp?searchWithin=p_Authors:.QT.Strbac,%20G..QT.&amp;searchWithin=p_Author_Ids:37271902800&amp;newsearch=true" TargetMode="External"/><Relationship Id="rId4" Type="http://schemas.openxmlformats.org/officeDocument/2006/relationships/hyperlink" Target="http://ieeexplore.ieee.org/search/searchresult.jsp?searchWithin=p_Authors:.QT.Shen,%20Z.J..QT.&amp;searchWithin=p_Author_Ids:37279546700&amp;newsearch=tru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1470025"/>
          </a:xfrm>
        </p:spPr>
        <p:txBody>
          <a:bodyPr>
            <a:noAutofit/>
          </a:bodyPr>
          <a:lstStyle/>
          <a:p>
            <a:pPr hangingPunct="0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Application of STATCOM for Harmonic Mitigation and Power Factor Improvement Using Direct Current Control Technique  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2000" i="1" dirty="0" smtClean="0"/>
          </a:p>
          <a:p>
            <a:r>
              <a:rPr lang="en-US" sz="2000" i="1" dirty="0" smtClean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81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at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1219200" y="2819400"/>
            <a:ext cx="6553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000" b="1" i="1" dirty="0" smtClean="0">
                <a:solidFill>
                  <a:srgbClr val="FF0000"/>
                </a:solidFill>
              </a:rPr>
              <a:t>Presented By</a:t>
            </a:r>
          </a:p>
          <a:p>
            <a:pPr hangingPunct="0"/>
            <a:endParaRPr lang="en-US" sz="2000" dirty="0" smtClean="0"/>
          </a:p>
          <a:p>
            <a:pPr hangingPunct="0"/>
            <a:r>
              <a:rPr lang="en-US" sz="2000" b="1" dirty="0" smtClean="0"/>
              <a:t>Akshay D. Kadu</a:t>
            </a:r>
          </a:p>
          <a:p>
            <a:pPr hangingPunct="0"/>
            <a:r>
              <a:rPr lang="en-US" dirty="0" smtClean="0"/>
              <a:t>Department of Electrical Engineering</a:t>
            </a:r>
          </a:p>
          <a:p>
            <a:pPr hangingPunct="0"/>
            <a:r>
              <a:rPr lang="en-US" dirty="0" smtClean="0"/>
              <a:t>Rajiv Gandhi College of Engineering and Research</a:t>
            </a:r>
          </a:p>
          <a:p>
            <a:pPr hangingPunct="0"/>
            <a:r>
              <a:rPr lang="en-US" dirty="0" smtClean="0"/>
              <a:t>Nagpur, India</a:t>
            </a:r>
          </a:p>
          <a:p>
            <a:pPr hangingPunct="0"/>
            <a:r>
              <a:rPr lang="en-US" i="1" dirty="0" smtClean="0">
                <a:hlinkClick r:id="rId3" action="ppaction://hlinkpres?slideindex=1&amp;slidetitle="/>
              </a:rPr>
              <a:t>akshaykadu001@gmail.com</a:t>
            </a:r>
            <a:endParaRPr lang="en-US" i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38200" y="57150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/>
              <a:t>SVS College of Engineering, Coimbatore, Tamil Nadu, </a:t>
            </a:r>
            <a:endParaRPr lang="en-IN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762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B050"/>
                </a:solidFill>
              </a:rPr>
              <a:t>2017 IEEE International Conference on Electrical, Computer and Communication Technologies (IEEE ICECCT 2017)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SYSTEM PARAMETERS</a:t>
            </a: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lvl="0"/>
            <a:r>
              <a:rPr lang="en-IN" sz="3000" b="1" dirty="0" smtClean="0"/>
              <a:t>SIMULATION RESULTS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endParaRPr lang="en-US" sz="3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1371601"/>
          <a:ext cx="6934200" cy="4038601"/>
        </p:xfrm>
        <a:graphic>
          <a:graphicData uri="http://schemas.openxmlformats.org/drawingml/2006/table">
            <a:tbl>
              <a:tblPr/>
              <a:tblGrid>
                <a:gridCol w="2121049"/>
                <a:gridCol w="4813151"/>
              </a:tblGrid>
              <a:tr h="11910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System Voltage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220V- line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voltage, 50 Hz, Balanced/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Distorted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3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Non- Linear Load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03020" algn="ctr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03020" algn="ctr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Three phase uncontrolled rectifier with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 =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Symbol"/>
                          <a:ea typeface="Times New Roman"/>
                          <a:cs typeface="Symbol"/>
                        </a:rPr>
                        <a:t>W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L =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mH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1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Interface Inductor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800" i="1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 5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Symbol"/>
                          <a:ea typeface="Times New Roman"/>
                          <a:cs typeface="Symbol"/>
                        </a:rPr>
                        <a:t>W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 L</a:t>
                      </a:r>
                      <a:r>
                        <a:rPr lang="en-US" sz="1800" i="1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mH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7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PI controller gains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800" i="1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800" i="1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91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DC link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18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dc1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=V</a:t>
                      </a:r>
                      <a:r>
                        <a:rPr lang="en-US" sz="18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dc2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359V, 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8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dc1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=C</a:t>
                      </a:r>
                      <a:r>
                        <a:rPr lang="en-US" sz="18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dc2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Calibri"/>
                        </a:rPr>
                        <a:t>μ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18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dcref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 359V </a:t>
                      </a:r>
                      <a:endParaRPr lang="en-US" sz="1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Autofit/>
          </a:bodyPr>
          <a:lstStyle/>
          <a:p>
            <a:r>
              <a:rPr lang="en-IN" sz="3000" b="1" dirty="0" smtClean="0"/>
              <a:t>SIMULATION RESULTS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lvl="0"/>
            <a:r>
              <a:rPr lang="en-IN" sz="2800" i="1" dirty="0" smtClean="0"/>
              <a:t>Non-Linear Load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2561" name="Object 1"/>
          <p:cNvGraphicFramePr>
            <a:graphicFrameLocks noChangeAspect="1"/>
          </p:cNvGraphicFramePr>
          <p:nvPr/>
        </p:nvGraphicFramePr>
        <p:xfrm>
          <a:off x="842254" y="1143000"/>
          <a:ext cx="7463546" cy="2286000"/>
        </p:xfrm>
        <a:graphic>
          <a:graphicData uri="http://schemas.openxmlformats.org/presentationml/2006/ole">
            <p:oleObj spid="_x0000_s322561" r:id="rId3" imgW="7685380" imgH="3484345" progId="Visio.Drawing.11">
              <p:embed/>
            </p:oleObj>
          </a:graphicData>
        </a:graphic>
      </p:graphicFrame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228600" y="3362980"/>
            <a:ext cx="891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(Before Compensation)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Fig. No.6 System voltage and current waveform for non linear load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838200" y="3886200"/>
          <a:ext cx="7543800" cy="2286000"/>
        </p:xfrm>
        <a:graphic>
          <a:graphicData uri="http://schemas.openxmlformats.org/presentationml/2006/ole">
            <p:oleObj spid="_x0000_s322564" r:id="rId4" imgW="7702218" imgH="3484345" progId="Visio.Drawing.11">
              <p:embed/>
            </p:oleObj>
          </a:graphicData>
        </a:graphic>
      </p:graphicFrame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0" y="618238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(After Compensation)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Fig. No.7 System voltage and current waveform for non linear load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Autofit/>
          </a:bodyPr>
          <a:lstStyle/>
          <a:p>
            <a:r>
              <a:rPr lang="en-IN" sz="3000" b="1" dirty="0" smtClean="0"/>
              <a:t>SIMULATION RESULTS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AU" i="1" dirty="0" smtClean="0"/>
              <a:t>Linear &amp; Non-Linear Load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1537" name="Object 1"/>
          <p:cNvGraphicFramePr>
            <a:graphicFrameLocks noChangeAspect="1"/>
          </p:cNvGraphicFramePr>
          <p:nvPr/>
        </p:nvGraphicFramePr>
        <p:xfrm>
          <a:off x="990600" y="990600"/>
          <a:ext cx="7467600" cy="2209800"/>
        </p:xfrm>
        <a:graphic>
          <a:graphicData uri="http://schemas.openxmlformats.org/presentationml/2006/ole">
            <p:oleObj spid="_x0000_s321537" r:id="rId3" imgW="7784495" imgH="3484345" progId="Visio.Drawing.11">
              <p:embed/>
            </p:oleObj>
          </a:graphicData>
        </a:graphic>
      </p:graphicFrame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0" y="319147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Before Compensation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Fig. No.8 System voltage and current waveform for non linear load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990600" y="3733800"/>
          <a:ext cx="7543800" cy="2209800"/>
        </p:xfrm>
        <a:graphic>
          <a:graphicData uri="http://schemas.openxmlformats.org/presentationml/2006/ole">
            <p:oleObj spid="_x0000_s321540" r:id="rId4" imgW="7821232" imgH="3484345" progId="Visio.Drawing.11">
              <p:embed/>
            </p:oleObj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" y="593467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After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Compensation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Fig. No.9 System voltage and current waveform for non linear load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i="1" dirty="0" smtClean="0">
                <a:latin typeface="+mn-lt"/>
                <a:ea typeface="+mn-ea"/>
                <a:cs typeface="+mn-cs"/>
              </a:rPr>
              <a:t>THD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RESULTS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20514" name="Object 2"/>
          <p:cNvGraphicFramePr>
            <a:graphicFrameLocks noChangeAspect="1"/>
          </p:cNvGraphicFramePr>
          <p:nvPr/>
        </p:nvGraphicFramePr>
        <p:xfrm>
          <a:off x="1219200" y="838200"/>
          <a:ext cx="6629400" cy="2438400"/>
        </p:xfrm>
        <a:graphic>
          <a:graphicData uri="http://schemas.openxmlformats.org/presentationml/2006/ole">
            <p:oleObj spid="_x0000_s320514" name="Visio" r:id="rId3" imgW="7246063" imgH="4557755" progId="Visio.Drawing.11">
              <p:embed/>
            </p:oleObj>
          </a:graphicData>
        </a:graphic>
      </p:graphicFrame>
      <p:graphicFrame>
        <p:nvGraphicFramePr>
          <p:cNvPr id="320513" name="Object 1"/>
          <p:cNvGraphicFramePr>
            <a:graphicFrameLocks noChangeAspect="1"/>
          </p:cNvGraphicFramePr>
          <p:nvPr/>
        </p:nvGraphicFramePr>
        <p:xfrm>
          <a:off x="1447800" y="3733800"/>
          <a:ext cx="6400800" cy="2362200"/>
        </p:xfrm>
        <a:graphic>
          <a:graphicData uri="http://schemas.openxmlformats.org/presentationml/2006/ole">
            <p:oleObj spid="_x0000_s320513" name="Visio" r:id="rId4" imgW="7162638" imgH="4504238" progId="Visio.Drawing.11">
              <p:embed/>
            </p:oleObj>
          </a:graphicData>
        </a:graphic>
      </p:graphicFrame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(a)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(Before Compensation)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5966936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(b)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(After Compensation)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Fig. 10 Phase B Current waveform Harmonic (FFT) analysis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Autofit/>
          </a:bodyPr>
          <a:lstStyle/>
          <a:p>
            <a:r>
              <a:rPr lang="en-IN" sz="3000" b="1" dirty="0" smtClean="0"/>
              <a:t>SIMULATION RESULTS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endParaRPr lang="en-US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4270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Factor Measurement</a:t>
            </a:r>
          </a:p>
        </p:txBody>
      </p:sp>
      <p:graphicFrame>
        <p:nvGraphicFramePr>
          <p:cNvPr id="328706" name="Object 2"/>
          <p:cNvGraphicFramePr>
            <a:graphicFrameLocks noChangeAspect="1"/>
          </p:cNvGraphicFramePr>
          <p:nvPr/>
        </p:nvGraphicFramePr>
        <p:xfrm>
          <a:off x="1219200" y="1371600"/>
          <a:ext cx="7162800" cy="3429000"/>
        </p:xfrm>
        <a:graphic>
          <a:graphicData uri="http://schemas.openxmlformats.org/presentationml/2006/ole">
            <p:oleObj spid="_x0000_s328706" r:id="rId3" imgW="6926237" imgH="3493808" progId="Visio.Drawing.11">
              <p:embed/>
            </p:oleObj>
          </a:graphicData>
        </a:graphic>
      </p:graphicFrame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0" y="50292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(a)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(Before Compensation)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PMingLiU" pitchFamily="18" charset="-120"/>
                <a:cs typeface="Arial" pitchFamily="34" charset="0"/>
              </a:rPr>
              <a:t>Fig.11 The B phase power factor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Autofit/>
          </a:bodyPr>
          <a:lstStyle/>
          <a:p>
            <a:r>
              <a:rPr lang="en-IN" sz="3000" b="1" dirty="0" smtClean="0"/>
              <a:t>SIMULATION RESULTS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endParaRPr lang="en-US" sz="3000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021173" y="1447800"/>
          <a:ext cx="7360827" cy="3429000"/>
        </p:xfrm>
        <a:graphic>
          <a:graphicData uri="http://schemas.openxmlformats.org/presentationml/2006/ole">
            <p:oleObj spid="_x0000_s327681" r:id="rId3" imgW="6932409" imgH="3562731" progId="Visio.Drawing.11">
              <p:embed/>
            </p:oleObj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853226"/>
            <a:ext cx="9144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(b)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(Before Compensation)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PMingLiU" pitchFamily="18" charset="-120"/>
                <a:cs typeface="Arial" pitchFamily="34" charset="0"/>
              </a:rPr>
              <a:t>Fig.12 The B phase power factor</a:t>
            </a:r>
            <a:endParaRPr kumimoji="0" lang="en-AU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4572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Factor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CONCLUSIONS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830763"/>
          </a:xfrm>
        </p:spPr>
        <p:txBody>
          <a:bodyPr>
            <a:normAutofit/>
          </a:bodyPr>
          <a:lstStyle/>
          <a:p>
            <a:endParaRPr lang="en-AU" sz="2400" dirty="0" smtClean="0"/>
          </a:p>
          <a:p>
            <a:pPr algn="just">
              <a:spcAft>
                <a:spcPts val="600"/>
              </a:spcAft>
            </a:pPr>
            <a:r>
              <a:rPr lang="en-AU" sz="2400" dirty="0" smtClean="0"/>
              <a:t>Direct control method is complex in implementation as compared to indirect control method, but its response is fast and have precise controllability.</a:t>
            </a:r>
          </a:p>
          <a:p>
            <a:pPr algn="just">
              <a:spcAft>
                <a:spcPts val="600"/>
              </a:spcAft>
              <a:buNone/>
            </a:pPr>
            <a:endParaRPr lang="en-AU" sz="2400" dirty="0" smtClean="0"/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It is observed that using direct control the overall power factor is improved and total harmonic distortion of system is under control.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REFERENCES</a:t>
            </a:r>
            <a:br>
              <a:rPr lang="en-US" sz="3000" b="1" dirty="0" smtClean="0"/>
            </a:b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8001000" cy="5867400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Narain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G.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Hingorani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 Laszlo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Gyugyi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Understanding FACTS,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Wiley-Technology &amp; Engineering, 2000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buFont typeface="+mj-lt"/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K. R.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Padiyar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Facts Controllers In Power Transmission And Distribution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New Age International (P) Limited, Publishers,2007</a:t>
            </a:r>
          </a:p>
          <a:p>
            <a:pPr lvl="0" algn="just">
              <a:buFont typeface="+mj-lt"/>
              <a:buAutoNum type="arabicPeriod"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Garica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-Gonzalez, P., Garcia-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Cerrada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A, “Control system for a PWM-based STATCOM”,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IEEE Transactions on Power Delivery,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Vol. 15, Issue.4, pp.1252-1257, Oct-2000</a:t>
            </a:r>
          </a:p>
          <a:p>
            <a:pPr lvl="0" algn="just">
              <a:buFont typeface="+mj-lt"/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Li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Shengqing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 Li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Weizhou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Wenxiang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Zeng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Huanyue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“The Direct Current Control Method of STATCOM and It’s Simulation”,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Third International conference ISDEA,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pp.1426-1429, Jan-2013.</a:t>
            </a:r>
          </a:p>
          <a:p>
            <a:pPr lvl="0" algn="just">
              <a:buFont typeface="+mj-lt"/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Hanson, D.J. , Woodhouse, M.L. ,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Horwill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C. ,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Monkhouse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D.R. , Osborne, M.M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.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“STATCOM: a new era of reactive compensation”,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IET Power </a:t>
            </a:r>
            <a:r>
              <a:rPr lang="en-IN" sz="1600" i="1" dirty="0" err="1" smtClean="0"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., Vol.16, Issue.3, pp.151-160, June-2002.</a:t>
            </a:r>
          </a:p>
          <a:p>
            <a:pPr lvl="0" algn="just">
              <a:buFont typeface="+mj-lt"/>
              <a:buAutoNum type="arabicPeriod"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W. ; Marti, J.R. ;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Dommel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H.W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.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“Harmonic analysis of systems with static compensators”,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IEEE Transactions on power system,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Vol. 6, Issue.1, pp183-190, Feb-1991</a:t>
            </a:r>
          </a:p>
          <a:p>
            <a:pPr lvl="0" algn="just">
              <a:buFont typeface="+mj-lt"/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Luo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;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Zhikang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Shuai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;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Wenji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Zhu ;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Shen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Z.J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hlinkClick r:id="rId4"/>
              </a:rPr>
              <a:t>.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, “Combined System for Harmonic Suppression and Reactive Power Compensation”,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IEEE Transactions on Industrial Electronics,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Vol.56, Issue.2, pp 418-428, Dec-2008</a:t>
            </a:r>
          </a:p>
          <a:p>
            <a:pPr lvl="0" algn="just">
              <a:buFont typeface="+mj-lt"/>
              <a:buAutoNum type="arabicPeriod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T.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Furuhashi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, S. Okuma and Y.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Uchikawa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"A study on the theory of instantaneous reactive power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",  IEEE Trans. Ind. Electron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.,  vol. 37,  no. 1,  pp.86 -90,  Feb-1990 </a:t>
            </a:r>
          </a:p>
          <a:p>
            <a:pPr lvl="0" algn="just">
              <a:spcAft>
                <a:spcPts val="600"/>
              </a:spcAft>
              <a:buFont typeface="+mj-lt"/>
              <a:buAutoNum type="arabicPeriod"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Saad-Saoud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Z. ;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Lisboa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M.L. ; 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Ekanayake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J.B. ; Jenkins, N. ;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Strbac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hlinkClick r:id="rId5"/>
              </a:rPr>
              <a:t>.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“Application of STATCOMs to wind farms”, IEE Proceedings- Generation, Transmission and Distribution, Vol.145, Issue 5, pp511-516, Sep-1998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IN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76200" y="6356350"/>
            <a:ext cx="2133600" cy="365125"/>
          </a:xfrm>
        </p:spPr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latin typeface="Bell MT" pitchFamily="18" charset="0"/>
              </a:rPr>
              <a:t>THANK YOU</a:t>
            </a:r>
            <a:endParaRPr lang="en-US" sz="5400" dirty="0">
              <a:latin typeface="Bell MT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008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endParaRPr lang="en-US" sz="2200" dirty="0" smtClean="0"/>
          </a:p>
          <a:p>
            <a:pPr lvl="0">
              <a:lnSpc>
                <a:spcPct val="150000"/>
              </a:lnSpc>
            </a:pPr>
            <a:r>
              <a:rPr lang="en-US" sz="2200" dirty="0" smtClean="0"/>
              <a:t>INTRODUCTION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OPERATING PRICIPLE OF STATCOM </a:t>
            </a:r>
            <a:endParaRPr lang="en-US" sz="2400" dirty="0" smtClean="0"/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DIRECT CURRENT CONTROL METHOD OF STATCOM</a:t>
            </a:r>
            <a:endParaRPr lang="en-US" sz="2400" dirty="0" smtClean="0"/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SIMULATION RESULTS</a:t>
            </a:r>
            <a:endParaRPr lang="en-US" sz="2400" dirty="0" smtClean="0"/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CONCLUSION</a:t>
            </a:r>
            <a:endParaRPr lang="en-US" sz="2400" b="1" dirty="0" smtClean="0"/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REFERENCES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fld id="{40B718A8-F7C2-4B52-819A-7EE277C067D4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000" b="1" dirty="0" smtClean="0"/>
              <a:t>INTRODUCTION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82000" cy="5059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Due to industrial development and a variety of load now a days power quality  issue gain more importance.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Improve the reliability, controllability and rapidity of modern power system has become a urgent problem to be solved.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STATCOM is the central device of modern FACTS, compared with the traditional reactive power compensation device.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STATCOM has the advantage of fast response, improve power factor, harmonic current, low loss, small size, etc.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03AC-BB05-4C8E-A93D-E597902F1AF4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3000" b="1" dirty="0" smtClean="0"/>
              <a:t>ABSTRACT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IN" sz="2400" dirty="0" smtClean="0"/>
              <a:t>STATCOM using </a:t>
            </a:r>
            <a:r>
              <a:rPr lang="en-US" sz="2400" dirty="0" smtClean="0"/>
              <a:t>direct current control method (DCC).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In direct control method instantaneous value of system current is used for feedback control hence fast response is achieved.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Compared to direct control method, indirect control method is simple but due to fast response and precise control, direct current control method is quite effective.</a:t>
            </a:r>
          </a:p>
          <a:p>
            <a:pPr algn="just"/>
            <a:r>
              <a:rPr lang="en-US" sz="2400" dirty="0" smtClean="0"/>
              <a:t>An extensive digital simulation of the  recommended STATCOM and its controller is carried out using MATLAB/SIMULINK software 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IN" sz="3000" b="1" dirty="0" smtClean="0"/>
              <a:t>OPERATING PRICIPLE OF STATCOM </a:t>
            </a:r>
            <a:endParaRPr lang="en-US" sz="3000" b="1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EE7A-8048-4ADC-977A-B41463E04E23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268289" name="Object 1"/>
          <p:cNvGraphicFramePr>
            <a:graphicFrameLocks noChangeAspect="1"/>
          </p:cNvGraphicFramePr>
          <p:nvPr/>
        </p:nvGraphicFramePr>
        <p:xfrm>
          <a:off x="2590800" y="1295400"/>
          <a:ext cx="4106333" cy="1295400"/>
        </p:xfrm>
        <a:graphic>
          <a:graphicData uri="http://schemas.openxmlformats.org/presentationml/2006/ole">
            <p:oleObj spid="_x0000_s268289" name="Visio" r:id="rId4" imgW="4259621" imgH="1379493" progId="Visio.Drawing.11">
              <p:embed/>
            </p:oleObj>
          </a:graphicData>
        </a:graphic>
      </p:graphicFrame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0" y="259080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/>
                <a:cs typeface="Times New Roman" pitchFamily="18" charset="0"/>
              </a:rPr>
              <a:t>Fig.1. Equivalent circuit of STATCOM</a:t>
            </a:r>
            <a:endParaRPr kumimoji="0" lang="en-US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3200400"/>
            <a:ext cx="8610600" cy="307816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IN" sz="2400" dirty="0" smtClean="0"/>
              <a:t>When STATCOM voltage is greater than supply voltage it inject reactive power</a:t>
            </a:r>
          </a:p>
          <a:p>
            <a:pPr lvl="0" algn="just">
              <a:buNone/>
            </a:pPr>
            <a:endParaRPr lang="en-US" sz="2400" dirty="0" smtClean="0"/>
          </a:p>
          <a:p>
            <a:pPr lvl="0" algn="just"/>
            <a:r>
              <a:rPr lang="en-IN" sz="2400" dirty="0" smtClean="0"/>
              <a:t>When STATCOM voltage is less than supply voltage it absorbs the reactive power.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IN" sz="2400" dirty="0" smtClean="0"/>
              <a:t>When both voltages are equal no interaction between STATCOM and system.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6324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Cont..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4495800" cy="4830763"/>
          </a:xfrm>
        </p:spPr>
        <p:txBody>
          <a:bodyPr>
            <a:normAutofit fontScale="92500"/>
          </a:bodyPr>
          <a:lstStyle/>
          <a:p>
            <a:pPr algn="just"/>
            <a:r>
              <a:rPr lang="en-AU" sz="2600" dirty="0" smtClean="0"/>
              <a:t>Voltage source converter is coupled to power system through reactor.</a:t>
            </a:r>
          </a:p>
          <a:p>
            <a:pPr algn="just"/>
            <a:endParaRPr lang="en-AU" sz="2600" dirty="0" smtClean="0"/>
          </a:p>
          <a:p>
            <a:pPr algn="just"/>
            <a:r>
              <a:rPr lang="en-AU" sz="2600" dirty="0" smtClean="0"/>
              <a:t>Voltage source converter used in STATCOM may be two-level or three-level type, depending on the required output power.</a:t>
            </a:r>
          </a:p>
          <a:p>
            <a:pPr algn="just"/>
            <a:endParaRPr lang="en-AU" sz="2600" dirty="0" smtClean="0"/>
          </a:p>
          <a:p>
            <a:pPr algn="just"/>
            <a:r>
              <a:rPr lang="en-AU" sz="2600" dirty="0" smtClean="0"/>
              <a:t>VSC is used to produce reactive power required for compensation.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15393" name="Object 1"/>
          <p:cNvGraphicFramePr>
            <a:graphicFrameLocks noChangeAspect="1"/>
          </p:cNvGraphicFramePr>
          <p:nvPr/>
        </p:nvGraphicFramePr>
        <p:xfrm>
          <a:off x="990600" y="1143000"/>
          <a:ext cx="2590800" cy="5029200"/>
        </p:xfrm>
        <a:graphic>
          <a:graphicData uri="http://schemas.openxmlformats.org/presentationml/2006/ole">
            <p:oleObj spid="_x0000_s315393" name="Visio" r:id="rId3" imgW="1147660" imgH="2613451" progId="Visio.Drawing.11">
              <p:embed/>
            </p:oleObj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IN" sz="2400" b="1" dirty="0" smtClean="0"/>
              <a:t>OPERATING PRICIPLE OF STATCOM </a:t>
            </a:r>
            <a:endParaRPr lang="en-US" sz="2400" b="1" dirty="0" smtClean="0"/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76200" y="6093023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/>
                <a:cs typeface="Times New Roman" pitchFamily="18" charset="0"/>
              </a:rPr>
              <a:t>Fig.2. power circuit of STATCOM</a:t>
            </a:r>
            <a:endParaRPr kumimoji="0" lang="en-US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IN" sz="2700" b="1" dirty="0" smtClean="0"/>
              <a:t>DIRECT CURRENT CONTROL METHOD OF STATCOM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382000" cy="2514600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/>
              <a:t>The control method of STATCOM has two kinds : current indirect control and direct control.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Direct current control uses track PWM technology on current instantaneous value to feedback control.</a:t>
            </a:r>
          </a:p>
          <a:p>
            <a:pPr algn="just"/>
            <a:r>
              <a:rPr lang="en-US" sz="2400" dirty="0" err="1" smtClean="0"/>
              <a:t>I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,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is a three-phase load currents, 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dcref</a:t>
            </a:r>
            <a:r>
              <a:rPr lang="en-US" sz="2400" dirty="0" smtClean="0"/>
              <a:t> is DC side voltage reference value, </a:t>
            </a:r>
            <a:r>
              <a:rPr lang="en-US" sz="2400" dirty="0" err="1" smtClean="0"/>
              <a:t>U</a:t>
            </a:r>
            <a:r>
              <a:rPr lang="en-US" sz="2400" baseline="-25000" dirty="0" err="1" smtClean="0"/>
              <a:t>dc</a:t>
            </a:r>
            <a:r>
              <a:rPr lang="en-US" sz="2400" dirty="0" smtClean="0"/>
              <a:t> is the detected DC side voltage.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zh-TW" sz="1600" b="0" i="0" u="none" strike="noStrike" cap="none" normalizeH="0" baseline="0" dirty="0" smtClean="0" bmk="OLE_LINK17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/>
                <a:cs typeface="Times New Roman" pitchFamily="18" charset="0"/>
              </a:rPr>
              <a:t>Fig.3</a:t>
            </a:r>
            <a:r>
              <a:rPr kumimoji="0" lang="en-US" altLang="zh-TW" sz="1600" b="0" i="0" u="none" strike="noStrike" cap="none" normalizeH="0" dirty="0" smtClean="0" bmk="OLE_LINK17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/>
                <a:cs typeface="Times New Roman" pitchFamily="18" charset="0"/>
              </a:rPr>
              <a:t> </a:t>
            </a:r>
            <a:r>
              <a:rPr lang="en-US" sz="1600" dirty="0" smtClean="0"/>
              <a:t>Block diagram of the instantaneous reactive and harmonic current detection method</a:t>
            </a:r>
            <a:endParaRPr kumimoji="0" lang="en-US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609600"/>
            <a:ext cx="553729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2700" b="1" dirty="0" smtClean="0"/>
              <a:t>DIRECT CURRENT CONTROL METHOD OF STATCOM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3048000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/>
              <a:t>Triangle wave comparison control compared the detected deviation between the current actual value and reference value.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After this deviated current is compared with triangular wave to obtain gate pulses for Voltage source inverter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4800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TW" dirty="0" smtClean="0" bmk="OLE_LINK17">
                <a:latin typeface="Times New Roman" pitchFamily="18" charset="0"/>
                <a:ea typeface="PMingLiU"/>
                <a:cs typeface="Times New Roman" pitchFamily="18" charset="0"/>
              </a:rPr>
              <a:t>Figure 4. Triangle wave comparison</a:t>
            </a:r>
          </a:p>
        </p:txBody>
      </p:sp>
      <p:pic>
        <p:nvPicPr>
          <p:cNvPr id="317441" name="Picture 1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1600200" y="990600"/>
            <a:ext cx="56483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IN" sz="3000" b="1" dirty="0" smtClean="0"/>
              <a:t>SYSTEM UNDER STUDY</a:t>
            </a:r>
            <a:endParaRPr lang="en-US" sz="3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418C-B2AD-4369-A195-F932E6458B95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3490-9D20-4D4B-B384-5563D0B47B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13345" name="Object 1"/>
          <p:cNvGraphicFramePr>
            <a:graphicFrameLocks noChangeAspect="1"/>
          </p:cNvGraphicFramePr>
          <p:nvPr/>
        </p:nvGraphicFramePr>
        <p:xfrm>
          <a:off x="914400" y="1295400"/>
          <a:ext cx="7391400" cy="3581400"/>
        </p:xfrm>
        <a:graphic>
          <a:graphicData uri="http://schemas.openxmlformats.org/presentationml/2006/ole">
            <p:oleObj spid="_x0000_s313345" name="Visio" r:id="rId3" imgW="6175286" imgH="3381680" progId="Visio.Drawing.11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1676400" y="4888468"/>
            <a:ext cx="579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Figure. 5 Schematic diagram of STATCOM connected power system with Linear and Non-Linear load</a:t>
            </a:r>
            <a:endParaRPr lang="en-IN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816</Words>
  <Application>Microsoft Office PowerPoint</Application>
  <PresentationFormat>On-screen Show (4:3)</PresentationFormat>
  <Paragraphs>171</Paragraphs>
  <Slides>18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Visio</vt:lpstr>
      <vt:lpstr>Microsoft Office Visio Drawing</vt:lpstr>
      <vt:lpstr> Application of STATCOM for Harmonic Mitigation and Power Factor Improvement Using Direct Current Control Technique   </vt:lpstr>
      <vt:lpstr>CONTENT</vt:lpstr>
      <vt:lpstr>INTRODUCTION</vt:lpstr>
      <vt:lpstr>ABSTRACT</vt:lpstr>
      <vt:lpstr>OPERATING PRICIPLE OF STATCOM </vt:lpstr>
      <vt:lpstr>OPERATING PRICIPLE OF STATCOM </vt:lpstr>
      <vt:lpstr>DIRECT CURRENT CONTROL METHOD OF STATCOM </vt:lpstr>
      <vt:lpstr>DIRECT CURRENT CONTROL METHOD OF STATCOM </vt:lpstr>
      <vt:lpstr>SYSTEM UNDER STUDY</vt:lpstr>
      <vt:lpstr>SIMULATION RESULTS </vt:lpstr>
      <vt:lpstr>SIMULATION RESULTS </vt:lpstr>
      <vt:lpstr>SIMULATION RESULTS </vt:lpstr>
      <vt:lpstr>THD Analysis</vt:lpstr>
      <vt:lpstr>SIMULATION RESULTS </vt:lpstr>
      <vt:lpstr>SIMULATION RESULTS </vt:lpstr>
      <vt:lpstr>CONCLUSIONS</vt:lpstr>
      <vt:lpstr>REFERENCES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</dc:creator>
  <cp:lastModifiedBy>fhg</cp:lastModifiedBy>
  <cp:revision>99</cp:revision>
  <dcterms:created xsi:type="dcterms:W3CDTF">2014-03-30T03:37:21Z</dcterms:created>
  <dcterms:modified xsi:type="dcterms:W3CDTF">2019-01-04T11:18:04Z</dcterms:modified>
</cp:coreProperties>
</file>