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" userId="1e3173484faf05b0" providerId="LiveId" clId="{CFECAFD4-ADC3-4A6D-9A2D-97D8EE471DDD}"/>
    <pc:docChg chg="custSel modSld">
      <pc:chgData name="Tom H" userId="1e3173484faf05b0" providerId="LiveId" clId="{CFECAFD4-ADC3-4A6D-9A2D-97D8EE471DDD}" dt="2021-08-20T10:29:53.699" v="121" actId="478"/>
      <pc:docMkLst>
        <pc:docMk/>
      </pc:docMkLst>
      <pc:sldChg chg="delSp modSp mod">
        <pc:chgData name="Tom H" userId="1e3173484faf05b0" providerId="LiveId" clId="{CFECAFD4-ADC3-4A6D-9A2D-97D8EE471DDD}" dt="2021-08-20T10:29:53.699" v="121" actId="478"/>
        <pc:sldMkLst>
          <pc:docMk/>
          <pc:sldMk cId="638852337" sldId="256"/>
        </pc:sldMkLst>
        <pc:spChg chg="del mod">
          <ac:chgData name="Tom H" userId="1e3173484faf05b0" providerId="LiveId" clId="{CFECAFD4-ADC3-4A6D-9A2D-97D8EE471DDD}" dt="2021-08-20T10:29:53.699" v="121" actId="478"/>
          <ac:spMkLst>
            <pc:docMk/>
            <pc:sldMk cId="638852337" sldId="256"/>
            <ac:spMk id="4" creationId="{E2D1FDA0-9CA6-4A08-B102-D01806CD9C7C}"/>
          </ac:spMkLst>
        </pc:spChg>
      </pc:sldChg>
      <pc:sldChg chg="modSp mod">
        <pc:chgData name="Tom H" userId="1e3173484faf05b0" providerId="LiveId" clId="{CFECAFD4-ADC3-4A6D-9A2D-97D8EE471DDD}" dt="2021-08-16T02:00:17.829" v="7" actId="20577"/>
        <pc:sldMkLst>
          <pc:docMk/>
          <pc:sldMk cId="2236360919" sldId="262"/>
        </pc:sldMkLst>
        <pc:spChg chg="mod">
          <ac:chgData name="Tom H" userId="1e3173484faf05b0" providerId="LiveId" clId="{CFECAFD4-ADC3-4A6D-9A2D-97D8EE471DDD}" dt="2021-08-16T02:00:17.829" v="7" actId="20577"/>
          <ac:spMkLst>
            <pc:docMk/>
            <pc:sldMk cId="2236360919" sldId="262"/>
            <ac:spMk id="2" creationId="{1C92A046-FDB2-4677-860E-8BD256ED0787}"/>
          </ac:spMkLst>
        </pc:spChg>
      </pc:sldChg>
      <pc:sldChg chg="modSp mod">
        <pc:chgData name="Tom H" userId="1e3173484faf05b0" providerId="LiveId" clId="{CFECAFD4-ADC3-4A6D-9A2D-97D8EE471DDD}" dt="2021-08-16T02:11:43.797" v="106" actId="20577"/>
        <pc:sldMkLst>
          <pc:docMk/>
          <pc:sldMk cId="3731332605" sldId="267"/>
        </pc:sldMkLst>
        <pc:spChg chg="mod">
          <ac:chgData name="Tom H" userId="1e3173484faf05b0" providerId="LiveId" clId="{CFECAFD4-ADC3-4A6D-9A2D-97D8EE471DDD}" dt="2021-08-16T02:11:43.797" v="106" actId="20577"/>
          <ac:spMkLst>
            <pc:docMk/>
            <pc:sldMk cId="3731332605" sldId="267"/>
            <ac:spMk id="3" creationId="{C9F6AE36-82E7-46A7-8DB3-5CB76541C846}"/>
          </ac:spMkLst>
        </pc:spChg>
      </pc:sldChg>
      <pc:sldChg chg="addSp modSp mod">
        <pc:chgData name="Tom H" userId="1e3173484faf05b0" providerId="LiveId" clId="{CFECAFD4-ADC3-4A6D-9A2D-97D8EE471DDD}" dt="2021-08-16T02:02:43.385" v="49" actId="20577"/>
        <pc:sldMkLst>
          <pc:docMk/>
          <pc:sldMk cId="1322631851" sldId="269"/>
        </pc:sldMkLst>
        <pc:spChg chg="add mod">
          <ac:chgData name="Tom H" userId="1e3173484faf05b0" providerId="LiveId" clId="{CFECAFD4-ADC3-4A6D-9A2D-97D8EE471DDD}" dt="2021-08-16T02:02:31.726" v="41" actId="14100"/>
          <ac:spMkLst>
            <pc:docMk/>
            <pc:sldMk cId="1322631851" sldId="269"/>
            <ac:spMk id="6" creationId="{FA8E2960-76B1-47C2-9D6D-F10F099C3232}"/>
          </ac:spMkLst>
        </pc:spChg>
        <pc:spChg chg="add mod">
          <ac:chgData name="Tom H" userId="1e3173484faf05b0" providerId="LiveId" clId="{CFECAFD4-ADC3-4A6D-9A2D-97D8EE471DDD}" dt="2021-08-16T02:02:43.385" v="49" actId="20577"/>
          <ac:spMkLst>
            <pc:docMk/>
            <pc:sldMk cId="1322631851" sldId="269"/>
            <ac:spMk id="7" creationId="{E78AFBCE-93C6-479E-A5BC-47455D5D9898}"/>
          </ac:spMkLst>
        </pc:spChg>
      </pc:sldChg>
      <pc:sldChg chg="modSp mod">
        <pc:chgData name="Tom H" userId="1e3173484faf05b0" providerId="LiveId" clId="{CFECAFD4-ADC3-4A6D-9A2D-97D8EE471DDD}" dt="2021-08-17T13:13:01.003" v="119" actId="20577"/>
        <pc:sldMkLst>
          <pc:docMk/>
          <pc:sldMk cId="852743622" sldId="270"/>
        </pc:sldMkLst>
        <pc:spChg chg="mod">
          <ac:chgData name="Tom H" userId="1e3173484faf05b0" providerId="LiveId" clId="{CFECAFD4-ADC3-4A6D-9A2D-97D8EE471DDD}" dt="2021-08-17T13:13:01.003" v="119" actId="20577"/>
          <ac:spMkLst>
            <pc:docMk/>
            <pc:sldMk cId="852743622" sldId="270"/>
            <ac:spMk id="6" creationId="{388A91AD-87C9-468B-A3E7-BB2D13A5B7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61E3-5B7D-48D4-ADA7-412AA2A656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DCE0E-141B-4E96-A60C-220A3DBC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8E4C-4899-46F3-876C-131CFAFA7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07F71-E4D3-49E2-B256-8E4EB926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3027-3D5E-4686-8B58-FC742A7B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83C5-A87F-4511-A935-51A835EA7145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6109-0F44-4830-81E5-E2FDD913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CA62-CC5F-46CB-9054-64D0407B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F71B-3050-485E-B932-66B16D0F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77FB0-F4E5-4F19-A215-FD41F997D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B3BD-D36F-4BB4-BC2B-8A50D97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5F03-BD87-4189-A574-500F99C49709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1007-03E4-420F-901B-170F8B1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C16D-AB30-4E27-B8D5-484F208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A3A9-D711-42DF-9636-71834E0FD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8F908-5080-4094-A727-69F6EB11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984C-6E1B-407B-8224-5B8BDDA1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82C-2B8F-468B-94E6-C032CA42EB58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D8B3-3393-4B2F-9C8F-F73EC3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891A-7D40-464C-8FB6-F7341AC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89E-BA5C-466A-857C-14EC784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A12B-6D37-46AD-A7C9-A9C206A5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725F-81A6-4D46-9FA2-1BDB48A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E8FC-CE83-4DB4-B9A6-0C912D8FA1CC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0FA0-EEEB-47AC-9CDB-CDC47D6D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26DB-4697-417E-B9DF-435915BB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BB3F-16BD-4049-A825-DB6DF98B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F414-BDF5-41B2-B510-F498531A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C3CA-2140-4822-9C99-2DDCEDA4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3D3-4DFB-43BF-86F6-0992EF1BF43D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80F1A-1AFF-40C0-9359-93AEC5FB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95D6-89A5-4B81-893A-E611772F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D359-642C-4FFF-9BB5-2066EE03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FB83-EC44-47CF-A6B6-9CF6D00E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34F38-BFDA-4DD5-ACC5-FC383DAE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68523-F6A4-4AD0-9AEE-E5D2889C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12D4-2BD1-4024-9E4E-02DD7F0A16B3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B156-DE8A-4E93-935F-B2238EE6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E577-5E0E-4775-A81D-C97B4BC9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7788-75B2-460C-B37D-EE5C69EC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B64B-4114-4F85-95B3-46F2BC99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E22E6-36A8-4E50-A3FE-831DCA19D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58A8-EE31-4F9E-961C-C4194EBA4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36EF8-B4CD-4A8B-9725-1C4B69D0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58B15-5D2B-44AA-B4ED-8F232944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F07-4D95-402D-9451-8E1DE3A500C9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A4894-B697-47A0-8A62-0B21CC2D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326-B9F7-47B9-8A4E-63B63261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365-A4FB-4B53-993C-314B650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1ED1-01A0-47B5-9E26-CE616185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B6D6-4688-489B-B28E-425399F0205E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1B1C4-10DD-4D5E-B432-1452CCDC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39115-C087-4A62-A892-EF487CE9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28DFF-F7E9-4920-9D31-8B1C168A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6A56-4302-4A6C-A91C-0C877A7A2ADA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E3F26-D3DE-437F-9713-DF4F760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F9DE-319A-4098-BDD5-0CB9085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D3AF-25CF-47B7-9A04-908E0996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E3C7-F37E-4590-9800-7869104C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0144-9F2B-4A06-B5A3-18F7913E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AB27-6F11-4822-A1F0-A1842D80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C983-4050-4297-B0D0-1CBE6B1BBCE3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C304-6BAC-4CE2-9C09-88ADD358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25687-B210-431D-86D3-51DF1C47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4D50-2F89-486D-BCD3-2D8103B1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7846C-BE85-43CE-881A-533AA3EB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5C52C-0870-40BA-BEB4-4A4BA792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72F4-4B73-43E1-A097-0E1526C6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EFE-BF4C-4E0F-90D2-D9B2549C8E3C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9298-4EE7-4D1A-ACC2-A7C3B54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2DE9A-1F8F-4ACC-BA66-BCD021C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B8EA8-DC79-4858-A556-A14F454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94E50-F8EB-40C7-8B8A-0597DD56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A08A-C583-4E8D-A39B-3B1D4508C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69B1-5DA9-4836-8925-963086D98ED8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F8FD-8DD7-44C4-A9AB-A4B2BBC4F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9472A-D215-43ED-8E69-2B8EFC89E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FD5D-E2DA-4945-BD10-20C65F3C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utojager.com/car/65041553-10.html" TargetMode="External"/><Relationship Id="rId2" Type="http://schemas.openxmlformats.org/officeDocument/2006/relationships/hyperlink" Target="https://hatarilabs.com/ih-en/how-to-calculate-the-root-mean-square-error-rmse-of-an-interpolated-ph-r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073-097A-4984-8C83-6D03A3E73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DataCamp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Certification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FF3F5-6145-438C-9D66-AF8F471FC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a model to determine price of used BMW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Halloin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5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748-A421-4857-94AF-2532CA01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 by Mileage of BMW Used Cars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B4F26-BC45-4920-B139-695AD93C53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13" y="1950500"/>
            <a:ext cx="6603174" cy="41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1A16D-8563-481D-AC95-E1386951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5863-99F1-4A1C-8A95-939A7F1D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EDA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AE36-82E7-46A7-8DB3-5CB76541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6640" cy="4351338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outlier needs to be removed.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quite large, with 10,780 observations*.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distribution of price is skewed towards more expensive cars.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cars age and gain mileage, they depreciate in value.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model, while important, does not determine price alone.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B23C-EB31-4F21-905F-15658274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045B-79B3-41D7-88AB-031A0BCA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Selection: Beyond the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57C8-F82E-4B98-8379-AAE33AD0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0" indent="0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0" indent="0"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Black Box Warning Label | Distinctive Medical">
            <a:extLst>
              <a:ext uri="{FF2B5EF4-FFF2-40B4-BE49-F238E27FC236}">
                <a16:creationId xmlns:a16="http://schemas.microsoft.com/office/drawing/2014/main" id="{A7FA53E6-86BF-4D63-AD7A-686E24ED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197358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3112-4A70-4631-A193-9FF7EE7A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5A61-651D-44D0-A81C-56DB2B1B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76E9C-58CD-410A-B13D-255B57106F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5" y="2076451"/>
            <a:ext cx="5960809" cy="343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61501-9D99-4156-940F-7D26A686F2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91" y="2128839"/>
            <a:ext cx="6160834" cy="33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E2960-76B1-47C2-9D6D-F10F099C3232}"/>
              </a:ext>
            </a:extLst>
          </p:cNvPr>
          <p:cNvSpPr txBox="1"/>
          <p:nvPr/>
        </p:nvSpPr>
        <p:spPr>
          <a:xfrm>
            <a:off x="906585" y="5515603"/>
            <a:ext cx="38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Error: $2,424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AFBCE-93C6-479E-A5BC-47455D5D9898}"/>
              </a:ext>
            </a:extLst>
          </p:cNvPr>
          <p:cNvSpPr txBox="1"/>
          <p:nvPr/>
        </p:nvSpPr>
        <p:spPr>
          <a:xfrm>
            <a:off x="6670431" y="5487195"/>
            <a:ext cx="381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Error: $2,281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2A5F5-293A-49EE-9BBB-4858192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C66E-F283-4ACC-A096-123125BE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the Models to sample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A91AD-87C9-468B-A3E7-BB2D13A5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2007 BMW 3 Series with 116,068 miles today found online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Forest:	$5,947 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$4,260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2011 BMW 3 Series with 103,000 miles today (equivalent to buying same car when I bought 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Forest:	$8,850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$9,761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context, paid ~$20,000 for car and had resale value of ~$2,000 when I sold it for parts.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60E1D-63B6-4A8E-845C-397546CB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007 3 Series 328xi Sedan - Monaco Blue Metallic / Beige photo #10">
            <a:extLst>
              <a:ext uri="{FF2B5EF4-FFF2-40B4-BE49-F238E27FC236}">
                <a16:creationId xmlns:a16="http://schemas.microsoft.com/office/drawing/2014/main" id="{F059BCD5-43DB-4E0F-9952-A6CC6EB7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68" y="1281723"/>
            <a:ext cx="6728803" cy="504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16EAB-069B-48C8-8A5D-834912AB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Advice and Moral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A6EC-430A-45A9-8A7B-2F634BEE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43513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Don’t buy a used BMW as your first car.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23C12F54-68A9-483F-B69C-60E5835F3650}"/>
              </a:ext>
            </a:extLst>
          </p:cNvPr>
          <p:cNvSpPr/>
          <p:nvPr/>
        </p:nvSpPr>
        <p:spPr>
          <a:xfrm>
            <a:off x="5856532" y="1673744"/>
            <a:ext cx="5767753" cy="426256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40C1-4975-412E-844A-DB2341F8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A046-FDB2-4677-860E-8BD256ED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Picture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5036-C15A-4B8B-B026-8F465938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https://hatarilabs.com/ih-en/how-to-calculate-the-root-mean-square-error-rmse-of-an-interpolated-ph-raster</a:t>
            </a:r>
            <a:endParaRPr lang="en-US" dirty="0"/>
          </a:p>
          <a:p>
            <a:r>
              <a:rPr lang="en-US" dirty="0">
                <a:hlinkClick r:id="rId3"/>
              </a:rPr>
              <a:t>http://autojager.com/car/65041553-10.html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18ED4-6C13-4B2C-BD1D-3F4A6A5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BE9B-8C48-4E33-99AE-95EDF1FD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 Time: Buying My First Car</a:t>
            </a:r>
          </a:p>
        </p:txBody>
      </p:sp>
      <p:pic>
        <p:nvPicPr>
          <p:cNvPr id="7" name="Picture 2" descr="2007 3 Series 328xi Sedan - Monaco Blue Metallic / Beige photo #10">
            <a:extLst>
              <a:ext uri="{FF2B5EF4-FFF2-40B4-BE49-F238E27FC236}">
                <a16:creationId xmlns:a16="http://schemas.microsoft.com/office/drawing/2014/main" id="{2E9794B1-9065-4F97-876D-06A8C135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14" y="1446273"/>
            <a:ext cx="6728803" cy="504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7522B-4312-45BB-8D6F-7AB2E4C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11C8-84B6-4B64-B508-68337724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Data -&gt; Better Decisions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7636F-8EED-4233-AC61-FAFA5F10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build a machine learning model to predict the price of a used BMW given features listed below given the following on ~10,000 cars.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Mileage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FuelType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Miles Per Gallon (MPG)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EngineSize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A419A-280C-4D3D-99DA-122B61FC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E148-309E-49BA-B9C5-180E6AE9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8891-67F7-40AE-A614-96B88DD4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suitable performance metric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possible machine learning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Fit, tune, and validate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models to price sample BMW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C366E-63CD-4D7B-889D-6760F365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7A9B-2E42-4011-B1AA-8EA88D1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Metric – Root 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3E89-03A1-41DB-AF10-8F3E8F9D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34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Answers question “How much is the model off by on average?”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(No model will ever be perfect!)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Interpretable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(Dollars vs Squared dollars)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 the green lines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ow to calculate the Root Mean Square Error (RMSE) of an interpolated pH  raster? — Hatari Labs">
            <a:extLst>
              <a:ext uri="{FF2B5EF4-FFF2-40B4-BE49-F238E27FC236}">
                <a16:creationId xmlns:a16="http://schemas.microsoft.com/office/drawing/2014/main" id="{9CF4F6AF-ABE9-4900-8C15-045E145C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0" y="1406684"/>
            <a:ext cx="6201621" cy="46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AFD6-7437-42FE-81CE-6272381B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65-3473-402F-A0F5-BB2FD9DF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Highlights – Price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FE5005-5236-4CE8-8288-F1A30D5B08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97" y="1950500"/>
            <a:ext cx="6349206" cy="41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5EA7A-B08F-4629-B9C8-22A41A4B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6F32-1491-4CC3-826D-5FC9BD2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by Year of BMW Cars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ED519-9CB6-4E40-9909-724D486022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2" y="1988595"/>
            <a:ext cx="6438095" cy="4025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A71E4-8C44-42AD-823F-1F40E2FE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F306-B593-4C87-A01D-25B5F3EA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 by Year of BMW Used Cars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3B91F-FC75-4959-8FDE-79246F73E4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13" y="1988595"/>
            <a:ext cx="6603174" cy="4025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BB09F-FC59-4FCB-BE4E-5C21E4E7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8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5031-9630-42D4-A0DB-8A9630B9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 by Model of BMW Used Cars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61A5A7-D709-4BF4-B99A-15F55DC9D9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13" y="1931453"/>
            <a:ext cx="6603174" cy="41396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59F7F0-0727-4C9D-B662-0DA422DC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D5D-E2DA-4945-BD10-20C65F3C23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DataCamp Certification Presentation</vt:lpstr>
      <vt:lpstr>Story Time: Buying My First Car</vt:lpstr>
      <vt:lpstr>Better Data -&gt; Better Decisions</vt:lpstr>
      <vt:lpstr>The Plan</vt:lpstr>
      <vt:lpstr>Ideal Metric – Root Mean Squared Error</vt:lpstr>
      <vt:lpstr>EDA Highlights – Price Distribution</vt:lpstr>
      <vt:lpstr>Count by Year of BMW Cars</vt:lpstr>
      <vt:lpstr>Price by Year of BMW Used Cars</vt:lpstr>
      <vt:lpstr>Price by Model of BMW Used Cars</vt:lpstr>
      <vt:lpstr>Price by Mileage of BMW Used Cars</vt:lpstr>
      <vt:lpstr>Overall EDA Findings</vt:lpstr>
      <vt:lpstr>Model Selection: Beyond the Black Box</vt:lpstr>
      <vt:lpstr>Feature Importances</vt:lpstr>
      <vt:lpstr>Fitting the Models to sample</vt:lpstr>
      <vt:lpstr>Life Advice and Moral of the Story</vt:lpstr>
      <vt:lpstr>Picture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 Certification Presentation</dc:title>
  <dc:creator>Tom H</dc:creator>
  <cp:lastModifiedBy>Tom H</cp:lastModifiedBy>
  <cp:revision>2</cp:revision>
  <dcterms:created xsi:type="dcterms:W3CDTF">2021-08-16T01:58:38Z</dcterms:created>
  <dcterms:modified xsi:type="dcterms:W3CDTF">2021-08-20T12:12:56Z</dcterms:modified>
</cp:coreProperties>
</file>