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58"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88610D-6B08-44BC-AD9D-2F0DC183DD9B}"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4120648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8610D-6B08-44BC-AD9D-2F0DC183DD9B}"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159523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8610D-6B08-44BC-AD9D-2F0DC183DD9B}"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AD2087-111E-4E52-82D5-039E54EA1D0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0644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A88610D-6B08-44BC-AD9D-2F0DC183DD9B}"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215183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A88610D-6B08-44BC-AD9D-2F0DC183DD9B}"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AD2087-111E-4E52-82D5-039E54EA1D0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2497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A88610D-6B08-44BC-AD9D-2F0DC183DD9B}"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2736333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8610D-6B08-44BC-AD9D-2F0DC183DD9B}"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24774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8610D-6B08-44BC-AD9D-2F0DC183DD9B}"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25699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8610D-6B08-44BC-AD9D-2F0DC183DD9B}"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369069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8610D-6B08-44BC-AD9D-2F0DC183DD9B}"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292335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88610D-6B08-44BC-AD9D-2F0DC183DD9B}"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292041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88610D-6B08-44BC-AD9D-2F0DC183DD9B}" type="datetimeFigureOut">
              <a:rPr lang="en-IN" smtClean="0"/>
              <a:t>24-05-2020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353124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88610D-6B08-44BC-AD9D-2F0DC183DD9B}" type="datetimeFigureOut">
              <a:rPr lang="en-IN" smtClean="0"/>
              <a:t>24-05-2020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325975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8610D-6B08-44BC-AD9D-2F0DC183DD9B}" type="datetimeFigureOut">
              <a:rPr lang="en-IN" smtClean="0"/>
              <a:t>24-05-2020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330776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8610D-6B08-44BC-AD9D-2F0DC183DD9B}"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72392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8610D-6B08-44BC-AD9D-2F0DC183DD9B}"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AD2087-111E-4E52-82D5-039E54EA1D0C}" type="slidenum">
              <a:rPr lang="en-IN" smtClean="0"/>
              <a:t>‹#›</a:t>
            </a:fld>
            <a:endParaRPr lang="en-IN"/>
          </a:p>
        </p:txBody>
      </p:sp>
    </p:spTree>
    <p:extLst>
      <p:ext uri="{BB962C8B-B14F-4D97-AF65-F5344CB8AC3E}">
        <p14:creationId xmlns:p14="http://schemas.microsoft.com/office/powerpoint/2010/main" val="281399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88610D-6B08-44BC-AD9D-2F0DC183DD9B}" type="datetimeFigureOut">
              <a:rPr lang="en-IN" smtClean="0"/>
              <a:t>24-05-2020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AD2087-111E-4E52-82D5-039E54EA1D0C}" type="slidenum">
              <a:rPr lang="en-IN" smtClean="0"/>
              <a:t>‹#›</a:t>
            </a:fld>
            <a:endParaRPr lang="en-IN"/>
          </a:p>
        </p:txBody>
      </p:sp>
    </p:spTree>
    <p:extLst>
      <p:ext uri="{BB962C8B-B14F-4D97-AF65-F5344CB8AC3E}">
        <p14:creationId xmlns:p14="http://schemas.microsoft.com/office/powerpoint/2010/main" val="2715444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rofile/Varun_Panditpautra/publication/332130533_Biometric_Attendance_Management_System_using_Raspberry_Pi/links/5ca251b4a6fdccab2f67ab44/Biometric-Attendance-Management-System-using-Raspberry-Pi.pdf?origin=publication_detail" TargetMode="External"/><Relationship Id="rId2" Type="http://schemas.openxmlformats.org/officeDocument/2006/relationships/hyperlink" Target="https://www.architectmagazine.com/technology/whats-next-for-smart-irrigation_o"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0140366419308655" TargetMode="External"/><Relationship Id="rId4" Type="http://schemas.openxmlformats.org/officeDocument/2006/relationships/hyperlink" Target="https://www.ifsecglobal.com/cyber-security/4-drawbacks-of-biometric-authent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2378" y="566531"/>
            <a:ext cx="8915399" cy="2262781"/>
          </a:xfrm>
        </p:spPr>
        <p:txBody>
          <a:bodyPr/>
          <a:lstStyle/>
          <a:p>
            <a:r>
              <a:rPr lang="en-IN" dirty="0" smtClean="0"/>
              <a:t>ESE-4009 Embedded System Design Project</a:t>
            </a:r>
            <a:endParaRPr lang="en-IN" dirty="0"/>
          </a:p>
        </p:txBody>
      </p:sp>
      <p:sp>
        <p:nvSpPr>
          <p:cNvPr id="3" name="Subtitle 2"/>
          <p:cNvSpPr>
            <a:spLocks noGrp="1"/>
          </p:cNvSpPr>
          <p:nvPr>
            <p:ph type="subTitle" idx="1"/>
          </p:nvPr>
        </p:nvSpPr>
        <p:spPr>
          <a:xfrm>
            <a:off x="7264423" y="4637320"/>
            <a:ext cx="7127437" cy="2025874"/>
          </a:xfrm>
        </p:spPr>
        <p:txBody>
          <a:bodyPr>
            <a:normAutofit fontScale="92500" lnSpcReduction="20000"/>
          </a:bodyPr>
          <a:lstStyle/>
          <a:p>
            <a:r>
              <a:rPr lang="en-IN" dirty="0" smtClean="0"/>
              <a:t> </a:t>
            </a:r>
            <a:r>
              <a:rPr lang="en-IN" sz="3200" b="1" dirty="0" smtClean="0">
                <a:latin typeface="Times New Roman" panose="02020603050405020304" pitchFamily="18" charset="0"/>
                <a:cs typeface="Times New Roman" panose="02020603050405020304" pitchFamily="18" charset="0"/>
              </a:rPr>
              <a:t>Submitted by:</a:t>
            </a:r>
          </a:p>
          <a:p>
            <a:r>
              <a:rPr lang="en-IN" sz="3200" b="1" dirty="0" smtClean="0">
                <a:latin typeface="Times New Roman" panose="02020603050405020304" pitchFamily="18" charset="0"/>
                <a:cs typeface="Times New Roman" panose="02020603050405020304" pitchFamily="18" charset="0"/>
              </a:rPr>
              <a:t>Jerin Joy </a:t>
            </a:r>
          </a:p>
          <a:p>
            <a:r>
              <a:rPr lang="en-IN" sz="3200" b="1" dirty="0" err="1" smtClean="0">
                <a:latin typeface="Times New Roman" panose="02020603050405020304" pitchFamily="18" charset="0"/>
                <a:cs typeface="Times New Roman" panose="02020603050405020304" pitchFamily="18" charset="0"/>
              </a:rPr>
              <a:t>Kiran</a:t>
            </a:r>
            <a:r>
              <a:rPr lang="en-IN" sz="3200" b="1" dirty="0" smtClean="0">
                <a:latin typeface="Times New Roman" panose="02020603050405020304" pitchFamily="18" charset="0"/>
                <a:cs typeface="Times New Roman" panose="02020603050405020304" pitchFamily="18" charset="0"/>
              </a:rPr>
              <a:t> </a:t>
            </a:r>
            <a:r>
              <a:rPr lang="en-IN" sz="3200" b="1" dirty="0" err="1" smtClean="0">
                <a:latin typeface="Times New Roman" panose="02020603050405020304" pitchFamily="18" charset="0"/>
                <a:cs typeface="Times New Roman" panose="02020603050405020304" pitchFamily="18" charset="0"/>
              </a:rPr>
              <a:t>Anto</a:t>
            </a:r>
            <a:r>
              <a:rPr lang="en-IN" sz="3200" b="1" dirty="0" smtClean="0">
                <a:latin typeface="Times New Roman" panose="02020603050405020304" pitchFamily="18" charset="0"/>
                <a:cs typeface="Times New Roman" panose="02020603050405020304" pitchFamily="18" charset="0"/>
              </a:rPr>
              <a:t> Sebastian</a:t>
            </a:r>
          </a:p>
          <a:p>
            <a:r>
              <a:rPr lang="en-IN" sz="3200" b="1" dirty="0" smtClean="0">
                <a:latin typeface="Times New Roman" panose="02020603050405020304" pitchFamily="18" charset="0"/>
                <a:cs typeface="Times New Roman" panose="02020603050405020304" pitchFamily="18" charset="0"/>
              </a:rPr>
              <a:t>Shinu Raj</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0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Embedded System	</a:t>
            </a:r>
            <a:endParaRPr lang="en-IN" dirty="0"/>
          </a:p>
        </p:txBody>
      </p:sp>
      <p:sp>
        <p:nvSpPr>
          <p:cNvPr id="3" name="Content Placeholder 2"/>
          <p:cNvSpPr>
            <a:spLocks noGrp="1"/>
          </p:cNvSpPr>
          <p:nvPr>
            <p:ph idx="1"/>
          </p:nvPr>
        </p:nvSpPr>
        <p:spPr/>
        <p:txBody>
          <a:bodyPr/>
          <a:lstStyle/>
          <a:p>
            <a:r>
              <a:rPr lang="en-IN" sz="2800" b="1" dirty="0">
                <a:latin typeface="Times New Roman" panose="02020603050405020304" pitchFamily="18" charset="0"/>
                <a:cs typeface="Times New Roman" panose="02020603050405020304" pitchFamily="18" charset="0"/>
              </a:rPr>
              <a:t>Smart Irrigation System with Solar Power and IoT Control </a:t>
            </a:r>
            <a:endParaRPr lang="en-IN" sz="2800" b="1" dirty="0" smtClean="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Biometric Attendance system using Raspberry pie</a:t>
            </a:r>
            <a:endParaRPr lang="en-IN" sz="2800" dirty="0">
              <a:latin typeface="Times New Roman" panose="02020603050405020304" pitchFamily="18" charset="0"/>
              <a:cs typeface="Times New Roman" panose="02020603050405020304" pitchFamily="18" charset="0"/>
            </a:endParaRPr>
          </a:p>
          <a:p>
            <a:r>
              <a:rPr lang="en-IN" sz="2800" b="1" dirty="0" smtClean="0">
                <a:latin typeface="Times New Roman" panose="02020603050405020304" pitchFamily="18" charset="0"/>
                <a:cs typeface="Times New Roman" panose="02020603050405020304" pitchFamily="18" charset="0"/>
              </a:rPr>
              <a:t>IoT based web controlled Fire Drone</a:t>
            </a:r>
          </a:p>
          <a:p>
            <a:endParaRPr lang="en-IN" dirty="0"/>
          </a:p>
        </p:txBody>
      </p:sp>
    </p:spTree>
    <p:extLst>
      <p:ext uri="{BB962C8B-B14F-4D97-AF65-F5344CB8AC3E}">
        <p14:creationId xmlns:p14="http://schemas.microsoft.com/office/powerpoint/2010/main" val="164414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Smart Irrigation System with Solar Power and IoT Control</a:t>
            </a:r>
            <a:endParaRPr lang="en-IN" dirty="0"/>
          </a:p>
        </p:txBody>
      </p:sp>
      <p:sp>
        <p:nvSpPr>
          <p:cNvPr id="3" name="Content Placeholder 2"/>
          <p:cNvSpPr>
            <a:spLocks noGrp="1"/>
          </p:cNvSpPr>
          <p:nvPr>
            <p:ph idx="1"/>
          </p:nvPr>
        </p:nvSpPr>
        <p:spPr/>
        <p:txBody>
          <a:bodyPr/>
          <a:lstStyle/>
          <a:p>
            <a:r>
              <a:rPr lang="en-IN" dirty="0" smtClean="0"/>
              <a:t>The distributed </a:t>
            </a:r>
            <a:r>
              <a:rPr lang="en-IN" dirty="0"/>
              <a:t>solar energy resources can be operated, monitored, and controlled remotely. The design of an IoT based solar energy system for smart irrigation is essential for regions around the world, which face water scarcity and power shortage</a:t>
            </a:r>
            <a:r>
              <a:rPr lang="en-IN" dirty="0" smtClean="0"/>
              <a:t>.</a:t>
            </a:r>
          </a:p>
        </p:txBody>
      </p:sp>
    </p:spTree>
    <p:extLst>
      <p:ext uri="{BB962C8B-B14F-4D97-AF65-F5344CB8AC3E}">
        <p14:creationId xmlns:p14="http://schemas.microsoft.com/office/powerpoint/2010/main" val="249817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a:t>
            </a:r>
            <a:endParaRPr lang="en-IN" dirty="0"/>
          </a:p>
        </p:txBody>
      </p:sp>
      <p:sp>
        <p:nvSpPr>
          <p:cNvPr id="3" name="Content Placeholder 2"/>
          <p:cNvSpPr>
            <a:spLocks noGrp="1"/>
          </p:cNvSpPr>
          <p:nvPr>
            <p:ph idx="1"/>
          </p:nvPr>
        </p:nvSpPr>
        <p:spPr/>
        <p:txBody>
          <a:bodyPr>
            <a:normAutofit/>
          </a:bodyPr>
          <a:lstStyle/>
          <a:p>
            <a:r>
              <a:rPr lang="en-IN" dirty="0" smtClean="0"/>
              <a:t>Weather-based </a:t>
            </a:r>
            <a:r>
              <a:rPr lang="en-IN" dirty="0"/>
              <a:t>(or climate-based) controllers: These controllers use weather data such as sunshine, temperature, and wind to help determine plant water requirements</a:t>
            </a:r>
            <a:endParaRPr lang="en-IN" dirty="0" smtClean="0"/>
          </a:p>
          <a:p>
            <a:r>
              <a:rPr lang="en-IN" dirty="0" smtClean="0"/>
              <a:t>The day to day log about the activates done in the agricultural feel is not there. So we can have a system where the details of the daily activity is uploaded to the cloud.</a:t>
            </a:r>
          </a:p>
          <a:p>
            <a:r>
              <a:rPr lang="en-IN" dirty="0"/>
              <a:t>Pressure-regulating sprinklers: Manufactured sprinklers that regulate pressure to the nozzle over a range of inlet pressures</a:t>
            </a:r>
            <a:endParaRPr lang="en-IN" dirty="0" smtClean="0"/>
          </a:p>
          <a:p>
            <a:r>
              <a:rPr lang="en-IN" dirty="0" smtClean="0"/>
              <a:t>The main aim of the system is to control the labour. The existing system  require the person to control the system where as in IoT system the data is collected and worked accordingly.</a:t>
            </a:r>
            <a:endParaRPr lang="en-IN" dirty="0"/>
          </a:p>
        </p:txBody>
      </p:sp>
    </p:spTree>
    <p:extLst>
      <p:ext uri="{BB962C8B-B14F-4D97-AF65-F5344CB8AC3E}">
        <p14:creationId xmlns:p14="http://schemas.microsoft.com/office/powerpoint/2010/main" val="253946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Biometric Attendance system using Raspberry pie</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The framework gives two different ways Fingerprint Module and Facial so as to record participation interestingly by checking pre-enrolled information. In the event that the primary strategy (fingerprint module) neglects to work, User can utilize the facial acknowledgment module.</a:t>
            </a:r>
          </a:p>
        </p:txBody>
      </p:sp>
    </p:spTree>
    <p:extLst>
      <p:ext uri="{BB962C8B-B14F-4D97-AF65-F5344CB8AC3E}">
        <p14:creationId xmlns:p14="http://schemas.microsoft.com/office/powerpoint/2010/main" val="323571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a:t>
            </a:r>
            <a:endParaRPr lang="en-IN" dirty="0"/>
          </a:p>
        </p:txBody>
      </p:sp>
      <p:sp>
        <p:nvSpPr>
          <p:cNvPr id="3" name="Content Placeholder 2"/>
          <p:cNvSpPr>
            <a:spLocks noGrp="1"/>
          </p:cNvSpPr>
          <p:nvPr>
            <p:ph idx="1"/>
          </p:nvPr>
        </p:nvSpPr>
        <p:spPr/>
        <p:txBody>
          <a:bodyPr/>
          <a:lstStyle/>
          <a:p>
            <a:r>
              <a:rPr lang="en-IN" dirty="0" smtClean="0"/>
              <a:t>Data can be altered when the system continuously used.  That is the Twins might have the identical biometric traits</a:t>
            </a:r>
            <a:r>
              <a:rPr lang="en-IN" dirty="0"/>
              <a:t>. </a:t>
            </a:r>
            <a:r>
              <a:rPr lang="en-IN" dirty="0" smtClean="0"/>
              <a:t>While </a:t>
            </a:r>
            <a:r>
              <a:rPr lang="en-IN" dirty="0"/>
              <a:t>fingerprints remain generally stable over an individual's lifetime there are segments of the population that will be barred from utilizing the framework.</a:t>
            </a:r>
            <a:endParaRPr lang="en-IN" dirty="0" smtClean="0"/>
          </a:p>
          <a:p>
            <a:r>
              <a:rPr lang="en-US" dirty="0" smtClean="0"/>
              <a:t>The system sometimes fail to detect the stolen body parts. Which means if the person is dead, his fingerprints can be still used for the reconstruction of the original.</a:t>
            </a:r>
          </a:p>
          <a:p>
            <a:r>
              <a:rPr lang="en-US" dirty="0" smtClean="0"/>
              <a:t>The fingerprint print constitute with the biometric is already in the market but the application of it with the cloud is rarely seen. Putting in the cloud will create an log application which can be later reviewed.</a:t>
            </a:r>
          </a:p>
          <a:p>
            <a:endParaRPr lang="en-US" dirty="0" smtClean="0"/>
          </a:p>
          <a:p>
            <a:endParaRPr lang="en-IN" dirty="0"/>
          </a:p>
        </p:txBody>
      </p:sp>
    </p:spTree>
    <p:extLst>
      <p:ext uri="{BB962C8B-B14F-4D97-AF65-F5344CB8AC3E}">
        <p14:creationId xmlns:p14="http://schemas.microsoft.com/office/powerpoint/2010/main" val="147803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IoT based web controlled Fire </a:t>
            </a:r>
            <a:r>
              <a:rPr lang="en-IN" dirty="0" smtClean="0"/>
              <a:t>Surveillance </a:t>
            </a:r>
            <a:r>
              <a:rPr lang="en-IN" dirty="0" smtClean="0"/>
              <a:t>drone</a:t>
            </a:r>
            <a:br>
              <a:rPr lang="en-IN" dirty="0" smtClean="0"/>
            </a:br>
            <a:endParaRPr lang="en-IN" dirty="0"/>
          </a:p>
        </p:txBody>
      </p:sp>
      <p:sp>
        <p:nvSpPr>
          <p:cNvPr id="3" name="Content Placeholder 2"/>
          <p:cNvSpPr>
            <a:spLocks noGrp="1"/>
          </p:cNvSpPr>
          <p:nvPr>
            <p:ph idx="1"/>
          </p:nvPr>
        </p:nvSpPr>
        <p:spPr/>
        <p:txBody>
          <a:bodyPr/>
          <a:lstStyle/>
          <a:p>
            <a:r>
              <a:rPr lang="en-US" dirty="0" smtClean="0"/>
              <a:t>Drones are the most recent addition to detecting the forest fires effectively before spreading to larger areas. Especially after the recent forest fire which engulfed Australia and the relatively periodic forest fires in North America, the cry for a technology driven mechanism for first hand identification have sustained the domain. The best solution is simply a UAV. While the drawbacks are noteworthy.</a:t>
            </a:r>
            <a:endParaRPr lang="en-IN" dirty="0"/>
          </a:p>
        </p:txBody>
      </p:sp>
    </p:spTree>
    <p:extLst>
      <p:ext uri="{BB962C8B-B14F-4D97-AF65-F5344CB8AC3E}">
        <p14:creationId xmlns:p14="http://schemas.microsoft.com/office/powerpoint/2010/main" val="1662909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a:t>
            </a:r>
            <a:endParaRPr lang="en-IN" dirty="0"/>
          </a:p>
        </p:txBody>
      </p:sp>
      <p:sp>
        <p:nvSpPr>
          <p:cNvPr id="3" name="Content Placeholder 2"/>
          <p:cNvSpPr>
            <a:spLocks noGrp="1"/>
          </p:cNvSpPr>
          <p:nvPr>
            <p:ph idx="1"/>
          </p:nvPr>
        </p:nvSpPr>
        <p:spPr/>
        <p:txBody>
          <a:bodyPr/>
          <a:lstStyle/>
          <a:p>
            <a:r>
              <a:rPr lang="en-IN" dirty="0" smtClean="0"/>
              <a:t>Drones are often required to fly to remote areas and this poses a connectivity problem, with the conventional techniques.</a:t>
            </a:r>
          </a:p>
          <a:p>
            <a:r>
              <a:rPr lang="en-US" dirty="0" smtClean="0"/>
              <a:t>Since the areal path of the UAV is defined constant to scan a patch of land often in square kilometers, making it automatic, any false alarms might induce unwanted panic.</a:t>
            </a:r>
          </a:p>
          <a:p>
            <a:r>
              <a:rPr lang="en-US" dirty="0" smtClean="0"/>
              <a:t>Drones sending one time signals and /or warning of a hazard still requires the officials to check and confirm; But with the wind speed, the fire spreads to larger areas before any action can be taken.</a:t>
            </a:r>
          </a:p>
          <a:p>
            <a:r>
              <a:rPr lang="en-US" dirty="0" smtClean="0"/>
              <a:t>Environmentalists have raised concern over the use of drones in specially protected biospheres.</a:t>
            </a:r>
            <a:endParaRPr lang="en-IN" dirty="0" smtClean="0"/>
          </a:p>
        </p:txBody>
      </p:sp>
    </p:spTree>
    <p:extLst>
      <p:ext uri="{BB962C8B-B14F-4D97-AF65-F5344CB8AC3E}">
        <p14:creationId xmlns:p14="http://schemas.microsoft.com/office/powerpoint/2010/main" val="59924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www.architectmagazine.com/technology/whats-next-for-smart-irrigation_o</a:t>
            </a:r>
            <a:endParaRPr lang="en-IN" dirty="0" smtClean="0"/>
          </a:p>
          <a:p>
            <a:r>
              <a:rPr lang="en-IN" dirty="0">
                <a:hlinkClick r:id="rId3"/>
              </a:rPr>
              <a:t>https://</a:t>
            </a:r>
            <a:r>
              <a:rPr lang="en-IN" dirty="0" smtClean="0">
                <a:hlinkClick r:id="rId3"/>
              </a:rPr>
              <a:t>www.researchgate.net/profile/Varun_Panditpautra/publication/332130533_Biometric_Attendance_Management_System_using_Raspberry_Pi/links/5ca251b4a6fdccab2f67ab44/Biometric-Attendance-Management-System-using-Raspberry-Pi.pdf?origin=publication_detail</a:t>
            </a:r>
            <a:endParaRPr lang="en-IN" dirty="0" smtClean="0"/>
          </a:p>
          <a:p>
            <a:r>
              <a:rPr lang="en-IN" dirty="0">
                <a:hlinkClick r:id="rId4"/>
              </a:rPr>
              <a:t>https://www.ifsecglobal.com/cyber-security/4-drawbacks-of-biometric-authentication</a:t>
            </a:r>
            <a:r>
              <a:rPr lang="en-IN" dirty="0" smtClean="0">
                <a:hlinkClick r:id="rId4"/>
              </a:rPr>
              <a:t>/</a:t>
            </a:r>
            <a:endParaRPr lang="en-IN" dirty="0" smtClean="0"/>
          </a:p>
          <a:p>
            <a:r>
              <a:rPr lang="en-IN">
                <a:hlinkClick r:id="rId5"/>
              </a:rPr>
              <a:t>https://www.sciencedirect.com/science/article/pii/S0140366419308655</a:t>
            </a:r>
            <a:endParaRPr lang="en-IN" dirty="0" smtClean="0"/>
          </a:p>
        </p:txBody>
      </p:sp>
    </p:spTree>
    <p:extLst>
      <p:ext uri="{BB962C8B-B14F-4D97-AF65-F5344CB8AC3E}">
        <p14:creationId xmlns:p14="http://schemas.microsoft.com/office/powerpoint/2010/main" val="6646073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614</TotalTime>
  <Words>571</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ESE-4009 Embedded System Design Project</vt:lpstr>
      <vt:lpstr>Existing Embedded System </vt:lpstr>
      <vt:lpstr>Smart Irrigation System with Solar Power and IoT Control</vt:lpstr>
      <vt:lpstr>Problems </vt:lpstr>
      <vt:lpstr>Biometric Attendance system using Raspberry pie </vt:lpstr>
      <vt:lpstr>Problem</vt:lpstr>
      <vt:lpstr>IoT based web controlled Fire Surveillance drone </vt:lpstr>
      <vt:lpstr>Problems</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jerin joy</dc:creator>
  <cp:lastModifiedBy>jerin joy</cp:lastModifiedBy>
  <cp:revision>27</cp:revision>
  <dcterms:created xsi:type="dcterms:W3CDTF">2020-05-21T14:54:06Z</dcterms:created>
  <dcterms:modified xsi:type="dcterms:W3CDTF">2020-05-25T01:30:58Z</dcterms:modified>
</cp:coreProperties>
</file>