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58" r:id="rId2"/>
    <p:sldId id="257" r:id="rId3"/>
    <p:sldId id="259" r:id="rId4"/>
    <p:sldId id="262" r:id="rId5"/>
    <p:sldId id="272" r:id="rId6"/>
    <p:sldId id="265" r:id="rId7"/>
    <p:sldId id="266" r:id="rId8"/>
    <p:sldId id="267" r:id="rId9"/>
    <p:sldId id="268" r:id="rId10"/>
    <p:sldId id="270" r:id="rId11"/>
    <p:sldId id="271"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14C5C-778A-44DC-B09E-0E708AC8C36D}" type="datetimeFigureOut">
              <a:rPr lang="en-IN" smtClean="0"/>
              <a:t>31-05-2020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57B47-20B5-4636-B770-28BF8D8F373B}" type="slidenum">
              <a:rPr lang="en-IN" smtClean="0"/>
              <a:t>‹#›</a:t>
            </a:fld>
            <a:endParaRPr lang="en-IN"/>
          </a:p>
        </p:txBody>
      </p:sp>
    </p:spTree>
    <p:extLst>
      <p:ext uri="{BB962C8B-B14F-4D97-AF65-F5344CB8AC3E}">
        <p14:creationId xmlns:p14="http://schemas.microsoft.com/office/powerpoint/2010/main" val="413997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7cf5debd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7cf5debd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06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D57B47-20B5-4636-B770-28BF8D8F373B}" type="slidenum">
              <a:rPr lang="en-IN" smtClean="0"/>
              <a:t>6</a:t>
            </a:fld>
            <a:endParaRPr lang="en-IN"/>
          </a:p>
        </p:txBody>
      </p:sp>
    </p:spTree>
    <p:extLst>
      <p:ext uri="{BB962C8B-B14F-4D97-AF65-F5344CB8AC3E}">
        <p14:creationId xmlns:p14="http://schemas.microsoft.com/office/powerpoint/2010/main" val="354706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B6EA506-2D9F-42C4-B117-4C4C9226BF2C}" type="datetimeFigureOut">
              <a:rPr lang="en-IN" smtClean="0"/>
              <a:t>31-05-2020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05DE57A-ADAE-434E-8ED4-FB801980657D}"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051857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EA506-2D9F-42C4-B117-4C4C9226BF2C}"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241401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EA506-2D9F-42C4-B117-4C4C9226BF2C}"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396852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080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EA506-2D9F-42C4-B117-4C4C9226BF2C}"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221462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B6EA506-2D9F-42C4-B117-4C4C9226BF2C}" type="datetimeFigureOut">
              <a:rPr lang="en-IN" smtClean="0"/>
              <a:t>31-05-2020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05DE57A-ADAE-434E-8ED4-FB801980657D}"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526031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6EA506-2D9F-42C4-B117-4C4C9226BF2C}" type="datetimeFigureOut">
              <a:rPr lang="en-IN" smtClean="0"/>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267244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EA506-2D9F-42C4-B117-4C4C9226BF2C}" type="datetimeFigureOut">
              <a:rPr lang="en-IN" smtClean="0"/>
              <a:t>31-05-2020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404524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EA506-2D9F-42C4-B117-4C4C9226BF2C}" type="datetimeFigureOut">
              <a:rPr lang="en-IN" smtClean="0"/>
              <a:t>31-05-2020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339284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EA506-2D9F-42C4-B117-4C4C9226BF2C}" type="datetimeFigureOut">
              <a:rPr lang="en-IN" smtClean="0"/>
              <a:t>31-05-2020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5DE57A-ADAE-434E-8ED4-FB801980657D}" type="slidenum">
              <a:rPr lang="en-IN" smtClean="0"/>
              <a:t>‹#›</a:t>
            </a:fld>
            <a:endParaRPr lang="en-IN"/>
          </a:p>
        </p:txBody>
      </p:sp>
    </p:spTree>
    <p:extLst>
      <p:ext uri="{BB962C8B-B14F-4D97-AF65-F5344CB8AC3E}">
        <p14:creationId xmlns:p14="http://schemas.microsoft.com/office/powerpoint/2010/main" val="345664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B6EA506-2D9F-42C4-B117-4C4C9226BF2C}" type="datetimeFigureOut">
              <a:rPr lang="en-IN" smtClean="0"/>
              <a:t>31-05-2020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5DE57A-ADAE-434E-8ED4-FB801980657D}"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92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B6EA506-2D9F-42C4-B117-4C4C9226BF2C}" type="datetimeFigureOut">
              <a:rPr lang="en-IN" smtClean="0"/>
              <a:t>31-05-2020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5DE57A-ADAE-434E-8ED4-FB801980657D}"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76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B6EA506-2D9F-42C4-B117-4C4C9226BF2C}" type="datetimeFigureOut">
              <a:rPr lang="en-IN" smtClean="0"/>
              <a:t>31-05-2020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05DE57A-ADAE-434E-8ED4-FB801980657D}"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6363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rtos/overview-rtos" TargetMode="External"/><Relationship Id="rId2" Type="http://schemas.openxmlformats.org/officeDocument/2006/relationships/hyperlink" Target="https://readthedocs.org/projects/keylime-docs/downloads/pdf/latest/" TargetMode="External"/><Relationship Id="rId1" Type="http://schemas.openxmlformats.org/officeDocument/2006/relationships/slideLayout" Target="../slideLayouts/slideLayout12.xml"/><Relationship Id="rId6" Type="http://schemas.openxmlformats.org/officeDocument/2006/relationships/hyperlink" Target="https://docs.zephyrproject.org/latest/introduction/index.html" TargetMode="External"/><Relationship Id="rId5" Type="http://schemas.openxmlformats.org/officeDocument/2006/relationships/hyperlink" Target="https://www.linuxfoundation.org/blog/2018/12/the-power-of-zephyr-rtos/" TargetMode="External"/><Relationship Id="rId4" Type="http://schemas.openxmlformats.org/officeDocument/2006/relationships/hyperlink" Target="https://github.com/keylime/keyli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91" y="-451670"/>
            <a:ext cx="10792279" cy="2262781"/>
          </a:xfrm>
        </p:spPr>
        <p:txBody>
          <a:bodyPr>
            <a:normAutofit/>
          </a:bodyPr>
          <a:lstStyle/>
          <a:p>
            <a:r>
              <a:rPr lang="en-IN" b="1" u="sng" dirty="0"/>
              <a:t>ESE-4009 </a:t>
            </a:r>
            <a:r>
              <a:rPr lang="en-IN" dirty="0"/>
              <a:t/>
            </a:r>
            <a:br>
              <a:rPr lang="en-IN" dirty="0"/>
            </a:br>
            <a:r>
              <a:rPr lang="en-IN" sz="4400" u="sng" dirty="0">
                <a:latin typeface="Times New Roman" panose="02020603050405020304" pitchFamily="18" charset="0"/>
                <a:cs typeface="Times New Roman" panose="02020603050405020304" pitchFamily="18" charset="0"/>
              </a:rPr>
              <a:t>Embedded System Design Project</a:t>
            </a:r>
          </a:p>
        </p:txBody>
      </p:sp>
      <p:sp>
        <p:nvSpPr>
          <p:cNvPr id="3" name="Subtitle 2"/>
          <p:cNvSpPr>
            <a:spLocks noGrp="1"/>
          </p:cNvSpPr>
          <p:nvPr>
            <p:ph type="subTitle" idx="1"/>
          </p:nvPr>
        </p:nvSpPr>
        <p:spPr>
          <a:xfrm>
            <a:off x="1868028" y="3741876"/>
            <a:ext cx="9394696" cy="2025874"/>
          </a:xfrm>
        </p:spPr>
        <p:txBody>
          <a:bodyPr>
            <a:normAutofit fontScale="92500" lnSpcReduction="10000"/>
          </a:bodyPr>
          <a:lstStyle/>
          <a:p>
            <a:r>
              <a:rPr lang="en-IN" dirty="0"/>
              <a:t> </a:t>
            </a:r>
            <a:r>
              <a:rPr lang="en-IN" sz="3200" b="1" dirty="0">
                <a:latin typeface="Times New Roman" panose="02020603050405020304" pitchFamily="18" charset="0"/>
                <a:cs typeface="Times New Roman" panose="02020603050405020304" pitchFamily="18" charset="0"/>
              </a:rPr>
              <a:t>Submitted by: </a:t>
            </a:r>
            <a:r>
              <a:rPr lang="en-IN" sz="3200" b="1" dirty="0">
                <a:solidFill>
                  <a:srgbClr val="FF0000"/>
                </a:solidFill>
                <a:latin typeface="Times New Roman" panose="02020603050405020304" pitchFamily="18" charset="0"/>
                <a:cs typeface="Times New Roman" panose="02020603050405020304" pitchFamily="18" charset="0"/>
              </a:rPr>
              <a:t>GROUP 3 </a:t>
            </a:r>
          </a:p>
          <a:p>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Jerin Joy </a:t>
            </a:r>
          </a:p>
          <a:p>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Kiran</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Anto</a:t>
            </a:r>
            <a:r>
              <a:rPr lang="en-IN" sz="3200" dirty="0">
                <a:latin typeface="Times New Roman" panose="02020603050405020304" pitchFamily="18" charset="0"/>
                <a:cs typeface="Times New Roman" panose="02020603050405020304" pitchFamily="18" charset="0"/>
              </a:rPr>
              <a:t> Sebastian</a:t>
            </a:r>
          </a:p>
          <a:p>
            <a:r>
              <a:rPr lang="en-IN" sz="3200" dirty="0">
                <a:latin typeface="Times New Roman" panose="02020603050405020304" pitchFamily="18" charset="0"/>
                <a:cs typeface="Times New Roman" panose="02020603050405020304" pitchFamily="18" charset="0"/>
              </a:rPr>
              <a:t>                             Shinu Raj</a:t>
            </a:r>
          </a:p>
        </p:txBody>
      </p:sp>
    </p:spTree>
    <p:extLst>
      <p:ext uri="{BB962C8B-B14F-4D97-AF65-F5344CB8AC3E}">
        <p14:creationId xmlns:p14="http://schemas.microsoft.com/office/powerpoint/2010/main" val="169781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tx1"/>
                </a:solidFill>
                <a:latin typeface="Times New Roman" panose="02020603050405020304" pitchFamily="18" charset="0"/>
                <a:cs typeface="Times New Roman" panose="02020603050405020304" pitchFamily="18" charset="0"/>
              </a:rPr>
              <a:t>Features</a:t>
            </a:r>
            <a:r>
              <a:rPr lang="en-IN" b="1" dirty="0">
                <a:solidFill>
                  <a:schemeClr val="tx1"/>
                </a:solidFill>
                <a:latin typeface="Times New Roman" panose="02020603050405020304" pitchFamily="18" charset="0"/>
                <a:cs typeface="Times New Roman" panose="02020603050405020304" pitchFamily="18" charset="0"/>
              </a:rPr>
              <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281200" y="1719020"/>
            <a:ext cx="9374000" cy="3388800"/>
          </a:xfrm>
        </p:spPr>
        <p:txBody>
          <a:bodyPr/>
          <a:lstStyle/>
          <a:p>
            <a:r>
              <a:rPr lang="en-US" sz="2400" dirty="0">
                <a:latin typeface="Times New Roman" panose="02020603050405020304" pitchFamily="18" charset="0"/>
                <a:cs typeface="Times New Roman" panose="02020603050405020304" pitchFamily="18" charset="0"/>
              </a:rPr>
              <a:t>Wide range for service for kernel support like multi</a:t>
            </a:r>
            <a:r>
              <a:rPr lang="en-IN" sz="2400" dirty="0">
                <a:latin typeface="Times New Roman" panose="02020603050405020304" pitchFamily="18" charset="0"/>
                <a:cs typeface="Times New Roman" panose="02020603050405020304" pitchFamily="18" charset="0"/>
              </a:rPr>
              <a:t>Multi-threading Services, Memory Allocation Services, Inter-thread Synchronization Services, Power Management Services.</a:t>
            </a:r>
          </a:p>
          <a:p>
            <a:pPr marL="194729"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Multiple scheduling algorithm </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Modular for flexibility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Cross Architecture Supports a wide variety of supported boards with different CPU architectures and developer tools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Memory Protection</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Optimized Device Driver Model</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11680" y="428360"/>
            <a:ext cx="9374000" cy="6277240"/>
          </a:xfrm>
        </p:spPr>
        <p:txBody>
          <a:bodyPr/>
          <a:lstStyle/>
          <a:p>
            <a:r>
              <a:rPr lang="en-IN" sz="2800" dirty="0">
                <a:latin typeface="Times New Roman" panose="02020603050405020304" pitchFamily="18" charset="0"/>
                <a:cs typeface="Times New Roman" panose="02020603050405020304" pitchFamily="18" charset="0"/>
              </a:rPr>
              <a:t>Native Networking Stack supporting multiple protocols</a:t>
            </a:r>
          </a:p>
          <a:p>
            <a:pPr marL="194729"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Bluetooth Low Energy 5.0 support</a:t>
            </a:r>
          </a:p>
          <a:p>
            <a:pPr marL="194729"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Memory Protection</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Optimized Device Driver Model</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Powerful multi-backend logging Framework</a:t>
            </a:r>
          </a:p>
          <a:p>
            <a:pPr marL="194729"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User friendly and full-featured Shell interface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Native Linux, </a:t>
            </a:r>
            <a:r>
              <a:rPr lang="en-IN" sz="2800" dirty="0" err="1">
                <a:latin typeface="Times New Roman" panose="02020603050405020304" pitchFamily="18" charset="0"/>
                <a:cs typeface="Times New Roman" panose="02020603050405020304" pitchFamily="18" charset="0"/>
              </a:rPr>
              <a:t>macOS</a:t>
            </a:r>
            <a:r>
              <a:rPr lang="en-IN" sz="2800" dirty="0">
                <a:latin typeface="Times New Roman" panose="02020603050405020304" pitchFamily="18" charset="0"/>
                <a:cs typeface="Times New Roman" panose="02020603050405020304" pitchFamily="18" charset="0"/>
              </a:rPr>
              <a:t>, and Windows Development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67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400" y="264700"/>
            <a:ext cx="9374000" cy="1332400"/>
          </a:xfrm>
        </p:spPr>
        <p:txBody>
          <a:bodyPr/>
          <a:lstStyle/>
          <a:p>
            <a:r>
              <a:rPr lang="en-US" dirty="0"/>
              <a:t>Future of challenges of Zephyr</a:t>
            </a:r>
            <a:endParaRPr lang="en-IN" dirty="0"/>
          </a:p>
        </p:txBody>
      </p:sp>
      <p:sp>
        <p:nvSpPr>
          <p:cNvPr id="3" name="Text Placeholder 2"/>
          <p:cNvSpPr>
            <a:spLocks noGrp="1"/>
          </p:cNvSpPr>
          <p:nvPr>
            <p:ph type="body" idx="1"/>
          </p:nvPr>
        </p:nvSpPr>
        <p:spPr>
          <a:xfrm>
            <a:off x="1493520" y="1597100"/>
            <a:ext cx="9618880" cy="4445100"/>
          </a:xfrm>
        </p:spPr>
        <p:txBody>
          <a:bodyPr/>
          <a:lstStyle/>
          <a:p>
            <a:r>
              <a:rPr lang="en-IN" sz="2800" b="1" u="sng" dirty="0">
                <a:latin typeface="Times New Roman" panose="02020603050405020304" pitchFamily="18" charset="0"/>
                <a:cs typeface="Times New Roman" panose="02020603050405020304" pitchFamily="18" charset="0"/>
              </a:rPr>
              <a:t>Challenges Facing Zephyr Is The Number Of Boards That Are Coming Out</a:t>
            </a:r>
          </a:p>
          <a:p>
            <a:pPr marL="194729" indent="0">
              <a:buNone/>
            </a:pPr>
            <a:r>
              <a:rPr lang="en-IN" sz="2800" dirty="0">
                <a:latin typeface="Times New Roman" panose="02020603050405020304" pitchFamily="18" charset="0"/>
                <a:cs typeface="Times New Roman" panose="02020603050405020304" pitchFamily="18" charset="0"/>
              </a:rPr>
              <a:t> </a:t>
            </a:r>
          </a:p>
          <a:p>
            <a:pPr marL="194729" indent="0">
              <a:buNone/>
            </a:pPr>
            <a:r>
              <a:rPr lang="en-IN" sz="2800" dirty="0">
                <a:latin typeface="Times New Roman" panose="02020603050405020304" pitchFamily="18" charset="0"/>
                <a:cs typeface="Times New Roman" panose="02020603050405020304" pitchFamily="18" charset="0"/>
              </a:rPr>
              <a:t>More boards mean more code-level help for these boards and every vendor contributes their own code to address their own utilization case. The task is striving to guarantee the stage is adaptable enough to suit new boards and use-cases without compromising quality.</a:t>
            </a:r>
          </a:p>
        </p:txBody>
      </p:sp>
    </p:spTree>
    <p:extLst>
      <p:ext uri="{BB962C8B-B14F-4D97-AF65-F5344CB8AC3E}">
        <p14:creationId xmlns:p14="http://schemas.microsoft.com/office/powerpoint/2010/main" val="429095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200" y="0"/>
            <a:ext cx="9374000" cy="1332400"/>
          </a:xfrm>
        </p:spPr>
        <p:txBody>
          <a:bodyPr/>
          <a:lstStyle/>
          <a:p>
            <a:r>
              <a:rPr lang="en-US" dirty="0"/>
              <a:t>References</a:t>
            </a:r>
            <a:endParaRPr lang="en-IN" dirty="0"/>
          </a:p>
        </p:txBody>
      </p:sp>
      <p:sp>
        <p:nvSpPr>
          <p:cNvPr id="3" name="Text Placeholder 2"/>
          <p:cNvSpPr>
            <a:spLocks noGrp="1"/>
          </p:cNvSpPr>
          <p:nvPr>
            <p:ph type="body" idx="1"/>
          </p:nvPr>
        </p:nvSpPr>
        <p:spPr>
          <a:xfrm>
            <a:off x="1037360" y="1332400"/>
            <a:ext cx="10582554" cy="5335686"/>
          </a:xfrm>
        </p:spPr>
        <p:txBody>
          <a:bodyPr/>
          <a:lstStyle/>
          <a:p>
            <a:pPr marL="194729" indent="0">
              <a:buNone/>
            </a:pPr>
            <a:endParaRPr lang="en-US" sz="2800" b="1" u="sng" dirty="0">
              <a:latin typeface="Times New Roman" panose="02020603050405020304" pitchFamily="18" charset="0"/>
              <a:cs typeface="Times New Roman" panose="02020603050405020304" pitchFamily="18" charset="0"/>
            </a:endParaRPr>
          </a:p>
          <a:p>
            <a:pPr marL="194729" indent="0">
              <a:buNone/>
            </a:pP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Microsoft Azure RTOS,(2020,19 May), </a:t>
            </a:r>
            <a:r>
              <a:rPr lang="en-CA" i="1" dirty="0">
                <a:latin typeface="Times New Roman" panose="02020603050405020304" pitchFamily="18" charset="0"/>
                <a:cs typeface="Times New Roman" panose="02020603050405020304" pitchFamily="18" charset="0"/>
              </a:rPr>
              <a:t>Microsoft,</a:t>
            </a:r>
            <a:r>
              <a:rPr lang="en-IN" dirty="0">
                <a:latin typeface="Times New Roman" panose="02020603050405020304" pitchFamily="18" charset="0"/>
                <a:cs typeface="Times New Roman" panose="02020603050405020304" pitchFamily="18" charset="0"/>
              </a:rPr>
              <a:t> Retri</a:t>
            </a:r>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ev</a:t>
            </a:r>
            <a:r>
              <a:rPr lang="en-IN" dirty="0">
                <a:latin typeface="Times New Roman" panose="02020603050405020304" pitchFamily="18" charset="0"/>
                <a:cs typeface="Times New Roman" panose="02020603050405020304" pitchFamily="18" charset="0"/>
              </a:rPr>
              <a:t>ed from </a:t>
            </a:r>
            <a:r>
              <a:rPr lang="en-IN" dirty="0" smtClean="0">
                <a:latin typeface="Times New Roman" panose="02020603050405020304" pitchFamily="18" charset="0"/>
                <a:cs typeface="Times New Roman" panose="02020603050405020304" pitchFamily="18" charset="0"/>
                <a:hlinkClick r:id="rId3"/>
              </a:rPr>
              <a:t>https</a:t>
            </a:r>
            <a:r>
              <a:rPr lang="en-IN" dirty="0">
                <a:latin typeface="Times New Roman" panose="02020603050405020304" pitchFamily="18" charset="0"/>
                <a:cs typeface="Times New Roman" panose="02020603050405020304" pitchFamily="18" charset="0"/>
                <a:hlinkClick r:id="rId3"/>
              </a:rPr>
              <a:t>://docs.microsoft.com/en-us/azure/rtos/overview-rtos</a:t>
            </a:r>
            <a:endParaRPr lang="en-IN" dirty="0">
              <a:latin typeface="Times New Roman" panose="02020603050405020304" pitchFamily="18" charset="0"/>
              <a:cs typeface="Times New Roman" panose="02020603050405020304" pitchFamily="18" charset="0"/>
            </a:endParaRPr>
          </a:p>
          <a:p>
            <a:pPr marL="194729" indent="0">
              <a:buNone/>
            </a:pPr>
            <a:endParaRPr lang="en-IN" dirty="0">
              <a:latin typeface="Times New Roman" panose="02020603050405020304" pitchFamily="18" charset="0"/>
              <a:cs typeface="Times New Roman" panose="02020603050405020304" pitchFamily="18" charset="0"/>
              <a:hlinkClick r:id="rId2"/>
            </a:endParaRPr>
          </a:p>
          <a:p>
            <a:pPr marL="194729" indent="0">
              <a:buNone/>
            </a:pPr>
            <a:r>
              <a:rPr lang="en-CA" dirty="0" err="1">
                <a:latin typeface="Times New Roman" panose="02020603050405020304" pitchFamily="18" charset="0"/>
                <a:cs typeface="Times New Roman" panose="02020603050405020304" pitchFamily="18" charset="0"/>
              </a:rPr>
              <a:t>Keylime</a:t>
            </a:r>
            <a:r>
              <a:rPr lang="en-CA" dirty="0">
                <a:latin typeface="Times New Roman" panose="02020603050405020304" pitchFamily="18" charset="0"/>
                <a:cs typeface="Times New Roman" panose="02020603050405020304" pitchFamily="18" charset="0"/>
              </a:rPr>
              <a:t> Documentation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2020, 16 May</a:t>
            </a:r>
            <a:r>
              <a:rPr lang="en-IN" dirty="0" smtClean="0">
                <a:latin typeface="Times New Roman" panose="02020603050405020304" pitchFamily="18" charset="0"/>
                <a:cs typeface="Times New Roman" panose="02020603050405020304" pitchFamily="18" charset="0"/>
              </a:rPr>
              <a:t>), </a:t>
            </a:r>
            <a:r>
              <a:rPr lang="en-IN" i="1" dirty="0" err="1" smtClean="0">
                <a:latin typeface="Times New Roman" panose="02020603050405020304" pitchFamily="18" charset="0"/>
                <a:cs typeface="Times New Roman" panose="02020603050405020304" pitchFamily="18" charset="0"/>
              </a:rPr>
              <a:t>Keylime</a:t>
            </a:r>
            <a:r>
              <a:rPr lang="en-IN" i="1" dirty="0">
                <a:latin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cs typeface="Times New Roman" panose="02020603050405020304" pitchFamily="18" charset="0"/>
              </a:rPr>
              <a:t>developers </a:t>
            </a:r>
            <a:r>
              <a:rPr lang="en-IN" dirty="0">
                <a:latin typeface="Times New Roman" panose="02020603050405020304" pitchFamily="18" charset="0"/>
                <a:cs typeface="Times New Roman" panose="02020603050405020304" pitchFamily="18" charset="0"/>
              </a:rPr>
              <a:t>Retri</a:t>
            </a:r>
            <a:r>
              <a:rPr lang="en-IN"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ev</a:t>
            </a:r>
            <a:r>
              <a:rPr lang="en-IN" dirty="0">
                <a:latin typeface="Times New Roman" panose="02020603050405020304" pitchFamily="18" charset="0"/>
                <a:cs typeface="Times New Roman" panose="02020603050405020304" pitchFamily="18" charset="0"/>
              </a:rPr>
              <a:t>ed from </a:t>
            </a:r>
            <a:r>
              <a:rPr lang="en-IN" dirty="0" smtClean="0">
                <a:latin typeface="Times New Roman" panose="02020603050405020304" pitchFamily="18" charset="0"/>
                <a:cs typeface="Times New Roman" panose="02020603050405020304" pitchFamily="18" charset="0"/>
                <a:hlinkClick r:id="rId2"/>
              </a:rPr>
              <a:t>https</a:t>
            </a:r>
            <a:r>
              <a:rPr lang="en-IN" dirty="0">
                <a:latin typeface="Times New Roman" panose="02020603050405020304" pitchFamily="18" charset="0"/>
                <a:cs typeface="Times New Roman" panose="02020603050405020304" pitchFamily="18" charset="0"/>
                <a:hlinkClick r:id="rId2"/>
              </a:rPr>
              <a:t>://</a:t>
            </a:r>
            <a:r>
              <a:rPr lang="en-IN" dirty="0" smtClean="0">
                <a:latin typeface="Times New Roman" panose="02020603050405020304" pitchFamily="18" charset="0"/>
                <a:cs typeface="Times New Roman" panose="02020603050405020304" pitchFamily="18" charset="0"/>
                <a:hlinkClick r:id="rId2"/>
              </a:rPr>
              <a:t>readthedocs.org/projects/keylime-docs/downloads/pdf/latest/</a:t>
            </a:r>
            <a:endParaRPr lang="en-IN" dirty="0" smtClean="0">
              <a:latin typeface="Times New Roman" panose="02020603050405020304" pitchFamily="18" charset="0"/>
              <a:cs typeface="Times New Roman" panose="02020603050405020304" pitchFamily="18" charset="0"/>
            </a:endParaRPr>
          </a:p>
          <a:p>
            <a:pPr marL="194729" indent="0">
              <a:buNone/>
            </a:pPr>
            <a:endParaRPr lang="en-IN" dirty="0" smtClean="0">
              <a:latin typeface="Times New Roman" panose="02020603050405020304" pitchFamily="18" charset="0"/>
              <a:cs typeface="Times New Roman" panose="02020603050405020304" pitchFamily="18" charset="0"/>
            </a:endParaRPr>
          </a:p>
          <a:p>
            <a:pPr marL="194729" indent="0">
              <a:buNone/>
            </a:pPr>
            <a:r>
              <a:rPr lang="en-IN" dirty="0" err="1" smtClean="0">
                <a:latin typeface="Times New Roman" panose="02020603050405020304" pitchFamily="18" charset="0"/>
                <a:cs typeface="Times New Roman" panose="02020603050405020304" pitchFamily="18" charset="0"/>
              </a:rPr>
              <a:t>Keylime</a:t>
            </a:r>
            <a:r>
              <a:rPr lang="en-IN" dirty="0" smtClean="0">
                <a:latin typeface="Times New Roman" panose="02020603050405020304" pitchFamily="18" charset="0"/>
                <a:cs typeface="Times New Roman" panose="02020603050405020304" pitchFamily="18" charset="0"/>
              </a:rPr>
              <a:t> documentation. (2020 .28 May),</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Keylime</a:t>
            </a:r>
            <a:r>
              <a:rPr lang="en-IN" i="1" dirty="0">
                <a:latin typeface="Times New Roman" panose="02020603050405020304" pitchFamily="18" charset="0"/>
                <a:cs typeface="Times New Roman" panose="02020603050405020304" pitchFamily="18" charset="0"/>
              </a:rPr>
              <a:t> developers </a:t>
            </a:r>
            <a:r>
              <a:rPr lang="en-IN" dirty="0">
                <a:latin typeface="Times New Roman" panose="02020603050405020304" pitchFamily="18" charset="0"/>
                <a:cs typeface="Times New Roman" panose="02020603050405020304" pitchFamily="18" charset="0"/>
              </a:rPr>
              <a:t>Retri</a:t>
            </a:r>
            <a:r>
              <a:rPr lang="en-IN" dirty="0">
                <a:latin typeface="Times New Roman" panose="02020603050405020304" pitchFamily="18" charset="0"/>
                <a:cs typeface="Times New Roman" panose="02020603050405020304" pitchFamily="18" charset="0"/>
                <a:hlinkClick r:id="rId2">
                  <a:extLst>
                    <a:ext uri="{A12FA001-AC4F-418D-AE19-62706E023703}">
                      <ahyp:hlinkClr xmlns:lc="http://schemas.openxmlformats.org/drawingml/2006/lockedCanvas" xmlns:ahyp="http://schemas.microsoft.com/office/drawing/2018/hyperlinkcolor" xmlns="" val="tx"/>
                    </a:ext>
                  </a:extLst>
                </a:hlinkClick>
              </a:rPr>
              <a:t>ev</a:t>
            </a:r>
            <a:r>
              <a:rPr lang="en-IN" dirty="0">
                <a:latin typeface="Times New Roman" panose="02020603050405020304" pitchFamily="18" charset="0"/>
                <a:cs typeface="Times New Roman" panose="02020603050405020304" pitchFamily="18" charset="0"/>
              </a:rPr>
              <a:t>ed from </a:t>
            </a:r>
            <a:endParaRPr lang="en-IN" dirty="0" smtClean="0">
              <a:latin typeface="Times New Roman" panose="02020603050405020304" pitchFamily="18" charset="0"/>
              <a:cs typeface="Times New Roman" panose="02020603050405020304" pitchFamily="18" charset="0"/>
            </a:endParaRPr>
          </a:p>
          <a:p>
            <a:pPr marL="194729" indent="0">
              <a:buNone/>
            </a:pPr>
            <a:r>
              <a:rPr lang="en-IN" dirty="0" smtClean="0">
                <a:hlinkClick r:id="rId4"/>
              </a:rPr>
              <a:t> </a:t>
            </a:r>
            <a:r>
              <a:rPr lang="en-IN" dirty="0" smtClean="0">
                <a:hlinkClick r:id="rId4"/>
              </a:rPr>
              <a:t>https</a:t>
            </a:r>
            <a:r>
              <a:rPr lang="en-IN" dirty="0">
                <a:hlinkClick r:id="rId4"/>
              </a:rPr>
              <a:t>://</a:t>
            </a:r>
            <a:r>
              <a:rPr lang="en-IN" dirty="0" smtClean="0">
                <a:hlinkClick r:id="rId4"/>
              </a:rPr>
              <a:t>github.com/keylime/keylime</a:t>
            </a:r>
            <a:endParaRPr lang="en-IN" dirty="0" smtClean="0"/>
          </a:p>
          <a:p>
            <a:pPr marL="194729" indent="0">
              <a:buNone/>
            </a:pPr>
            <a:endParaRPr lang="en-IN" dirty="0" smtClean="0">
              <a:latin typeface="Times New Roman" panose="02020603050405020304" pitchFamily="18" charset="0"/>
              <a:cs typeface="Times New Roman" panose="02020603050405020304" pitchFamily="18" charset="0"/>
            </a:endParaRPr>
          </a:p>
          <a:p>
            <a:pPr marL="194729" indent="0">
              <a:buNone/>
            </a:pPr>
            <a:r>
              <a:rPr lang="en-CA" dirty="0"/>
              <a:t> </a:t>
            </a:r>
            <a:r>
              <a:rPr lang="en-CA" dirty="0">
                <a:latin typeface="Times New Roman" panose="02020603050405020304" pitchFamily="18" charset="0"/>
                <a:cs typeface="Times New Roman" panose="02020603050405020304" pitchFamily="18" charset="0"/>
              </a:rPr>
              <a:t>Swapnil Bhartiya (December 14, 2018</a:t>
            </a:r>
            <a:r>
              <a:rPr lang="en-CA" dirty="0"/>
              <a:t>),,</a:t>
            </a:r>
            <a:r>
              <a:rPr lang="en-US" dirty="0"/>
              <a:t> </a:t>
            </a:r>
            <a:r>
              <a:rPr lang="en-US" i="1" dirty="0">
                <a:latin typeface="Times New Roman" panose="02020603050405020304" pitchFamily="18" charset="0"/>
                <a:cs typeface="Times New Roman" panose="02020603050405020304" pitchFamily="18" charset="0"/>
              </a:rPr>
              <a:t>The Power of Zephyr RTOS </a:t>
            </a:r>
            <a:r>
              <a:rPr lang="en-US" dirty="0">
                <a:latin typeface="Times New Roman" panose="02020603050405020304" pitchFamily="18" charset="0"/>
                <a:cs typeface="Times New Roman" panose="02020603050405020304" pitchFamily="18" charset="0"/>
              </a:rPr>
              <a:t>Retrieved </a:t>
            </a:r>
            <a:r>
              <a:rPr lang="en-US" dirty="0" smtClean="0">
                <a:latin typeface="Times New Roman" panose="02020603050405020304" pitchFamily="18" charset="0"/>
                <a:cs typeface="Times New Roman" panose="02020603050405020304" pitchFamily="18" charset="0"/>
              </a:rPr>
              <a:t>from</a:t>
            </a:r>
            <a:r>
              <a:rPr lang="en-CA"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hlinkClick r:id="rId5"/>
              </a:rPr>
              <a:t>https</a:t>
            </a:r>
            <a:r>
              <a:rPr lang="en-IN" dirty="0">
                <a:latin typeface="Times New Roman" panose="02020603050405020304" pitchFamily="18" charset="0"/>
                <a:cs typeface="Times New Roman" panose="02020603050405020304" pitchFamily="18" charset="0"/>
                <a:hlinkClick r:id="rId5"/>
              </a:rPr>
              <a:t>://</a:t>
            </a:r>
            <a:r>
              <a:rPr lang="en-IN" dirty="0" smtClean="0">
                <a:latin typeface="Times New Roman" panose="02020603050405020304" pitchFamily="18" charset="0"/>
                <a:cs typeface="Times New Roman" panose="02020603050405020304" pitchFamily="18" charset="0"/>
                <a:hlinkClick r:id="rId5"/>
              </a:rPr>
              <a:t>www.linuxfoundation.org/blog/2018/12/the-power-of-zephyr-rtos/</a:t>
            </a:r>
            <a:endParaRPr lang="en-IN" dirty="0" smtClean="0">
              <a:latin typeface="Times New Roman" panose="02020603050405020304" pitchFamily="18" charset="0"/>
              <a:cs typeface="Times New Roman" panose="02020603050405020304" pitchFamily="18" charset="0"/>
            </a:endParaRPr>
          </a:p>
          <a:p>
            <a:pPr marL="194729" indent="0">
              <a:buNone/>
            </a:pPr>
            <a:endParaRPr lang="en-IN" dirty="0">
              <a:latin typeface="Times New Roman" panose="02020603050405020304" pitchFamily="18" charset="0"/>
              <a:cs typeface="Times New Roman" panose="02020603050405020304" pitchFamily="18" charset="0"/>
            </a:endParaRPr>
          </a:p>
          <a:p>
            <a:pPr marL="194729" indent="0">
              <a:buNone/>
            </a:pPr>
            <a:r>
              <a:rPr lang="en-IN" dirty="0">
                <a:latin typeface="Times New Roman" panose="02020603050405020304" pitchFamily="18" charset="0"/>
                <a:cs typeface="Times New Roman" panose="02020603050405020304" pitchFamily="18" charset="0"/>
              </a:rPr>
              <a:t>Zephyr (2019)..</a:t>
            </a:r>
            <a:r>
              <a:rPr lang="en-IN" i="1" dirty="0">
                <a:latin typeface="Times New Roman" panose="02020603050405020304" pitchFamily="18" charset="0"/>
                <a:cs typeface="Times New Roman" panose="02020603050405020304" pitchFamily="18" charset="0"/>
              </a:rPr>
              <a:t>The Zephyr  </a:t>
            </a:r>
            <a:r>
              <a:rPr lang="en-IN" dirty="0">
                <a:latin typeface="Times New Roman" panose="02020603050405020304" pitchFamily="18" charset="0"/>
                <a:cs typeface="Times New Roman" panose="02020603050405020304" pitchFamily="18" charset="0"/>
              </a:rPr>
              <a:t>Retrieved from</a:t>
            </a:r>
          </a:p>
          <a:p>
            <a:pPr marL="194729" indent="0">
              <a:buNone/>
            </a:pPr>
            <a:r>
              <a:rPr lang="en-IN" dirty="0" smtClean="0">
                <a:latin typeface="Times New Roman" panose="02020603050405020304" pitchFamily="18" charset="0"/>
                <a:cs typeface="Times New Roman" panose="02020603050405020304" pitchFamily="18" charset="0"/>
                <a:hlinkClick r:id="rId6"/>
              </a:rPr>
              <a:t>https</a:t>
            </a:r>
            <a:r>
              <a:rPr lang="en-IN" dirty="0">
                <a:latin typeface="Times New Roman" panose="02020603050405020304" pitchFamily="18" charset="0"/>
                <a:cs typeface="Times New Roman" panose="02020603050405020304" pitchFamily="18" charset="0"/>
                <a:hlinkClick r:id="rId6"/>
              </a:rPr>
              <a:t>://docs.zephyrproject.org/latest/introduction/index.html</a:t>
            </a:r>
            <a:endParaRPr lang="en-IN"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194729"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60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614" y="642824"/>
            <a:ext cx="10515600" cy="1325563"/>
          </a:xfrm>
        </p:spPr>
        <p:txBody>
          <a:bodyPr/>
          <a:lstStyle/>
          <a:p>
            <a:pPr algn="ctr"/>
            <a:r>
              <a:rPr lang="en-US" b="1" u="sng" dirty="0"/>
              <a:t>T</a:t>
            </a:r>
            <a:r>
              <a:rPr lang="en-CA" b="1" u="sng" dirty="0"/>
              <a:t>he Current State Of The Art And Emerging         Technology</a:t>
            </a:r>
            <a:endParaRPr lang="en-IN" b="1" u="sng" dirty="0"/>
          </a:p>
        </p:txBody>
      </p:sp>
      <p:sp>
        <p:nvSpPr>
          <p:cNvPr id="5" name="TextBox 4"/>
          <p:cNvSpPr txBox="1"/>
          <p:nvPr/>
        </p:nvSpPr>
        <p:spPr>
          <a:xfrm>
            <a:off x="1322614" y="3241220"/>
            <a:ext cx="8781505" cy="1569660"/>
          </a:xfrm>
          <a:prstGeom prst="rect">
            <a:avLst/>
          </a:prstGeom>
          <a:noFill/>
        </p:spPr>
        <p:txBody>
          <a:bodyPr wrap="square" rtlCol="0">
            <a:spAutoFit/>
          </a:bodyPr>
          <a:lstStyle/>
          <a:p>
            <a:pPr marL="342900" indent="-342900">
              <a:buAutoNum type="arabicPeriod"/>
            </a:pPr>
            <a:r>
              <a:rPr lang="en" sz="3200" b="1" dirty="0">
                <a:latin typeface="Times New Roman" panose="02020603050405020304" pitchFamily="18" charset="0"/>
                <a:cs typeface="Times New Roman" panose="02020603050405020304" pitchFamily="18" charset="0"/>
              </a:rPr>
              <a:t>Keylime - Remote trust for IoT, Edge, Cloud</a:t>
            </a:r>
          </a:p>
          <a:p>
            <a:pPr marL="342900" indent="-342900">
              <a:buAutoNum type="arabicPeriod"/>
            </a:pPr>
            <a:r>
              <a:rPr lang="en" sz="32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Azure</a:t>
            </a:r>
            <a:r>
              <a:rPr lang="en" sz="3200" b="1" dirty="0">
                <a:latin typeface="Times New Roman" panose="02020603050405020304" pitchFamily="18" charset="0"/>
                <a:cs typeface="Times New Roman" panose="02020603050405020304" pitchFamily="18" charset="0"/>
              </a:rPr>
              <a:t> RTOS</a:t>
            </a:r>
          </a:p>
          <a:p>
            <a:pPr marL="342900" indent="-342900">
              <a:buAutoNum type="arabicPeriod"/>
            </a:pPr>
            <a:r>
              <a:rPr lang="en" sz="3200" b="1" dirty="0">
                <a:latin typeface="Times New Roman" panose="02020603050405020304" pitchFamily="18" charset="0"/>
                <a:cs typeface="Times New Roman" panose="02020603050405020304" pitchFamily="18" charset="0"/>
              </a:rPr>
              <a:t>Zephyr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7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20" y="233362"/>
            <a:ext cx="10515600" cy="1325563"/>
          </a:xfrm>
        </p:spPr>
        <p:txBody>
          <a:bodyPr/>
          <a:lstStyle/>
          <a:p>
            <a:r>
              <a:rPr lang="en" dirty="0"/>
              <a:t>Keylime </a:t>
            </a:r>
            <a:endParaRPr lang="en-IN" dirty="0"/>
          </a:p>
        </p:txBody>
      </p:sp>
      <p:sp>
        <p:nvSpPr>
          <p:cNvPr id="3" name="Content Placeholder 2"/>
          <p:cNvSpPr>
            <a:spLocks noGrp="1"/>
          </p:cNvSpPr>
          <p:nvPr>
            <p:ph idx="1"/>
          </p:nvPr>
        </p:nvSpPr>
        <p:spPr>
          <a:xfrm>
            <a:off x="746760" y="1794510"/>
            <a:ext cx="10515600" cy="4351338"/>
          </a:xfrm>
        </p:spPr>
        <p:txBody>
          <a:bodyPr>
            <a:noAutofit/>
          </a:bodyPr>
          <a:lstStyle/>
          <a:p>
            <a:pPr>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Open source TPM project for remote trust of IoT</a:t>
            </a:r>
          </a:p>
          <a:p>
            <a:pPr>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 hardware root of trust (RSA key pair inaccessible by software)enables users to monitor remote nodes using a hardware based cryptographic root of trust.</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Remote attestation - Each time a system call is made, IMA makes a cryptographic hash, which is compared to a list of expected entrusted system state.</a:t>
            </a:r>
          </a:p>
        </p:txBody>
      </p:sp>
      <p:pic>
        <p:nvPicPr>
          <p:cNvPr id="7" name="Picture 2" descr="keylim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 y="233362"/>
            <a:ext cx="1304925"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endParaRPr/>
          </a:p>
        </p:txBody>
      </p:sp>
      <p:sp>
        <p:nvSpPr>
          <p:cNvPr id="293" name="Google Shape;293;p1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294" name="Google Shape;294;p16"/>
          <p:cNvPicPr preferRelativeResize="0"/>
          <p:nvPr/>
        </p:nvPicPr>
        <p:blipFill>
          <a:blip r:embed="rId3">
            <a:alphaModFix/>
          </a:blip>
          <a:stretch>
            <a:fillRect/>
          </a:stretch>
        </p:blipFill>
        <p:spPr>
          <a:xfrm>
            <a:off x="0" y="464820"/>
            <a:ext cx="12192000" cy="5928360"/>
          </a:xfrm>
          <a:prstGeom prst="rect">
            <a:avLst/>
          </a:prstGeom>
          <a:noFill/>
          <a:ln>
            <a:noFill/>
          </a:ln>
        </p:spPr>
      </p:pic>
    </p:spTree>
    <p:extLst>
      <p:ext uri="{BB962C8B-B14F-4D97-AF65-F5344CB8AC3E}">
        <p14:creationId xmlns:p14="http://schemas.microsoft.com/office/powerpoint/2010/main" val="395052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environment</a:t>
            </a:r>
          </a:p>
        </p:txBody>
      </p:sp>
      <p:sp>
        <p:nvSpPr>
          <p:cNvPr id="3" name="Content Placeholder 2"/>
          <p:cNvSpPr>
            <a:spLocks noGrp="1"/>
          </p:cNvSpPr>
          <p:nvPr>
            <p:ph idx="1"/>
          </p:nvPr>
        </p:nvSpPr>
        <p:spPr/>
        <p:txBody>
          <a:bodyPr>
            <a:noAutofit/>
          </a:bodyPr>
          <a:lstStyle/>
          <a:p>
            <a:r>
              <a:rPr lang="en-IN" sz="2800" dirty="0">
                <a:latin typeface="Times New Roman" panose="02020603050405020304" pitchFamily="18" charset="0"/>
                <a:cs typeface="Times New Roman" panose="02020603050405020304" pitchFamily="18" charset="0"/>
              </a:rPr>
              <a:t>Public/ Private / Hybrid cloud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Edge computing</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IoT/ Embedded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All Architectures: x86, ARM</a:t>
            </a:r>
          </a:p>
        </p:txBody>
      </p:sp>
    </p:spTree>
    <p:extLst>
      <p:ext uri="{BB962C8B-B14F-4D97-AF65-F5344CB8AC3E}">
        <p14:creationId xmlns:p14="http://schemas.microsoft.com/office/powerpoint/2010/main" val="333606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000" y="371380"/>
            <a:ext cx="9374000" cy="1332400"/>
          </a:xfrm>
        </p:spPr>
        <p:txBody>
          <a:bodyPr/>
          <a:lstStyle/>
          <a:p>
            <a:r>
              <a:rPr lang="en" b="1" dirty="0"/>
              <a:t> </a:t>
            </a:r>
            <a:r>
              <a:rPr lang="en-IN" b="1" dirty="0"/>
              <a:t>Azure</a:t>
            </a:r>
            <a:r>
              <a:rPr lang="en" b="1" dirty="0"/>
              <a:t> RTOS</a:t>
            </a:r>
            <a:br>
              <a:rPr lang="en" b="1" dirty="0"/>
            </a:br>
            <a:endParaRPr lang="en-IN" dirty="0"/>
          </a:p>
        </p:txBody>
      </p:sp>
      <p:sp>
        <p:nvSpPr>
          <p:cNvPr id="3" name="Text Placeholder 2"/>
          <p:cNvSpPr>
            <a:spLocks noGrp="1"/>
          </p:cNvSpPr>
          <p:nvPr>
            <p:ph type="body" idx="1"/>
          </p:nvPr>
        </p:nvSpPr>
        <p:spPr>
          <a:xfrm>
            <a:off x="1242327" y="1506707"/>
            <a:ext cx="9374000" cy="3388800"/>
          </a:xfrm>
        </p:spPr>
        <p:txBody>
          <a:bodyPr/>
          <a:lstStyle/>
          <a:p>
            <a:pPr>
              <a:lnSpc>
                <a:spcPct val="150000"/>
              </a:lnSpc>
            </a:pPr>
            <a:r>
              <a:rPr lang="en-IN" sz="2800" dirty="0">
                <a:latin typeface="Times New Roman" panose="02020603050405020304" pitchFamily="18" charset="0"/>
                <a:cs typeface="Times New Roman" panose="02020603050405020304" pitchFamily="18" charset="0"/>
              </a:rPr>
              <a:t>Azure RTOS is a real time operating system (RTOS) for IoT and edge devices powered by microcontroller units. </a:t>
            </a:r>
          </a:p>
          <a:p>
            <a:pPr>
              <a:lnSpc>
                <a:spcPct val="150000"/>
              </a:lnSpc>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there o support constrained devices . Its battery powered and also have less than 64 kb of flash memory</a:t>
            </a:r>
          </a:p>
          <a:p>
            <a:pPr>
              <a:lnSpc>
                <a:spcPct val="150000"/>
              </a:lnSpc>
            </a:pPr>
            <a:r>
              <a:rPr lang="en-IN" sz="2800" dirty="0" smtClean="0">
                <a:latin typeface="Times New Roman" panose="02020603050405020304" pitchFamily="18" charset="0"/>
                <a:cs typeface="Times New Roman" panose="02020603050405020304" pitchFamily="18" charset="0"/>
              </a:rPr>
              <a:t>It gives IP </a:t>
            </a:r>
            <a:r>
              <a:rPr lang="en-IN" sz="2800" dirty="0">
                <a:latin typeface="Times New Roman" panose="02020603050405020304" pitchFamily="18" charset="0"/>
                <a:cs typeface="Times New Roman" panose="02020603050405020304" pitchFamily="18" charset="0"/>
              </a:rPr>
              <a:t>and socket-layer security via industry standard protocols and compliance standards. </a:t>
            </a:r>
            <a:endParaRPr lang="en-IN" sz="2800" dirty="0" smtClean="0">
              <a:latin typeface="Times New Roman" panose="02020603050405020304" pitchFamily="18" charset="0"/>
              <a:cs typeface="Times New Roman" panose="02020603050405020304" pitchFamily="18" charset="0"/>
            </a:endParaRPr>
          </a:p>
          <a:p>
            <a:pPr>
              <a:lnSpc>
                <a:spcPct val="150000"/>
              </a:lnSpc>
            </a:pPr>
            <a:r>
              <a:rPr lang="en-IN" sz="2800" dirty="0" smtClean="0">
                <a:latin typeface="Times New Roman" panose="02020603050405020304" pitchFamily="18" charset="0"/>
                <a:cs typeface="Times New Roman" panose="02020603050405020304" pitchFamily="18" charset="0"/>
              </a:rPr>
              <a:t>Azure </a:t>
            </a:r>
            <a:r>
              <a:rPr lang="en-IN" sz="2800" dirty="0">
                <a:latin typeface="Times New Roman" panose="02020603050405020304" pitchFamily="18" charset="0"/>
                <a:cs typeface="Times New Roman" panose="02020603050405020304" pitchFamily="18" charset="0"/>
              </a:rPr>
              <a:t>RTOS uses hardware </a:t>
            </a:r>
            <a:r>
              <a:rPr lang="en-IN" sz="2800" dirty="0" smtClean="0">
                <a:latin typeface="Times New Roman" panose="02020603050405020304" pitchFamily="18" charset="0"/>
                <a:cs typeface="Times New Roman" panose="02020603050405020304" pitchFamily="18" charset="0"/>
              </a:rPr>
              <a:t>cryptographic </a:t>
            </a:r>
            <a:r>
              <a:rPr lang="en-IN" sz="2800" dirty="0">
                <a:latin typeface="Times New Roman" panose="02020603050405020304" pitchFamily="18" charset="0"/>
                <a:cs typeface="Times New Roman" panose="02020603050405020304" pitchFamily="18" charset="0"/>
              </a:rPr>
              <a:t>and memory protection capabilities</a:t>
            </a:r>
          </a:p>
        </p:txBody>
      </p:sp>
    </p:spTree>
    <p:extLst>
      <p:ext uri="{BB962C8B-B14F-4D97-AF65-F5344CB8AC3E}">
        <p14:creationId xmlns:p14="http://schemas.microsoft.com/office/powerpoint/2010/main" val="187237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840" y="315160"/>
            <a:ext cx="9374000" cy="1332400"/>
          </a:xfrm>
        </p:spPr>
        <p:txBody>
          <a:bodyPr/>
          <a:lstStyle/>
          <a:p>
            <a:r>
              <a:rPr lang="en-US" b="1" dirty="0"/>
              <a:t>Components of </a:t>
            </a:r>
            <a:r>
              <a:rPr lang="en-IN" b="1" dirty="0"/>
              <a:t>Azure RTOS</a:t>
            </a:r>
          </a:p>
        </p:txBody>
      </p:sp>
      <p:sp>
        <p:nvSpPr>
          <p:cNvPr id="3" name="Text Placeholder 2"/>
          <p:cNvSpPr>
            <a:spLocks noGrp="1"/>
          </p:cNvSpPr>
          <p:nvPr>
            <p:ph type="body" idx="1"/>
          </p:nvPr>
        </p:nvSpPr>
        <p:spPr>
          <a:xfrm>
            <a:off x="412520" y="1647560"/>
            <a:ext cx="9374000" cy="3991240"/>
          </a:xfrm>
        </p:spPr>
        <p:txBody>
          <a:bodyPr/>
          <a:lstStyle/>
          <a:p>
            <a:r>
              <a:rPr lang="en-IN" sz="2800" b="1" dirty="0">
                <a:latin typeface="Times New Roman" panose="02020603050405020304" pitchFamily="18" charset="0"/>
                <a:cs typeface="Times New Roman" panose="02020603050405020304" pitchFamily="18" charset="0"/>
              </a:rPr>
              <a:t>Azure RTOS </a:t>
            </a:r>
            <a:r>
              <a:rPr lang="en-IN" sz="2800" b="1" dirty="0" err="1">
                <a:latin typeface="Times New Roman" panose="02020603050405020304" pitchFamily="18" charset="0"/>
                <a:cs typeface="Times New Roman" panose="02020603050405020304" pitchFamily="18" charset="0"/>
              </a:rPr>
              <a:t>ThreadX</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Azure RTOS </a:t>
            </a:r>
            <a:r>
              <a:rPr lang="en-IN" sz="2800" dirty="0" err="1">
                <a:latin typeface="Times New Roman" panose="02020603050405020304" pitchFamily="18" charset="0"/>
                <a:cs typeface="Times New Roman" panose="02020603050405020304" pitchFamily="18" charset="0"/>
              </a:rPr>
              <a:t>ThreadX</a:t>
            </a:r>
            <a:r>
              <a:rPr lang="en-IN" sz="2800" dirty="0">
                <a:latin typeface="Times New Roman" panose="02020603050405020304" pitchFamily="18" charset="0"/>
                <a:cs typeface="Times New Roman" panose="02020603050405020304" pitchFamily="18" charset="0"/>
              </a:rPr>
              <a:t> provides are advanced scheduling facilities, message passing, interrupt management, and messaging services</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Azure RTOS </a:t>
            </a:r>
            <a:r>
              <a:rPr lang="en-IN" sz="2800" b="1" dirty="0" err="1">
                <a:latin typeface="Times New Roman" panose="02020603050405020304" pitchFamily="18" charset="0"/>
                <a:cs typeface="Times New Roman" panose="02020603050405020304" pitchFamily="18" charset="0"/>
              </a:rPr>
              <a:t>FileX</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designed to have a small footprint and high performance, making it ideal for today's deeply embedded applications that require file operations</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Azure RTOS GUIX: </a:t>
            </a:r>
            <a:r>
              <a:rPr lang="en-IN" sz="2800" dirty="0">
                <a:latin typeface="Times New Roman" panose="02020603050405020304" pitchFamily="18" charset="0"/>
                <a:cs typeface="Times New Roman" panose="02020603050405020304" pitchFamily="18" charset="0"/>
              </a:rPr>
              <a:t>small, fast, and easily ported to virtually any hardware configuration capable of supporting graphical output</a:t>
            </a:r>
            <a:endParaRPr lang="en-IN" sz="2800" b="1" dirty="0">
              <a:latin typeface="Times New Roman" panose="02020603050405020304" pitchFamily="18" charset="0"/>
              <a:cs typeface="Times New Roman" panose="02020603050405020304" pitchFamily="18" charset="0"/>
            </a:endParaRPr>
          </a:p>
          <a:p>
            <a:pPr marL="194729" indent="0">
              <a:buNone/>
            </a:pP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60" y="1051560"/>
            <a:ext cx="10137040" cy="4990640"/>
          </a:xfrm>
        </p:spPr>
        <p:txBody>
          <a:bodyPr/>
          <a:lstStyle/>
          <a:p>
            <a:r>
              <a:rPr lang="en-IN" sz="2800" b="1" dirty="0">
                <a:solidFill>
                  <a:srgbClr val="171717"/>
                </a:solidFill>
                <a:latin typeface="Times New Roman" panose="02020603050405020304" pitchFamily="18" charset="0"/>
                <a:cs typeface="Times New Roman" panose="02020603050405020304" pitchFamily="18" charset="0"/>
              </a:rPr>
              <a:t>Azure RTOS </a:t>
            </a:r>
            <a:r>
              <a:rPr lang="en-IN" sz="2800" b="1" dirty="0" err="1">
                <a:solidFill>
                  <a:srgbClr val="171717"/>
                </a:solidFill>
                <a:latin typeface="Times New Roman" panose="02020603050405020304" pitchFamily="18" charset="0"/>
                <a:cs typeface="Times New Roman" panose="02020603050405020304" pitchFamily="18" charset="0"/>
              </a:rPr>
              <a:t>NetX</a:t>
            </a:r>
            <a:r>
              <a:rPr lang="en-IN" sz="2800" b="1" dirty="0">
                <a:solidFill>
                  <a:srgbClr val="171717"/>
                </a:solidFill>
                <a:latin typeface="Times New Roman" panose="02020603050405020304" pitchFamily="18" charset="0"/>
                <a:cs typeface="Times New Roman" panose="02020603050405020304" pitchFamily="18" charset="0"/>
              </a:rPr>
              <a:t>: </a:t>
            </a:r>
            <a:r>
              <a:rPr lang="en-IN" sz="2800" dirty="0">
                <a:solidFill>
                  <a:srgbClr val="171717"/>
                </a:solidFill>
                <a:latin typeface="Times New Roman" panose="02020603050405020304" pitchFamily="18" charset="0"/>
                <a:cs typeface="Times New Roman" panose="02020603050405020304" pitchFamily="18" charset="0"/>
              </a:rPr>
              <a:t>high-performance implementation of TCP/IP protocol standards. It has a unique </a:t>
            </a:r>
            <a:r>
              <a:rPr lang="en-IN" sz="2800" dirty="0" err="1">
                <a:solidFill>
                  <a:srgbClr val="171717"/>
                </a:solidFill>
                <a:latin typeface="Times New Roman" panose="02020603050405020304" pitchFamily="18" charset="0"/>
                <a:cs typeface="Times New Roman" panose="02020603050405020304" pitchFamily="18" charset="0"/>
              </a:rPr>
              <a:t>Piconet</a:t>
            </a:r>
            <a:r>
              <a:rPr lang="en-IN" sz="2800" dirty="0">
                <a:solidFill>
                  <a:srgbClr val="171717"/>
                </a:solidFill>
                <a:latin typeface="Times New Roman" panose="02020603050405020304" pitchFamily="18" charset="0"/>
                <a:cs typeface="Times New Roman" panose="02020603050405020304" pitchFamily="18" charset="0"/>
              </a:rPr>
              <a:t> architecture</a:t>
            </a:r>
          </a:p>
          <a:p>
            <a:endParaRPr lang="en-IN" sz="2800" b="1" dirty="0">
              <a:solidFill>
                <a:srgbClr val="171717"/>
              </a:solidFill>
              <a:latin typeface="Times New Roman" panose="02020603050405020304" pitchFamily="18" charset="0"/>
              <a:cs typeface="Times New Roman" panose="02020603050405020304" pitchFamily="18" charset="0"/>
            </a:endParaRPr>
          </a:p>
          <a:p>
            <a:r>
              <a:rPr lang="en-IN" sz="2800" b="1" dirty="0">
                <a:solidFill>
                  <a:srgbClr val="171717"/>
                </a:solidFill>
                <a:latin typeface="Times New Roman" panose="02020603050405020304" pitchFamily="18" charset="0"/>
                <a:cs typeface="Times New Roman" panose="02020603050405020304" pitchFamily="18" charset="0"/>
              </a:rPr>
              <a:t>Azure RTOS </a:t>
            </a:r>
            <a:r>
              <a:rPr lang="en-IN" sz="2800" b="1" dirty="0" err="1">
                <a:solidFill>
                  <a:srgbClr val="171717"/>
                </a:solidFill>
                <a:latin typeface="Times New Roman" panose="02020603050405020304" pitchFamily="18" charset="0"/>
                <a:cs typeface="Times New Roman" panose="02020603050405020304" pitchFamily="18" charset="0"/>
              </a:rPr>
              <a:t>NetX</a:t>
            </a:r>
            <a:r>
              <a:rPr lang="en-IN" sz="2800" b="1" dirty="0">
                <a:solidFill>
                  <a:srgbClr val="171717"/>
                </a:solidFill>
                <a:latin typeface="Times New Roman" panose="02020603050405020304" pitchFamily="18" charset="0"/>
                <a:cs typeface="Times New Roman" panose="02020603050405020304" pitchFamily="18" charset="0"/>
              </a:rPr>
              <a:t> Duo: </a:t>
            </a:r>
            <a:r>
              <a:rPr lang="en-IN" sz="2800" dirty="0">
                <a:solidFill>
                  <a:srgbClr val="171717"/>
                </a:solidFill>
                <a:latin typeface="Times New Roman" panose="02020603050405020304" pitchFamily="18" charset="0"/>
                <a:cs typeface="Times New Roman" panose="02020603050405020304" pitchFamily="18" charset="0"/>
              </a:rPr>
              <a:t>it</a:t>
            </a:r>
            <a:r>
              <a:rPr lang="en-IN" sz="2800" b="1" dirty="0">
                <a:solidFill>
                  <a:srgbClr val="171717"/>
                </a:solidFill>
                <a:latin typeface="Times New Roman" panose="02020603050405020304" pitchFamily="18" charset="0"/>
                <a:cs typeface="Times New Roman" panose="02020603050405020304" pitchFamily="18" charset="0"/>
              </a:rPr>
              <a:t> i</a:t>
            </a:r>
            <a:r>
              <a:rPr lang="en-IN" sz="2800" dirty="0">
                <a:solidFill>
                  <a:srgbClr val="171717"/>
                </a:solidFill>
                <a:latin typeface="Times New Roman" panose="02020603050405020304" pitchFamily="18" charset="0"/>
                <a:cs typeface="Times New Roman" panose="02020603050405020304" pitchFamily="18" charset="0"/>
              </a:rPr>
              <a:t>s an advanced, Industrial Grade TCP/IP network stacks designed specifically for deeply embedded, real-time, and IoT applications.</a:t>
            </a:r>
          </a:p>
          <a:p>
            <a:endParaRPr lang="en-US" sz="2800" b="1" dirty="0">
              <a:solidFill>
                <a:srgbClr val="171717"/>
              </a:solidFill>
              <a:latin typeface="Times New Roman" panose="02020603050405020304" pitchFamily="18" charset="0"/>
              <a:cs typeface="Times New Roman" panose="02020603050405020304" pitchFamily="18" charset="0"/>
            </a:endParaRPr>
          </a:p>
          <a:p>
            <a:r>
              <a:rPr lang="en-IN" sz="2800" b="1" dirty="0">
                <a:solidFill>
                  <a:srgbClr val="171717"/>
                </a:solidFill>
                <a:latin typeface="Times New Roman" panose="02020603050405020304" pitchFamily="18" charset="0"/>
                <a:cs typeface="Times New Roman" panose="02020603050405020304" pitchFamily="18" charset="0"/>
              </a:rPr>
              <a:t>Azure RTOS USBX: </a:t>
            </a:r>
            <a:r>
              <a:rPr lang="en-IN" sz="2800" dirty="0">
                <a:solidFill>
                  <a:srgbClr val="171717"/>
                </a:solidFill>
                <a:latin typeface="Times New Roman" panose="02020603050405020304" pitchFamily="18" charset="0"/>
                <a:cs typeface="Times New Roman" panose="02020603050405020304" pitchFamily="18" charset="0"/>
              </a:rPr>
              <a:t>high-performance USB host, device, and On-The-Go (OTG) embedded stack</a:t>
            </a:r>
            <a:endParaRPr lang="en-IN" sz="2800" b="1" dirty="0">
              <a:solidFill>
                <a:srgbClr val="171717"/>
              </a:solidFill>
              <a:latin typeface="Times New Roman" panose="02020603050405020304" pitchFamily="18" charset="0"/>
              <a:cs typeface="Times New Roman" panose="02020603050405020304" pitchFamily="18" charset="0"/>
            </a:endParaRPr>
          </a:p>
          <a:p>
            <a:endParaRPr lang="en-IN" b="1" dirty="0">
              <a:solidFill>
                <a:srgbClr val="171717"/>
              </a:solidFill>
              <a:latin typeface="Segoe UI" panose="020B0502040204020203" pitchFamily="34" charset="0"/>
            </a:endParaRPr>
          </a:p>
          <a:p>
            <a:endParaRPr lang="en-IN" dirty="0"/>
          </a:p>
        </p:txBody>
      </p:sp>
    </p:spTree>
    <p:extLst>
      <p:ext uri="{BB962C8B-B14F-4D97-AF65-F5344CB8AC3E}">
        <p14:creationId xmlns:p14="http://schemas.microsoft.com/office/powerpoint/2010/main" val="83546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932" y="368729"/>
            <a:ext cx="10453600" cy="1332400"/>
          </a:xfrm>
        </p:spPr>
        <p:txBody>
          <a:bodyPr/>
          <a:lstStyle/>
          <a:p>
            <a:r>
              <a:rPr lang="en-IN" b="1" dirty="0">
                <a:solidFill>
                  <a:schemeClr val="tx1"/>
                </a:solidFill>
                <a:latin typeface="Times New Roman" panose="02020603050405020304" pitchFamily="18" charset="0"/>
                <a:cs typeface="Times New Roman" panose="02020603050405020304" pitchFamily="18" charset="0"/>
              </a:rPr>
              <a:t>Zephyr real-time operating system (RTOS)</a:t>
            </a:r>
          </a:p>
        </p:txBody>
      </p:sp>
      <p:sp>
        <p:nvSpPr>
          <p:cNvPr id="3" name="Text Placeholder 2"/>
          <p:cNvSpPr>
            <a:spLocks noGrp="1"/>
          </p:cNvSpPr>
          <p:nvPr>
            <p:ph type="body" idx="1"/>
          </p:nvPr>
        </p:nvSpPr>
        <p:spPr>
          <a:xfrm>
            <a:off x="1174520" y="1891400"/>
            <a:ext cx="9374000" cy="3388800"/>
          </a:xfrm>
        </p:spPr>
        <p:txBody>
          <a:bodyPr/>
          <a:lstStyle/>
          <a:p>
            <a:r>
              <a:rPr lang="en-IN" sz="2800" dirty="0">
                <a:latin typeface="Times New Roman" panose="02020603050405020304" pitchFamily="18" charset="0"/>
                <a:cs typeface="Times New Roman" panose="02020603050405020304" pitchFamily="18" charset="0"/>
              </a:rPr>
              <a:t>The Zephyr Project is a scalable real-time operating system (RTOS) supporting numerous hardware architectures; it's streamlined for asset obliged gadgets and fabricated explicitly in view of security.</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It gives item developers the adaptability to single out highlights and usefulness dependent on the size of the footprint that they're working with.</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It is licensed using the Apache 2.0 license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7103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274</TotalTime>
  <Words>507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Segoe UI</vt:lpstr>
      <vt:lpstr>Times New Roman</vt:lpstr>
      <vt:lpstr>Crop</vt:lpstr>
      <vt:lpstr>ESE-4009  Embedded System Design Project</vt:lpstr>
      <vt:lpstr>The Current State Of The Art And Emerging         Technology</vt:lpstr>
      <vt:lpstr>Keylime </vt:lpstr>
      <vt:lpstr>PowerPoint Presentation</vt:lpstr>
      <vt:lpstr>Target environment</vt:lpstr>
      <vt:lpstr> Azure RTOS </vt:lpstr>
      <vt:lpstr>Components of Azure RTOS</vt:lpstr>
      <vt:lpstr>PowerPoint Presentation</vt:lpstr>
      <vt:lpstr>Zephyr real-time operating system (RTOS)</vt:lpstr>
      <vt:lpstr>Features </vt:lpstr>
      <vt:lpstr>PowerPoint Presentation</vt:lpstr>
      <vt:lpstr>Future of challenges of Zephyr</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ESE-4009  Embedded System Design Project</dc:title>
  <dc:creator>jerin joy</dc:creator>
  <cp:lastModifiedBy>jerin joy</cp:lastModifiedBy>
  <cp:revision>21</cp:revision>
  <dcterms:created xsi:type="dcterms:W3CDTF">2020-05-31T21:12:40Z</dcterms:created>
  <dcterms:modified xsi:type="dcterms:W3CDTF">2020-06-01T03:11:20Z</dcterms:modified>
</cp:coreProperties>
</file>