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2F5C46-3136-4CE3-99D2-522782A9A583}">
  <a:tblStyle styleId="{E52F5C46-3136-4CE3-99D2-522782A9A5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ArialBlack-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2a0136456eb_3_56: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 name="Google Shape;31;g2a0136456eb_3_56: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t/>
            </a:r>
            <a:endParaRPr/>
          </a:p>
        </p:txBody>
      </p:sp>
      <p:sp>
        <p:nvSpPr>
          <p:cNvPr id="32" name="Google Shape;32;g2a0136456eb_3_56: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cb39cd0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2cb39cd0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21fd240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21fd240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function takes a row (df) from the resume data DataFrame as input. It extracts the 'ID' and 'Category' columns from the DataFrame, constructs the path to the PDF file using these values, extracts text from the PDF using extract_text_from_pdf, preprocesses the text using preprocess_text, and adds the preprocessed text as a new column ('Feature') to the DataFrame. The modified DataFrame is then returned.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21fd240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21fd240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1d6075ce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1d6075ce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part loads resume data from a CSV file, applies text processing to each resume, and saves the processed data to a new CSV file.</a:t>
            </a:r>
            <a:endParaRPr/>
          </a:p>
          <a:p>
            <a:pPr indent="-298450" lvl="0" marL="457200" rtl="0" algn="l">
              <a:spcBef>
                <a:spcPts val="0"/>
              </a:spcBef>
              <a:spcAft>
                <a:spcPts val="0"/>
              </a:spcAft>
              <a:buSzPts val="1100"/>
              <a:buAutoNum type="arabicPeriod"/>
            </a:pPr>
            <a:r>
              <a:rPr lang="en"/>
              <a:t>This part loads job description data, selects relevant columns- job description and position title, and adds a new column 'Features' containing preprocessed text features.</a:t>
            </a:r>
            <a:endParaRPr/>
          </a:p>
          <a:p>
            <a:pPr indent="-298450" lvl="0" marL="457200" rtl="0" algn="l">
              <a:spcBef>
                <a:spcPts val="0"/>
              </a:spcBef>
              <a:spcAft>
                <a:spcPts val="0"/>
              </a:spcAft>
              <a:buSzPts val="1100"/>
              <a:buAutoNum type="arabicPeriod"/>
            </a:pPr>
            <a:r>
              <a:rPr lang="en"/>
              <a:t>Uses TF-IDF vectorization to convert text data into numerical vectors. We are limiting number of features 800. Fits the TF-IDF vectorizer to the job description data (job_description['Features']) and transforms it into TF-IDF vectors.</a:t>
            </a:r>
            <a:endParaRPr/>
          </a:p>
          <a:p>
            <a:pPr indent="-298450" lvl="0" marL="457200" rtl="0" algn="l">
              <a:spcBef>
                <a:spcPts val="0"/>
              </a:spcBef>
              <a:spcAft>
                <a:spcPts val="0"/>
              </a:spcAft>
              <a:buSzPts val="1100"/>
              <a:buAutoNum type="arabicPeriod"/>
            </a:pPr>
            <a:r>
              <a:rPr lang="en"/>
              <a:t>Cosine similarity compute between features of resume and job description</a:t>
            </a:r>
            <a:endParaRPr/>
          </a:p>
          <a:p>
            <a:pPr indent="-298450" lvl="0" marL="457200" rtl="0" algn="l">
              <a:spcBef>
                <a:spcPts val="0"/>
              </a:spcBef>
              <a:spcAft>
                <a:spcPts val="0"/>
              </a:spcAft>
              <a:buSzPts val="1100"/>
              <a:buAutoNum type="arabicPeriod"/>
            </a:pPr>
            <a:r>
              <a:rPr lang="en"/>
              <a:t>Applies K-means clustering to the TF-IDF vectors, assigning each resume to a cluster.</a:t>
            </a:r>
            <a:endParaRPr/>
          </a:p>
          <a:p>
            <a:pPr indent="-298450" lvl="0" marL="457200" rtl="0" algn="l">
              <a:spcBef>
                <a:spcPts val="0"/>
              </a:spcBef>
              <a:spcAft>
                <a:spcPts val="0"/>
              </a:spcAft>
              <a:buSzPts val="1100"/>
              <a:buAutoNum type="arabicPeriod"/>
            </a:pPr>
            <a:r>
              <a:rPr lang="en"/>
              <a:t>Evaluation metric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d6075cef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d6075cef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d48ed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d48ed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1d6075cef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1d6075cef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help </a:t>
            </a:r>
            <a:r>
              <a:rPr lang="en"/>
              <a:t>explore how well the data separates into clusters in the two-dimensional t-SNE space. Each point in the plot corresponds to a data point, and the colors represent the cluster assignments. Points that are close to each other in the plot are considered similar in the high-dimensional space.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d48edc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d48edc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1d6075ce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1d6075c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performing model is word2vec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1d6075cef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1d6075cef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a0136456eb_3_372: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2a0136456eb_3_372: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cb39cd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cb39cd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29fb81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229fb81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2cb39cd0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2cb39cd0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a21fd240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a21fd240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c8a20c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c8a20c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tudent Centric Approach A response to the challenges faced by students in the job market, addressing issues related to arbitrary rejections and the overwhelming volume of applications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1c8a20c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1c8a20c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C4043"/>
                </a:solidFill>
              </a:rPr>
              <a:t>Contains 2400+ Resumes in string as well as PDF format.</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PDF stored in the data folder differentiated into their respective labels as folders with each resume residing inside the folder in pdf form with filename as the id defined in the csv.</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Inside the resume.csv :</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ID: Unique identifier and file name for the respective pdf.</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Resume_str : Contains the resume text only in string format.</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Resume_html : Contains the resume data in html format as present while web scrapping.</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Category : Category of the job the resume was used to apply.</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Training_data.csv :</a:t>
            </a:r>
            <a:endParaRPr sz="1000">
              <a:solidFill>
                <a:srgbClr val="3C4043"/>
              </a:solidFill>
            </a:endParaRPr>
          </a:p>
          <a:p>
            <a:pPr indent="0" lvl="0" marL="0" rtl="0" algn="l">
              <a:spcBef>
                <a:spcPts val="0"/>
              </a:spcBef>
              <a:spcAft>
                <a:spcPts val="0"/>
              </a:spcAft>
              <a:buClr>
                <a:schemeClr val="dk1"/>
              </a:buClr>
              <a:buSzPts val="1100"/>
              <a:buFont typeface="Arial"/>
              <a:buNone/>
            </a:pPr>
            <a:r>
              <a:rPr lang="en" sz="1000">
                <a:solidFill>
                  <a:srgbClr val="3C4043"/>
                </a:solidFill>
              </a:rPr>
              <a:t>Contains about 800 job descriptions with job title</a:t>
            </a:r>
            <a:endParaRPr sz="1000">
              <a:solidFill>
                <a:srgbClr val="3C4043"/>
              </a:solidFill>
            </a:endParaRPr>
          </a:p>
          <a:p>
            <a:pPr indent="0" lvl="0" marL="0" rtl="0" algn="l">
              <a:spcBef>
                <a:spcPts val="0"/>
              </a:spcBef>
              <a:spcAft>
                <a:spcPts val="0"/>
              </a:spcAft>
              <a:buNone/>
            </a:pPr>
            <a:r>
              <a:t/>
            </a:r>
            <a:endParaRPr sz="1000">
              <a:solidFill>
                <a:srgbClr val="3C404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1fd240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1fd240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1d6075cef_0_1: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a1d6075cef_0_1: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1d6075c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1d6075c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d6075c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1d6075c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2"/>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lt2"/>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 name="Google Shape;10;p2"/>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rtl="0" algn="l">
              <a:spcBef>
                <a:spcPts val="360"/>
              </a:spcBef>
              <a:spcAft>
                <a:spcPts val="0"/>
              </a:spcAft>
              <a:buClr>
                <a:srgbClr val="D19888"/>
              </a:buClr>
              <a:buSzPts val="1800"/>
              <a:buNone/>
              <a:defRPr sz="1800">
                <a:solidFill>
                  <a:srgbClr val="D19888"/>
                </a:solidFill>
              </a:defRPr>
            </a:lvl2pPr>
            <a:lvl3pPr indent="-228600" lvl="2" marL="1371600" rtl="0" algn="l">
              <a:spcBef>
                <a:spcPts val="320"/>
              </a:spcBef>
              <a:spcAft>
                <a:spcPts val="0"/>
              </a:spcAft>
              <a:buClr>
                <a:srgbClr val="D19888"/>
              </a:buClr>
              <a:buSzPts val="1600"/>
              <a:buNone/>
              <a:defRPr sz="1600">
                <a:solidFill>
                  <a:srgbClr val="D19888"/>
                </a:solidFill>
              </a:defRPr>
            </a:lvl3pPr>
            <a:lvl4pPr indent="-228600" lvl="3" marL="1828800" rtl="0" algn="l">
              <a:spcBef>
                <a:spcPts val="280"/>
              </a:spcBef>
              <a:spcAft>
                <a:spcPts val="0"/>
              </a:spcAft>
              <a:buClr>
                <a:srgbClr val="D19888"/>
              </a:buClr>
              <a:buSzPts val="1400"/>
              <a:buNone/>
              <a:defRPr sz="1400">
                <a:solidFill>
                  <a:srgbClr val="D19888"/>
                </a:solidFill>
              </a:defRPr>
            </a:lvl4pPr>
            <a:lvl5pPr indent="-228600" lvl="4" marL="2286000" rtl="0" algn="l">
              <a:spcBef>
                <a:spcPts val="280"/>
              </a:spcBef>
              <a:spcAft>
                <a:spcPts val="0"/>
              </a:spcAft>
              <a:buClr>
                <a:srgbClr val="D19888"/>
              </a:buClr>
              <a:buSzPts val="1400"/>
              <a:buNone/>
              <a:defRPr sz="1400">
                <a:solidFill>
                  <a:srgbClr val="D19888"/>
                </a:solidFill>
              </a:defRPr>
            </a:lvl5pPr>
            <a:lvl6pPr indent="-228600" lvl="5" marL="2743200" rtl="0" algn="l">
              <a:spcBef>
                <a:spcPts val="280"/>
              </a:spcBef>
              <a:spcAft>
                <a:spcPts val="0"/>
              </a:spcAft>
              <a:buClr>
                <a:srgbClr val="D19888"/>
              </a:buClr>
              <a:buSzPts val="1400"/>
              <a:buNone/>
              <a:defRPr sz="1400">
                <a:solidFill>
                  <a:srgbClr val="D19888"/>
                </a:solidFill>
              </a:defRPr>
            </a:lvl6pPr>
            <a:lvl7pPr indent="-228600" lvl="6" marL="3200400" rtl="0" algn="l">
              <a:spcBef>
                <a:spcPts val="280"/>
              </a:spcBef>
              <a:spcAft>
                <a:spcPts val="0"/>
              </a:spcAft>
              <a:buClr>
                <a:srgbClr val="D19888"/>
              </a:buClr>
              <a:buSzPts val="1400"/>
              <a:buNone/>
              <a:defRPr sz="1400">
                <a:solidFill>
                  <a:srgbClr val="D19888"/>
                </a:solidFill>
              </a:defRPr>
            </a:lvl7pPr>
            <a:lvl8pPr indent="-228600" lvl="7" marL="3657600" rtl="0" algn="l">
              <a:spcBef>
                <a:spcPts val="280"/>
              </a:spcBef>
              <a:spcAft>
                <a:spcPts val="0"/>
              </a:spcAft>
              <a:buClr>
                <a:srgbClr val="D19888"/>
              </a:buClr>
              <a:buSzPts val="1400"/>
              <a:buNone/>
              <a:defRPr sz="1400">
                <a:solidFill>
                  <a:srgbClr val="D19888"/>
                </a:solidFill>
              </a:defRPr>
            </a:lvl8pPr>
            <a:lvl9pPr indent="-228600" lvl="8" marL="4114800" rtl="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3"/>
          <p:cNvSpPr txBox="1"/>
          <p:nvPr>
            <p:ph idx="1" type="body"/>
          </p:nvPr>
        </p:nvSpPr>
        <p:spPr>
          <a:xfrm>
            <a:off x="457200" y="1682496"/>
            <a:ext cx="8229600" cy="2914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lt2"/>
              </a:buClr>
              <a:buSzPts val="1800"/>
              <a:buChar char="•"/>
              <a:defRPr/>
            </a:lvl1pPr>
            <a:lvl2pPr indent="-342900" lvl="1" marL="914400" rtl="0" algn="l">
              <a:spcBef>
                <a:spcPts val="360"/>
              </a:spcBef>
              <a:spcAft>
                <a:spcPts val="0"/>
              </a:spcAft>
              <a:buClr>
                <a:schemeClr val="lt2"/>
              </a:buClr>
              <a:buSzPts val="1800"/>
              <a:buChar char="–"/>
              <a:defRPr/>
            </a:lvl2pPr>
            <a:lvl3pPr indent="-342900" lvl="2" marL="1371600" rtl="0" algn="l">
              <a:spcBef>
                <a:spcPts val="360"/>
              </a:spcBef>
              <a:spcAft>
                <a:spcPts val="0"/>
              </a:spcAft>
              <a:buClr>
                <a:schemeClr val="lt2"/>
              </a:buClr>
              <a:buSzPts val="1800"/>
              <a:buChar char="•"/>
              <a:defRPr/>
            </a:lvl3pPr>
            <a:lvl4pPr indent="-342900" lvl="3" marL="1828800" rtl="0" algn="l">
              <a:spcBef>
                <a:spcPts val="360"/>
              </a:spcBef>
              <a:spcAft>
                <a:spcPts val="0"/>
              </a:spcAft>
              <a:buClr>
                <a:schemeClr val="lt2"/>
              </a:buClr>
              <a:buSzPts val="1800"/>
              <a:buChar char="–"/>
              <a:defRPr/>
            </a:lvl4pPr>
            <a:lvl5pPr indent="-342900" lvl="4" marL="2286000" rtl="0" algn="l">
              <a:spcBef>
                <a:spcPts val="360"/>
              </a:spcBef>
              <a:spcAft>
                <a:spcPts val="0"/>
              </a:spcAft>
              <a:buClr>
                <a:schemeClr val="lt2"/>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chemeClr val="lt2"/>
              </a:buClr>
              <a:buSzPts val="3200"/>
              <a:buNone/>
              <a:defRPr>
                <a:solidFill>
                  <a:schemeClr val="lt2"/>
                </a:solidFill>
              </a:defRPr>
            </a:lvl1pPr>
            <a:lvl2pPr lvl="1" rtl="0" algn="ctr">
              <a:spcBef>
                <a:spcPts val="560"/>
              </a:spcBef>
              <a:spcAft>
                <a:spcPts val="0"/>
              </a:spcAft>
              <a:buClr>
                <a:srgbClr val="D19888"/>
              </a:buClr>
              <a:buSzPts val="2800"/>
              <a:buNone/>
              <a:defRPr>
                <a:solidFill>
                  <a:srgbClr val="D19888"/>
                </a:solidFill>
              </a:defRPr>
            </a:lvl2pPr>
            <a:lvl3pPr lvl="2" rtl="0" algn="ctr">
              <a:spcBef>
                <a:spcPts val="480"/>
              </a:spcBef>
              <a:spcAft>
                <a:spcPts val="0"/>
              </a:spcAft>
              <a:buClr>
                <a:srgbClr val="D19888"/>
              </a:buClr>
              <a:buSzPts val="2400"/>
              <a:buNone/>
              <a:defRPr>
                <a:solidFill>
                  <a:srgbClr val="D19888"/>
                </a:solidFill>
              </a:defRPr>
            </a:lvl3pPr>
            <a:lvl4pPr lvl="3" rtl="0" algn="ctr">
              <a:spcBef>
                <a:spcPts val="400"/>
              </a:spcBef>
              <a:spcAft>
                <a:spcPts val="0"/>
              </a:spcAft>
              <a:buClr>
                <a:srgbClr val="D19888"/>
              </a:buClr>
              <a:buSzPts val="2000"/>
              <a:buNone/>
              <a:defRPr>
                <a:solidFill>
                  <a:srgbClr val="D19888"/>
                </a:solidFill>
              </a:defRPr>
            </a:lvl4pPr>
            <a:lvl5pPr lvl="4" rtl="0" algn="ctr">
              <a:spcBef>
                <a:spcPts val="400"/>
              </a:spcBef>
              <a:spcAft>
                <a:spcPts val="0"/>
              </a:spcAft>
              <a:buClr>
                <a:srgbClr val="D19888"/>
              </a:buClr>
              <a:buSzPts val="2000"/>
              <a:buNone/>
              <a:defRPr>
                <a:solidFill>
                  <a:srgbClr val="D19888"/>
                </a:solidFill>
              </a:defRPr>
            </a:lvl5pPr>
            <a:lvl6pPr lvl="5" rtl="0" algn="ctr">
              <a:spcBef>
                <a:spcPts val="400"/>
              </a:spcBef>
              <a:spcAft>
                <a:spcPts val="0"/>
              </a:spcAft>
              <a:buClr>
                <a:srgbClr val="D19888"/>
              </a:buClr>
              <a:buSzPts val="2000"/>
              <a:buNone/>
              <a:defRPr>
                <a:solidFill>
                  <a:srgbClr val="D19888"/>
                </a:solidFill>
              </a:defRPr>
            </a:lvl6pPr>
            <a:lvl7pPr lvl="6" rtl="0" algn="ctr">
              <a:spcBef>
                <a:spcPts val="400"/>
              </a:spcBef>
              <a:spcAft>
                <a:spcPts val="0"/>
              </a:spcAft>
              <a:buClr>
                <a:srgbClr val="D19888"/>
              </a:buClr>
              <a:buSzPts val="2000"/>
              <a:buNone/>
              <a:defRPr>
                <a:solidFill>
                  <a:srgbClr val="D19888"/>
                </a:solidFill>
              </a:defRPr>
            </a:lvl7pPr>
            <a:lvl8pPr lvl="7" rtl="0" algn="ctr">
              <a:spcBef>
                <a:spcPts val="400"/>
              </a:spcBef>
              <a:spcAft>
                <a:spcPts val="0"/>
              </a:spcAft>
              <a:buClr>
                <a:srgbClr val="D19888"/>
              </a:buClr>
              <a:buSzPts val="2000"/>
              <a:buNone/>
              <a:defRPr>
                <a:solidFill>
                  <a:srgbClr val="D19888"/>
                </a:solidFill>
              </a:defRPr>
            </a:lvl8pPr>
            <a:lvl9pPr lvl="8" rtl="0"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5"/>
          <p:cNvSpPr txBox="1"/>
          <p:nvPr>
            <p:ph idx="1" type="body"/>
          </p:nvPr>
        </p:nvSpPr>
        <p:spPr>
          <a:xfrm>
            <a:off x="457200" y="1682496"/>
            <a:ext cx="4038600" cy="31086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2"/>
              </a:buClr>
              <a:buSzPts val="2800"/>
              <a:buChar char="•"/>
              <a:defRPr sz="2800"/>
            </a:lvl1pPr>
            <a:lvl2pPr indent="-381000" lvl="1" marL="914400" rtl="0" algn="l">
              <a:spcBef>
                <a:spcPts val="480"/>
              </a:spcBef>
              <a:spcAft>
                <a:spcPts val="0"/>
              </a:spcAft>
              <a:buClr>
                <a:schemeClr val="lt2"/>
              </a:buClr>
              <a:buSzPts val="2400"/>
              <a:buChar char="–"/>
              <a:defRPr sz="2400"/>
            </a:lvl2pPr>
            <a:lvl3pPr indent="-355600" lvl="2" marL="1371600" rtl="0" algn="l">
              <a:spcBef>
                <a:spcPts val="400"/>
              </a:spcBef>
              <a:spcAft>
                <a:spcPts val="0"/>
              </a:spcAft>
              <a:buClr>
                <a:schemeClr val="lt2"/>
              </a:buClr>
              <a:buSzPts val="2000"/>
              <a:buChar char="•"/>
              <a:defRPr sz="2000"/>
            </a:lvl3pPr>
            <a:lvl4pPr indent="-342900" lvl="3" marL="1828800" rtl="0" algn="l">
              <a:spcBef>
                <a:spcPts val="360"/>
              </a:spcBef>
              <a:spcAft>
                <a:spcPts val="0"/>
              </a:spcAft>
              <a:buClr>
                <a:schemeClr val="lt2"/>
              </a:buClr>
              <a:buSzPts val="1800"/>
              <a:buChar char="–"/>
              <a:defRPr sz="1800"/>
            </a:lvl4pPr>
            <a:lvl5pPr indent="-342900" lvl="4" marL="2286000" rtl="0" algn="l">
              <a:spcBef>
                <a:spcPts val="360"/>
              </a:spcBef>
              <a:spcAft>
                <a:spcPts val="0"/>
              </a:spcAft>
              <a:buClr>
                <a:schemeClr val="lt2"/>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 name="Google Shape;20;p5"/>
          <p:cNvSpPr txBox="1"/>
          <p:nvPr>
            <p:ph idx="2" type="body"/>
          </p:nvPr>
        </p:nvSpPr>
        <p:spPr>
          <a:xfrm>
            <a:off x="4648200" y="1682496"/>
            <a:ext cx="4038600" cy="31086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2"/>
              </a:buClr>
              <a:buSzPts val="2800"/>
              <a:buChar char="•"/>
              <a:defRPr sz="2800"/>
            </a:lvl1pPr>
            <a:lvl2pPr indent="-381000" lvl="1" marL="914400" rtl="0" algn="l">
              <a:spcBef>
                <a:spcPts val="480"/>
              </a:spcBef>
              <a:spcAft>
                <a:spcPts val="0"/>
              </a:spcAft>
              <a:buClr>
                <a:schemeClr val="lt2"/>
              </a:buClr>
              <a:buSzPts val="2400"/>
              <a:buChar char="–"/>
              <a:defRPr sz="2400"/>
            </a:lvl2pPr>
            <a:lvl3pPr indent="-355600" lvl="2" marL="1371600" rtl="0" algn="l">
              <a:spcBef>
                <a:spcPts val="400"/>
              </a:spcBef>
              <a:spcAft>
                <a:spcPts val="0"/>
              </a:spcAft>
              <a:buClr>
                <a:schemeClr val="lt2"/>
              </a:buClr>
              <a:buSzPts val="2000"/>
              <a:buChar char="•"/>
              <a:defRPr sz="2000"/>
            </a:lvl3pPr>
            <a:lvl4pPr indent="-342900" lvl="3" marL="1828800" rtl="0" algn="l">
              <a:spcBef>
                <a:spcPts val="360"/>
              </a:spcBef>
              <a:spcAft>
                <a:spcPts val="0"/>
              </a:spcAft>
              <a:buClr>
                <a:schemeClr val="lt2"/>
              </a:buClr>
              <a:buSzPts val="1800"/>
              <a:buChar char="–"/>
              <a:defRPr sz="1800"/>
            </a:lvl4pPr>
            <a:lvl5pPr indent="-342900" lvl="4" marL="2286000" rtl="0" algn="l">
              <a:spcBef>
                <a:spcPts val="360"/>
              </a:spcBef>
              <a:spcAft>
                <a:spcPts val="0"/>
              </a:spcAft>
              <a:buClr>
                <a:schemeClr val="lt2"/>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 name="Shape 21"/>
        <p:cNvGrpSpPr/>
        <p:nvPr/>
      </p:nvGrpSpPr>
      <p:grpSpPr>
        <a:xfrm>
          <a:off x="0" y="0"/>
          <a:ext cx="0" cy="0"/>
          <a:chOff x="0" y="0"/>
          <a:chExt cx="0" cy="0"/>
        </a:xfrm>
      </p:grpSpPr>
      <p:sp>
        <p:nvSpPr>
          <p:cNvPr id="22" name="Google Shape;22;p6"/>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6"/>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lt2"/>
              </a:buClr>
              <a:buSzPts val="3200"/>
              <a:buChar char="•"/>
              <a:defRPr sz="3200"/>
            </a:lvl1pPr>
            <a:lvl2pPr indent="-406400" lvl="1" marL="914400" rtl="0" algn="l">
              <a:spcBef>
                <a:spcPts val="560"/>
              </a:spcBef>
              <a:spcAft>
                <a:spcPts val="0"/>
              </a:spcAft>
              <a:buClr>
                <a:schemeClr val="lt2"/>
              </a:buClr>
              <a:buSzPts val="2800"/>
              <a:buChar char="–"/>
              <a:defRPr sz="2800"/>
            </a:lvl2pPr>
            <a:lvl3pPr indent="-381000" lvl="2" marL="1371600" rtl="0" algn="l">
              <a:spcBef>
                <a:spcPts val="480"/>
              </a:spcBef>
              <a:spcAft>
                <a:spcPts val="0"/>
              </a:spcAft>
              <a:buClr>
                <a:schemeClr val="lt2"/>
              </a:buClr>
              <a:buSzPts val="2400"/>
              <a:buChar char="•"/>
              <a:defRPr sz="2400"/>
            </a:lvl3pPr>
            <a:lvl4pPr indent="-355600" lvl="3" marL="1828800" rtl="0" algn="l">
              <a:spcBef>
                <a:spcPts val="400"/>
              </a:spcBef>
              <a:spcAft>
                <a:spcPts val="0"/>
              </a:spcAft>
              <a:buClr>
                <a:schemeClr val="lt2"/>
              </a:buClr>
              <a:buSzPts val="2000"/>
              <a:buChar char="–"/>
              <a:defRPr sz="2000"/>
            </a:lvl4pPr>
            <a:lvl5pPr indent="-355600" lvl="4" marL="2286000" rtl="0" algn="l">
              <a:spcBef>
                <a:spcPts val="400"/>
              </a:spcBef>
              <a:spcAft>
                <a:spcPts val="0"/>
              </a:spcAft>
              <a:buClr>
                <a:schemeClr val="lt2"/>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24" name="Google Shape;24;p6"/>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lt2"/>
              </a:buClr>
              <a:buSzPts val="1400"/>
              <a:buNone/>
              <a:defRPr sz="1400"/>
            </a:lvl1pPr>
            <a:lvl2pPr indent="-228600" lvl="1" marL="914400" rtl="0" algn="l">
              <a:spcBef>
                <a:spcPts val="240"/>
              </a:spcBef>
              <a:spcAft>
                <a:spcPts val="0"/>
              </a:spcAft>
              <a:buClr>
                <a:schemeClr val="lt2"/>
              </a:buClr>
              <a:buSzPts val="1200"/>
              <a:buNone/>
              <a:defRPr sz="1200"/>
            </a:lvl2pPr>
            <a:lvl3pPr indent="-228600" lvl="2" marL="1371600" rtl="0" algn="l">
              <a:spcBef>
                <a:spcPts val="200"/>
              </a:spcBef>
              <a:spcAft>
                <a:spcPts val="0"/>
              </a:spcAft>
              <a:buClr>
                <a:schemeClr val="lt2"/>
              </a:buClr>
              <a:buSzPts val="1000"/>
              <a:buNone/>
              <a:defRPr sz="1000"/>
            </a:lvl3pPr>
            <a:lvl4pPr indent="-228600" lvl="3" marL="1828800" rtl="0" algn="l">
              <a:spcBef>
                <a:spcPts val="180"/>
              </a:spcBef>
              <a:spcAft>
                <a:spcPts val="0"/>
              </a:spcAft>
              <a:buClr>
                <a:schemeClr val="lt2"/>
              </a:buClr>
              <a:buSzPts val="900"/>
              <a:buNone/>
              <a:defRPr sz="900"/>
            </a:lvl4pPr>
            <a:lvl5pPr indent="-228600" lvl="4" marL="2286000" rtl="0" algn="l">
              <a:spcBef>
                <a:spcPts val="180"/>
              </a:spcBef>
              <a:spcAft>
                <a:spcPts val="0"/>
              </a:spcAft>
              <a:buClr>
                <a:schemeClr val="lt2"/>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5" name="Shape 25"/>
        <p:cNvGrpSpPr/>
        <p:nvPr/>
      </p:nvGrpSpPr>
      <p:grpSpPr>
        <a:xfrm>
          <a:off x="0" y="0"/>
          <a:ext cx="0" cy="0"/>
          <a:chOff x="0" y="0"/>
          <a:chExt cx="0" cy="0"/>
        </a:xfrm>
      </p:grpSpPr>
      <p:sp>
        <p:nvSpPr>
          <p:cNvPr id="26" name="Google Shape;26;p7"/>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7"/>
          <p:cNvSpPr/>
          <p:nvPr>
            <p:ph idx="2" type="pic"/>
          </p:nvPr>
        </p:nvSpPr>
        <p:spPr>
          <a:xfrm>
            <a:off x="1792288" y="685800"/>
            <a:ext cx="5486400" cy="3086100"/>
          </a:xfrm>
          <a:prstGeom prst="rect">
            <a:avLst/>
          </a:prstGeom>
          <a:noFill/>
          <a:ln>
            <a:noFill/>
          </a:ln>
        </p:spPr>
      </p:sp>
      <p:sp>
        <p:nvSpPr>
          <p:cNvPr id="28" name="Google Shape;28;p7"/>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lt2"/>
              </a:buClr>
              <a:buSzPts val="1400"/>
              <a:buNone/>
              <a:defRPr sz="1400"/>
            </a:lvl1pPr>
            <a:lvl2pPr indent="-228600" lvl="1" marL="914400" rtl="0" algn="l">
              <a:spcBef>
                <a:spcPts val="240"/>
              </a:spcBef>
              <a:spcAft>
                <a:spcPts val="0"/>
              </a:spcAft>
              <a:buClr>
                <a:schemeClr val="lt2"/>
              </a:buClr>
              <a:buSzPts val="1200"/>
              <a:buNone/>
              <a:defRPr sz="1200"/>
            </a:lvl2pPr>
            <a:lvl3pPr indent="-228600" lvl="2" marL="1371600" rtl="0" algn="l">
              <a:spcBef>
                <a:spcPts val="200"/>
              </a:spcBef>
              <a:spcAft>
                <a:spcPts val="0"/>
              </a:spcAft>
              <a:buClr>
                <a:schemeClr val="lt2"/>
              </a:buClr>
              <a:buSzPts val="1000"/>
              <a:buNone/>
              <a:defRPr sz="1000"/>
            </a:lvl3pPr>
            <a:lvl4pPr indent="-228600" lvl="3" marL="1828800" rtl="0" algn="l">
              <a:spcBef>
                <a:spcPts val="180"/>
              </a:spcBef>
              <a:spcAft>
                <a:spcPts val="0"/>
              </a:spcAft>
              <a:buClr>
                <a:schemeClr val="lt2"/>
              </a:buClr>
              <a:buSzPts val="900"/>
              <a:buNone/>
              <a:defRPr sz="900"/>
            </a:lvl4pPr>
            <a:lvl5pPr indent="-228600" lvl="4" marL="2286000" rtl="0" algn="l">
              <a:spcBef>
                <a:spcPts val="180"/>
              </a:spcBef>
              <a:spcAft>
                <a:spcPts val="0"/>
              </a:spcAft>
              <a:buClr>
                <a:schemeClr val="lt2"/>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79972"/>
            <a:ext cx="8229600" cy="29148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2"/>
                </a:solidFill>
                <a:latin typeface="Arial"/>
                <a:ea typeface="Arial"/>
                <a:cs typeface="Arial"/>
                <a:sym typeface="Arial"/>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towardsdatascience.com/" TargetMode="External"/><Relationship Id="rId4" Type="http://schemas.openxmlformats.org/officeDocument/2006/relationships/hyperlink" Target="https://medium.com/" TargetMode="External"/><Relationship Id="rId5" Type="http://schemas.openxmlformats.org/officeDocument/2006/relationships/hyperlink" Target="https://radimrehurek.com/gensim/auto_examples/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cxnSp>
        <p:nvCxnSpPr>
          <p:cNvPr id="34" name="Google Shape;34;p8"/>
          <p:cNvCxnSpPr/>
          <p:nvPr/>
        </p:nvCxnSpPr>
        <p:spPr>
          <a:xfrm>
            <a:off x="628650" y="3105150"/>
            <a:ext cx="5619900" cy="0"/>
          </a:xfrm>
          <a:prstGeom prst="straightConnector1">
            <a:avLst/>
          </a:prstGeom>
          <a:noFill/>
          <a:ln cap="flat" cmpd="sng" w="19050">
            <a:solidFill>
              <a:srgbClr val="BF5700"/>
            </a:solidFill>
            <a:prstDash val="solid"/>
            <a:round/>
            <a:headEnd len="sm" w="sm" type="none"/>
            <a:tailEnd len="sm" w="sm" type="none"/>
          </a:ln>
        </p:spPr>
      </p:cxnSp>
      <p:sp>
        <p:nvSpPr>
          <p:cNvPr id="35" name="Google Shape;35;p8"/>
          <p:cNvSpPr txBox="1"/>
          <p:nvPr/>
        </p:nvSpPr>
        <p:spPr>
          <a:xfrm>
            <a:off x="548640" y="4114800"/>
            <a:ext cx="7886700" cy="457200"/>
          </a:xfrm>
          <a:prstGeom prst="rect">
            <a:avLst/>
          </a:prstGeom>
          <a:noFill/>
          <a:ln>
            <a:noFill/>
          </a:ln>
        </p:spPr>
        <p:txBody>
          <a:bodyPr anchorCtr="0" anchor="b" bIns="45700" lIns="91425" spcFirstLastPara="1" rIns="91425" wrap="square" tIns="45700">
            <a:noAutofit/>
          </a:bodyPr>
          <a:lstStyle/>
          <a:p>
            <a:pPr indent="0" lvl="0" marL="0" marR="0" rtl="0" algn="l">
              <a:lnSpc>
                <a:spcPct val="30000"/>
              </a:lnSpc>
              <a:spcBef>
                <a:spcPts val="1000"/>
              </a:spcBef>
              <a:spcAft>
                <a:spcPts val="0"/>
              </a:spcAft>
              <a:buClr>
                <a:srgbClr val="BF5700"/>
              </a:buClr>
              <a:buSzPts val="1050"/>
              <a:buFont typeface="Arial"/>
              <a:buNone/>
            </a:pPr>
            <a:r>
              <a:rPr lang="en" sz="1150">
                <a:solidFill>
                  <a:srgbClr val="BF5700"/>
                </a:solidFill>
                <a:latin typeface="Arial Black"/>
                <a:ea typeface="Arial Black"/>
                <a:cs typeface="Arial Black"/>
                <a:sym typeface="Arial Black"/>
              </a:rPr>
              <a:t>Convo Creators : Toshita Sharma, Vimoli Mehta, Sruthi Pilla</a:t>
            </a:r>
            <a:endParaRPr sz="1150">
              <a:solidFill>
                <a:srgbClr val="BF5700"/>
              </a:solidFill>
              <a:latin typeface="Arial Black"/>
              <a:ea typeface="Arial Black"/>
              <a:cs typeface="Arial Black"/>
              <a:sym typeface="Arial Black"/>
            </a:endParaRPr>
          </a:p>
        </p:txBody>
      </p:sp>
      <p:sp>
        <p:nvSpPr>
          <p:cNvPr id="36" name="Google Shape;36;p8"/>
          <p:cNvSpPr txBox="1"/>
          <p:nvPr/>
        </p:nvSpPr>
        <p:spPr>
          <a:xfrm>
            <a:off x="548640" y="457200"/>
            <a:ext cx="7828500" cy="38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BF5700"/>
              </a:buClr>
              <a:buSzPts val="1200"/>
              <a:buFont typeface="Arial"/>
              <a:buNone/>
            </a:pPr>
            <a:r>
              <a:rPr lang="en" sz="1200">
                <a:solidFill>
                  <a:srgbClr val="BF5700"/>
                </a:solidFill>
                <a:latin typeface="Arial Black"/>
                <a:ea typeface="Arial Black"/>
                <a:cs typeface="Arial Black"/>
                <a:sym typeface="Arial Black"/>
              </a:rPr>
              <a:t>DECEMBER</a:t>
            </a:r>
            <a:r>
              <a:rPr b="0" i="0" lang="en" sz="1200" u="none" cap="none" strike="noStrike">
                <a:solidFill>
                  <a:srgbClr val="BF5700"/>
                </a:solidFill>
                <a:latin typeface="Arial Black"/>
                <a:ea typeface="Arial Black"/>
                <a:cs typeface="Arial Black"/>
                <a:sym typeface="Arial Black"/>
              </a:rPr>
              <a:t> 20</a:t>
            </a:r>
            <a:r>
              <a:rPr lang="en" sz="1200">
                <a:solidFill>
                  <a:srgbClr val="BF5700"/>
                </a:solidFill>
                <a:latin typeface="Arial Black"/>
                <a:ea typeface="Arial Black"/>
                <a:cs typeface="Arial Black"/>
                <a:sym typeface="Arial Black"/>
              </a:rPr>
              <a:t>23</a:t>
            </a:r>
            <a:endParaRPr b="0" i="0" sz="1200" u="none" cap="none" strike="noStrike">
              <a:solidFill>
                <a:srgbClr val="BF5700"/>
              </a:solidFill>
              <a:latin typeface="Arial"/>
              <a:ea typeface="Arial"/>
              <a:cs typeface="Arial"/>
              <a:sym typeface="Arial"/>
            </a:endParaRPr>
          </a:p>
        </p:txBody>
      </p:sp>
      <p:sp>
        <p:nvSpPr>
          <p:cNvPr id="37" name="Google Shape;37;p8"/>
          <p:cNvSpPr txBox="1"/>
          <p:nvPr/>
        </p:nvSpPr>
        <p:spPr>
          <a:xfrm>
            <a:off x="519550" y="2197521"/>
            <a:ext cx="7886700" cy="13641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rgbClr val="BF5700"/>
              </a:buClr>
              <a:buSzPts val="4800"/>
              <a:buFont typeface="Arial Black"/>
              <a:buNone/>
            </a:pPr>
            <a:r>
              <a:rPr b="1" lang="en" sz="4800">
                <a:solidFill>
                  <a:srgbClr val="BF5700"/>
                </a:solidFill>
                <a:latin typeface="Arial Black"/>
                <a:ea typeface="Arial Black"/>
                <a:cs typeface="Arial Black"/>
                <a:sym typeface="Arial Black"/>
              </a:rPr>
              <a:t>Resume Insights</a:t>
            </a:r>
            <a:endParaRPr b="1" sz="4800">
              <a:solidFill>
                <a:srgbClr val="BF5700"/>
              </a:solidFill>
              <a:latin typeface="Arial Black"/>
              <a:ea typeface="Arial Black"/>
              <a:cs typeface="Arial Black"/>
              <a:sym typeface="Arial Black"/>
            </a:endParaRPr>
          </a:p>
          <a:p>
            <a:pPr indent="0" lvl="0" marL="0" marR="0" rtl="0" algn="l">
              <a:lnSpc>
                <a:spcPct val="83333"/>
              </a:lnSpc>
              <a:spcBef>
                <a:spcPts val="0"/>
              </a:spcBef>
              <a:spcAft>
                <a:spcPts val="0"/>
              </a:spcAft>
              <a:buClr>
                <a:srgbClr val="BF5700"/>
              </a:buClr>
              <a:buSzPts val="4800"/>
              <a:buFont typeface="Arial Black"/>
              <a:buNone/>
            </a:pPr>
            <a:r>
              <a:t/>
            </a:r>
            <a:endParaRPr b="1" sz="4800">
              <a:solidFill>
                <a:srgbClr val="BF5700"/>
              </a:solidFill>
              <a:latin typeface="Arial Black"/>
              <a:ea typeface="Arial Black"/>
              <a:cs typeface="Arial Black"/>
              <a:sym typeface="Arial Black"/>
            </a:endParaRPr>
          </a:p>
        </p:txBody>
      </p:sp>
      <p:sp>
        <p:nvSpPr>
          <p:cNvPr id="38" name="Google Shape;38;p8"/>
          <p:cNvSpPr txBox="1"/>
          <p:nvPr/>
        </p:nvSpPr>
        <p:spPr>
          <a:xfrm>
            <a:off x="548640" y="3333749"/>
            <a:ext cx="7886700" cy="4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BF5700"/>
              </a:buClr>
              <a:buSzPts val="1400"/>
              <a:buFont typeface="Arial"/>
              <a:buNone/>
            </a:pPr>
            <a:r>
              <a:rPr lang="en">
                <a:solidFill>
                  <a:srgbClr val="BF5700"/>
                </a:solidFill>
              </a:rPr>
              <a:t>INF 385T - Special Topics in Information Science: Natural Language Processing</a:t>
            </a:r>
            <a:endParaRPr>
              <a:solidFill>
                <a:srgbClr val="BF5700"/>
              </a:solidFill>
            </a:endParaRPr>
          </a:p>
          <a:p>
            <a:pPr indent="0" lvl="0" marL="0" marR="0" rtl="0" algn="l">
              <a:lnSpc>
                <a:spcPct val="90000"/>
              </a:lnSpc>
              <a:spcBef>
                <a:spcPts val="0"/>
              </a:spcBef>
              <a:spcAft>
                <a:spcPts val="0"/>
              </a:spcAft>
              <a:buClr>
                <a:srgbClr val="BF5700"/>
              </a:buClr>
              <a:buSzPts val="1400"/>
              <a:buFont typeface="Arial"/>
              <a:buNone/>
            </a:pPr>
            <a:r>
              <a:t/>
            </a:r>
            <a:endParaRPr>
              <a:solidFill>
                <a:srgbClr val="BF5700"/>
              </a:solidFill>
            </a:endParaRPr>
          </a:p>
        </p:txBody>
      </p:sp>
      <p:pic>
        <p:nvPicPr>
          <p:cNvPr id="39" name="Google Shape;39;p8"/>
          <p:cNvPicPr preferRelativeResize="0"/>
          <p:nvPr/>
        </p:nvPicPr>
        <p:blipFill rotWithShape="1">
          <a:blip r:embed="rId3">
            <a:alphaModFix/>
          </a:blip>
          <a:srcRect b="0" l="0" r="0" t="0"/>
          <a:stretch/>
        </p:blipFill>
        <p:spPr>
          <a:xfrm>
            <a:off x="6978699" y="320040"/>
            <a:ext cx="1877396" cy="914399"/>
          </a:xfrm>
          <a:prstGeom prst="rect">
            <a:avLst/>
          </a:prstGeom>
          <a:noFill/>
          <a:ln>
            <a:noFill/>
          </a:ln>
        </p:spPr>
      </p:pic>
      <p:pic>
        <p:nvPicPr>
          <p:cNvPr id="40" name="Google Shape;40;p8"/>
          <p:cNvPicPr preferRelativeResize="0"/>
          <p:nvPr/>
        </p:nvPicPr>
        <p:blipFill>
          <a:blip r:embed="rId4">
            <a:alphaModFix/>
          </a:blip>
          <a:stretch>
            <a:fillRect/>
          </a:stretch>
        </p:blipFill>
        <p:spPr>
          <a:xfrm>
            <a:off x="7072869" y="3002275"/>
            <a:ext cx="1689056" cy="191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491300"/>
            <a:ext cx="8229600" cy="556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
                <a:solidFill>
                  <a:schemeClr val="dk1"/>
                </a:solidFill>
              </a:rPr>
              <a:t>Word </a:t>
            </a:r>
            <a:r>
              <a:rPr b="1" lang="en">
                <a:solidFill>
                  <a:schemeClr val="dk1"/>
                </a:solidFill>
              </a:rPr>
              <a:t>Cloud</a:t>
            </a:r>
            <a:r>
              <a:rPr b="1" lang="en"/>
              <a:t> </a:t>
            </a:r>
            <a:endParaRPr b="1"/>
          </a:p>
        </p:txBody>
      </p:sp>
      <p:pic>
        <p:nvPicPr>
          <p:cNvPr id="123" name="Google Shape;123;p17"/>
          <p:cNvPicPr preferRelativeResize="0"/>
          <p:nvPr/>
        </p:nvPicPr>
        <p:blipFill>
          <a:blip r:embed="rId3">
            <a:alphaModFix/>
          </a:blip>
          <a:stretch>
            <a:fillRect/>
          </a:stretch>
        </p:blipFill>
        <p:spPr>
          <a:xfrm>
            <a:off x="532400" y="1056350"/>
            <a:ext cx="3480725" cy="1910075"/>
          </a:xfrm>
          <a:prstGeom prst="rect">
            <a:avLst/>
          </a:prstGeom>
          <a:noFill/>
          <a:ln>
            <a:noFill/>
          </a:ln>
        </p:spPr>
      </p:pic>
      <p:pic>
        <p:nvPicPr>
          <p:cNvPr id="124" name="Google Shape;124;p17"/>
          <p:cNvPicPr preferRelativeResize="0"/>
          <p:nvPr/>
        </p:nvPicPr>
        <p:blipFill>
          <a:blip r:embed="rId4">
            <a:alphaModFix/>
          </a:blip>
          <a:stretch>
            <a:fillRect/>
          </a:stretch>
        </p:blipFill>
        <p:spPr>
          <a:xfrm>
            <a:off x="4638600" y="1056350"/>
            <a:ext cx="3545775" cy="1963200"/>
          </a:xfrm>
          <a:prstGeom prst="rect">
            <a:avLst/>
          </a:prstGeom>
          <a:noFill/>
          <a:ln>
            <a:noFill/>
          </a:ln>
        </p:spPr>
      </p:pic>
      <p:pic>
        <p:nvPicPr>
          <p:cNvPr id="125" name="Google Shape;125;p17"/>
          <p:cNvPicPr preferRelativeResize="0"/>
          <p:nvPr/>
        </p:nvPicPr>
        <p:blipFill>
          <a:blip r:embed="rId5">
            <a:alphaModFix/>
          </a:blip>
          <a:stretch>
            <a:fillRect/>
          </a:stretch>
        </p:blipFill>
        <p:spPr>
          <a:xfrm>
            <a:off x="499863" y="3088750"/>
            <a:ext cx="3545796" cy="1872276"/>
          </a:xfrm>
          <a:prstGeom prst="rect">
            <a:avLst/>
          </a:prstGeom>
          <a:noFill/>
          <a:ln>
            <a:noFill/>
          </a:ln>
        </p:spPr>
      </p:pic>
      <p:pic>
        <p:nvPicPr>
          <p:cNvPr id="126" name="Google Shape;126;p17"/>
          <p:cNvPicPr preferRelativeResize="0"/>
          <p:nvPr/>
        </p:nvPicPr>
        <p:blipFill>
          <a:blip r:embed="rId6">
            <a:alphaModFix/>
          </a:blip>
          <a:stretch>
            <a:fillRect/>
          </a:stretch>
        </p:blipFill>
        <p:spPr>
          <a:xfrm>
            <a:off x="4565090" y="2997513"/>
            <a:ext cx="3692786" cy="205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57200" y="4719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Preprocessing</a:t>
            </a:r>
            <a:endParaRPr b="1" sz="2700">
              <a:solidFill>
                <a:schemeClr val="dk1"/>
              </a:solidFill>
            </a:endParaRPr>
          </a:p>
        </p:txBody>
      </p:sp>
      <p:sp>
        <p:nvSpPr>
          <p:cNvPr id="132" name="Google Shape;132;p18"/>
          <p:cNvSpPr txBox="1"/>
          <p:nvPr>
            <p:ph idx="1" type="body"/>
          </p:nvPr>
        </p:nvSpPr>
        <p:spPr>
          <a:xfrm>
            <a:off x="457200" y="1329300"/>
            <a:ext cx="8229600" cy="3814200"/>
          </a:xfrm>
          <a:prstGeom prst="rect">
            <a:avLst/>
          </a:prstGeom>
        </p:spPr>
        <p:txBody>
          <a:bodyPr anchorCtr="0" anchor="t" bIns="45700" lIns="91425" spcFirstLastPara="1" rIns="91425" wrap="square" tIns="45700">
            <a:normAutofit lnSpcReduction="20000"/>
          </a:bodyPr>
          <a:lstStyle/>
          <a:p>
            <a:pPr indent="-330200" lvl="0" marL="457200" rtl="0" algn="l">
              <a:lnSpc>
                <a:spcPct val="115000"/>
              </a:lnSpc>
              <a:spcBef>
                <a:spcPts val="360"/>
              </a:spcBef>
              <a:spcAft>
                <a:spcPts val="0"/>
              </a:spcAft>
              <a:buSzPts val="1600"/>
              <a:buChar char="•"/>
            </a:pPr>
            <a:r>
              <a:rPr lang="en" sz="1600"/>
              <a:t>The data from each resume is extracted from PDF format using PyPDF2.</a:t>
            </a:r>
            <a:endParaRPr sz="1600"/>
          </a:p>
          <a:p>
            <a:pPr indent="-330200" lvl="0" marL="457200" rtl="0" algn="l">
              <a:lnSpc>
                <a:spcPct val="115000"/>
              </a:lnSpc>
              <a:spcBef>
                <a:spcPts val="0"/>
              </a:spcBef>
              <a:spcAft>
                <a:spcPts val="0"/>
              </a:spcAft>
              <a:buSzPts val="1600"/>
              <a:buChar char="•"/>
            </a:pPr>
            <a:r>
              <a:rPr lang="en" sz="1600"/>
              <a:t> The data is converted into string format by generating a column</a:t>
            </a:r>
            <a:endParaRPr sz="1600"/>
          </a:p>
          <a:p>
            <a:pPr indent="-330200" lvl="0" marL="457200" rtl="0" algn="l">
              <a:lnSpc>
                <a:spcPct val="115000"/>
              </a:lnSpc>
              <a:spcBef>
                <a:spcPts val="0"/>
              </a:spcBef>
              <a:spcAft>
                <a:spcPts val="0"/>
              </a:spcAft>
              <a:buSzPts val="1600"/>
              <a:buChar char="•"/>
            </a:pPr>
            <a:r>
              <a:rPr lang="en" sz="1600"/>
              <a:t> The feature extraction is performed following these steps:</a:t>
            </a:r>
            <a:endParaRPr sz="1600"/>
          </a:p>
          <a:p>
            <a:pPr indent="0" lvl="0" marL="457200" rtl="0" algn="l">
              <a:lnSpc>
                <a:spcPct val="115000"/>
              </a:lnSpc>
              <a:spcBef>
                <a:spcPts val="360"/>
              </a:spcBef>
              <a:spcAft>
                <a:spcPts val="0"/>
              </a:spcAft>
              <a:buNone/>
            </a:pPr>
            <a:r>
              <a:t/>
            </a:r>
            <a:endParaRPr sz="1600"/>
          </a:p>
          <a:p>
            <a:pPr indent="-330200" lvl="0" marL="1371600" rtl="0" algn="l">
              <a:lnSpc>
                <a:spcPct val="115000"/>
              </a:lnSpc>
              <a:spcBef>
                <a:spcPts val="360"/>
              </a:spcBef>
              <a:spcAft>
                <a:spcPts val="0"/>
              </a:spcAft>
              <a:buSzPts val="1600"/>
              <a:buChar char="➔"/>
            </a:pPr>
            <a:r>
              <a:rPr lang="en" sz="1600"/>
              <a:t>Lowercasing the text</a:t>
            </a:r>
            <a:endParaRPr sz="1600"/>
          </a:p>
          <a:p>
            <a:pPr indent="-330200" lvl="0" marL="1371600" rtl="0" algn="l">
              <a:lnSpc>
                <a:spcPct val="115000"/>
              </a:lnSpc>
              <a:spcBef>
                <a:spcPts val="0"/>
              </a:spcBef>
              <a:spcAft>
                <a:spcPts val="0"/>
              </a:spcAft>
              <a:buSzPts val="1600"/>
              <a:buChar char="➔"/>
            </a:pPr>
            <a:r>
              <a:rPr lang="en" sz="1600"/>
              <a:t>Removing Non-Alphabetic Characters: Eliminates any characters that are not letters.</a:t>
            </a:r>
            <a:endParaRPr sz="1600"/>
          </a:p>
          <a:p>
            <a:pPr indent="-330200" lvl="0" marL="1371600" rtl="0" algn="l">
              <a:lnSpc>
                <a:spcPct val="115000"/>
              </a:lnSpc>
              <a:spcBef>
                <a:spcPts val="0"/>
              </a:spcBef>
              <a:spcAft>
                <a:spcPts val="0"/>
              </a:spcAft>
              <a:buSzPts val="1600"/>
              <a:buChar char="➔"/>
            </a:pPr>
            <a:r>
              <a:rPr lang="en" sz="1600"/>
              <a:t>Sentence Tokenization: Breaking the text into sentences.</a:t>
            </a:r>
            <a:endParaRPr sz="1600"/>
          </a:p>
          <a:p>
            <a:pPr indent="-330200" lvl="0" marL="1371600" rtl="0" algn="l">
              <a:lnSpc>
                <a:spcPct val="115000"/>
              </a:lnSpc>
              <a:spcBef>
                <a:spcPts val="0"/>
              </a:spcBef>
              <a:spcAft>
                <a:spcPts val="0"/>
              </a:spcAft>
              <a:buSzPts val="1600"/>
              <a:buChar char="➔"/>
            </a:pPr>
            <a:r>
              <a:rPr lang="en" sz="1600"/>
              <a:t>Stopword Removal: Removes common English stopwords from each sentence.</a:t>
            </a:r>
            <a:endParaRPr sz="1600"/>
          </a:p>
          <a:p>
            <a:pPr indent="-330200" lvl="0" marL="1371600" rtl="0" algn="l">
              <a:lnSpc>
                <a:spcPct val="115000"/>
              </a:lnSpc>
              <a:spcBef>
                <a:spcPts val="0"/>
              </a:spcBef>
              <a:spcAft>
                <a:spcPts val="0"/>
              </a:spcAft>
              <a:buSzPts val="1600"/>
              <a:buChar char="➔"/>
            </a:pPr>
            <a:r>
              <a:rPr lang="en" sz="1600"/>
              <a:t>Word Tokenization</a:t>
            </a:r>
            <a:endParaRPr sz="1600"/>
          </a:p>
          <a:p>
            <a:pPr indent="-330200" lvl="0" marL="1371600" rtl="0" algn="l">
              <a:lnSpc>
                <a:spcPct val="115000"/>
              </a:lnSpc>
              <a:spcBef>
                <a:spcPts val="0"/>
              </a:spcBef>
              <a:spcAft>
                <a:spcPts val="0"/>
              </a:spcAft>
              <a:buSzPts val="1600"/>
              <a:buChar char="➔"/>
            </a:pPr>
            <a:r>
              <a:rPr lang="en" sz="1600"/>
              <a:t>POS Tagging: Tags the remaining words with their Part-of-Speech.</a:t>
            </a:r>
            <a:endParaRPr sz="1600"/>
          </a:p>
          <a:p>
            <a:pPr indent="-330200" lvl="0" marL="1371600" rtl="0" algn="l">
              <a:lnSpc>
                <a:spcPct val="115000"/>
              </a:lnSpc>
              <a:spcBef>
                <a:spcPts val="0"/>
              </a:spcBef>
              <a:spcAft>
                <a:spcPts val="0"/>
              </a:spcAft>
              <a:buSzPts val="1600"/>
              <a:buChar char="➔"/>
            </a:pPr>
            <a:r>
              <a:rPr lang="en" sz="1600"/>
              <a:t>Filtering based on POS Tags: Retains only the words that do not have certain POS tags ('DT', 'IN', 'TO', 'PRP', 'WP').</a:t>
            </a:r>
            <a:endParaRPr sz="1600"/>
          </a:p>
          <a:p>
            <a:pPr indent="0" lvl="0" marL="914400" rtl="0" algn="l">
              <a:spcBef>
                <a:spcPts val="36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57200" y="685800"/>
            <a:ext cx="8229600" cy="477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891"/>
              <a:buNone/>
            </a:pPr>
            <a:r>
              <a:rPr b="1" lang="en" sz="2644">
                <a:solidFill>
                  <a:schemeClr val="dk1"/>
                </a:solidFill>
              </a:rPr>
              <a:t>Dataset created after processing</a:t>
            </a:r>
            <a:endParaRPr b="1" sz="2644">
              <a:solidFill>
                <a:schemeClr val="dk1"/>
              </a:solidFill>
            </a:endParaRPr>
          </a:p>
        </p:txBody>
      </p:sp>
      <p:pic>
        <p:nvPicPr>
          <p:cNvPr id="138" name="Google Shape;138;p19"/>
          <p:cNvPicPr preferRelativeResize="0"/>
          <p:nvPr/>
        </p:nvPicPr>
        <p:blipFill>
          <a:blip r:embed="rId3">
            <a:alphaModFix/>
          </a:blip>
          <a:stretch>
            <a:fillRect/>
          </a:stretch>
        </p:blipFill>
        <p:spPr>
          <a:xfrm>
            <a:off x="839200" y="1879700"/>
            <a:ext cx="6921075" cy="256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4719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Methodology</a:t>
            </a:r>
            <a:endParaRPr b="1" sz="2700">
              <a:solidFill>
                <a:schemeClr val="dk1"/>
              </a:solidFill>
            </a:endParaRPr>
          </a:p>
        </p:txBody>
      </p:sp>
      <p:sp>
        <p:nvSpPr>
          <p:cNvPr id="144" name="Google Shape;144;p20"/>
          <p:cNvSpPr txBox="1"/>
          <p:nvPr>
            <p:ph idx="1" type="body"/>
          </p:nvPr>
        </p:nvSpPr>
        <p:spPr>
          <a:xfrm>
            <a:off x="457200" y="1329300"/>
            <a:ext cx="8229600" cy="3814200"/>
          </a:xfrm>
          <a:prstGeom prst="rect">
            <a:avLst/>
          </a:prstGeom>
        </p:spPr>
        <p:txBody>
          <a:bodyPr anchorCtr="0" anchor="t" bIns="45700" lIns="91425" spcFirstLastPara="1" rIns="91425" wrap="square" tIns="45700">
            <a:normAutofit/>
          </a:bodyPr>
          <a:lstStyle/>
          <a:p>
            <a:pPr indent="-387350" lvl="0" marL="457200" rtl="0" algn="l">
              <a:spcBef>
                <a:spcPts val="360"/>
              </a:spcBef>
              <a:spcAft>
                <a:spcPts val="0"/>
              </a:spcAft>
              <a:buSzPts val="2500"/>
              <a:buChar char="•"/>
            </a:pPr>
            <a:r>
              <a:rPr lang="en" sz="2500"/>
              <a:t>Load resume data from PDF Extraction</a:t>
            </a:r>
            <a:endParaRPr sz="2500"/>
          </a:p>
          <a:p>
            <a:pPr indent="-387350" lvl="0" marL="457200" rtl="0" algn="l">
              <a:spcBef>
                <a:spcPts val="0"/>
              </a:spcBef>
              <a:spcAft>
                <a:spcPts val="0"/>
              </a:spcAft>
              <a:buSzPts val="2500"/>
              <a:buChar char="•"/>
            </a:pPr>
            <a:r>
              <a:rPr lang="en" sz="2500"/>
              <a:t>Load job description and process</a:t>
            </a:r>
            <a:endParaRPr sz="2500"/>
          </a:p>
          <a:p>
            <a:pPr indent="-387350" lvl="0" marL="457200" rtl="0" algn="l">
              <a:spcBef>
                <a:spcPts val="0"/>
              </a:spcBef>
              <a:spcAft>
                <a:spcPts val="0"/>
              </a:spcAft>
              <a:buSzPts val="2500"/>
              <a:buChar char="•"/>
            </a:pPr>
            <a:r>
              <a:rPr lang="en" sz="2500"/>
              <a:t>TFIDF vectorization/ Word2Vec/ GloVe </a:t>
            </a:r>
            <a:endParaRPr sz="2500"/>
          </a:p>
          <a:p>
            <a:pPr indent="-387350" lvl="0" marL="457200" rtl="0" algn="l">
              <a:spcBef>
                <a:spcPts val="0"/>
              </a:spcBef>
              <a:spcAft>
                <a:spcPts val="0"/>
              </a:spcAft>
              <a:buSzPts val="2500"/>
              <a:buChar char="•"/>
            </a:pPr>
            <a:r>
              <a:rPr lang="en" sz="2500"/>
              <a:t>Cosine similarity</a:t>
            </a:r>
            <a:endParaRPr sz="2500"/>
          </a:p>
          <a:p>
            <a:pPr indent="-387350" lvl="0" marL="457200" rtl="0" algn="l">
              <a:spcBef>
                <a:spcPts val="0"/>
              </a:spcBef>
              <a:spcAft>
                <a:spcPts val="0"/>
              </a:spcAft>
              <a:buSzPts val="2500"/>
              <a:buChar char="•"/>
            </a:pPr>
            <a:r>
              <a:rPr lang="en" sz="2500"/>
              <a:t>K-means clustering with TSNE plot</a:t>
            </a:r>
            <a:endParaRPr sz="2500"/>
          </a:p>
          <a:p>
            <a:pPr indent="-387350" lvl="0" marL="457200" rtl="0" algn="l">
              <a:spcBef>
                <a:spcPts val="0"/>
              </a:spcBef>
              <a:spcAft>
                <a:spcPts val="0"/>
              </a:spcAft>
              <a:buSzPts val="2500"/>
              <a:buChar char="•"/>
            </a:pPr>
            <a:r>
              <a:rPr lang="en" sz="2500"/>
              <a:t>Evaluation metrics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4719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Cosine Similarity</a:t>
            </a:r>
            <a:endParaRPr b="1" sz="2700">
              <a:solidFill>
                <a:schemeClr val="dk1"/>
              </a:solidFill>
            </a:endParaRPr>
          </a:p>
        </p:txBody>
      </p:sp>
      <p:sp>
        <p:nvSpPr>
          <p:cNvPr id="150" name="Google Shape;150;p21"/>
          <p:cNvSpPr txBox="1"/>
          <p:nvPr>
            <p:ph idx="1" type="body"/>
          </p:nvPr>
        </p:nvSpPr>
        <p:spPr>
          <a:xfrm>
            <a:off x="457200" y="1329300"/>
            <a:ext cx="4480800" cy="2354700"/>
          </a:xfrm>
          <a:prstGeom prst="rect">
            <a:avLst/>
          </a:prstGeom>
        </p:spPr>
        <p:txBody>
          <a:bodyPr anchorCtr="0" anchor="t" bIns="45700" lIns="91425" spcFirstLastPara="1" rIns="91425" wrap="square" tIns="45700">
            <a:normAutofit/>
          </a:bodyPr>
          <a:lstStyle/>
          <a:p>
            <a:pPr indent="-336550" lvl="0" marL="457200" rtl="0" algn="l">
              <a:lnSpc>
                <a:spcPct val="115000"/>
              </a:lnSpc>
              <a:spcBef>
                <a:spcPts val="900"/>
              </a:spcBef>
              <a:spcAft>
                <a:spcPts val="0"/>
              </a:spcAft>
              <a:buClr>
                <a:srgbClr val="111111"/>
              </a:buClr>
              <a:buSzPts val="1700"/>
              <a:buFont typeface="Roboto"/>
              <a:buChar char="●"/>
            </a:pPr>
            <a:r>
              <a:rPr lang="en" sz="1700">
                <a:solidFill>
                  <a:srgbClr val="111111"/>
                </a:solidFill>
                <a:latin typeface="Roboto"/>
                <a:ea typeface="Roboto"/>
                <a:cs typeface="Roboto"/>
                <a:sym typeface="Roboto"/>
              </a:rPr>
              <a:t>When we  have both the </a:t>
            </a:r>
            <a:r>
              <a:rPr b="1" lang="en" sz="1700">
                <a:solidFill>
                  <a:srgbClr val="111111"/>
                </a:solidFill>
                <a:latin typeface="Roboto"/>
                <a:ea typeface="Roboto"/>
                <a:cs typeface="Roboto"/>
                <a:sym typeface="Roboto"/>
              </a:rPr>
              <a:t>resume vector </a:t>
            </a:r>
            <a:r>
              <a:rPr lang="en" sz="1700">
                <a:solidFill>
                  <a:srgbClr val="111111"/>
                </a:solidFill>
                <a:latin typeface="Roboto"/>
                <a:ea typeface="Roboto"/>
                <a:cs typeface="Roboto"/>
                <a:sym typeface="Roboto"/>
              </a:rPr>
              <a:t>and the </a:t>
            </a:r>
            <a:r>
              <a:rPr b="1" lang="en" sz="1700">
                <a:solidFill>
                  <a:srgbClr val="111111"/>
                </a:solidFill>
                <a:latin typeface="Roboto"/>
                <a:ea typeface="Roboto"/>
                <a:cs typeface="Roboto"/>
                <a:sym typeface="Roboto"/>
              </a:rPr>
              <a:t>job description vector</a:t>
            </a:r>
            <a:r>
              <a:rPr lang="en" sz="1700">
                <a:solidFill>
                  <a:srgbClr val="111111"/>
                </a:solidFill>
                <a:latin typeface="Roboto"/>
                <a:ea typeface="Roboto"/>
                <a:cs typeface="Roboto"/>
                <a:sym typeface="Roboto"/>
              </a:rPr>
              <a:t>, we calculate their cosine similarity.</a:t>
            </a:r>
            <a:endParaRPr sz="1700">
              <a:solidFill>
                <a:srgbClr val="111111"/>
              </a:solidFill>
              <a:latin typeface="Roboto"/>
              <a:ea typeface="Roboto"/>
              <a:cs typeface="Roboto"/>
              <a:sym typeface="Roboto"/>
            </a:endParaRPr>
          </a:p>
          <a:p>
            <a:pPr indent="-336550" lvl="0" marL="457200" rtl="0" algn="l">
              <a:lnSpc>
                <a:spcPct val="115000"/>
              </a:lnSpc>
              <a:spcBef>
                <a:spcPts val="0"/>
              </a:spcBef>
              <a:spcAft>
                <a:spcPts val="0"/>
              </a:spcAft>
              <a:buClr>
                <a:srgbClr val="111111"/>
              </a:buClr>
              <a:buSzPts val="1700"/>
              <a:buFont typeface="Roboto"/>
              <a:buChar char="●"/>
            </a:pPr>
            <a:r>
              <a:rPr lang="en" sz="1700">
                <a:solidFill>
                  <a:srgbClr val="111111"/>
                </a:solidFill>
                <a:latin typeface="Roboto"/>
                <a:ea typeface="Roboto"/>
                <a:cs typeface="Roboto"/>
                <a:sym typeface="Roboto"/>
              </a:rPr>
              <a:t>Cosine similarity measures the cosine of the angle between two vectors.  </a:t>
            </a:r>
            <a:endParaRPr sz="2500"/>
          </a:p>
        </p:txBody>
      </p:sp>
      <p:pic>
        <p:nvPicPr>
          <p:cNvPr id="151" name="Google Shape;151;p21"/>
          <p:cNvPicPr preferRelativeResize="0"/>
          <p:nvPr/>
        </p:nvPicPr>
        <p:blipFill>
          <a:blip r:embed="rId3">
            <a:alphaModFix/>
          </a:blip>
          <a:stretch>
            <a:fillRect/>
          </a:stretch>
        </p:blipFill>
        <p:spPr>
          <a:xfrm>
            <a:off x="5207674" y="1118750"/>
            <a:ext cx="3099125" cy="2036275"/>
          </a:xfrm>
          <a:prstGeom prst="rect">
            <a:avLst/>
          </a:prstGeom>
          <a:noFill/>
          <a:ln>
            <a:noFill/>
          </a:ln>
        </p:spPr>
      </p:pic>
      <p:pic>
        <p:nvPicPr>
          <p:cNvPr id="152" name="Google Shape;152;p21"/>
          <p:cNvPicPr preferRelativeResize="0"/>
          <p:nvPr/>
        </p:nvPicPr>
        <p:blipFill>
          <a:blip r:embed="rId4">
            <a:alphaModFix/>
          </a:blip>
          <a:stretch>
            <a:fillRect/>
          </a:stretch>
        </p:blipFill>
        <p:spPr>
          <a:xfrm>
            <a:off x="5491552" y="3684100"/>
            <a:ext cx="3055823" cy="857400"/>
          </a:xfrm>
          <a:prstGeom prst="rect">
            <a:avLst/>
          </a:prstGeom>
          <a:noFill/>
          <a:ln>
            <a:noFill/>
          </a:ln>
        </p:spPr>
      </p:pic>
      <p:cxnSp>
        <p:nvCxnSpPr>
          <p:cNvPr id="153" name="Google Shape;153;p21"/>
          <p:cNvCxnSpPr/>
          <p:nvPr/>
        </p:nvCxnSpPr>
        <p:spPr>
          <a:xfrm>
            <a:off x="817150" y="4040600"/>
            <a:ext cx="3925200" cy="0"/>
          </a:xfrm>
          <a:prstGeom prst="straightConnector1">
            <a:avLst/>
          </a:prstGeom>
          <a:noFill/>
          <a:ln cap="flat" cmpd="sng" w="76200">
            <a:solidFill>
              <a:schemeClr val="dk1"/>
            </a:solidFill>
            <a:prstDash val="solid"/>
            <a:round/>
            <a:headEnd len="med" w="med" type="none"/>
            <a:tailEnd len="med" w="med" type="none"/>
          </a:ln>
        </p:spPr>
      </p:cxnSp>
      <p:sp>
        <p:nvSpPr>
          <p:cNvPr id="154" name="Google Shape;154;p21"/>
          <p:cNvSpPr/>
          <p:nvPr/>
        </p:nvSpPr>
        <p:spPr>
          <a:xfrm>
            <a:off x="636675" y="3773300"/>
            <a:ext cx="526500" cy="534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1"/>
          <p:cNvSpPr txBox="1"/>
          <p:nvPr/>
        </p:nvSpPr>
        <p:spPr>
          <a:xfrm>
            <a:off x="4471750" y="3909700"/>
            <a:ext cx="6168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a:t>
            </a:r>
            <a:r>
              <a:rPr lang="en" sz="1900">
                <a:solidFill>
                  <a:schemeClr val="lt2"/>
                </a:solidFill>
              </a:rPr>
              <a:t>1</a:t>
            </a:r>
            <a:endParaRPr sz="1900">
              <a:solidFill>
                <a:schemeClr val="lt2"/>
              </a:solidFill>
            </a:endParaRPr>
          </a:p>
        </p:txBody>
      </p:sp>
      <p:sp>
        <p:nvSpPr>
          <p:cNvPr id="156" name="Google Shape;156;p21"/>
          <p:cNvSpPr txBox="1"/>
          <p:nvPr/>
        </p:nvSpPr>
        <p:spPr>
          <a:xfrm>
            <a:off x="674325" y="3830175"/>
            <a:ext cx="4512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rPr>
              <a:t>-</a:t>
            </a:r>
            <a:r>
              <a:rPr lang="en" sz="1900">
                <a:solidFill>
                  <a:schemeClr val="lt1"/>
                </a:solidFill>
              </a:rPr>
              <a:t>1</a:t>
            </a:r>
            <a:endParaRPr sz="1900">
              <a:solidFill>
                <a:schemeClr val="lt1"/>
              </a:solidFill>
            </a:endParaRPr>
          </a:p>
        </p:txBody>
      </p:sp>
      <p:sp>
        <p:nvSpPr>
          <p:cNvPr id="157" name="Google Shape;157;p21"/>
          <p:cNvSpPr/>
          <p:nvPr/>
        </p:nvSpPr>
        <p:spPr>
          <a:xfrm>
            <a:off x="4516900" y="3773300"/>
            <a:ext cx="526500" cy="534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1"/>
          <p:cNvSpPr txBox="1"/>
          <p:nvPr/>
        </p:nvSpPr>
        <p:spPr>
          <a:xfrm>
            <a:off x="4516900" y="3830175"/>
            <a:ext cx="5265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rPr>
              <a:t>+</a:t>
            </a:r>
            <a:r>
              <a:rPr lang="en" sz="1900">
                <a:solidFill>
                  <a:schemeClr val="lt1"/>
                </a:solidFill>
              </a:rPr>
              <a:t>1</a:t>
            </a:r>
            <a:endParaRPr sz="1900">
              <a:solidFill>
                <a:schemeClr val="lt1"/>
              </a:solidFill>
            </a:endParaRPr>
          </a:p>
        </p:txBody>
      </p:sp>
      <p:sp>
        <p:nvSpPr>
          <p:cNvPr id="159" name="Google Shape;159;p21"/>
          <p:cNvSpPr txBox="1"/>
          <p:nvPr/>
        </p:nvSpPr>
        <p:spPr>
          <a:xfrm>
            <a:off x="457200" y="4397200"/>
            <a:ext cx="1564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Complete opposite </a:t>
            </a:r>
            <a:endParaRPr sz="1500">
              <a:solidFill>
                <a:schemeClr val="lt2"/>
              </a:solidFill>
              <a:latin typeface="Roboto"/>
              <a:ea typeface="Roboto"/>
              <a:cs typeface="Roboto"/>
              <a:sym typeface="Roboto"/>
            </a:endParaRPr>
          </a:p>
        </p:txBody>
      </p:sp>
      <p:sp>
        <p:nvSpPr>
          <p:cNvPr id="160" name="Google Shape;160;p21"/>
          <p:cNvSpPr txBox="1"/>
          <p:nvPr/>
        </p:nvSpPr>
        <p:spPr>
          <a:xfrm>
            <a:off x="4278250" y="4397200"/>
            <a:ext cx="1564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Perfect Match</a:t>
            </a:r>
            <a:endParaRPr sz="1500">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469725"/>
            <a:ext cx="8229600" cy="52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Cosine Similarity Results</a:t>
            </a:r>
            <a:endParaRPr b="1" sz="2700">
              <a:solidFill>
                <a:schemeClr val="dk1"/>
              </a:solidFill>
            </a:endParaRPr>
          </a:p>
        </p:txBody>
      </p:sp>
      <p:pic>
        <p:nvPicPr>
          <p:cNvPr id="166" name="Google Shape;166;p22"/>
          <p:cNvPicPr preferRelativeResize="0"/>
          <p:nvPr/>
        </p:nvPicPr>
        <p:blipFill>
          <a:blip r:embed="rId3">
            <a:alphaModFix/>
          </a:blip>
          <a:stretch>
            <a:fillRect/>
          </a:stretch>
        </p:blipFill>
        <p:spPr>
          <a:xfrm>
            <a:off x="4571999" y="1862875"/>
            <a:ext cx="4412177" cy="1798066"/>
          </a:xfrm>
          <a:prstGeom prst="rect">
            <a:avLst/>
          </a:prstGeom>
          <a:noFill/>
          <a:ln>
            <a:noFill/>
          </a:ln>
        </p:spPr>
      </p:pic>
      <p:pic>
        <p:nvPicPr>
          <p:cNvPr id="167" name="Google Shape;167;p22"/>
          <p:cNvPicPr preferRelativeResize="0"/>
          <p:nvPr/>
        </p:nvPicPr>
        <p:blipFill>
          <a:blip r:embed="rId4">
            <a:alphaModFix/>
          </a:blip>
          <a:stretch>
            <a:fillRect/>
          </a:stretch>
        </p:blipFill>
        <p:spPr>
          <a:xfrm>
            <a:off x="254075" y="1097675"/>
            <a:ext cx="4063724" cy="3612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57200" y="685800"/>
            <a:ext cx="8229600" cy="52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Results - TSNE plot</a:t>
            </a:r>
            <a:endParaRPr b="1" sz="2700">
              <a:solidFill>
                <a:schemeClr val="dk1"/>
              </a:solidFill>
            </a:endParaRPr>
          </a:p>
        </p:txBody>
      </p:sp>
      <p:pic>
        <p:nvPicPr>
          <p:cNvPr id="173" name="Google Shape;173;p23"/>
          <p:cNvPicPr preferRelativeResize="0"/>
          <p:nvPr/>
        </p:nvPicPr>
        <p:blipFill>
          <a:blip r:embed="rId3">
            <a:alphaModFix/>
          </a:blip>
          <a:stretch>
            <a:fillRect/>
          </a:stretch>
        </p:blipFill>
        <p:spPr>
          <a:xfrm>
            <a:off x="276725" y="1526526"/>
            <a:ext cx="4114801" cy="3241547"/>
          </a:xfrm>
          <a:prstGeom prst="rect">
            <a:avLst/>
          </a:prstGeom>
          <a:noFill/>
          <a:ln>
            <a:noFill/>
          </a:ln>
        </p:spPr>
      </p:pic>
      <p:pic>
        <p:nvPicPr>
          <p:cNvPr id="174" name="Google Shape;174;p23"/>
          <p:cNvPicPr preferRelativeResize="0"/>
          <p:nvPr/>
        </p:nvPicPr>
        <p:blipFill>
          <a:blip r:embed="rId4">
            <a:alphaModFix/>
          </a:blip>
          <a:stretch>
            <a:fillRect/>
          </a:stretch>
        </p:blipFill>
        <p:spPr>
          <a:xfrm>
            <a:off x="4634950" y="1423725"/>
            <a:ext cx="4363676" cy="349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57200" y="685800"/>
            <a:ext cx="8229600" cy="572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3160"/>
              <a:t>Evaluation Metric</a:t>
            </a:r>
            <a:endParaRPr b="1" sz="3160"/>
          </a:p>
        </p:txBody>
      </p:sp>
      <p:sp>
        <p:nvSpPr>
          <p:cNvPr id="180" name="Google Shape;180;p24"/>
          <p:cNvSpPr txBox="1"/>
          <p:nvPr>
            <p:ph idx="1" type="body"/>
          </p:nvPr>
        </p:nvSpPr>
        <p:spPr>
          <a:xfrm>
            <a:off x="457200" y="1682496"/>
            <a:ext cx="8229600" cy="2914800"/>
          </a:xfrm>
          <a:prstGeom prst="rect">
            <a:avLst/>
          </a:prstGeom>
        </p:spPr>
        <p:txBody>
          <a:bodyPr anchorCtr="0" anchor="t" bIns="45700" lIns="91425" spcFirstLastPara="1" rIns="91425" wrap="square" tIns="45700">
            <a:normAutofit lnSpcReduction="20000"/>
          </a:bodyPr>
          <a:lstStyle/>
          <a:p>
            <a:pPr indent="-336550" lvl="0" marL="4572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Silhouette score</a:t>
            </a:r>
            <a:endParaRPr sz="1700">
              <a:solidFill>
                <a:srgbClr val="000000"/>
              </a:solidFill>
              <a:latin typeface="Roboto"/>
              <a:ea typeface="Roboto"/>
              <a:cs typeface="Roboto"/>
              <a:sym typeface="Roboto"/>
            </a:endParaRPr>
          </a:p>
          <a:p>
            <a:pPr indent="-342900" lvl="0" marL="914400" rtl="0" algn="l">
              <a:spcBef>
                <a:spcPts val="0"/>
              </a:spcBef>
              <a:spcAft>
                <a:spcPts val="0"/>
              </a:spcAft>
              <a:buSzPts val="1800"/>
              <a:buChar char="➔"/>
            </a:pPr>
            <a:r>
              <a:rPr lang="en" sz="1400">
                <a:solidFill>
                  <a:srgbClr val="000000"/>
                </a:solidFill>
                <a:latin typeface="Roboto"/>
                <a:ea typeface="Roboto"/>
                <a:cs typeface="Roboto"/>
                <a:sym typeface="Roboto"/>
              </a:rPr>
              <a:t>Metric to evaluate the quality of clusters, </a:t>
            </a:r>
            <a:r>
              <a:rPr lang="en" sz="1400">
                <a:solidFill>
                  <a:srgbClr val="242424"/>
                </a:solidFill>
                <a:highlight>
                  <a:srgbClr val="FFFFFF"/>
                </a:highlight>
                <a:latin typeface="Roboto"/>
                <a:ea typeface="Roboto"/>
                <a:cs typeface="Roboto"/>
                <a:sym typeface="Roboto"/>
              </a:rPr>
              <a:t>It uses compactness of individual clusters(</a:t>
            </a:r>
            <a:r>
              <a:rPr b="1" i="1" lang="en" sz="1400">
                <a:solidFill>
                  <a:srgbClr val="242424"/>
                </a:solidFill>
                <a:highlight>
                  <a:srgbClr val="FFFFFF"/>
                </a:highlight>
                <a:latin typeface="Roboto"/>
                <a:ea typeface="Roboto"/>
                <a:cs typeface="Roboto"/>
                <a:sym typeface="Roboto"/>
              </a:rPr>
              <a:t>intra cluster distance</a:t>
            </a:r>
            <a:r>
              <a:rPr lang="en" sz="1400">
                <a:solidFill>
                  <a:srgbClr val="242424"/>
                </a:solidFill>
                <a:highlight>
                  <a:srgbClr val="FFFFFF"/>
                </a:highlight>
                <a:latin typeface="Roboto"/>
                <a:ea typeface="Roboto"/>
                <a:cs typeface="Roboto"/>
                <a:sym typeface="Roboto"/>
              </a:rPr>
              <a:t>) and separation amongst clusters (</a:t>
            </a:r>
            <a:r>
              <a:rPr b="1" i="1" lang="en" sz="1400">
                <a:solidFill>
                  <a:srgbClr val="242424"/>
                </a:solidFill>
                <a:highlight>
                  <a:srgbClr val="FFFFFF"/>
                </a:highlight>
                <a:latin typeface="Roboto"/>
                <a:ea typeface="Roboto"/>
                <a:cs typeface="Roboto"/>
                <a:sym typeface="Roboto"/>
              </a:rPr>
              <a:t>inter cluster distance</a:t>
            </a:r>
            <a:r>
              <a:rPr lang="en" sz="1400">
                <a:solidFill>
                  <a:srgbClr val="242424"/>
                </a:solidFill>
                <a:highlight>
                  <a:srgbClr val="FFFFFF"/>
                </a:highlight>
                <a:latin typeface="Roboto"/>
                <a:ea typeface="Roboto"/>
                <a:cs typeface="Roboto"/>
                <a:sym typeface="Roboto"/>
              </a:rPr>
              <a:t>) to measure an overall representative score.</a:t>
            </a:r>
            <a:endParaRPr sz="1400">
              <a:solidFill>
                <a:srgbClr val="242424"/>
              </a:solidFill>
              <a:highlight>
                <a:srgbClr val="FFFFFF"/>
              </a:highlight>
              <a:latin typeface="Roboto"/>
              <a:ea typeface="Roboto"/>
              <a:cs typeface="Roboto"/>
              <a:sym typeface="Roboto"/>
            </a:endParaRPr>
          </a:p>
          <a:p>
            <a:pPr indent="-317500" lvl="0" marL="914400" rtl="0" algn="l">
              <a:spcBef>
                <a:spcPts val="0"/>
              </a:spcBef>
              <a:spcAft>
                <a:spcPts val="0"/>
              </a:spcAft>
              <a:buClr>
                <a:srgbClr val="242424"/>
              </a:buClr>
              <a:buSzPts val="1400"/>
              <a:buChar char="➔"/>
            </a:pPr>
            <a:r>
              <a:rPr lang="en" sz="1500">
                <a:solidFill>
                  <a:srgbClr val="242424"/>
                </a:solidFill>
                <a:highlight>
                  <a:srgbClr val="FFFFFF"/>
                </a:highlight>
                <a:latin typeface="Roboto"/>
                <a:ea typeface="Roboto"/>
                <a:cs typeface="Roboto"/>
                <a:sym typeface="Roboto"/>
              </a:rPr>
              <a:t> </a:t>
            </a:r>
            <a:r>
              <a:rPr lang="en" sz="1400">
                <a:solidFill>
                  <a:srgbClr val="242424"/>
                </a:solidFill>
                <a:highlight>
                  <a:srgbClr val="FFFFFF"/>
                </a:highlight>
                <a:latin typeface="Roboto"/>
                <a:ea typeface="Roboto"/>
                <a:cs typeface="Roboto"/>
                <a:sym typeface="Roboto"/>
              </a:rPr>
              <a:t>susceptible to error, one must make sure the data is linearly separable </a:t>
            </a:r>
            <a:endParaRPr sz="1400">
              <a:solidFill>
                <a:srgbClr val="242424"/>
              </a:solidFill>
              <a:highlight>
                <a:srgbClr val="FFFFFF"/>
              </a:highlight>
              <a:latin typeface="Roboto"/>
              <a:ea typeface="Roboto"/>
              <a:cs typeface="Roboto"/>
              <a:sym typeface="Roboto"/>
            </a:endParaRPr>
          </a:p>
          <a:p>
            <a:pPr indent="-317500" lvl="0" marL="914400" rtl="0" algn="l">
              <a:spcBef>
                <a:spcPts val="0"/>
              </a:spcBef>
              <a:spcAft>
                <a:spcPts val="0"/>
              </a:spcAft>
              <a:buClr>
                <a:srgbClr val="242424"/>
              </a:buClr>
              <a:buSzPts val="1400"/>
              <a:buFont typeface="Roboto"/>
              <a:buChar char="➔"/>
            </a:pPr>
            <a:r>
              <a:t/>
            </a:r>
            <a:endParaRPr sz="1400">
              <a:solidFill>
                <a:srgbClr val="242424"/>
              </a:solidFill>
              <a:highlight>
                <a:srgbClr val="FFFFFF"/>
              </a:highlight>
              <a:latin typeface="Roboto"/>
              <a:ea typeface="Roboto"/>
              <a:cs typeface="Roboto"/>
              <a:sym typeface="Roboto"/>
            </a:endParaRPr>
          </a:p>
          <a:p>
            <a:pPr indent="-336550" lvl="0" marL="457200" rtl="0" algn="l">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Davies bouldin Index</a:t>
            </a:r>
            <a:endParaRPr sz="1700">
              <a:solidFill>
                <a:srgbClr val="000000"/>
              </a:solidFill>
              <a:latin typeface="Roboto"/>
              <a:ea typeface="Roboto"/>
              <a:cs typeface="Roboto"/>
              <a:sym typeface="Roboto"/>
            </a:endParaRPr>
          </a:p>
          <a:p>
            <a:pPr indent="-317500" lvl="0" marL="914400" rtl="0" algn="l">
              <a:spcBef>
                <a:spcPts val="0"/>
              </a:spcBef>
              <a:spcAft>
                <a:spcPts val="0"/>
              </a:spcAft>
              <a:buClr>
                <a:srgbClr val="000000"/>
              </a:buClr>
              <a:buSzPts val="1400"/>
              <a:buFont typeface="Roboto"/>
              <a:buChar char="➔"/>
            </a:pPr>
            <a:r>
              <a:rPr lang="en" sz="1400">
                <a:solidFill>
                  <a:srgbClr val="111111"/>
                </a:solidFill>
                <a:highlight>
                  <a:srgbClr val="FFFFFF"/>
                </a:highlight>
                <a:latin typeface="Roboto"/>
                <a:ea typeface="Roboto"/>
                <a:cs typeface="Roboto"/>
                <a:sym typeface="Roboto"/>
              </a:rPr>
              <a:t>Evaluates the goodness of split by a K-Means clustering algorithm for a given number of clusters</a:t>
            </a:r>
            <a:endParaRPr sz="1400">
              <a:solidFill>
                <a:srgbClr val="111111"/>
              </a:solidFill>
              <a:highlight>
                <a:srgbClr val="FFFFFF"/>
              </a:highlight>
              <a:latin typeface="Roboto"/>
              <a:ea typeface="Roboto"/>
              <a:cs typeface="Roboto"/>
              <a:sym typeface="Roboto"/>
            </a:endParaRPr>
          </a:p>
          <a:p>
            <a:pPr indent="-317500" lvl="0" marL="914400" rtl="0" algn="l">
              <a:spcBef>
                <a:spcPts val="0"/>
              </a:spcBef>
              <a:spcAft>
                <a:spcPts val="0"/>
              </a:spcAft>
              <a:buClr>
                <a:srgbClr val="111111"/>
              </a:buClr>
              <a:buSzPts val="1400"/>
              <a:buFont typeface="Roboto"/>
              <a:buChar char="➔"/>
            </a:pPr>
            <a:r>
              <a:rPr lang="en" sz="1400">
                <a:solidFill>
                  <a:srgbClr val="273239"/>
                </a:solidFill>
                <a:highlight>
                  <a:srgbClr val="FFFFFF"/>
                </a:highlight>
                <a:latin typeface="Roboto"/>
                <a:ea typeface="Roboto"/>
                <a:cs typeface="Roboto"/>
                <a:sym typeface="Roboto"/>
              </a:rPr>
              <a:t>estimates the average similarity between each cluster and its most comparable cluster</a:t>
            </a:r>
            <a:endParaRPr sz="1400">
              <a:solidFill>
                <a:srgbClr val="273239"/>
              </a:solidFill>
              <a:highlight>
                <a:srgbClr val="FFFFFF"/>
              </a:highlight>
              <a:latin typeface="Roboto"/>
              <a:ea typeface="Roboto"/>
              <a:cs typeface="Roboto"/>
              <a:sym typeface="Roboto"/>
            </a:endParaRPr>
          </a:p>
          <a:p>
            <a:pPr indent="-317500" lvl="0" marL="914400" rtl="0" algn="l">
              <a:spcBef>
                <a:spcPts val="0"/>
              </a:spcBef>
              <a:spcAft>
                <a:spcPts val="0"/>
              </a:spcAft>
              <a:buClr>
                <a:srgbClr val="273239"/>
              </a:buClr>
              <a:buSzPts val="1400"/>
              <a:buFont typeface="Roboto"/>
              <a:buChar char="➔"/>
            </a:pPr>
            <a:r>
              <a:rPr lang="en" sz="1400">
                <a:solidFill>
                  <a:srgbClr val="273239"/>
                </a:solidFill>
                <a:highlight>
                  <a:srgbClr val="FFFFFF"/>
                </a:highlight>
                <a:latin typeface="Roboto"/>
                <a:ea typeface="Roboto"/>
                <a:cs typeface="Roboto"/>
                <a:sym typeface="Roboto"/>
              </a:rPr>
              <a:t>It considers separation between clusters and their compactness</a:t>
            </a:r>
            <a:endParaRPr sz="1400">
              <a:solidFill>
                <a:srgbClr val="27323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400">
              <a:solidFill>
                <a:srgbClr val="000000"/>
              </a:solidFill>
            </a:endParaRPr>
          </a:p>
          <a:p>
            <a:pPr indent="0" lvl="0" marL="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Results - Metrics</a:t>
            </a:r>
            <a:endParaRPr b="1" sz="2700">
              <a:solidFill>
                <a:schemeClr val="dk1"/>
              </a:solidFill>
            </a:endParaRPr>
          </a:p>
        </p:txBody>
      </p:sp>
      <p:graphicFrame>
        <p:nvGraphicFramePr>
          <p:cNvPr id="186" name="Google Shape;186;p25"/>
          <p:cNvGraphicFramePr/>
          <p:nvPr/>
        </p:nvGraphicFramePr>
        <p:xfrm>
          <a:off x="457200" y="1750575"/>
          <a:ext cx="3000000" cy="3000000"/>
        </p:xfrm>
        <a:graphic>
          <a:graphicData uri="http://schemas.openxmlformats.org/drawingml/2006/table">
            <a:tbl>
              <a:tblPr>
                <a:noFill/>
                <a:tableStyleId>{E52F5C46-3136-4CE3-99D2-522782A9A583}</a:tableStyleId>
              </a:tblPr>
              <a:tblGrid>
                <a:gridCol w="2743200"/>
                <a:gridCol w="2743200"/>
                <a:gridCol w="2743200"/>
              </a:tblGrid>
              <a:tr h="522700">
                <a:tc>
                  <a:txBody>
                    <a:bodyPr/>
                    <a:lstStyle/>
                    <a:p>
                      <a:pPr indent="0" lvl="0" marL="0" rtl="0" algn="l">
                        <a:spcBef>
                          <a:spcPts val="0"/>
                        </a:spcBef>
                        <a:spcAft>
                          <a:spcPts val="0"/>
                        </a:spcAft>
                        <a:buNone/>
                      </a:pPr>
                      <a:r>
                        <a:rPr lang="en"/>
                        <a:t>Method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Silhouette score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Davies bouldin 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2700">
                <a:tc>
                  <a:txBody>
                    <a:bodyPr/>
                    <a:lstStyle/>
                    <a:p>
                      <a:pPr indent="0" lvl="0" marL="0" rtl="0" algn="l">
                        <a:spcBef>
                          <a:spcPts val="0"/>
                        </a:spcBef>
                        <a:spcAft>
                          <a:spcPts val="0"/>
                        </a:spcAft>
                        <a:buNone/>
                      </a:pPr>
                      <a:r>
                        <a:rPr lang="en"/>
                        <a:t>TFIDF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0.16303813635081822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r>
                        <a:rPr lang="en"/>
                        <a:t>.824260588616969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650">
                <a:tc>
                  <a:txBody>
                    <a:bodyPr/>
                    <a:lstStyle/>
                    <a:p>
                      <a:pPr indent="0" lvl="0" marL="0" rtl="0" algn="l">
                        <a:spcBef>
                          <a:spcPts val="0"/>
                        </a:spcBef>
                        <a:spcAft>
                          <a:spcPts val="0"/>
                        </a:spcAft>
                        <a:buNone/>
                      </a:pPr>
                      <a:r>
                        <a:rPr lang="en"/>
                        <a:t>Word2Vec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0.33716488119485445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1.9519111533534133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650">
                <a:tc>
                  <a:txBody>
                    <a:bodyPr/>
                    <a:lstStyle/>
                    <a:p>
                      <a:pPr indent="0" lvl="0" marL="0" rtl="0" algn="l">
                        <a:spcBef>
                          <a:spcPts val="0"/>
                        </a:spcBef>
                        <a:spcAft>
                          <a:spcPts val="0"/>
                        </a:spcAft>
                        <a:buNone/>
                      </a:pPr>
                      <a:r>
                        <a:rPr lang="en"/>
                        <a:t>GloVE - 100d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0.31098058742237252</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1.965643635247434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650">
                <a:tc>
                  <a:txBody>
                    <a:bodyPr/>
                    <a:lstStyle/>
                    <a:p>
                      <a:pPr indent="0" lvl="0" marL="0" rtl="0" algn="l">
                        <a:spcBef>
                          <a:spcPts val="0"/>
                        </a:spcBef>
                        <a:spcAft>
                          <a:spcPts val="0"/>
                        </a:spcAft>
                        <a:buNone/>
                      </a:pPr>
                      <a:r>
                        <a:rPr lang="en"/>
                        <a:t>GloVE - 200d</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0.20460250903173687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2.058764127655816</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650">
                <a:tc>
                  <a:txBody>
                    <a:bodyPr/>
                    <a:lstStyle/>
                    <a:p>
                      <a:pPr indent="0" lvl="0" marL="0" rtl="0" algn="l">
                        <a:spcBef>
                          <a:spcPts val="0"/>
                        </a:spcBef>
                        <a:spcAft>
                          <a:spcPts val="0"/>
                        </a:spcAft>
                        <a:buNone/>
                      </a:pPr>
                      <a:r>
                        <a:rPr lang="en"/>
                        <a:t>GloVE - 300d</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0.21142140143016797</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2.1013982746738864</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457200" y="685800"/>
            <a:ext cx="8229600" cy="497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 sz="3400">
                <a:solidFill>
                  <a:schemeClr val="dk1"/>
                </a:solidFill>
              </a:rPr>
              <a:t>Challenges Faced</a:t>
            </a:r>
            <a:endParaRPr b="1" sz="3400">
              <a:solidFill>
                <a:schemeClr val="dk1"/>
              </a:solidFill>
            </a:endParaRPr>
          </a:p>
        </p:txBody>
      </p:sp>
      <p:sp>
        <p:nvSpPr>
          <p:cNvPr id="192" name="Google Shape;192;p26"/>
          <p:cNvSpPr txBox="1"/>
          <p:nvPr>
            <p:ph idx="1" type="body"/>
          </p:nvPr>
        </p:nvSpPr>
        <p:spPr>
          <a:xfrm>
            <a:off x="412175" y="1336325"/>
            <a:ext cx="8229600" cy="3591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1500">
                <a:solidFill>
                  <a:srgbClr val="000000"/>
                </a:solidFill>
                <a:latin typeface="Roboto"/>
                <a:ea typeface="Roboto"/>
                <a:cs typeface="Roboto"/>
                <a:sym typeface="Roboto"/>
              </a:rPr>
              <a:t>Sparse Data</a:t>
            </a:r>
            <a:r>
              <a:rPr lang="en" sz="1500">
                <a:solidFill>
                  <a:srgbClr val="000000"/>
                </a:solidFill>
                <a:latin typeface="Roboto"/>
                <a:ea typeface="Roboto"/>
                <a:cs typeface="Roboto"/>
                <a:sym typeface="Roboto"/>
              </a:rPr>
              <a:t>:</a:t>
            </a:r>
            <a:r>
              <a:rPr lang="en" sz="1500">
                <a:solidFill>
                  <a:srgbClr val="374151"/>
                </a:solidFill>
                <a:latin typeface="Roboto"/>
                <a:ea typeface="Roboto"/>
                <a:cs typeface="Roboto"/>
                <a:sym typeface="Roboto"/>
              </a:rPr>
              <a:t> Resumes often have sparse information; not all candidates mention the same skills or experiences. This sparsity can affect cosine similarity, potentially downplaying similarities between candidates who might be suitable for the same category.</a:t>
            </a:r>
            <a:endParaRPr sz="1500">
              <a:solidFill>
                <a:srgbClr val="374151"/>
              </a:solidFill>
              <a:latin typeface="Roboto"/>
              <a:ea typeface="Roboto"/>
              <a:cs typeface="Roboto"/>
              <a:sym typeface="Roboto"/>
            </a:endParaRPr>
          </a:p>
          <a:p>
            <a:pPr indent="0" lvl="0" marL="0" rtl="0" algn="l">
              <a:spcBef>
                <a:spcPts val="360"/>
              </a:spcBef>
              <a:spcAft>
                <a:spcPts val="0"/>
              </a:spcAft>
              <a:buNone/>
            </a:pPr>
            <a:r>
              <a:t/>
            </a:r>
            <a:endParaRPr sz="1500">
              <a:solidFill>
                <a:srgbClr val="374151"/>
              </a:solidFill>
              <a:latin typeface="Roboto"/>
              <a:ea typeface="Roboto"/>
              <a:cs typeface="Roboto"/>
              <a:sym typeface="Roboto"/>
            </a:endParaRPr>
          </a:p>
          <a:p>
            <a:pPr indent="0" lvl="0" marL="0" rtl="0" algn="l">
              <a:spcBef>
                <a:spcPts val="360"/>
              </a:spcBef>
              <a:spcAft>
                <a:spcPts val="0"/>
              </a:spcAft>
              <a:buNone/>
            </a:pPr>
            <a:r>
              <a:rPr b="1" lang="en" sz="1500">
                <a:solidFill>
                  <a:srgbClr val="000000"/>
                </a:solidFill>
                <a:latin typeface="Roboto"/>
                <a:ea typeface="Roboto"/>
                <a:cs typeface="Roboto"/>
                <a:sym typeface="Roboto"/>
              </a:rPr>
              <a:t>Handling Noise and Irrelevant Information</a:t>
            </a:r>
            <a:r>
              <a:rPr lang="en" sz="1500">
                <a:solidFill>
                  <a:srgbClr val="000000"/>
                </a:solidFill>
                <a:latin typeface="Roboto"/>
                <a:ea typeface="Roboto"/>
                <a:cs typeface="Roboto"/>
                <a:sym typeface="Roboto"/>
              </a:rPr>
              <a:t>:</a:t>
            </a:r>
            <a:r>
              <a:rPr lang="en" sz="1500">
                <a:solidFill>
                  <a:srgbClr val="374151"/>
                </a:solidFill>
                <a:latin typeface="Roboto"/>
                <a:ea typeface="Roboto"/>
                <a:cs typeface="Roboto"/>
                <a:sym typeface="Roboto"/>
              </a:rPr>
              <a:t> Resumes might contain noise or irrelevant information that can affect similarity calculations, leading to misleading clustering results and evaluation met</a:t>
            </a:r>
            <a:endParaRPr sz="1500">
              <a:solidFill>
                <a:srgbClr val="374151"/>
              </a:solidFill>
              <a:latin typeface="Roboto"/>
              <a:ea typeface="Roboto"/>
              <a:cs typeface="Roboto"/>
              <a:sym typeface="Roboto"/>
            </a:endParaRPr>
          </a:p>
          <a:p>
            <a:pPr indent="0" lvl="0" marL="0" rtl="0" algn="l">
              <a:spcBef>
                <a:spcPts val="360"/>
              </a:spcBef>
              <a:spcAft>
                <a:spcPts val="0"/>
              </a:spcAft>
              <a:buNone/>
            </a:pPr>
            <a:r>
              <a:t/>
            </a:r>
            <a:endParaRPr sz="1500">
              <a:solidFill>
                <a:srgbClr val="374151"/>
              </a:solidFill>
              <a:latin typeface="Roboto"/>
              <a:ea typeface="Roboto"/>
              <a:cs typeface="Roboto"/>
              <a:sym typeface="Roboto"/>
            </a:endParaRPr>
          </a:p>
          <a:p>
            <a:pPr indent="0" lvl="0" marL="0" rtl="0" algn="l">
              <a:spcBef>
                <a:spcPts val="360"/>
              </a:spcBef>
              <a:spcAft>
                <a:spcPts val="0"/>
              </a:spcAft>
              <a:buNone/>
            </a:pPr>
            <a:r>
              <a:rPr b="1" lang="en" sz="1500">
                <a:solidFill>
                  <a:srgbClr val="000000"/>
                </a:solidFill>
                <a:latin typeface="Roboto"/>
                <a:ea typeface="Roboto"/>
                <a:cs typeface="Roboto"/>
                <a:sym typeface="Roboto"/>
              </a:rPr>
              <a:t>Scalability</a:t>
            </a:r>
            <a:r>
              <a:rPr lang="en" sz="1500">
                <a:solidFill>
                  <a:srgbClr val="000000"/>
                </a:solidFill>
                <a:latin typeface="Roboto"/>
                <a:ea typeface="Roboto"/>
                <a:cs typeface="Roboto"/>
                <a:sym typeface="Roboto"/>
              </a:rPr>
              <a:t>:</a:t>
            </a:r>
            <a:r>
              <a:rPr lang="en" sz="1500">
                <a:solidFill>
                  <a:srgbClr val="374151"/>
                </a:solidFill>
                <a:latin typeface="Roboto"/>
                <a:ea typeface="Roboto"/>
                <a:cs typeface="Roboto"/>
                <a:sym typeface="Roboto"/>
              </a:rPr>
              <a:t> Processing a large dataset of 2400+ resumes can be computationally intensive. Handling such a substantial amount of data efficiently for clustering might require optimized algorithms or computational resources.</a:t>
            </a:r>
            <a:r>
              <a:rPr b="1" lang="en" sz="1500">
                <a:solidFill>
                  <a:srgbClr val="374151"/>
                </a:solidFill>
                <a:latin typeface="Roboto"/>
                <a:ea typeface="Roboto"/>
                <a:cs typeface="Roboto"/>
                <a:sym typeface="Roboto"/>
              </a:rPr>
              <a:t> </a:t>
            </a:r>
            <a:endParaRPr b="1" sz="1500">
              <a:solidFill>
                <a:srgbClr val="374151"/>
              </a:solidFill>
              <a:latin typeface="Roboto"/>
              <a:ea typeface="Roboto"/>
              <a:cs typeface="Roboto"/>
              <a:sym typeface="Roboto"/>
            </a:endParaRPr>
          </a:p>
          <a:p>
            <a:pPr indent="0" lvl="0" marL="0" rtl="0" algn="l">
              <a:spcBef>
                <a:spcPts val="360"/>
              </a:spcBef>
              <a:spcAft>
                <a:spcPts val="0"/>
              </a:spcAft>
              <a:buNone/>
            </a:pPr>
            <a:r>
              <a:t/>
            </a:r>
            <a:endParaRPr b="1" sz="1500">
              <a:solidFill>
                <a:srgbClr val="374151"/>
              </a:solidFill>
              <a:latin typeface="Roboto"/>
              <a:ea typeface="Roboto"/>
              <a:cs typeface="Roboto"/>
              <a:sym typeface="Roboto"/>
            </a:endParaRPr>
          </a:p>
          <a:p>
            <a:pPr indent="0" lvl="0" marL="0" rtl="0" algn="l">
              <a:spcBef>
                <a:spcPts val="360"/>
              </a:spcBef>
              <a:spcAft>
                <a:spcPts val="0"/>
              </a:spcAft>
              <a:buNone/>
            </a:pPr>
            <a:r>
              <a:rPr b="1" lang="en" sz="1500">
                <a:solidFill>
                  <a:srgbClr val="000000"/>
                </a:solidFill>
                <a:latin typeface="Roboto"/>
                <a:ea typeface="Roboto"/>
                <a:cs typeface="Roboto"/>
                <a:sym typeface="Roboto"/>
              </a:rPr>
              <a:t>Overlapping Clusters</a:t>
            </a:r>
            <a:r>
              <a:rPr lang="en" sz="1500">
                <a:solidFill>
                  <a:srgbClr val="000000"/>
                </a:solidFill>
                <a:latin typeface="Roboto"/>
                <a:ea typeface="Roboto"/>
                <a:cs typeface="Roboto"/>
                <a:sym typeface="Roboto"/>
              </a:rPr>
              <a:t>:</a:t>
            </a:r>
            <a:r>
              <a:rPr lang="en" sz="1500">
                <a:solidFill>
                  <a:srgbClr val="374151"/>
                </a:solidFill>
                <a:latin typeface="Roboto"/>
                <a:ea typeface="Roboto"/>
                <a:cs typeface="Roboto"/>
                <a:sym typeface="Roboto"/>
              </a:rPr>
              <a:t> The clusters might not be clearly distinct from each other. Data points could have similarities with multiple clusters, leading to overlap and ambiguity in cluster assignments.</a:t>
            </a:r>
            <a:endParaRPr b="1" sz="1500">
              <a:solidFill>
                <a:srgbClr val="374151"/>
              </a:solidFill>
              <a:latin typeface="Roboto"/>
              <a:ea typeface="Roboto"/>
              <a:cs typeface="Roboto"/>
              <a:sym typeface="Roboto"/>
            </a:endParaRPr>
          </a:p>
          <a:p>
            <a:pPr indent="0" lvl="0" marL="0" rtl="0" algn="l">
              <a:spcBef>
                <a:spcPts val="360"/>
              </a:spcBef>
              <a:spcAft>
                <a:spcPts val="0"/>
              </a:spcAft>
              <a:buNone/>
            </a:pPr>
            <a:r>
              <a:t/>
            </a:r>
            <a:endParaRPr b="1" sz="1500">
              <a:solidFill>
                <a:srgbClr val="374151"/>
              </a:solidFill>
              <a:latin typeface="Roboto"/>
              <a:ea typeface="Roboto"/>
              <a:cs typeface="Roboto"/>
              <a:sym typeface="Roboto"/>
            </a:endParaRPr>
          </a:p>
          <a:p>
            <a:pPr indent="0" lvl="0" marL="0" rtl="0" algn="l">
              <a:spcBef>
                <a:spcPts val="360"/>
              </a:spcBef>
              <a:spcAft>
                <a:spcPts val="0"/>
              </a:spcAft>
              <a:buNone/>
            </a:pPr>
            <a:r>
              <a:t/>
            </a:r>
            <a:endParaRPr b="1" sz="1500">
              <a:solidFill>
                <a:srgbClr val="37415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nvSpPr>
        <p:spPr>
          <a:xfrm>
            <a:off x="484725" y="572050"/>
            <a:ext cx="7886700" cy="11115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rgbClr val="BF5700"/>
              </a:buClr>
              <a:buSzPts val="4800"/>
              <a:buFont typeface="Arial Black"/>
              <a:buNone/>
            </a:pPr>
            <a:r>
              <a:rPr b="1" lang="en" sz="3900">
                <a:solidFill>
                  <a:srgbClr val="BF5700"/>
                </a:solidFill>
              </a:rPr>
              <a:t>Contents</a:t>
            </a:r>
            <a:endParaRPr b="1" sz="3900">
              <a:solidFill>
                <a:srgbClr val="BF5700"/>
              </a:solidFill>
            </a:endParaRPr>
          </a:p>
          <a:p>
            <a:pPr indent="0" lvl="0" marL="0" marR="0" rtl="0" algn="l">
              <a:lnSpc>
                <a:spcPct val="83333"/>
              </a:lnSpc>
              <a:spcBef>
                <a:spcPts val="0"/>
              </a:spcBef>
              <a:spcAft>
                <a:spcPts val="0"/>
              </a:spcAft>
              <a:buClr>
                <a:srgbClr val="BF5700"/>
              </a:buClr>
              <a:buSzPts val="4800"/>
              <a:buFont typeface="Arial Black"/>
              <a:buNone/>
            </a:pPr>
            <a:r>
              <a:t/>
            </a:r>
            <a:endParaRPr b="1" sz="3900">
              <a:solidFill>
                <a:srgbClr val="BF5700"/>
              </a:solidFill>
              <a:latin typeface="Arial Black"/>
              <a:ea typeface="Arial Black"/>
              <a:cs typeface="Arial Black"/>
              <a:sym typeface="Arial Black"/>
            </a:endParaRPr>
          </a:p>
        </p:txBody>
      </p:sp>
      <p:sp>
        <p:nvSpPr>
          <p:cNvPr id="46" name="Google Shape;46;p9"/>
          <p:cNvSpPr txBox="1"/>
          <p:nvPr/>
        </p:nvSpPr>
        <p:spPr>
          <a:xfrm>
            <a:off x="484725" y="1417999"/>
            <a:ext cx="7886700" cy="30636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Motivation</a:t>
            </a:r>
            <a:endParaRPr sz="2200">
              <a:solidFill>
                <a:srgbClr val="2F2F2F"/>
              </a:solidFill>
              <a:latin typeface="Roboto"/>
              <a:ea typeface="Roboto"/>
              <a:cs typeface="Roboto"/>
              <a:sym typeface="Roboto"/>
            </a:endParaRPr>
          </a:p>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Dataset</a:t>
            </a:r>
            <a:endParaRPr sz="2200">
              <a:solidFill>
                <a:srgbClr val="2F2F2F"/>
              </a:solidFill>
              <a:latin typeface="Roboto"/>
              <a:ea typeface="Roboto"/>
              <a:cs typeface="Roboto"/>
              <a:sym typeface="Roboto"/>
            </a:endParaRPr>
          </a:p>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Data Preprocessing</a:t>
            </a:r>
            <a:endParaRPr sz="2200">
              <a:solidFill>
                <a:srgbClr val="2F2F2F"/>
              </a:solidFill>
              <a:latin typeface="Roboto"/>
              <a:ea typeface="Roboto"/>
              <a:cs typeface="Roboto"/>
              <a:sym typeface="Roboto"/>
            </a:endParaRPr>
          </a:p>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Methodology</a:t>
            </a:r>
            <a:endParaRPr sz="2200">
              <a:solidFill>
                <a:srgbClr val="2F2F2F"/>
              </a:solidFill>
              <a:latin typeface="Roboto"/>
              <a:ea typeface="Roboto"/>
              <a:cs typeface="Roboto"/>
              <a:sym typeface="Roboto"/>
            </a:endParaRPr>
          </a:p>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Conclusion</a:t>
            </a:r>
            <a:endParaRPr sz="2200">
              <a:solidFill>
                <a:srgbClr val="2F2F2F"/>
              </a:solidFill>
              <a:latin typeface="Roboto"/>
              <a:ea typeface="Roboto"/>
              <a:cs typeface="Roboto"/>
              <a:sym typeface="Roboto"/>
            </a:endParaRPr>
          </a:p>
          <a:p>
            <a:pPr indent="-368300" lvl="0" marL="457200" marR="0" rtl="0" algn="l">
              <a:lnSpc>
                <a:spcPct val="115000"/>
              </a:lnSpc>
              <a:spcBef>
                <a:spcPts val="0"/>
              </a:spcBef>
              <a:spcAft>
                <a:spcPts val="0"/>
              </a:spcAft>
              <a:buClr>
                <a:srgbClr val="2F2F2F"/>
              </a:buClr>
              <a:buSzPts val="2200"/>
              <a:buFont typeface="Roboto"/>
              <a:buChar char="●"/>
            </a:pPr>
            <a:r>
              <a:rPr lang="en" sz="2200">
                <a:solidFill>
                  <a:srgbClr val="2F2F2F"/>
                </a:solidFill>
                <a:latin typeface="Roboto"/>
                <a:ea typeface="Roboto"/>
                <a:cs typeface="Roboto"/>
                <a:sym typeface="Roboto"/>
              </a:rPr>
              <a:t>References</a:t>
            </a:r>
            <a:endParaRPr sz="2200">
              <a:solidFill>
                <a:srgbClr val="2F2F2F"/>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2F2F2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459400"/>
            <a:ext cx="8229600" cy="756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700">
                <a:solidFill>
                  <a:schemeClr val="dk1"/>
                </a:solidFill>
              </a:rPr>
              <a:t>Conclusion</a:t>
            </a:r>
            <a:endParaRPr b="1" sz="2700">
              <a:solidFill>
                <a:schemeClr val="dk1"/>
              </a:solidFill>
            </a:endParaRPr>
          </a:p>
        </p:txBody>
      </p:sp>
      <p:sp>
        <p:nvSpPr>
          <p:cNvPr id="198" name="Google Shape;198;p27"/>
          <p:cNvSpPr txBox="1"/>
          <p:nvPr>
            <p:ph idx="1" type="body"/>
          </p:nvPr>
        </p:nvSpPr>
        <p:spPr>
          <a:xfrm>
            <a:off x="342300" y="1062925"/>
            <a:ext cx="8344500" cy="3873300"/>
          </a:xfrm>
          <a:prstGeom prst="rect">
            <a:avLst/>
          </a:prstGeom>
        </p:spPr>
        <p:txBody>
          <a:bodyPr anchorCtr="0" anchor="t" bIns="45700" lIns="91425" spcFirstLastPara="1" rIns="91425" wrap="square" tIns="45700">
            <a:normAutofit lnSpcReduction="10000"/>
          </a:bodyPr>
          <a:lstStyle/>
          <a:p>
            <a:pPr indent="-304800" lvl="0" marL="457200" rtl="0" algn="l">
              <a:lnSpc>
                <a:spcPct val="115000"/>
              </a:lnSpc>
              <a:spcBef>
                <a:spcPts val="150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Key Takeaways:</a:t>
            </a:r>
            <a:endParaRPr b="1"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Word Embeddings Outperform TF-IDF:</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Word2Vec method demonstrates better clustering performance compared to TF-IDF.</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Impact of GloVe Embedding Dimensions:</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Higher GloVe dimensions show slight improvements in clustering, yet overall performance remains subpar compared to Word2Vec.</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Need for Further Enhancement:</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Despite incremental improvements with different embeddings, the clustering performance requires enhancement for more distinct and well-separated clusters.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Recommendations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Experimentation with Advanced Techniques:</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Consider exploring other advanced word embedding techniques or hybrid approaches for better representation of resume data.</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Hyperparameter Tuning:</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Fine-tune parameters in clustering algorithms or embedding models to improve performance.</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Incorporating Additional Features:</a:t>
            </a:r>
            <a:endParaRPr sz="1200">
              <a:solidFill>
                <a:srgbClr val="374151"/>
              </a:solidFill>
              <a:latin typeface="Roboto"/>
              <a:ea typeface="Roboto"/>
              <a:cs typeface="Roboto"/>
              <a:sym typeface="Roboto"/>
            </a:endParaRPr>
          </a:p>
          <a:p>
            <a:pPr indent="-304800" lvl="2" marL="13716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Integrate supplementary features or data preprocessing methods to enrich resume representations and enhance clustering 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57200" y="685800"/>
            <a:ext cx="7875000" cy="476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204" name="Google Shape;204;p28"/>
          <p:cNvSpPr txBox="1"/>
          <p:nvPr>
            <p:ph idx="1" type="body"/>
          </p:nvPr>
        </p:nvSpPr>
        <p:spPr>
          <a:xfrm>
            <a:off x="457200" y="1682496"/>
            <a:ext cx="8229600" cy="2914800"/>
          </a:xfrm>
          <a:prstGeom prst="rect">
            <a:avLst/>
          </a:prstGeom>
        </p:spPr>
        <p:txBody>
          <a:bodyPr anchorCtr="0" anchor="t" bIns="45700" lIns="91425" spcFirstLastPara="1" rIns="91425" wrap="square" tIns="45700">
            <a:normAutofit/>
          </a:bodyPr>
          <a:lstStyle/>
          <a:p>
            <a:pPr indent="-323850" lvl="0" marL="457200" rtl="0" algn="l">
              <a:spcBef>
                <a:spcPts val="36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Gugnani, A., &amp; Misra, H. (Year). Implicit Skills Extraction Using Document Embedding and Its Use in Job Recommendation. </a:t>
            </a:r>
            <a:r>
              <a:rPr i="1" lang="en" sz="1500">
                <a:solidFill>
                  <a:srgbClr val="374151"/>
                </a:solidFill>
                <a:latin typeface="Roboto"/>
                <a:ea typeface="Roboto"/>
                <a:cs typeface="Roboto"/>
                <a:sym typeface="Roboto"/>
              </a:rPr>
              <a:t>IBM Research - AI, Applied Research</a:t>
            </a:r>
            <a:r>
              <a:rPr lang="en" sz="1500">
                <a:solidFill>
                  <a:srgbClr val="374151"/>
                </a:solidFill>
                <a:latin typeface="Roboto"/>
                <a:ea typeface="Roboto"/>
                <a:cs typeface="Roboto"/>
                <a:sym typeface="Roboto"/>
              </a:rPr>
              <a:t>.</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Tikhonova, M. (Year). Text Mining for Evaluation of Candidates Based on Their CVs.</a:t>
            </a:r>
            <a:endParaRPr sz="1500">
              <a:solidFill>
                <a:srgbClr val="374151"/>
              </a:solidFill>
              <a:latin typeface="Roboto"/>
              <a:ea typeface="Roboto"/>
              <a:cs typeface="Roboto"/>
              <a:sym typeface="Roboto"/>
            </a:endParaRPr>
          </a:p>
          <a:p>
            <a:pPr indent="-323850" lvl="0" marL="457200" rtl="0" algn="l">
              <a:lnSpc>
                <a:spcPct val="115000"/>
              </a:lnSpc>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Towards Data Science (</a:t>
            </a:r>
            <a:r>
              <a:rPr lang="en" sz="1500">
                <a:solidFill>
                  <a:schemeClr val="hlink"/>
                </a:solidFill>
                <a:uFill>
                  <a:noFill/>
                </a:uFill>
                <a:latin typeface="Roboto"/>
                <a:ea typeface="Roboto"/>
                <a:cs typeface="Roboto"/>
                <a:sym typeface="Roboto"/>
                <a:hlinkClick r:id="rId3"/>
              </a:rPr>
              <a:t>https://towardsdatascience.com/</a:t>
            </a:r>
            <a:r>
              <a:rPr lang="en" sz="1500">
                <a:solidFill>
                  <a:srgbClr val="374151"/>
                </a:solidFill>
                <a:latin typeface="Roboto"/>
                <a:ea typeface="Roboto"/>
                <a:cs typeface="Roboto"/>
                <a:sym typeface="Roboto"/>
              </a:rPr>
              <a:t>): Provides various articles on text mining, NLP, and clustering techniques.</a:t>
            </a:r>
            <a:endParaRPr sz="1500">
              <a:solidFill>
                <a:srgbClr val="374151"/>
              </a:solidFill>
              <a:latin typeface="Roboto"/>
              <a:ea typeface="Roboto"/>
              <a:cs typeface="Roboto"/>
              <a:sym typeface="Roboto"/>
            </a:endParaRPr>
          </a:p>
          <a:p>
            <a:pPr indent="-323850" lvl="0" marL="457200" rtl="0" algn="l">
              <a:lnSpc>
                <a:spcPct val="115000"/>
              </a:lnSpc>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Medium (</a:t>
            </a:r>
            <a:r>
              <a:rPr lang="en" sz="1500">
                <a:solidFill>
                  <a:schemeClr val="hlink"/>
                </a:solidFill>
                <a:uFill>
                  <a:noFill/>
                </a:uFill>
                <a:latin typeface="Roboto"/>
                <a:ea typeface="Roboto"/>
                <a:cs typeface="Roboto"/>
                <a:sym typeface="Roboto"/>
                <a:hlinkClick r:id="rId4"/>
              </a:rPr>
              <a:t>https://medium.com/</a:t>
            </a:r>
            <a:r>
              <a:rPr lang="en" sz="1500">
                <a:solidFill>
                  <a:srgbClr val="374151"/>
                </a:solidFill>
                <a:latin typeface="Roboto"/>
                <a:ea typeface="Roboto"/>
                <a:cs typeface="Roboto"/>
                <a:sym typeface="Roboto"/>
              </a:rPr>
              <a:t>): Articles related to text clustering, word embeddings, and resume analysis.</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Gensim Documentation (</a:t>
            </a:r>
            <a:r>
              <a:rPr lang="en" sz="1500">
                <a:solidFill>
                  <a:schemeClr val="hlink"/>
                </a:solidFill>
                <a:uFill>
                  <a:noFill/>
                </a:uFill>
                <a:latin typeface="Roboto"/>
                <a:ea typeface="Roboto"/>
                <a:cs typeface="Roboto"/>
                <a:sym typeface="Roboto"/>
                <a:hlinkClick r:id="rId5"/>
              </a:rPr>
              <a:t>https://radimrehurek.com/gensim/auto_examples/index.html</a:t>
            </a:r>
            <a:r>
              <a:rPr lang="en" sz="1500">
                <a:solidFill>
                  <a:srgbClr val="374151"/>
                </a:solidFill>
                <a:latin typeface="Roboto"/>
                <a:ea typeface="Roboto"/>
                <a:cs typeface="Roboto"/>
                <a:sym typeface="Roboto"/>
              </a:rPr>
              <a:t>): Information on Word2Vec and other word embedding techniques.</a:t>
            </a:r>
            <a:endParaRPr sz="1500">
              <a:solidFill>
                <a:srgbClr val="37415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a:blip r:embed="rId3">
            <a:alphaModFix/>
          </a:blip>
          <a:stretch>
            <a:fillRect/>
          </a:stretch>
        </p:blipFill>
        <p:spPr>
          <a:xfrm>
            <a:off x="1809750" y="1038225"/>
            <a:ext cx="5524500" cy="306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685800"/>
            <a:ext cx="8229600" cy="414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
                <a:solidFill>
                  <a:schemeClr val="dk1"/>
                </a:solidFill>
              </a:rPr>
              <a:t>Introduction</a:t>
            </a:r>
            <a:endParaRPr b="1">
              <a:solidFill>
                <a:schemeClr val="dk1"/>
              </a:solidFill>
            </a:endParaRPr>
          </a:p>
        </p:txBody>
      </p:sp>
      <p:pic>
        <p:nvPicPr>
          <p:cNvPr id="52" name="Google Shape;52;p10"/>
          <p:cNvPicPr preferRelativeResize="0"/>
          <p:nvPr/>
        </p:nvPicPr>
        <p:blipFill>
          <a:blip r:embed="rId3">
            <a:alphaModFix/>
          </a:blip>
          <a:stretch>
            <a:fillRect/>
          </a:stretch>
        </p:blipFill>
        <p:spPr>
          <a:xfrm>
            <a:off x="152400" y="1252500"/>
            <a:ext cx="8839201" cy="3734625"/>
          </a:xfrm>
          <a:prstGeom prst="rect">
            <a:avLst/>
          </a:prstGeom>
          <a:noFill/>
          <a:ln>
            <a:noFill/>
          </a:ln>
        </p:spPr>
      </p:pic>
      <p:sp>
        <p:nvSpPr>
          <p:cNvPr id="53" name="Google Shape;53;p10"/>
          <p:cNvSpPr txBox="1"/>
          <p:nvPr/>
        </p:nvSpPr>
        <p:spPr>
          <a:xfrm>
            <a:off x="1513450" y="1586050"/>
            <a:ext cx="72546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The project aims to automate process by ranking the most </a:t>
            </a:r>
            <a:r>
              <a:rPr lang="en" sz="1600">
                <a:solidFill>
                  <a:schemeClr val="lt2"/>
                </a:solidFill>
              </a:rPr>
              <a:t>suitable</a:t>
            </a:r>
            <a:r>
              <a:rPr lang="en" sz="1600">
                <a:solidFill>
                  <a:schemeClr val="lt2"/>
                </a:solidFill>
              </a:rPr>
              <a:t> candidate based on a job opening description by using similarity </a:t>
            </a:r>
            <a:r>
              <a:rPr lang="en" sz="1600">
                <a:solidFill>
                  <a:schemeClr val="lt2"/>
                </a:solidFill>
              </a:rPr>
              <a:t>index</a:t>
            </a:r>
            <a:r>
              <a:rPr lang="en" sz="1600">
                <a:solidFill>
                  <a:schemeClr val="lt2"/>
                </a:solidFill>
              </a:rPr>
              <a:t>.</a:t>
            </a:r>
            <a:endParaRPr sz="1600">
              <a:solidFill>
                <a:schemeClr val="lt2"/>
              </a:solidFill>
            </a:endParaRPr>
          </a:p>
        </p:txBody>
      </p:sp>
      <p:sp>
        <p:nvSpPr>
          <p:cNvPr id="54" name="Google Shape;54;p10"/>
          <p:cNvSpPr txBox="1"/>
          <p:nvPr/>
        </p:nvSpPr>
        <p:spPr>
          <a:xfrm>
            <a:off x="1350550" y="2742200"/>
            <a:ext cx="75804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NLP techniques like TF-IDF, Word2vec, Glove vectors are used to perform feature vectorization to extract relevant information from unstructured text and wide range formats of resume.</a:t>
            </a:r>
            <a:endParaRPr sz="1600">
              <a:solidFill>
                <a:schemeClr val="lt2"/>
              </a:solidFill>
            </a:endParaRPr>
          </a:p>
        </p:txBody>
      </p:sp>
      <p:sp>
        <p:nvSpPr>
          <p:cNvPr id="55" name="Google Shape;55;p10"/>
          <p:cNvSpPr txBox="1"/>
          <p:nvPr/>
        </p:nvSpPr>
        <p:spPr>
          <a:xfrm>
            <a:off x="1513450" y="4099175"/>
            <a:ext cx="7580400" cy="14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Feature Vectorization is performed on the job description and then we have calculated the cosine </a:t>
            </a:r>
            <a:r>
              <a:rPr lang="en">
                <a:solidFill>
                  <a:schemeClr val="lt2"/>
                </a:solidFill>
              </a:rPr>
              <a:t>similarity</a:t>
            </a:r>
            <a:r>
              <a:rPr lang="en">
                <a:solidFill>
                  <a:schemeClr val="lt2"/>
                </a:solidFill>
              </a:rPr>
              <a:t> to show the best fitted results. We also generated TSNE plot of all clusters formed and checked model </a:t>
            </a:r>
            <a:r>
              <a:rPr lang="en">
                <a:solidFill>
                  <a:schemeClr val="lt2"/>
                </a:solidFill>
              </a:rPr>
              <a:t>efficiency</a:t>
            </a:r>
            <a:r>
              <a:rPr lang="en">
                <a:solidFill>
                  <a:schemeClr val="lt2"/>
                </a:solidFill>
              </a:rPr>
              <a:t> through evaluation metrics.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1"/>
          <p:cNvSpPr txBox="1"/>
          <p:nvPr>
            <p:ph type="title"/>
          </p:nvPr>
        </p:nvSpPr>
        <p:spPr>
          <a:xfrm>
            <a:off x="457200" y="499075"/>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3400">
                <a:solidFill>
                  <a:schemeClr val="dk1"/>
                </a:solidFill>
              </a:rPr>
              <a:t>Motivation </a:t>
            </a:r>
            <a:endParaRPr b="1" sz="3400">
              <a:solidFill>
                <a:schemeClr val="dk1"/>
              </a:solidFill>
            </a:endParaRPr>
          </a:p>
        </p:txBody>
      </p:sp>
      <p:sp>
        <p:nvSpPr>
          <p:cNvPr id="61" name="Google Shape;61;p11"/>
          <p:cNvSpPr txBox="1"/>
          <p:nvPr>
            <p:ph idx="1" type="body"/>
          </p:nvPr>
        </p:nvSpPr>
        <p:spPr>
          <a:xfrm>
            <a:off x="457200" y="1268626"/>
            <a:ext cx="8229600" cy="3328800"/>
          </a:xfrm>
          <a:prstGeom prst="rect">
            <a:avLst/>
          </a:prstGeom>
        </p:spPr>
        <p:txBody>
          <a:bodyPr anchorCtr="0" anchor="t" bIns="45700" lIns="91425" spcFirstLastPara="1" rIns="91425" wrap="square" tIns="45700">
            <a:normAutofit/>
          </a:bodyPr>
          <a:lstStyle/>
          <a:p>
            <a:pPr indent="-361950" lvl="0" marL="457200" rtl="0" algn="l">
              <a:lnSpc>
                <a:spcPct val="115000"/>
              </a:lnSpc>
              <a:spcBef>
                <a:spcPts val="360"/>
              </a:spcBef>
              <a:spcAft>
                <a:spcPts val="0"/>
              </a:spcAft>
              <a:buClr>
                <a:srgbClr val="2F2F2F"/>
              </a:buClr>
              <a:buSzPts val="2100"/>
              <a:buFont typeface="Roboto"/>
              <a:buChar char="•"/>
            </a:pPr>
            <a:r>
              <a:rPr lang="en" sz="2100">
                <a:solidFill>
                  <a:srgbClr val="2F2F2F"/>
                </a:solidFill>
                <a:latin typeface="Roboto"/>
                <a:ea typeface="Roboto"/>
                <a:cs typeface="Roboto"/>
                <a:sym typeface="Roboto"/>
              </a:rPr>
              <a:t>Real Word Scenario</a:t>
            </a:r>
            <a:endParaRPr sz="2100">
              <a:solidFill>
                <a:srgbClr val="2F2F2F"/>
              </a:solidFill>
              <a:latin typeface="Roboto"/>
              <a:ea typeface="Roboto"/>
              <a:cs typeface="Roboto"/>
              <a:sym typeface="Roboto"/>
            </a:endParaRPr>
          </a:p>
          <a:p>
            <a:pPr indent="-361950" lvl="0" marL="457200" rtl="0" algn="l">
              <a:lnSpc>
                <a:spcPct val="115000"/>
              </a:lnSpc>
              <a:spcBef>
                <a:spcPts val="0"/>
              </a:spcBef>
              <a:spcAft>
                <a:spcPts val="0"/>
              </a:spcAft>
              <a:buClr>
                <a:srgbClr val="2F2F2F"/>
              </a:buClr>
              <a:buSzPts val="2100"/>
              <a:buFont typeface="Roboto"/>
              <a:buChar char="•"/>
            </a:pPr>
            <a:r>
              <a:rPr lang="en" sz="2100">
                <a:solidFill>
                  <a:srgbClr val="2F2F2F"/>
                </a:solidFill>
                <a:latin typeface="Roboto"/>
                <a:ea typeface="Roboto"/>
                <a:cs typeface="Roboto"/>
                <a:sym typeface="Roboto"/>
              </a:rPr>
              <a:t>A method to filter resumes before handing to technical team</a:t>
            </a:r>
            <a:endParaRPr sz="2100">
              <a:solidFill>
                <a:srgbClr val="2F2F2F"/>
              </a:solidFill>
              <a:latin typeface="Roboto"/>
              <a:ea typeface="Roboto"/>
              <a:cs typeface="Roboto"/>
              <a:sym typeface="Roboto"/>
            </a:endParaRPr>
          </a:p>
          <a:p>
            <a:pPr indent="-361950" lvl="0" marL="457200" rtl="0" algn="l">
              <a:lnSpc>
                <a:spcPct val="115000"/>
              </a:lnSpc>
              <a:spcBef>
                <a:spcPts val="0"/>
              </a:spcBef>
              <a:spcAft>
                <a:spcPts val="0"/>
              </a:spcAft>
              <a:buClr>
                <a:srgbClr val="2F2F2F"/>
              </a:buClr>
              <a:buSzPts val="2100"/>
              <a:buFont typeface="Roboto"/>
              <a:buChar char="•"/>
            </a:pPr>
            <a:r>
              <a:rPr lang="en" sz="2100">
                <a:solidFill>
                  <a:srgbClr val="2F2F2F"/>
                </a:solidFill>
                <a:latin typeface="Roboto"/>
                <a:ea typeface="Roboto"/>
                <a:cs typeface="Roboto"/>
                <a:sym typeface="Roboto"/>
              </a:rPr>
              <a:t>Automating the time consuming process of reviewing each resume</a:t>
            </a:r>
            <a:endParaRPr sz="2100">
              <a:solidFill>
                <a:srgbClr val="2F2F2F"/>
              </a:solidFill>
              <a:latin typeface="Roboto"/>
              <a:ea typeface="Roboto"/>
              <a:cs typeface="Roboto"/>
              <a:sym typeface="Roboto"/>
            </a:endParaRPr>
          </a:p>
          <a:p>
            <a:pPr indent="-361950" lvl="0" marL="457200" rtl="0" algn="l">
              <a:lnSpc>
                <a:spcPct val="115000"/>
              </a:lnSpc>
              <a:spcBef>
                <a:spcPts val="0"/>
              </a:spcBef>
              <a:spcAft>
                <a:spcPts val="0"/>
              </a:spcAft>
              <a:buClr>
                <a:srgbClr val="2F2F2F"/>
              </a:buClr>
              <a:buSzPts val="2100"/>
              <a:buFont typeface="Roboto"/>
              <a:buChar char="•"/>
            </a:pPr>
            <a:r>
              <a:rPr lang="en" sz="2100">
                <a:solidFill>
                  <a:srgbClr val="2F2F2F"/>
                </a:solidFill>
                <a:latin typeface="Roboto"/>
                <a:ea typeface="Roboto"/>
                <a:cs typeface="Roboto"/>
                <a:sym typeface="Roboto"/>
              </a:rPr>
              <a:t>Applying NLP Techniques learnt in class </a:t>
            </a:r>
            <a:endParaRPr sz="2100">
              <a:solidFill>
                <a:srgbClr val="2F2F2F"/>
              </a:solidFill>
              <a:latin typeface="Roboto"/>
              <a:ea typeface="Roboto"/>
              <a:cs typeface="Roboto"/>
              <a:sym typeface="Roboto"/>
            </a:endParaRPr>
          </a:p>
          <a:p>
            <a:pPr indent="0" lvl="0" marL="0" rtl="0" algn="l">
              <a:spcBef>
                <a:spcPts val="360"/>
              </a:spcBef>
              <a:spcAft>
                <a:spcPts val="0"/>
              </a:spcAft>
              <a:buNone/>
            </a:pPr>
            <a:r>
              <a:t/>
            </a:r>
            <a:endParaRPr sz="2100">
              <a:latin typeface="Roboto"/>
              <a:ea typeface="Roboto"/>
              <a:cs typeface="Roboto"/>
              <a:sym typeface="Roboto"/>
            </a:endParaRPr>
          </a:p>
          <a:p>
            <a:pPr indent="0" lvl="0" marL="0" rtl="0" algn="l">
              <a:spcBef>
                <a:spcPts val="360"/>
              </a:spcBef>
              <a:spcAft>
                <a:spcPts val="0"/>
              </a:spcAft>
              <a:buNone/>
            </a:pPr>
            <a:r>
              <a:t/>
            </a:r>
            <a:endParaRPr sz="2100">
              <a:latin typeface="Roboto"/>
              <a:ea typeface="Roboto"/>
              <a:cs typeface="Roboto"/>
              <a:sym typeface="Roboto"/>
            </a:endParaRPr>
          </a:p>
        </p:txBody>
      </p:sp>
      <p:pic>
        <p:nvPicPr>
          <p:cNvPr id="62" name="Google Shape;62;p11"/>
          <p:cNvPicPr preferRelativeResize="0"/>
          <p:nvPr/>
        </p:nvPicPr>
        <p:blipFill>
          <a:blip r:embed="rId3">
            <a:alphaModFix/>
          </a:blip>
          <a:stretch>
            <a:fillRect/>
          </a:stretch>
        </p:blipFill>
        <p:spPr>
          <a:xfrm>
            <a:off x="7219950" y="3378850"/>
            <a:ext cx="1778700" cy="164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2"/>
          <p:cNvSpPr txBox="1"/>
          <p:nvPr>
            <p:ph type="title"/>
          </p:nvPr>
        </p:nvSpPr>
        <p:spPr>
          <a:xfrm>
            <a:off x="457200" y="470800"/>
            <a:ext cx="8229600" cy="54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3000">
                <a:solidFill>
                  <a:schemeClr val="dk1"/>
                </a:solidFill>
              </a:rPr>
              <a:t>Dataset</a:t>
            </a:r>
            <a:endParaRPr b="1" sz="3000">
              <a:solidFill>
                <a:schemeClr val="dk1"/>
              </a:solidFill>
            </a:endParaRPr>
          </a:p>
        </p:txBody>
      </p:sp>
      <p:pic>
        <p:nvPicPr>
          <p:cNvPr id="68" name="Google Shape;68;p12"/>
          <p:cNvPicPr preferRelativeResize="0"/>
          <p:nvPr/>
        </p:nvPicPr>
        <p:blipFill>
          <a:blip r:embed="rId3">
            <a:alphaModFix/>
          </a:blip>
          <a:stretch>
            <a:fillRect/>
          </a:stretch>
        </p:blipFill>
        <p:spPr>
          <a:xfrm>
            <a:off x="1233075" y="1634275"/>
            <a:ext cx="1874950" cy="1874950"/>
          </a:xfrm>
          <a:prstGeom prst="rect">
            <a:avLst/>
          </a:prstGeom>
          <a:noFill/>
          <a:ln>
            <a:noFill/>
          </a:ln>
        </p:spPr>
      </p:pic>
      <p:pic>
        <p:nvPicPr>
          <p:cNvPr id="69" name="Google Shape;69;p12"/>
          <p:cNvPicPr preferRelativeResize="0"/>
          <p:nvPr/>
        </p:nvPicPr>
        <p:blipFill>
          <a:blip r:embed="rId4">
            <a:alphaModFix/>
          </a:blip>
          <a:stretch>
            <a:fillRect/>
          </a:stretch>
        </p:blipFill>
        <p:spPr>
          <a:xfrm>
            <a:off x="6258150" y="1720559"/>
            <a:ext cx="1874950" cy="1873391"/>
          </a:xfrm>
          <a:prstGeom prst="rect">
            <a:avLst/>
          </a:prstGeom>
          <a:noFill/>
          <a:ln>
            <a:noFill/>
          </a:ln>
        </p:spPr>
      </p:pic>
      <p:sp>
        <p:nvSpPr>
          <p:cNvPr id="70" name="Google Shape;70;p12"/>
          <p:cNvSpPr txBox="1"/>
          <p:nvPr/>
        </p:nvSpPr>
        <p:spPr>
          <a:xfrm>
            <a:off x="884600" y="3412350"/>
            <a:ext cx="2223300" cy="13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rPr>
              <a:t> </a:t>
            </a:r>
            <a:r>
              <a:rPr b="1" lang="en" sz="2500">
                <a:solidFill>
                  <a:schemeClr val="lt2"/>
                </a:solidFill>
              </a:rPr>
              <a:t>2400</a:t>
            </a:r>
            <a:r>
              <a:rPr lang="en" sz="1700">
                <a:solidFill>
                  <a:schemeClr val="lt2"/>
                </a:solidFill>
              </a:rPr>
              <a:t> Resumes </a:t>
            </a:r>
            <a:endParaRPr sz="1700">
              <a:solidFill>
                <a:schemeClr val="lt2"/>
              </a:solidFill>
            </a:endParaRPr>
          </a:p>
          <a:p>
            <a:pPr indent="0" lvl="0" marL="0" rtl="0" algn="ctr">
              <a:spcBef>
                <a:spcPts val="0"/>
              </a:spcBef>
              <a:spcAft>
                <a:spcPts val="0"/>
              </a:spcAft>
              <a:buNone/>
            </a:pPr>
            <a:r>
              <a:rPr lang="en" sz="1700">
                <a:solidFill>
                  <a:schemeClr val="lt2"/>
                </a:solidFill>
              </a:rPr>
              <a:t> </a:t>
            </a:r>
            <a:r>
              <a:rPr b="1" lang="en" sz="2700">
                <a:solidFill>
                  <a:schemeClr val="lt2"/>
                </a:solidFill>
              </a:rPr>
              <a:t>24</a:t>
            </a:r>
            <a:r>
              <a:rPr lang="en" sz="1700">
                <a:solidFill>
                  <a:schemeClr val="lt2"/>
                </a:solidFill>
              </a:rPr>
              <a:t> different categories </a:t>
            </a:r>
            <a:endParaRPr sz="1700">
              <a:solidFill>
                <a:schemeClr val="lt2"/>
              </a:solidFill>
            </a:endParaRPr>
          </a:p>
          <a:p>
            <a:pPr indent="0" lvl="0" marL="0" rtl="0" algn="l">
              <a:spcBef>
                <a:spcPts val="0"/>
              </a:spcBef>
              <a:spcAft>
                <a:spcPts val="0"/>
              </a:spcAft>
              <a:buNone/>
            </a:pPr>
            <a:r>
              <a:t/>
            </a:r>
            <a:endParaRPr sz="2000">
              <a:solidFill>
                <a:schemeClr val="lt2"/>
              </a:solidFill>
            </a:endParaRPr>
          </a:p>
        </p:txBody>
      </p:sp>
      <p:sp>
        <p:nvSpPr>
          <p:cNvPr id="71" name="Google Shape;71;p12"/>
          <p:cNvSpPr txBox="1"/>
          <p:nvPr/>
        </p:nvSpPr>
        <p:spPr>
          <a:xfrm>
            <a:off x="1665350" y="1284350"/>
            <a:ext cx="14196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Applicants</a:t>
            </a:r>
            <a:endParaRPr sz="1900">
              <a:solidFill>
                <a:schemeClr val="lt2"/>
              </a:solidFill>
            </a:endParaRPr>
          </a:p>
        </p:txBody>
      </p:sp>
      <p:sp>
        <p:nvSpPr>
          <p:cNvPr id="72" name="Google Shape;72;p12"/>
          <p:cNvSpPr txBox="1"/>
          <p:nvPr/>
        </p:nvSpPr>
        <p:spPr>
          <a:xfrm>
            <a:off x="6485825" y="1284350"/>
            <a:ext cx="14196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Recruiter</a:t>
            </a:r>
            <a:endParaRPr sz="1900">
              <a:solidFill>
                <a:schemeClr val="lt2"/>
              </a:solidFill>
            </a:endParaRPr>
          </a:p>
        </p:txBody>
      </p:sp>
      <p:sp>
        <p:nvSpPr>
          <p:cNvPr id="73" name="Google Shape;73;p12"/>
          <p:cNvSpPr/>
          <p:nvPr/>
        </p:nvSpPr>
        <p:spPr>
          <a:xfrm>
            <a:off x="3896025" y="1948025"/>
            <a:ext cx="1683600" cy="1143000"/>
          </a:xfrm>
          <a:prstGeom prst="stripedRightArrow">
            <a:avLst>
              <a:gd fmla="val 50000" name="adj1"/>
              <a:gd fmla="val 50000" name="adj2"/>
            </a:avLst>
          </a:prstGeom>
          <a:solidFill>
            <a:srgbClr val="BF57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2"/>
          <p:cNvSpPr txBox="1"/>
          <p:nvPr/>
        </p:nvSpPr>
        <p:spPr>
          <a:xfrm>
            <a:off x="6083975" y="3593950"/>
            <a:ext cx="2422500" cy="13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2"/>
                </a:solidFill>
              </a:rPr>
              <a:t>800 </a:t>
            </a:r>
            <a:r>
              <a:rPr lang="en" sz="1700">
                <a:solidFill>
                  <a:schemeClr val="lt2"/>
                </a:solidFill>
              </a:rPr>
              <a:t>Job Descriptions</a:t>
            </a:r>
            <a:endParaRPr sz="1700">
              <a:solidFill>
                <a:schemeClr val="lt2"/>
              </a:solidFill>
            </a:endParaRPr>
          </a:p>
          <a:p>
            <a:pPr indent="0" lvl="0" marL="0" rtl="0" algn="ctr">
              <a:spcBef>
                <a:spcPts val="0"/>
              </a:spcBef>
              <a:spcAft>
                <a:spcPts val="0"/>
              </a:spcAft>
              <a:buNone/>
            </a:pPr>
            <a:r>
              <a:rPr lang="en" sz="1700">
                <a:solidFill>
                  <a:schemeClr val="lt2"/>
                </a:solidFill>
              </a:rPr>
              <a:t>along with Job title and Company name </a:t>
            </a:r>
            <a:endParaRPr sz="1700">
              <a:solidFill>
                <a:schemeClr val="lt2"/>
              </a:solidFill>
            </a:endParaRPr>
          </a:p>
          <a:p>
            <a:pPr indent="0" lvl="0" marL="0" rtl="0" algn="l">
              <a:spcBef>
                <a:spcPts val="0"/>
              </a:spcBef>
              <a:spcAft>
                <a:spcPts val="0"/>
              </a:spcAft>
              <a:buNone/>
            </a:pPr>
            <a:r>
              <a:t/>
            </a:r>
            <a:endParaRPr sz="2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457200" y="685800"/>
            <a:ext cx="8229600" cy="46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3459">
                <a:solidFill>
                  <a:schemeClr val="dk1"/>
                </a:solidFill>
              </a:rPr>
              <a:t>Job Description Dataset</a:t>
            </a:r>
            <a:endParaRPr b="1" sz="3459">
              <a:solidFill>
                <a:schemeClr val="dk1"/>
              </a:solidFill>
            </a:endParaRPr>
          </a:p>
        </p:txBody>
      </p:sp>
      <p:pic>
        <p:nvPicPr>
          <p:cNvPr id="80" name="Google Shape;80;p13"/>
          <p:cNvPicPr preferRelativeResize="0"/>
          <p:nvPr/>
        </p:nvPicPr>
        <p:blipFill>
          <a:blip r:embed="rId3">
            <a:alphaModFix/>
          </a:blip>
          <a:stretch>
            <a:fillRect/>
          </a:stretch>
        </p:blipFill>
        <p:spPr>
          <a:xfrm>
            <a:off x="359950" y="1980200"/>
            <a:ext cx="8146377" cy="22454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1222850" y="846450"/>
            <a:ext cx="7030500" cy="697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2900">
                <a:solidFill>
                  <a:schemeClr val="dk1"/>
                </a:solidFill>
                <a:latin typeface="Roboto"/>
                <a:ea typeface="Roboto"/>
                <a:cs typeface="Roboto"/>
                <a:sym typeface="Roboto"/>
              </a:rPr>
              <a:t>Work Timeline</a:t>
            </a:r>
            <a:endParaRPr b="1" sz="2900">
              <a:solidFill>
                <a:schemeClr val="dk1"/>
              </a:solidFill>
              <a:latin typeface="Roboto"/>
              <a:ea typeface="Roboto"/>
              <a:cs typeface="Roboto"/>
              <a:sym typeface="Roboto"/>
            </a:endParaRPr>
          </a:p>
        </p:txBody>
      </p:sp>
      <p:grpSp>
        <p:nvGrpSpPr>
          <p:cNvPr id="86" name="Google Shape;86;p14"/>
          <p:cNvGrpSpPr/>
          <p:nvPr/>
        </p:nvGrpSpPr>
        <p:grpSpPr>
          <a:xfrm>
            <a:off x="810192" y="2538598"/>
            <a:ext cx="1662004" cy="1661127"/>
            <a:chOff x="618820" y="2306625"/>
            <a:chExt cx="1418334" cy="1661127"/>
          </a:xfrm>
        </p:grpSpPr>
        <p:sp>
          <p:nvSpPr>
            <p:cNvPr id="87" name="Google Shape;87;p14"/>
            <p:cNvSpPr/>
            <p:nvPr/>
          </p:nvSpPr>
          <p:spPr>
            <a:xfrm flipH="1">
              <a:off x="618820" y="2306625"/>
              <a:ext cx="14181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88" name="Google Shape;88;p14"/>
            <p:cNvSpPr/>
            <p:nvPr/>
          </p:nvSpPr>
          <p:spPr>
            <a:xfrm>
              <a:off x="619055" y="2460450"/>
              <a:ext cx="14181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 name="Google Shape;89;p14"/>
            <p:cNvSpPr txBox="1"/>
            <p:nvPr/>
          </p:nvSpPr>
          <p:spPr>
            <a:xfrm>
              <a:off x="726909" y="2834652"/>
              <a:ext cx="1167300" cy="1133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Data Collection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Resume dataset</a:t>
              </a:r>
              <a:endParaRPr b="1">
                <a:solidFill>
                  <a:schemeClr val="lt1"/>
                </a:solidFill>
                <a:latin typeface="Roboto"/>
                <a:ea typeface="Roboto"/>
                <a:cs typeface="Roboto"/>
                <a:sym typeface="Roboto"/>
              </a:endParaRPr>
            </a:p>
          </p:txBody>
        </p:sp>
      </p:grpSp>
      <p:grpSp>
        <p:nvGrpSpPr>
          <p:cNvPr id="90" name="Google Shape;90;p14"/>
          <p:cNvGrpSpPr/>
          <p:nvPr/>
        </p:nvGrpSpPr>
        <p:grpSpPr>
          <a:xfrm>
            <a:off x="2370415" y="2532593"/>
            <a:ext cx="1696611" cy="1667132"/>
            <a:chOff x="1917073" y="2306625"/>
            <a:chExt cx="1418334" cy="1667132"/>
          </a:xfrm>
        </p:grpSpPr>
        <p:sp>
          <p:nvSpPr>
            <p:cNvPr id="91" name="Google Shape;91;p14"/>
            <p:cNvSpPr/>
            <p:nvPr/>
          </p:nvSpPr>
          <p:spPr>
            <a:xfrm flipH="1">
              <a:off x="1917073" y="2306625"/>
              <a:ext cx="14181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92" name="Google Shape;92;p14"/>
            <p:cNvSpPr/>
            <p:nvPr/>
          </p:nvSpPr>
          <p:spPr>
            <a:xfrm>
              <a:off x="1917307" y="2460450"/>
              <a:ext cx="14181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 name="Google Shape;93;p14"/>
            <p:cNvSpPr txBox="1"/>
            <p:nvPr/>
          </p:nvSpPr>
          <p:spPr>
            <a:xfrm>
              <a:off x="2021557" y="2840657"/>
              <a:ext cx="1167300" cy="11331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Data Analysis - Exploration</a:t>
              </a:r>
              <a:endParaRPr b="1">
                <a:solidFill>
                  <a:schemeClr val="lt1"/>
                </a:solidFill>
                <a:latin typeface="Roboto"/>
                <a:ea typeface="Roboto"/>
                <a:cs typeface="Roboto"/>
                <a:sym typeface="Roboto"/>
              </a:endParaRPr>
            </a:p>
          </p:txBody>
        </p:sp>
      </p:grpSp>
      <p:grpSp>
        <p:nvGrpSpPr>
          <p:cNvPr id="94" name="Google Shape;94;p14"/>
          <p:cNvGrpSpPr/>
          <p:nvPr/>
        </p:nvGrpSpPr>
        <p:grpSpPr>
          <a:xfrm>
            <a:off x="5586429" y="2532657"/>
            <a:ext cx="1418334" cy="1661208"/>
            <a:chOff x="4511544" y="2306625"/>
            <a:chExt cx="1418334" cy="1584518"/>
          </a:xfrm>
        </p:grpSpPr>
        <p:sp>
          <p:nvSpPr>
            <p:cNvPr id="95" name="Google Shape;95;p14"/>
            <p:cNvSpPr/>
            <p:nvPr/>
          </p:nvSpPr>
          <p:spPr>
            <a:xfrm flipH="1">
              <a:off x="4511544" y="2306625"/>
              <a:ext cx="14181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96" name="Google Shape;96;p14"/>
            <p:cNvSpPr/>
            <p:nvPr/>
          </p:nvSpPr>
          <p:spPr>
            <a:xfrm>
              <a:off x="4511779" y="2460450"/>
              <a:ext cx="14181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 name="Google Shape;97;p14"/>
            <p:cNvSpPr txBox="1"/>
            <p:nvPr/>
          </p:nvSpPr>
          <p:spPr>
            <a:xfrm>
              <a:off x="4619565" y="2815943"/>
              <a:ext cx="1167300" cy="1075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Modelling  -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TfiDf, word2vec &amp; GloVE</a:t>
              </a:r>
              <a:endParaRPr b="1">
                <a:solidFill>
                  <a:schemeClr val="lt1"/>
                </a:solidFill>
                <a:latin typeface="Roboto"/>
                <a:ea typeface="Roboto"/>
                <a:cs typeface="Roboto"/>
                <a:sym typeface="Roboto"/>
              </a:endParaRPr>
            </a:p>
          </p:txBody>
        </p:sp>
      </p:grpSp>
      <p:grpSp>
        <p:nvGrpSpPr>
          <p:cNvPr id="98" name="Google Shape;98;p14"/>
          <p:cNvGrpSpPr/>
          <p:nvPr/>
        </p:nvGrpSpPr>
        <p:grpSpPr>
          <a:xfrm>
            <a:off x="6915471" y="2532687"/>
            <a:ext cx="1927904" cy="2300383"/>
            <a:chOff x="3214118" y="2306625"/>
            <a:chExt cx="1927904" cy="2186260"/>
          </a:xfrm>
        </p:grpSpPr>
        <p:sp>
          <p:nvSpPr>
            <p:cNvPr id="99" name="Google Shape;99;p14"/>
            <p:cNvSpPr/>
            <p:nvPr/>
          </p:nvSpPr>
          <p:spPr>
            <a:xfrm flipH="1">
              <a:off x="3214118" y="2306625"/>
              <a:ext cx="14181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100" name="Google Shape;100;p14"/>
            <p:cNvSpPr/>
            <p:nvPr/>
          </p:nvSpPr>
          <p:spPr>
            <a:xfrm>
              <a:off x="3214352" y="2460450"/>
              <a:ext cx="14181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 name="Google Shape;101;p14"/>
            <p:cNvSpPr txBox="1"/>
            <p:nvPr/>
          </p:nvSpPr>
          <p:spPr>
            <a:xfrm>
              <a:off x="3324922" y="2822485"/>
              <a:ext cx="1817100" cy="1670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Comparison of models &amp; Evaluation</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1)Cosine Similarity</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2)K-means clustering</a:t>
              </a:r>
              <a:endParaRPr b="1">
                <a:solidFill>
                  <a:schemeClr val="lt1"/>
                </a:solidFill>
                <a:latin typeface="Roboto"/>
                <a:ea typeface="Roboto"/>
                <a:cs typeface="Roboto"/>
                <a:sym typeface="Roboto"/>
              </a:endParaRPr>
            </a:p>
          </p:txBody>
        </p:sp>
      </p:grpSp>
      <p:grpSp>
        <p:nvGrpSpPr>
          <p:cNvPr id="102" name="Google Shape;102;p14"/>
          <p:cNvGrpSpPr/>
          <p:nvPr/>
        </p:nvGrpSpPr>
        <p:grpSpPr>
          <a:xfrm>
            <a:off x="3978303" y="2538592"/>
            <a:ext cx="1696611" cy="1870533"/>
            <a:chOff x="3214118" y="2306625"/>
            <a:chExt cx="1418334" cy="1870533"/>
          </a:xfrm>
        </p:grpSpPr>
        <p:sp>
          <p:nvSpPr>
            <p:cNvPr id="103" name="Google Shape;103;p14"/>
            <p:cNvSpPr/>
            <p:nvPr/>
          </p:nvSpPr>
          <p:spPr>
            <a:xfrm flipH="1">
              <a:off x="3214118" y="2306625"/>
              <a:ext cx="14181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104" name="Google Shape;104;p14"/>
            <p:cNvSpPr/>
            <p:nvPr/>
          </p:nvSpPr>
          <p:spPr>
            <a:xfrm>
              <a:off x="3214352" y="2460450"/>
              <a:ext cx="14181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 name="Google Shape;105;p14"/>
            <p:cNvSpPr txBox="1"/>
            <p:nvPr/>
          </p:nvSpPr>
          <p:spPr>
            <a:xfrm>
              <a:off x="3324925" y="2834658"/>
              <a:ext cx="1167300" cy="1342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Data Preparation for Modelling  </a:t>
              </a:r>
              <a:endParaRPr b="1">
                <a:solidFill>
                  <a:schemeClr val="lt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792288" y="3829050"/>
            <a:ext cx="5486400" cy="4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pic>
        <p:nvPicPr>
          <p:cNvPr id="111" name="Google Shape;111;p15"/>
          <p:cNvPicPr preferRelativeResize="0"/>
          <p:nvPr/>
        </p:nvPicPr>
        <p:blipFill>
          <a:blip r:embed="rId3">
            <a:alphaModFix/>
          </a:blip>
          <a:stretch>
            <a:fillRect/>
          </a:stretch>
        </p:blipFill>
        <p:spPr>
          <a:xfrm>
            <a:off x="0" y="1242175"/>
            <a:ext cx="9143999" cy="3828899"/>
          </a:xfrm>
          <a:prstGeom prst="rect">
            <a:avLst/>
          </a:prstGeom>
          <a:noFill/>
          <a:ln>
            <a:noFill/>
          </a:ln>
        </p:spPr>
      </p:pic>
      <p:sp>
        <p:nvSpPr>
          <p:cNvPr id="112" name="Google Shape;112;p15"/>
          <p:cNvSpPr txBox="1"/>
          <p:nvPr>
            <p:ph type="title"/>
          </p:nvPr>
        </p:nvSpPr>
        <p:spPr>
          <a:xfrm>
            <a:off x="457200" y="470800"/>
            <a:ext cx="8229600" cy="546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990"/>
              <a:buNone/>
            </a:pPr>
            <a:r>
              <a:rPr lang="en" sz="3000">
                <a:solidFill>
                  <a:schemeClr val="dk1"/>
                </a:solidFill>
              </a:rPr>
              <a:t>Categories Distribution</a:t>
            </a:r>
            <a:endParaRPr b="1" sz="3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0" y="717925"/>
            <a:ext cx="9144001" cy="454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