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401" r:id="rId3"/>
    <p:sldId id="403" r:id="rId4"/>
    <p:sldId id="404" r:id="rId5"/>
    <p:sldId id="393" r:id="rId6"/>
    <p:sldId id="394" r:id="rId7"/>
    <p:sldId id="397" r:id="rId8"/>
    <p:sldId id="395" r:id="rId9"/>
    <p:sldId id="396" r:id="rId10"/>
    <p:sldId id="421" r:id="rId11"/>
    <p:sldId id="398" r:id="rId12"/>
    <p:sldId id="389" r:id="rId13"/>
    <p:sldId id="419" r:id="rId14"/>
    <p:sldId id="385" r:id="rId15"/>
    <p:sldId id="388" r:id="rId16"/>
    <p:sldId id="420" r:id="rId17"/>
  </p:sldIdLst>
  <p:sldSz cx="12192000" cy="6858000"/>
  <p:notesSz cx="6858000" cy="9144000"/>
  <p:defaultTextStyle>
    <a:defPPr>
      <a:defRPr lang="en-US"/>
    </a:defPPr>
    <a:lvl1pPr marL="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46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38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68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1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Kaitlyn" initials="CK" lastIdx="5" clrIdx="0">
    <p:extLst>
      <p:ext uri="{19B8F6BF-5375-455C-9EA6-DF929625EA0E}">
        <p15:presenceInfo xmlns:p15="http://schemas.microsoft.com/office/powerpoint/2012/main" userId="S-1-5-21-725345543-602162358-527237240-2171649" providerId="AD"/>
      </p:ext>
    </p:extLst>
  </p:cmAuthor>
  <p:cmAuthor id="2" name="Molchanov, Igor V" initials="MIV" lastIdx="1" clrIdx="1">
    <p:extLst>
      <p:ext uri="{19B8F6BF-5375-455C-9EA6-DF929625EA0E}">
        <p15:presenceInfo xmlns:p15="http://schemas.microsoft.com/office/powerpoint/2012/main" userId="S::igor.v.molchanov@intel.com::92c4b26c-1073-4ed9-be44-1d211dc0da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FF99"/>
    <a:srgbClr val="FFFF99"/>
    <a:srgbClr val="CCFFFF"/>
    <a:srgbClr val="00AEEF"/>
    <a:srgbClr val="66FF33"/>
    <a:srgbClr val="FFCC00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92" autoAdjust="0"/>
    <p:restoredTop sz="96491" autoAdjust="0"/>
  </p:normalViewPr>
  <p:slideViewPr>
    <p:cSldViewPr>
      <p:cViewPr varScale="1">
        <p:scale>
          <a:sx n="96" d="100"/>
          <a:sy n="96" d="100"/>
        </p:scale>
        <p:origin x="538" y="72"/>
      </p:cViewPr>
      <p:guideLst>
        <p:guide orient="horz" pos="3888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8" d="100"/>
        <a:sy n="168" d="100"/>
      </p:scale>
      <p:origin x="0" y="-4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2856-83CD-4B41-82A7-DB7C26F95D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9A0EA-F4D5-4570-9325-0AD2A8D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6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38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0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notes about </a:t>
            </a:r>
            <a:r>
              <a:rPr lang="en-US" dirty="0" err="1"/>
              <a:t>Nebulon</a:t>
            </a:r>
            <a:r>
              <a:rPr lang="en-US" dirty="0"/>
              <a:t> use model</a:t>
            </a:r>
          </a:p>
          <a:p>
            <a:r>
              <a:rPr lang="en-US" dirty="0"/>
              <a:t>CTT tool replacement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759" y="519295"/>
            <a:ext cx="1684652" cy="699692"/>
          </a:xfrm>
          <a:prstGeom prst="rect">
            <a:avLst/>
          </a:prstGeom>
        </p:spPr>
      </p:pic>
      <p:sp>
        <p:nvSpPr>
          <p:cNvPr id="18" name="Rectangle 4"/>
          <p:cNvSpPr>
            <a:spLocks noGrp="1" noChangeArrowheads="1"/>
          </p:cNvSpPr>
          <p:nvPr userDrawn="1">
            <p:ph type="ctrTitle"/>
          </p:nvPr>
        </p:nvSpPr>
        <p:spPr>
          <a:xfrm>
            <a:off x="626329" y="1705663"/>
            <a:ext cx="10803671" cy="2013477"/>
          </a:xfrm>
        </p:spPr>
        <p:txBody>
          <a:bodyPr anchor="b" anchorCtr="0"/>
          <a:lstStyle>
            <a:lvl1pPr algn="l">
              <a:defRPr sz="6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5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26316" y="3984536"/>
            <a:ext cx="10803684" cy="1884801"/>
          </a:xfrm>
        </p:spPr>
        <p:txBody>
          <a:bodyPr anchorCtr="0"/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2361" y="6242223"/>
            <a:ext cx="558206" cy="512782"/>
            <a:chOff x="431870" y="5748665"/>
            <a:chExt cx="558206" cy="512782"/>
          </a:xfrm>
        </p:grpSpPr>
        <p:grpSp>
          <p:nvGrpSpPr>
            <p:cNvPr id="29" name="Group 28"/>
            <p:cNvGrpSpPr/>
            <p:nvPr/>
          </p:nvGrpSpPr>
          <p:grpSpPr>
            <a:xfrm>
              <a:off x="431870" y="5748665"/>
              <a:ext cx="558206" cy="512782"/>
              <a:chOff x="5341939" y="2022325"/>
              <a:chExt cx="4143374" cy="3806204"/>
            </a:xfrm>
          </p:grpSpPr>
          <p:grpSp>
            <p:nvGrpSpPr>
              <p:cNvPr id="33" name="Group 32"/>
              <p:cNvGrpSpPr/>
              <p:nvPr/>
            </p:nvGrpSpPr>
            <p:grpSpPr>
              <a:xfrm rot="449348">
                <a:off x="5740400" y="2022325"/>
                <a:ext cx="1543050" cy="1543050"/>
                <a:chOff x="5108576" y="1892300"/>
                <a:chExt cx="1828800" cy="1828800"/>
              </a:xfrm>
            </p:grpSpPr>
            <p:sp>
              <p:nvSpPr>
                <p:cNvPr id="40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341939" y="3471861"/>
                <a:ext cx="1828800" cy="1828800"/>
                <a:chOff x="5108576" y="1892300"/>
                <a:chExt cx="1828800" cy="1828800"/>
              </a:xfrm>
              <a:solidFill>
                <a:srgbClr val="FFC000"/>
              </a:solidFill>
            </p:grpSpPr>
            <p:sp>
              <p:nvSpPr>
                <p:cNvPr id="38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pFill/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 rot="1444500">
                <a:off x="7094539" y="3437755"/>
                <a:ext cx="2390774" cy="2390774"/>
                <a:chOff x="5108576" y="1892300"/>
                <a:chExt cx="1828800" cy="1828800"/>
              </a:xfrm>
              <a:solidFill>
                <a:srgbClr val="66FF33"/>
              </a:solidFill>
            </p:grpSpPr>
            <p:sp>
              <p:nvSpPr>
                <p:cNvPr id="36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pFill/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543808" y="5764864"/>
              <a:ext cx="9137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1518" y="5974925"/>
              <a:ext cx="12477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301" y="6011971"/>
              <a:ext cx="23872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QT</a:t>
              </a: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4595492" y="6383559"/>
            <a:ext cx="2996787" cy="354278"/>
          </a:xfrm>
          <a:prstGeom prst="rect">
            <a:avLst/>
          </a:prstGeom>
          <a:noFill/>
        </p:spPr>
        <p:txBody>
          <a:bodyPr wrap="square" lIns="121890" tIns="60945" rIns="121890" bIns="60945" rtlCol="0">
            <a:noAutofit/>
          </a:bodyPr>
          <a:lstStyle/>
          <a:p>
            <a:pPr algn="ctr" defTabSz="668082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Intel Confidential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778279" y="6389082"/>
            <a:ext cx="3641321" cy="353913"/>
          </a:xfrm>
          <a:prstGeom prst="rect">
            <a:avLst/>
          </a:prstGeom>
          <a:noFill/>
        </p:spPr>
        <p:txBody>
          <a:bodyPr wrap="none" lIns="121890" tIns="60945" rIns="121890" bIns="60945" rtlCol="0">
            <a:noAutofit/>
          </a:bodyPr>
          <a:lstStyle/>
          <a:p>
            <a:pPr defTabSz="668082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PEG Design for Test Engineering Group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334421" y="6169622"/>
            <a:ext cx="63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</a:rPr>
              <a:t>DTEG</a:t>
            </a:r>
          </a:p>
        </p:txBody>
      </p:sp>
    </p:spTree>
    <p:extLst>
      <p:ext uri="{BB962C8B-B14F-4D97-AF65-F5344CB8AC3E}">
        <p14:creationId xmlns:p14="http://schemas.microsoft.com/office/powerpoint/2010/main" val="3101847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 anchorCtr="0"/>
          <a:lstStyle>
            <a:lvl1pPr algn="l"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6613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6917" cy="609600"/>
          </a:xfrm>
        </p:spPr>
        <p:txBody>
          <a:bodyPr anchor="b"/>
          <a:lstStyle>
            <a:lvl1pPr marL="0" indent="0">
              <a:buNone/>
              <a:defRPr sz="2300" b="0"/>
            </a:lvl1pPr>
            <a:lvl2pPr marL="334008" indent="0">
              <a:buNone/>
              <a:defRPr sz="1500" b="1"/>
            </a:lvl2pPr>
            <a:lvl3pPr marL="668014" indent="0">
              <a:buNone/>
              <a:defRPr sz="1300" b="1"/>
            </a:lvl3pPr>
            <a:lvl4pPr marL="1002022" indent="0">
              <a:buNone/>
              <a:defRPr sz="1200" b="1"/>
            </a:lvl4pPr>
            <a:lvl5pPr marL="1336015" indent="0">
              <a:buNone/>
              <a:defRPr sz="1200" b="1"/>
            </a:lvl5pPr>
            <a:lvl6pPr marL="1670022" indent="0">
              <a:buNone/>
              <a:defRPr sz="1200" b="1"/>
            </a:lvl6pPr>
            <a:lvl7pPr marL="2004021" indent="0">
              <a:buNone/>
              <a:defRPr sz="1200" b="1"/>
            </a:lvl7pPr>
            <a:lvl8pPr marL="2338028" indent="0">
              <a:buNone/>
              <a:defRPr sz="1200" b="1"/>
            </a:lvl8pPr>
            <a:lvl9pPr marL="2672028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00"/>
            </a:lvl1pPr>
            <a:lvl2pPr>
              <a:defRPr sz="1700"/>
            </a:lvl2pPr>
            <a:lvl3pPr>
              <a:defRPr sz="17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71600"/>
            <a:ext cx="5389035" cy="609599"/>
          </a:xfrm>
        </p:spPr>
        <p:txBody>
          <a:bodyPr anchor="b"/>
          <a:lstStyle>
            <a:lvl1pPr marL="0" indent="0">
              <a:buNone/>
              <a:defRPr sz="2300" b="0"/>
            </a:lvl1pPr>
            <a:lvl2pPr marL="334008" indent="0">
              <a:buNone/>
              <a:defRPr sz="1500" b="1"/>
            </a:lvl2pPr>
            <a:lvl3pPr marL="668014" indent="0">
              <a:buNone/>
              <a:defRPr sz="1300" b="1"/>
            </a:lvl3pPr>
            <a:lvl4pPr marL="1002022" indent="0">
              <a:buNone/>
              <a:defRPr sz="1200" b="1"/>
            </a:lvl4pPr>
            <a:lvl5pPr marL="1336015" indent="0">
              <a:buNone/>
              <a:defRPr sz="1200" b="1"/>
            </a:lvl5pPr>
            <a:lvl6pPr marL="1670022" indent="0">
              <a:buNone/>
              <a:defRPr sz="1200" b="1"/>
            </a:lvl6pPr>
            <a:lvl7pPr marL="2004021" indent="0">
              <a:buNone/>
              <a:defRPr sz="1200" b="1"/>
            </a:lvl7pPr>
            <a:lvl8pPr marL="2338028" indent="0">
              <a:buNone/>
              <a:defRPr sz="1200" b="1"/>
            </a:lvl8pPr>
            <a:lvl9pPr marL="26720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5" cy="3951288"/>
          </a:xfrm>
        </p:spPr>
        <p:txBody>
          <a:bodyPr/>
          <a:lstStyle>
            <a:lvl1pPr>
              <a:defRPr sz="2300"/>
            </a:lvl1pPr>
            <a:lvl2pPr>
              <a:defRPr sz="1700"/>
            </a:lvl2pPr>
            <a:lvl3pPr>
              <a:defRPr sz="17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83759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1516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6015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399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50000"/>
                  <a:alpha val="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0" tIns="60902" rIns="121800" bIns="60902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121884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772" y="1482513"/>
            <a:ext cx="3840489" cy="38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10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 flipH="1">
            <a:off x="10985502" y="6495521"/>
            <a:ext cx="571500" cy="233900"/>
          </a:xfrm>
          <a:prstGeom prst="rect">
            <a:avLst/>
          </a:prstGeom>
          <a:noFill/>
        </p:spPr>
        <p:txBody>
          <a:bodyPr lIns="63999" tIns="31999" rIns="63999" bIns="31999">
            <a:spAutoFit/>
          </a:bodyPr>
          <a:lstStyle/>
          <a:p>
            <a:pPr algn="r" defTabSz="914218">
              <a:defRPr/>
            </a:pPr>
            <a:fld id="{677E665C-74AC-4B71-8441-9B984EE05D54}" type="slidenum">
              <a:rPr lang="en-US" sz="1100" b="1">
                <a:ln w="3175">
                  <a:noFill/>
                </a:ln>
                <a:solidFill>
                  <a:prstClr val="white"/>
                </a:solidFill>
                <a:cs typeface="Arial" charset="0"/>
              </a:rPr>
              <a:pPr algn="r" defTabSz="914218">
                <a:defRPr/>
              </a:pPr>
              <a:t>‹#›</a:t>
            </a:fld>
            <a:endParaRPr lang="en-US" sz="1800" b="1" dirty="0">
              <a:ln w="3175">
                <a:noFill/>
              </a:ln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5" name="Picture 5" descr="Sample Utility Butto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0" y="6484941"/>
            <a:ext cx="423333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 flipH="1">
            <a:off x="4953000" y="6479646"/>
            <a:ext cx="2286000" cy="26158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91417" tIns="45709" rIns="91417" bIns="45709">
            <a:spAutoFit/>
          </a:bodyPr>
          <a:lstStyle/>
          <a:p>
            <a:pPr algn="ctr" defTabSz="914218">
              <a:spcBef>
                <a:spcPct val="0"/>
              </a:spcBef>
              <a:defRPr/>
            </a:pPr>
            <a:r>
              <a:rPr lang="en-GB" sz="1100" b="1" dirty="0">
                <a:ln w="3175">
                  <a:noFill/>
                </a:ln>
                <a:solidFill>
                  <a:prstClr val="white"/>
                </a:solidFill>
                <a:cs typeface="Arial" charset="0"/>
              </a:rPr>
              <a:t>Intel  Confidential</a:t>
            </a:r>
            <a:endParaRPr lang="en-US" sz="1100" b="1" dirty="0">
              <a:ln w="3175">
                <a:noFill/>
              </a:ln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003" y="158750"/>
            <a:ext cx="11683999" cy="603250"/>
          </a:xfrm>
          <a:prstGeom prst="rect">
            <a:avLst/>
          </a:prstGeom>
        </p:spPr>
        <p:txBody>
          <a:bodyPr lIns="63999" tIns="31999" rIns="63999" bIns="31999">
            <a:normAutofit/>
          </a:bodyPr>
          <a:lstStyle>
            <a:lvl1pPr algn="l">
              <a:defRPr sz="3400" b="1">
                <a:solidFill>
                  <a:srgbClr val="02203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4003" y="889000"/>
            <a:ext cx="11683999" cy="5524500"/>
          </a:xfrm>
          <a:prstGeom prst="rect">
            <a:avLst/>
          </a:prstGeom>
        </p:spPr>
        <p:txBody>
          <a:bodyPr lIns="63999" tIns="31999" rIns="63999" bIns="31999"/>
          <a:lstStyle>
            <a:lvl1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  <a:defRPr sz="2200" b="1">
                <a:solidFill>
                  <a:srgbClr val="0860A8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0860A8"/>
                </a:solidFill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buFont typeface="Calibri" pitchFamily="34" charset="0"/>
              <a:buChar char="–"/>
              <a:defRPr sz="1700">
                <a:solidFill>
                  <a:srgbClr val="0860A8"/>
                </a:solidFill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0860A8"/>
                </a:solidFill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buFont typeface="Calibri" pitchFamily="34" charset="0"/>
              <a:buChar char="–"/>
              <a:defRPr sz="1300">
                <a:solidFill>
                  <a:srgbClr val="0860A8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212270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02361" y="6242223"/>
            <a:ext cx="558206" cy="512782"/>
            <a:chOff x="431870" y="5748665"/>
            <a:chExt cx="558206" cy="512782"/>
          </a:xfrm>
        </p:grpSpPr>
        <p:grpSp>
          <p:nvGrpSpPr>
            <p:cNvPr id="24" name="Group 23"/>
            <p:cNvGrpSpPr/>
            <p:nvPr/>
          </p:nvGrpSpPr>
          <p:grpSpPr>
            <a:xfrm>
              <a:off x="431870" y="5748665"/>
              <a:ext cx="558206" cy="512782"/>
              <a:chOff x="5341939" y="2022325"/>
              <a:chExt cx="4143374" cy="3806204"/>
            </a:xfrm>
          </p:grpSpPr>
          <p:grpSp>
            <p:nvGrpSpPr>
              <p:cNvPr id="28" name="Group 27"/>
              <p:cNvGrpSpPr/>
              <p:nvPr/>
            </p:nvGrpSpPr>
            <p:grpSpPr>
              <a:xfrm rot="449348">
                <a:off x="5740400" y="2022325"/>
                <a:ext cx="1543050" cy="1543050"/>
                <a:chOff x="5108576" y="1892300"/>
                <a:chExt cx="1828800" cy="1828800"/>
              </a:xfrm>
            </p:grpSpPr>
            <p:sp>
              <p:nvSpPr>
                <p:cNvPr id="35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341939" y="3471861"/>
                <a:ext cx="1828800" cy="1828800"/>
                <a:chOff x="5108576" y="1892300"/>
                <a:chExt cx="1828800" cy="1828800"/>
              </a:xfrm>
              <a:solidFill>
                <a:srgbClr val="FFC000"/>
              </a:solidFill>
            </p:grpSpPr>
            <p:sp>
              <p:nvSpPr>
                <p:cNvPr id="33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pFill/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 rot="1444500">
                <a:off x="7094539" y="3437755"/>
                <a:ext cx="2390774" cy="2390774"/>
                <a:chOff x="5108576" y="1892300"/>
                <a:chExt cx="1828800" cy="1828800"/>
              </a:xfrm>
              <a:solidFill>
                <a:srgbClr val="66FF33"/>
              </a:solidFill>
            </p:grpSpPr>
            <p:sp>
              <p:nvSpPr>
                <p:cNvPr id="31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pFill/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543808" y="5764864"/>
              <a:ext cx="9137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1518" y="5974925"/>
              <a:ext cx="12477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301" y="6011971"/>
              <a:ext cx="23872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QT</a:t>
              </a:r>
            </a:p>
          </p:txBody>
        </p:sp>
      </p:grp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18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20" tIns="33618" rIns="67220" bIns="33618" anchor="ctr" anchorCtr="1"/>
          <a:lstStyle/>
          <a:p>
            <a:pPr defTabSz="668082">
              <a:lnSpc>
                <a:spcPct val="90000"/>
              </a:lnSpc>
              <a:spcBef>
                <a:spcPct val="0"/>
              </a:spcBef>
            </a:pPr>
            <a:endParaRPr lang="en-US" sz="23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3" y="1793895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56" tIns="33386" rIns="66756" bIns="33386" anchorCtr="1"/>
          <a:lstStyle/>
          <a:p>
            <a:pPr marL="164684" indent="-164684" defTabSz="668082">
              <a:buFont typeface="Wingdings" pitchFamily="2" charset="2"/>
              <a:buChar char=""/>
            </a:pPr>
            <a:endParaRPr lang="en-US" sz="19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40"/>
            <a:ext cx="10972800" cy="8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63" tIns="40090" rIns="80163" bIns="400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82698"/>
            <a:ext cx="10972800" cy="47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63" tIns="40090" rIns="80163" bIns="40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40" y="6267543"/>
            <a:ext cx="662725" cy="45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95492" y="6383559"/>
            <a:ext cx="2996787" cy="354278"/>
          </a:xfrm>
          <a:prstGeom prst="rect">
            <a:avLst/>
          </a:prstGeom>
          <a:noFill/>
        </p:spPr>
        <p:txBody>
          <a:bodyPr wrap="square" lIns="121890" tIns="60945" rIns="121890" bIns="60945" rtlCol="0">
            <a:noAutofit/>
          </a:bodyPr>
          <a:lstStyle/>
          <a:p>
            <a:pPr algn="ctr" defTabSz="668082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Intel Confidential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8279" y="6389082"/>
            <a:ext cx="3641321" cy="353913"/>
          </a:xfrm>
          <a:prstGeom prst="rect">
            <a:avLst/>
          </a:prstGeom>
          <a:noFill/>
        </p:spPr>
        <p:txBody>
          <a:bodyPr wrap="none" lIns="121890" tIns="60945" rIns="121890" bIns="60945" rtlCol="0">
            <a:noAutofit/>
          </a:bodyPr>
          <a:lstStyle/>
          <a:p>
            <a:pPr defTabSz="668082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PEG Design for Test Engineering Group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34421" y="6169622"/>
            <a:ext cx="63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</a:rPr>
              <a:t>DTEG</a:t>
            </a:r>
          </a:p>
        </p:txBody>
      </p:sp>
    </p:spTree>
    <p:extLst>
      <p:ext uri="{BB962C8B-B14F-4D97-AF65-F5344CB8AC3E}">
        <p14:creationId xmlns:p14="http://schemas.microsoft.com/office/powerpoint/2010/main" val="33005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2060"/>
          </a:solidFill>
          <a:effectLst/>
          <a:latin typeface="+mn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0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01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02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01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31775" indent="-23177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700">
          <a:solidFill>
            <a:srgbClr val="002060"/>
          </a:solidFill>
          <a:effectLst/>
          <a:latin typeface="+mn-lt"/>
          <a:ea typeface="+mn-ea"/>
          <a:cs typeface="+mn-cs"/>
        </a:defRPr>
      </a:lvl1pPr>
      <a:lvl2pPr marL="568325" indent="-28416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00">
          <a:solidFill>
            <a:srgbClr val="002060"/>
          </a:solidFill>
          <a:effectLst/>
          <a:latin typeface="+mn-lt"/>
          <a:cs typeface="+mn-cs"/>
        </a:defRPr>
      </a:lvl2pPr>
      <a:lvl3pPr marL="798513" indent="-23018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2060"/>
          </a:solidFill>
          <a:effectLst/>
          <a:latin typeface="+mn-lt"/>
          <a:cs typeface="+mn-cs"/>
        </a:defRPr>
      </a:lvl3pPr>
      <a:lvl4pPr marL="1010128" indent="-175125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1787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5793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29801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3806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7814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4008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8014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2022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6015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0022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4021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38028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72028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1386260"/>
            <a:ext cx="11430000" cy="2728540"/>
          </a:xfrm>
        </p:spPr>
        <p:txBody>
          <a:bodyPr/>
          <a:lstStyle/>
          <a:p>
            <a:pPr algn="ctr">
              <a:spcBef>
                <a:spcPts val="3000"/>
              </a:spcBef>
            </a:pPr>
            <a:r>
              <a:rPr lang="en-US" sz="4800" dirty="0"/>
              <a:t>DTEG Generic ICL/PDL Val Infrastructure</a:t>
            </a:r>
            <a:br>
              <a:rPr lang="en-US" sz="4800" dirty="0"/>
            </a:br>
            <a:br>
              <a:rPr lang="en-US" sz="2000" dirty="0"/>
            </a:br>
            <a:r>
              <a:rPr lang="en-US" sz="4800" dirty="0"/>
              <a:t>-  DUVE-M  -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Igor Molchanov</a:t>
            </a:r>
          </a:p>
          <a:p>
            <a:r>
              <a:rPr lang="en-US" dirty="0"/>
              <a:t> WW38, 2020</a:t>
            </a:r>
          </a:p>
        </p:txBody>
      </p:sp>
    </p:spTree>
    <p:extLst>
      <p:ext uri="{BB962C8B-B14F-4D97-AF65-F5344CB8AC3E}">
        <p14:creationId xmlns:p14="http://schemas.microsoft.com/office/powerpoint/2010/main" val="186008271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CF4D-FDF8-485E-B5E7-438BD44C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TAP RDL2ICL and ICLGEN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B76E0A-9F6B-450A-B8EB-DD40393C1F0C}"/>
              </a:ext>
            </a:extLst>
          </p:cNvPr>
          <p:cNvGrpSpPr/>
          <p:nvPr/>
        </p:nvGrpSpPr>
        <p:grpSpPr>
          <a:xfrm>
            <a:off x="8278799" y="1180176"/>
            <a:ext cx="3303601" cy="2274678"/>
            <a:chOff x="8153400" y="1054454"/>
            <a:chExt cx="3303601" cy="22746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4AD6FF-3BB3-45C7-AC04-AE8D7109CF23}"/>
                </a:ext>
              </a:extLst>
            </p:cNvPr>
            <p:cNvSpPr/>
            <p:nvPr/>
          </p:nvSpPr>
          <p:spPr bwMode="auto">
            <a:xfrm>
              <a:off x="9908847" y="1054454"/>
              <a:ext cx="1548154" cy="14940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4" name="Folded Corner 15">
              <a:extLst>
                <a:ext uri="{FF2B5EF4-FFF2-40B4-BE49-F238E27FC236}">
                  <a16:creationId xmlns:a16="http://schemas.microsoft.com/office/drawing/2014/main" id="{5775DC3B-00B7-4414-85E8-3E7BF46CEFEF}"/>
                </a:ext>
              </a:extLst>
            </p:cNvPr>
            <p:cNvSpPr/>
            <p:nvPr/>
          </p:nvSpPr>
          <p:spPr bwMode="auto">
            <a:xfrm>
              <a:off x="10141878" y="1184933"/>
              <a:ext cx="1130619" cy="491052"/>
            </a:xfrm>
            <a:prstGeom prst="foldedCorner">
              <a:avLst/>
            </a:prstGeom>
            <a:blipFill>
              <a:blip r:embed="rId3"/>
              <a:tile tx="0" ty="0" sx="100000" sy="100000" flip="none" algn="tl"/>
            </a:blip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latin typeface="Arial Narrow" pitchFamily="34" charset="0"/>
                  <a:cs typeface="Arial" charset="0"/>
                </a:rPr>
                <a:t>IP TAP RDL`</a:t>
              </a:r>
            </a:p>
          </p:txBody>
        </p:sp>
        <p:sp>
          <p:nvSpPr>
            <p:cNvPr id="5" name="Folded Corner 15">
              <a:extLst>
                <a:ext uri="{FF2B5EF4-FFF2-40B4-BE49-F238E27FC236}">
                  <a16:creationId xmlns:a16="http://schemas.microsoft.com/office/drawing/2014/main" id="{6C964D59-589E-4138-AB65-27AC28706535}"/>
                </a:ext>
              </a:extLst>
            </p:cNvPr>
            <p:cNvSpPr/>
            <p:nvPr/>
          </p:nvSpPr>
          <p:spPr bwMode="auto">
            <a:xfrm>
              <a:off x="10106782" y="1885356"/>
              <a:ext cx="1165715" cy="486141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latin typeface="Arial Narrow" pitchFamily="34" charset="0"/>
                  <a:cs typeface="Arial" charset="0"/>
                </a:rPr>
                <a:t>IP TAP ICL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EBBF5F-A1A3-426D-A437-EECFEF169BE6}"/>
                </a:ext>
              </a:extLst>
            </p:cNvPr>
            <p:cNvSpPr/>
            <p:nvPr/>
          </p:nvSpPr>
          <p:spPr bwMode="auto">
            <a:xfrm>
              <a:off x="8153400" y="1597088"/>
              <a:ext cx="1227226" cy="82969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6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DTEG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TAP RDL2ICL</a:t>
              </a:r>
            </a:p>
          </p:txBody>
        </p:sp>
        <p:cxnSp>
          <p:nvCxnSpPr>
            <p:cNvPr id="7" name="Elbow Connector 11">
              <a:extLst>
                <a:ext uri="{FF2B5EF4-FFF2-40B4-BE49-F238E27FC236}">
                  <a16:creationId xmlns:a16="http://schemas.microsoft.com/office/drawing/2014/main" id="{41BD16A7-FB69-4D2A-B543-63B8E9E7F63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rot="10800000" flipV="1">
              <a:off x="8153400" y="1347492"/>
              <a:ext cx="1974816" cy="664442"/>
            </a:xfrm>
            <a:prstGeom prst="bentConnector3">
              <a:avLst>
                <a:gd name="adj1" fmla="val 1115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11">
              <a:extLst>
                <a:ext uri="{FF2B5EF4-FFF2-40B4-BE49-F238E27FC236}">
                  <a16:creationId xmlns:a16="http://schemas.microsoft.com/office/drawing/2014/main" id="{2A175C96-78FB-4F78-BA9B-1050A832194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9380626" y="2011934"/>
              <a:ext cx="747590" cy="11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481922-F6EF-461E-925E-C74D2C360AC9}"/>
                </a:ext>
              </a:extLst>
            </p:cNvPr>
            <p:cNvSpPr/>
            <p:nvPr/>
          </p:nvSpPr>
          <p:spPr bwMode="auto">
            <a:xfrm>
              <a:off x="8153400" y="2548548"/>
              <a:ext cx="1256594" cy="7805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6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DTEG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TAP ICLGEN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6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Front-End GUI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latin typeface="Arial Narrow" pitchFamily="34" charset="0"/>
                <a:cs typeface="Arial" charset="0"/>
              </a:endParaRPr>
            </a:p>
          </p:txBody>
        </p:sp>
        <p:cxnSp>
          <p:nvCxnSpPr>
            <p:cNvPr id="10" name="Elbow Connector 11">
              <a:extLst>
                <a:ext uri="{FF2B5EF4-FFF2-40B4-BE49-F238E27FC236}">
                  <a16:creationId xmlns:a16="http://schemas.microsoft.com/office/drawing/2014/main" id="{A5305AEE-D42F-4F77-801C-F9036849C60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9409994" y="2266102"/>
              <a:ext cx="693905" cy="672738"/>
            </a:xfrm>
            <a:prstGeom prst="bentConnector3">
              <a:avLst>
                <a:gd name="adj1" fmla="val 457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1">
              <a:extLst>
                <a:ext uri="{FF2B5EF4-FFF2-40B4-BE49-F238E27FC236}">
                  <a16:creationId xmlns:a16="http://schemas.microsoft.com/office/drawing/2014/main" id="{131FA597-8298-416C-8213-47433A3CB5C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585309" y="1709533"/>
              <a:ext cx="702453" cy="410685"/>
            </a:xfrm>
            <a:prstGeom prst="bentConnector3">
              <a:avLst>
                <a:gd name="adj1" fmla="val 1009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AD55448-E802-4594-87DA-803968C4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56"/>
            <a:ext cx="7239000" cy="2274983"/>
          </a:xfrm>
        </p:spPr>
        <p:txBody>
          <a:bodyPr/>
          <a:lstStyle/>
          <a:p>
            <a:r>
              <a:rPr lang="en-US" sz="2000" dirty="0"/>
              <a:t>TAP RDL2ICL flow: for IP with existing TAP RDL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“Push button” conversion RDL/RDL 2.0 -&gt; ICL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ICL header file is required to specify </a:t>
            </a:r>
            <a:r>
              <a:rPr lang="en-US" sz="1700" dirty="0" err="1"/>
              <a:t>DFx</a:t>
            </a:r>
            <a:r>
              <a:rPr lang="en-US" sz="1700" dirty="0"/>
              <a:t>/TAP port names/functions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TAP ICLGEN GUI: for new IP (beta)</a:t>
            </a:r>
          </a:p>
          <a:p>
            <a:pPr lvl="1"/>
            <a:r>
              <a:rPr lang="en-US" sz="1700" dirty="0"/>
              <a:t>Based on MS Excel with special macros to add/manage elements of TAP spec (TAPs, chains, registers, fields)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Part of DUVE-M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ABE557-5E5D-4C24-814B-B9DE32889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8" y="3611579"/>
            <a:ext cx="3497792" cy="24277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C4EE9E-E34A-4455-B5E0-BF458D6F8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909" y="3800101"/>
            <a:ext cx="3459039" cy="23855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E455F0-4620-42C0-AD84-9417F4CD3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909" y="3954367"/>
            <a:ext cx="3378039" cy="2344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6EEB54-08C2-41E5-8B02-CE8DCEEE6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507" y="4147009"/>
            <a:ext cx="3490307" cy="24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513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B9DC-655D-4E27-ACD1-F9FA915E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8501-AB13-4773-A31D-93E111EF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Released through IPX</a:t>
            </a:r>
          </a:p>
          <a:p>
            <a:pPr>
              <a:spcBef>
                <a:spcPts val="1800"/>
              </a:spcBef>
            </a:pPr>
            <a:r>
              <a:rPr lang="en-US" dirty="0"/>
              <a:t>DTEG continues development of custom checkers and utilities to improve validation and design data access &amp; design collateral generation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26854801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623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755E-098A-4DA3-B4DF-0AEEDDD5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3" y="1066800"/>
            <a:ext cx="11683999" cy="5346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2060"/>
                </a:solidFill>
              </a:rPr>
              <a:t>IEEE1687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defines hardware architecture and methodology for accessing of  embedded </a:t>
            </a:r>
          </a:p>
          <a:p>
            <a:pPr marL="284162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	instrumentation via IEEE 1149.1 Test Access Port (TAP)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2060"/>
                </a:solidFill>
              </a:rPr>
              <a:t>Three components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Architecture: IJTAG (internal JTAG)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Design spec: ICL (Instrument Connectivity Language)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Procedures: PDL (Procedural Description Language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2060"/>
                </a:solidFill>
              </a:rPr>
              <a:t>IEEE 1687 scope and coverage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Architecture: we are only looking at the serial (TAP) fabric aspects for now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ICL/PDL: no limitations on Tap Network implementation if it follows IEEE1149.1 protocol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002060"/>
                </a:solidFill>
              </a:rPr>
              <a:t>works for Intel HTAP &amp; </a:t>
            </a:r>
            <a:r>
              <a:rPr lang="en-US" sz="1800" dirty="0" err="1">
                <a:solidFill>
                  <a:srgbClr val="002060"/>
                </a:solidFill>
              </a:rPr>
              <a:t>TapLink</a:t>
            </a:r>
            <a:r>
              <a:rPr lang="en-US" sz="1800" dirty="0">
                <a:solidFill>
                  <a:srgbClr val="002060"/>
                </a:solidFill>
              </a:rPr>
              <a:t> TAP fabrics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2060"/>
                </a:solidFill>
              </a:rPr>
              <a:t>Multiple projects at Intel are using ICL/PDL already: THB, MTL, DG2, GNR, VLC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4C535C-17AA-4B53-813D-F008107D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88598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rgbClr val="002060"/>
                </a:solidFill>
              </a:rPr>
              <a:t>IEEE 1687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BD3A9-3797-4D61-BA0A-E939DB6FA57B}"/>
              </a:ext>
            </a:extLst>
          </p:cNvPr>
          <p:cNvGrpSpPr/>
          <p:nvPr/>
        </p:nvGrpSpPr>
        <p:grpSpPr>
          <a:xfrm>
            <a:off x="9906000" y="1129241"/>
            <a:ext cx="1600200" cy="2494362"/>
            <a:chOff x="10363200" y="1752600"/>
            <a:chExt cx="1143000" cy="2133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19363B-9F32-4334-B4AD-DB5BA8AB3EBF}"/>
                </a:ext>
              </a:extLst>
            </p:cNvPr>
            <p:cNvSpPr/>
            <p:nvPr/>
          </p:nvSpPr>
          <p:spPr bwMode="auto">
            <a:xfrm>
              <a:off x="10363200" y="1752600"/>
              <a:ext cx="1143000" cy="2133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  <a:cs typeface="Arial" charset="0"/>
                </a:rPr>
                <a:t>IEEE 1687</a:t>
              </a: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1AA3DA2-F762-44D5-A4CE-E761B4B0AED2}"/>
                </a:ext>
              </a:extLst>
            </p:cNvPr>
            <p:cNvSpPr/>
            <p:nvPr/>
          </p:nvSpPr>
          <p:spPr>
            <a:xfrm>
              <a:off x="10515600" y="2136273"/>
              <a:ext cx="800481" cy="4433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srgbClr val="006600"/>
                  </a:solidFill>
                  <a:latin typeface="Tahoma"/>
                </a:rPr>
                <a:t>IJTAG</a:t>
              </a: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BFD51EA5-562E-4F3A-967B-2D01438901E5}"/>
                </a:ext>
              </a:extLst>
            </p:cNvPr>
            <p:cNvSpPr/>
            <p:nvPr/>
          </p:nvSpPr>
          <p:spPr>
            <a:xfrm>
              <a:off x="10534908" y="2743200"/>
              <a:ext cx="781173" cy="44337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srgbClr val="006600"/>
                  </a:solidFill>
                  <a:latin typeface="Tahoma"/>
                </a:rPr>
                <a:t>ICL</a:t>
              </a:r>
            </a:p>
          </p:txBody>
        </p:sp>
        <p:sp>
          <p:nvSpPr>
            <p:cNvPr id="11" name="Rounded Rectangle 6">
              <a:extLst>
                <a:ext uri="{FF2B5EF4-FFF2-40B4-BE49-F238E27FC236}">
                  <a16:creationId xmlns:a16="http://schemas.microsoft.com/office/drawing/2014/main" id="{906EA264-F954-4421-BA53-44C469B677A4}"/>
                </a:ext>
              </a:extLst>
            </p:cNvPr>
            <p:cNvSpPr/>
            <p:nvPr/>
          </p:nvSpPr>
          <p:spPr>
            <a:xfrm>
              <a:off x="10534908" y="3295670"/>
              <a:ext cx="781173" cy="44337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srgbClr val="006600"/>
                  </a:solidFill>
                  <a:latin typeface="Tahoma"/>
                </a:rPr>
                <a:t>PDL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341035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1687 - ICL &amp; PDL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003" y="889000"/>
            <a:ext cx="7541499" cy="5524500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Design spec: ICL (Instrument Connectivity Language)</a:t>
            </a:r>
          </a:p>
          <a:p>
            <a:pPr lvl="1"/>
            <a:r>
              <a:rPr lang="en-US" sz="1800" u="sng" dirty="0">
                <a:solidFill>
                  <a:srgbClr val="002060"/>
                </a:solidFill>
              </a:rPr>
              <a:t>Similar to Intel SPF Spec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Describes instrument registers and how to access them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Serial: TAP registers, chains (e.g. IJTAG), TAP controller &amp; network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Parallel: parallel data registers and a few addressing modes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Architecture agnostic – can describe hierarchical TAP network or </a:t>
            </a:r>
            <a:r>
              <a:rPr lang="en-US" sz="1800" dirty="0" err="1">
                <a:solidFill>
                  <a:srgbClr val="002060"/>
                </a:solidFill>
              </a:rPr>
              <a:t>Taplink</a:t>
            </a:r>
            <a:endParaRPr lang="en-US" sz="1800" dirty="0">
              <a:solidFill>
                <a:srgbClr val="002060"/>
              </a:solidFill>
            </a:endParaRP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High level logical description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Supports reconfigurable registers &amp; chains (BSCAN, IOV, IJTAG)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Can capture additional design info 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Clock generation and distribution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User-defined attributes , aliases, value </a:t>
            </a:r>
            <a:r>
              <a:rPr lang="en-US" dirty="0" err="1">
                <a:solidFill>
                  <a:srgbClr val="002060"/>
                </a:solidFill>
              </a:rPr>
              <a:t>enums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sz="8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Sequences:  PDL (Procedural Description Language)</a:t>
            </a:r>
          </a:p>
          <a:p>
            <a:pPr lvl="1"/>
            <a:r>
              <a:rPr lang="en-US" sz="1800" u="sng" dirty="0">
                <a:solidFill>
                  <a:srgbClr val="002060"/>
                </a:solidFill>
              </a:rPr>
              <a:t>Similar to Intel SPF Sequence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Describes procedures to use instruments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Supports creating reusable recipes/sequences/tests at IP level that are directly </a:t>
            </a:r>
            <a:r>
              <a:rPr lang="en-US" sz="1800" dirty="0" err="1">
                <a:solidFill>
                  <a:srgbClr val="002060"/>
                </a:solidFill>
              </a:rPr>
              <a:t>reuseable</a:t>
            </a:r>
            <a:r>
              <a:rPr lang="en-US" sz="1800" dirty="0">
                <a:solidFill>
                  <a:srgbClr val="002060"/>
                </a:solidFill>
              </a:rPr>
              <a:t> at higher levels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Supports TCL to add programming constructs, and APIs to introspect design and test metadata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8C6504-EEEA-48B8-B539-D5384B6A4293}"/>
              </a:ext>
            </a:extLst>
          </p:cNvPr>
          <p:cNvGrpSpPr/>
          <p:nvPr/>
        </p:nvGrpSpPr>
        <p:grpSpPr>
          <a:xfrm>
            <a:off x="7883611" y="1478678"/>
            <a:ext cx="4104522" cy="4205113"/>
            <a:chOff x="7883611" y="1478678"/>
            <a:chExt cx="4104522" cy="4205113"/>
          </a:xfrm>
        </p:grpSpPr>
        <p:sp>
          <p:nvSpPr>
            <p:cNvPr id="7" name="Rounded Rectangle 6"/>
            <p:cNvSpPr/>
            <p:nvPr/>
          </p:nvSpPr>
          <p:spPr>
            <a:xfrm>
              <a:off x="9891027" y="2836495"/>
              <a:ext cx="545123" cy="3956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6600"/>
                  </a:solidFill>
                  <a:latin typeface="Tahoma"/>
                </a:rPr>
                <a:t>HTAP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464824" y="3296554"/>
              <a:ext cx="457200" cy="435569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chemeClr val="accent6">
                      <a:lumMod val="50000"/>
                    </a:schemeClr>
                  </a:solidFill>
                  <a:latin typeface="Tahoma"/>
                </a:rPr>
                <a:t>USC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80802" y="3858775"/>
              <a:ext cx="457200" cy="435569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chemeClr val="accent6">
                      <a:lumMod val="50000"/>
                    </a:schemeClr>
                  </a:solidFill>
                  <a:latin typeface="Tahoma"/>
                </a:rPr>
                <a:t>USC</a:t>
              </a:r>
            </a:p>
          </p:txBody>
        </p:sp>
        <p:cxnSp>
          <p:nvCxnSpPr>
            <p:cNvPr id="12" name="Elbow Connector 11"/>
            <p:cNvCxnSpPr>
              <a:cxnSpLocks/>
              <a:stCxn id="7" idx="3"/>
              <a:endCxn id="41" idx="0"/>
            </p:cNvCxnSpPr>
            <p:nvPr/>
          </p:nvCxnSpPr>
          <p:spPr>
            <a:xfrm>
              <a:off x="10436150" y="3034322"/>
              <a:ext cx="483551" cy="2953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41" idx="4"/>
              <a:endCxn id="20" idx="0"/>
            </p:cNvCxnSpPr>
            <p:nvPr/>
          </p:nvCxnSpPr>
          <p:spPr>
            <a:xfrm>
              <a:off x="10919701" y="3698977"/>
              <a:ext cx="0" cy="189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cxnSpLocks/>
              <a:stCxn id="20" idx="4"/>
            </p:cNvCxnSpPr>
            <p:nvPr/>
          </p:nvCxnSpPr>
          <p:spPr>
            <a:xfrm rot="5400000" flipH="1">
              <a:off x="10102325" y="3440053"/>
              <a:ext cx="1001745" cy="633007"/>
            </a:xfrm>
            <a:prstGeom prst="bentConnector3">
              <a:avLst>
                <a:gd name="adj1" fmla="val -228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735062" y="3888150"/>
              <a:ext cx="369278" cy="36927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SIB</a:t>
              </a:r>
            </a:p>
          </p:txBody>
        </p:sp>
        <p:cxnSp>
          <p:nvCxnSpPr>
            <p:cNvPr id="27" name="Straight Arrow Connector 26"/>
            <p:cNvCxnSpPr>
              <a:stCxn id="20" idx="6"/>
              <a:endCxn id="9" idx="1"/>
            </p:cNvCxnSpPr>
            <p:nvPr/>
          </p:nvCxnSpPr>
          <p:spPr>
            <a:xfrm>
              <a:off x="11104340" y="4072789"/>
              <a:ext cx="376462" cy="3771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885747" y="2836495"/>
              <a:ext cx="545123" cy="3956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6600"/>
                  </a:solidFill>
                  <a:latin typeface="Tahoma"/>
                </a:rPr>
                <a:t>HTAP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068064" y="2440841"/>
              <a:ext cx="545123" cy="3956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6600"/>
                  </a:solidFill>
                  <a:latin typeface="Tahoma"/>
                </a:rPr>
                <a:t>CLTAP</a:t>
              </a:r>
            </a:p>
          </p:txBody>
        </p:sp>
        <p:cxnSp>
          <p:nvCxnSpPr>
            <p:cNvPr id="32" name="Straight Arrow Connector 31"/>
            <p:cNvCxnSpPr>
              <a:stCxn id="30" idx="3"/>
              <a:endCxn id="7" idx="1"/>
            </p:cNvCxnSpPr>
            <p:nvPr/>
          </p:nvCxnSpPr>
          <p:spPr>
            <a:xfrm>
              <a:off x="9430870" y="3034322"/>
              <a:ext cx="46015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1" idx="3"/>
              <a:endCxn id="30" idx="1"/>
            </p:cNvCxnSpPr>
            <p:nvPr/>
          </p:nvCxnSpPr>
          <p:spPr>
            <a:xfrm>
              <a:off x="8613187" y="2638668"/>
              <a:ext cx="272560" cy="395654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8885747" y="2043198"/>
              <a:ext cx="545123" cy="39565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MBIST TAP</a:t>
              </a:r>
            </a:p>
          </p:txBody>
        </p:sp>
        <p:cxnSp>
          <p:nvCxnSpPr>
            <p:cNvPr id="39" name="Straight Arrow Connector 38"/>
            <p:cNvCxnSpPr>
              <a:cxnSpLocks/>
              <a:endCxn id="31" idx="1"/>
            </p:cNvCxnSpPr>
            <p:nvPr/>
          </p:nvCxnSpPr>
          <p:spPr>
            <a:xfrm>
              <a:off x="7883611" y="2638668"/>
              <a:ext cx="18445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1" idx="3"/>
              <a:endCxn id="38" idx="1"/>
            </p:cNvCxnSpPr>
            <p:nvPr/>
          </p:nvCxnSpPr>
          <p:spPr>
            <a:xfrm flipV="1">
              <a:off x="8613187" y="2241025"/>
              <a:ext cx="272560" cy="397643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8385985" y="3877301"/>
              <a:ext cx="460684" cy="45203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latin typeface="Tahoma"/>
                </a:rPr>
                <a:t>PLL</a:t>
              </a:r>
            </a:p>
          </p:txBody>
        </p:sp>
        <p:cxnSp>
          <p:nvCxnSpPr>
            <p:cNvPr id="55" name="Straight Arrow Connector 54"/>
            <p:cNvCxnSpPr>
              <a:stCxn id="30" idx="2"/>
              <a:endCxn id="51" idx="0"/>
            </p:cNvCxnSpPr>
            <p:nvPr/>
          </p:nvCxnSpPr>
          <p:spPr>
            <a:xfrm rot="5400000">
              <a:off x="8564742" y="3283734"/>
              <a:ext cx="645152" cy="541982"/>
            </a:xfrm>
            <a:prstGeom prst="bentConnector3">
              <a:avLst>
                <a:gd name="adj1" fmla="val 50000"/>
              </a:avLst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8927966" y="3877302"/>
              <a:ext cx="460684" cy="45203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latin typeface="Tahoma"/>
                </a:rPr>
                <a:t>RTDR</a:t>
              </a:r>
            </a:p>
          </p:txBody>
        </p:sp>
        <p:cxnSp>
          <p:nvCxnSpPr>
            <p:cNvPr id="61" name="Straight Arrow Connector 60"/>
            <p:cNvCxnSpPr>
              <a:stCxn id="30" idx="2"/>
              <a:endCxn id="60" idx="0"/>
            </p:cNvCxnSpPr>
            <p:nvPr/>
          </p:nvCxnSpPr>
          <p:spPr>
            <a:xfrm flipH="1">
              <a:off x="9158308" y="3232149"/>
              <a:ext cx="1" cy="645153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9703431" y="1493401"/>
              <a:ext cx="369278" cy="36927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SIB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9703430" y="2022578"/>
              <a:ext cx="369278" cy="36927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SIB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0387692" y="1478678"/>
              <a:ext cx="441439" cy="39565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BAP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0385597" y="2009390"/>
              <a:ext cx="441439" cy="39565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BAP</a:t>
              </a:r>
            </a:p>
          </p:txBody>
        </p:sp>
        <p:cxnSp>
          <p:nvCxnSpPr>
            <p:cNvPr id="83" name="Straight Arrow Connector 82"/>
            <p:cNvCxnSpPr>
              <a:stCxn id="66" idx="6"/>
              <a:endCxn id="82" idx="1"/>
            </p:cNvCxnSpPr>
            <p:nvPr/>
          </p:nvCxnSpPr>
          <p:spPr>
            <a:xfrm>
              <a:off x="10072708" y="2207217"/>
              <a:ext cx="312889" cy="0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5" idx="6"/>
              <a:endCxn id="67" idx="1"/>
            </p:cNvCxnSpPr>
            <p:nvPr/>
          </p:nvCxnSpPr>
          <p:spPr>
            <a:xfrm flipV="1">
              <a:off x="10072709" y="1676505"/>
              <a:ext cx="314983" cy="1535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38" idx="0"/>
              <a:endCxn id="65" idx="0"/>
            </p:cNvCxnSpPr>
            <p:nvPr/>
          </p:nvCxnSpPr>
          <p:spPr>
            <a:xfrm rot="5400000" flipH="1" flipV="1">
              <a:off x="9248291" y="1403420"/>
              <a:ext cx="549797" cy="729761"/>
            </a:xfrm>
            <a:prstGeom prst="bentConnector3">
              <a:avLst>
                <a:gd name="adj1" fmla="val 1415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6" idx="4"/>
              <a:endCxn id="38" idx="2"/>
            </p:cNvCxnSpPr>
            <p:nvPr/>
          </p:nvCxnSpPr>
          <p:spPr>
            <a:xfrm rot="5400000">
              <a:off x="9499691" y="2050474"/>
              <a:ext cx="46996" cy="729760"/>
            </a:xfrm>
            <a:prstGeom prst="bentConnector3">
              <a:avLst>
                <a:gd name="adj1" fmla="val 5864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5" idx="4"/>
              <a:endCxn id="66" idx="0"/>
            </p:cNvCxnSpPr>
            <p:nvPr/>
          </p:nvCxnSpPr>
          <p:spPr>
            <a:xfrm flipH="1">
              <a:off x="9888069" y="1862679"/>
              <a:ext cx="1" cy="15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8051131" y="4852794"/>
              <a:ext cx="393700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1600" i="1" dirty="0"/>
                <a:t>instrument</a:t>
              </a:r>
              <a:r>
                <a:rPr lang="en-US" sz="1600" dirty="0"/>
                <a:t>: DFT IP, typically with internal registers that can be accessed over a serial or parallel fabric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2FED91A-5813-4E93-A81B-013DCCE064DA}"/>
                </a:ext>
              </a:extLst>
            </p:cNvPr>
            <p:cNvSpPr/>
            <p:nvPr/>
          </p:nvSpPr>
          <p:spPr>
            <a:xfrm>
              <a:off x="10735062" y="3329699"/>
              <a:ext cx="369278" cy="36927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SIB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A71942-F256-4C5C-BA58-529448F85E45}"/>
                </a:ext>
              </a:extLst>
            </p:cNvPr>
            <p:cNvCxnSpPr>
              <a:cxnSpLocks/>
              <a:stCxn id="41" idx="6"/>
              <a:endCxn id="8" idx="1"/>
            </p:cNvCxnSpPr>
            <p:nvPr/>
          </p:nvCxnSpPr>
          <p:spPr>
            <a:xfrm>
              <a:off x="11104340" y="3514338"/>
              <a:ext cx="360484" cy="1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59">
              <a:extLst>
                <a:ext uri="{FF2B5EF4-FFF2-40B4-BE49-F238E27FC236}">
                  <a16:creationId xmlns:a16="http://schemas.microsoft.com/office/drawing/2014/main" id="{E6523580-2DD7-4AA2-A427-4699E003E294}"/>
                </a:ext>
              </a:extLst>
            </p:cNvPr>
            <p:cNvSpPr/>
            <p:nvPr/>
          </p:nvSpPr>
          <p:spPr>
            <a:xfrm>
              <a:off x="9701969" y="3884895"/>
              <a:ext cx="460684" cy="45203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latin typeface="Tahoma"/>
                </a:rPr>
                <a:t>RTDR</a:t>
              </a:r>
            </a:p>
          </p:txBody>
        </p:sp>
        <p:cxnSp>
          <p:nvCxnSpPr>
            <p:cNvPr id="56" name="Straight Arrow Connector 54">
              <a:extLst>
                <a:ext uri="{FF2B5EF4-FFF2-40B4-BE49-F238E27FC236}">
                  <a16:creationId xmlns:a16="http://schemas.microsoft.com/office/drawing/2014/main" id="{51B43630-86AD-407E-93A3-DDDD56F83688}"/>
                </a:ext>
              </a:extLst>
            </p:cNvPr>
            <p:cNvCxnSpPr>
              <a:cxnSpLocks/>
              <a:stCxn id="7" idx="2"/>
              <a:endCxn id="49" idx="0"/>
            </p:cNvCxnSpPr>
            <p:nvPr/>
          </p:nvCxnSpPr>
          <p:spPr>
            <a:xfrm rot="5400000">
              <a:off x="9721577" y="3442883"/>
              <a:ext cx="652746" cy="231278"/>
            </a:xfrm>
            <a:prstGeom prst="bentConnector3">
              <a:avLst>
                <a:gd name="adj1" fmla="val 50000"/>
              </a:avLst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55798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 spec/model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4" y="889000"/>
            <a:ext cx="6946896" cy="55245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Instrument Connectivity Language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Hierarchical using modules &amp; instances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Captures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Ports, Registers, Parameters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Connectivity, Simple comb logic (e.g. </a:t>
            </a:r>
            <a:r>
              <a:rPr lang="en-US" sz="1800" dirty="0" err="1">
                <a:solidFill>
                  <a:srgbClr val="002060"/>
                </a:solidFill>
              </a:rPr>
              <a:t>muxes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Sub-instances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Attributes, field aliases, value </a:t>
            </a:r>
            <a:r>
              <a:rPr lang="en-US" sz="1800" dirty="0" err="1">
                <a:solidFill>
                  <a:srgbClr val="002060"/>
                </a:solidFill>
              </a:rPr>
              <a:t>enums</a:t>
            </a:r>
            <a:endParaRPr lang="en-US" sz="1800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ICL can be created: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Manually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Auto-generated &amp; extracted by Mentor’s </a:t>
            </a:r>
            <a:r>
              <a:rPr lang="en-US" sz="1800" dirty="0" err="1">
                <a:solidFill>
                  <a:srgbClr val="002060"/>
                </a:solidFill>
              </a:rPr>
              <a:t>Tessent</a:t>
            </a:r>
            <a:r>
              <a:rPr lang="en-US" sz="1800" dirty="0">
                <a:solidFill>
                  <a:srgbClr val="002060"/>
                </a:solidFill>
              </a:rPr>
              <a:t> tool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Generated by other design &amp; integration automation (e.g. DTEG DFT Build, WIP)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ICL is used by EDA tools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to build and retarget sequences for accessing the requested instrument registers/components and applying user-provided procedures and sequences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to auto-generate validation patterns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467600" y="158750"/>
            <a:ext cx="4577860" cy="62786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91440" rIns="0" bIns="0" numCol="1" anchor="t" anchorCtr="0" compatLnSpc="1">
            <a:prstTxWarp prst="textNoShape">
              <a:avLst/>
            </a:prstTxWarp>
            <a:spAutoFit/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chemeClr val="tx1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// Simple register ICL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Module tdr2 {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	Parameter    RESET_VALUE = 8'h0;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endParaRPr lang="en-US" sz="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ResetPort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rstn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ActivePolarity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 0;}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ScanInPort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ScanOutPort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so { Source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reg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[0]; 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DataOutPort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enable[0:0] { Source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en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RefEnum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OnOff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DataOutPort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time_counter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[6:0] { Source reg[7:1]}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endParaRPr lang="en-US" sz="4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ScanRegister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reg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[7:0] {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ScanInSource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ResetValue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$RESET_VALUE;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CaptureSource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reg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[7:0];</a:t>
            </a:r>
            <a:b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Alias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en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      = reg[0:0];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Alias counter[6:0]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reg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[7:1];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Enum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OnOff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{ On = 1'b1; Off = 1'b0; }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4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// Chip level ICL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Module chip {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TCKPort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tck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ScanInPort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tdi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ScanOutPort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tdo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 { Source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MyTap.tdo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TMSPort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tms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TRSTPort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trst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endParaRPr lang="en-US" sz="8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Instance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MyTap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Of tap { 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tck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tck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tdi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tdi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tms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tms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trst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trst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from_so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= MySib1.so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Instance MySib1 Of sib { 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...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B6BBD-C33F-4633-898B-1AA8B388CA66}"/>
              </a:ext>
            </a:extLst>
          </p:cNvPr>
          <p:cNvSpPr txBox="1"/>
          <p:nvPr/>
        </p:nvSpPr>
        <p:spPr>
          <a:xfrm>
            <a:off x="4876800" y="268014"/>
            <a:ext cx="2483342" cy="38472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illustration only</a:t>
            </a:r>
          </a:p>
        </p:txBody>
      </p:sp>
    </p:spTree>
    <p:extLst>
      <p:ext uri="{BB962C8B-B14F-4D97-AF65-F5344CB8AC3E}">
        <p14:creationId xmlns:p14="http://schemas.microsoft.com/office/powerpoint/2010/main" val="895804847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PDL test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4" y="889000"/>
            <a:ext cx="9042396" cy="5524500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Procedural Description Language 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Instrument programming sequence description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Attached to any module in the ICL model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Typically, written at the instrument level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Captures</a:t>
            </a:r>
          </a:p>
          <a:p>
            <a:pPr lvl="1"/>
            <a:r>
              <a:rPr lang="en-US" sz="1800" u="sng" dirty="0">
                <a:solidFill>
                  <a:srgbClr val="002060"/>
                </a:solidFill>
              </a:rPr>
              <a:t>Register</a:t>
            </a:r>
            <a:r>
              <a:rPr lang="en-US" sz="1800" dirty="0">
                <a:solidFill>
                  <a:srgbClr val="002060"/>
                </a:solidFill>
              </a:rPr>
              <a:t> or </a:t>
            </a:r>
            <a:r>
              <a:rPr lang="en-US" sz="1800" u="sng" dirty="0">
                <a:solidFill>
                  <a:srgbClr val="002060"/>
                </a:solidFill>
              </a:rPr>
              <a:t>Port</a:t>
            </a:r>
            <a:r>
              <a:rPr lang="en-US" sz="1800" dirty="0">
                <a:solidFill>
                  <a:srgbClr val="002060"/>
                </a:solidFill>
              </a:rPr>
              <a:t> level operations</a:t>
            </a:r>
          </a:p>
          <a:p>
            <a:pPr lvl="2"/>
            <a:r>
              <a:rPr lang="en-US" sz="1500" dirty="0">
                <a:solidFill>
                  <a:srgbClr val="002060"/>
                </a:solidFill>
              </a:rPr>
              <a:t>PDL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iWrite</a:t>
            </a:r>
            <a:r>
              <a:rPr lang="en-US" sz="1500" dirty="0">
                <a:solidFill>
                  <a:srgbClr val="002060"/>
                </a:solidFill>
              </a:rPr>
              <a:t> == SPF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</a:rPr>
              <a:t>set</a:t>
            </a:r>
          </a:p>
          <a:p>
            <a:pPr lvl="2"/>
            <a:r>
              <a:rPr lang="en-US" sz="1500" dirty="0">
                <a:solidFill>
                  <a:srgbClr val="002060"/>
                </a:solidFill>
              </a:rPr>
              <a:t>PDL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iRead</a:t>
            </a:r>
            <a:r>
              <a:rPr lang="en-US" sz="12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2060"/>
                </a:solidFill>
              </a:rPr>
              <a:t> == SPF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</a:rPr>
              <a:t>compare</a:t>
            </a:r>
          </a:p>
          <a:p>
            <a:pPr lvl="2"/>
            <a:r>
              <a:rPr lang="en-US" sz="1500" dirty="0">
                <a:solidFill>
                  <a:srgbClr val="002060"/>
                </a:solidFill>
              </a:rPr>
              <a:t>PDL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iApply</a:t>
            </a:r>
            <a:r>
              <a:rPr lang="en-US" sz="1500" dirty="0">
                <a:solidFill>
                  <a:srgbClr val="002060"/>
                </a:solidFill>
              </a:rPr>
              <a:t> == SPF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</a:rPr>
              <a:t>flush</a:t>
            </a:r>
          </a:p>
          <a:p>
            <a:pPr lvl="2"/>
            <a:r>
              <a:rPr lang="en-US" sz="1500" dirty="0">
                <a:solidFill>
                  <a:srgbClr val="002060"/>
                </a:solidFill>
              </a:rPr>
              <a:t>Target = register, </a:t>
            </a:r>
            <a:r>
              <a:rPr lang="en-US" sz="1500" dirty="0" err="1">
                <a:solidFill>
                  <a:srgbClr val="002060"/>
                </a:solidFill>
              </a:rPr>
              <a:t>reg</a:t>
            </a:r>
            <a:r>
              <a:rPr lang="en-US" sz="1500" dirty="0">
                <a:solidFill>
                  <a:srgbClr val="002060"/>
                </a:solidFill>
              </a:rPr>
              <a:t> alias, </a:t>
            </a:r>
            <a:r>
              <a:rPr lang="en-US" sz="1500" dirty="0" err="1">
                <a:solidFill>
                  <a:srgbClr val="002060"/>
                </a:solidFill>
              </a:rPr>
              <a:t>reg</a:t>
            </a:r>
            <a:r>
              <a:rPr lang="en-US" sz="1500" dirty="0">
                <a:solidFill>
                  <a:srgbClr val="002060"/>
                </a:solidFill>
              </a:rPr>
              <a:t> bit range or module port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Some other operations</a:t>
            </a:r>
          </a:p>
          <a:p>
            <a:pPr lvl="2"/>
            <a:r>
              <a:rPr lang="en-US" sz="1500" dirty="0" err="1">
                <a:solidFill>
                  <a:srgbClr val="00B050"/>
                </a:solidFill>
              </a:rPr>
              <a:t>iReset</a:t>
            </a:r>
            <a:r>
              <a:rPr lang="en-US" sz="1500" dirty="0">
                <a:solidFill>
                  <a:srgbClr val="00B050"/>
                </a:solidFill>
              </a:rPr>
              <a:t>, </a:t>
            </a:r>
            <a:r>
              <a:rPr lang="en-US" sz="1500" dirty="0" err="1">
                <a:solidFill>
                  <a:srgbClr val="00B050"/>
                </a:solidFill>
              </a:rPr>
              <a:t>iClock</a:t>
            </a:r>
            <a:r>
              <a:rPr lang="en-US" sz="1500" dirty="0">
                <a:solidFill>
                  <a:srgbClr val="00B050"/>
                </a:solidFill>
              </a:rPr>
              <a:t>, </a:t>
            </a:r>
            <a:r>
              <a:rPr lang="en-US" sz="1500" dirty="0" err="1">
                <a:solidFill>
                  <a:srgbClr val="00B050"/>
                </a:solidFill>
              </a:rPr>
              <a:t>iRunLoop</a:t>
            </a:r>
            <a:endParaRPr lang="en-US" sz="15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Supports hierarchical sequences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 </a:t>
            </a:r>
            <a:r>
              <a:rPr lang="en-US" dirty="0" err="1">
                <a:solidFill>
                  <a:srgbClr val="00B050"/>
                </a:solidFill>
              </a:rPr>
              <a:t>iProc</a:t>
            </a:r>
            <a:r>
              <a:rPr lang="en-US" dirty="0">
                <a:solidFill>
                  <a:srgbClr val="002060"/>
                </a:solidFill>
              </a:rPr>
              <a:t> to define an instrument “recipe” PDL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 </a:t>
            </a:r>
            <a:r>
              <a:rPr lang="en-US" dirty="0" err="1">
                <a:solidFill>
                  <a:srgbClr val="00B050"/>
                </a:solidFill>
              </a:rPr>
              <a:t>iCall</a:t>
            </a:r>
            <a:r>
              <a:rPr lang="en-US" dirty="0">
                <a:solidFill>
                  <a:srgbClr val="002060"/>
                </a:solidFill>
              </a:rPr>
              <a:t> to invoke PDL defined for sub-module</a:t>
            </a:r>
          </a:p>
          <a:p>
            <a:pPr marL="456678" lvl="1" indent="0">
              <a:buNone/>
            </a:pP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iCall</a:t>
            </a: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 &lt;</a:t>
            </a:r>
            <a:r>
              <a:rPr lang="en-US" sz="14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hier.path.to.submodule</a:t>
            </a: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&gt;.&lt;</a:t>
            </a:r>
            <a:r>
              <a:rPr lang="en-US" sz="14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iProc_name</a:t>
            </a: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&gt; &lt;</a:t>
            </a:r>
            <a:r>
              <a:rPr lang="en-US" sz="14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Retargeting is done based on ICL description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Supports full TCL to add flow constructs, etc.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rgbClr val="002060"/>
                </a:solidFill>
              </a:rPr>
              <a:t>EDA tools provide API to access ICL data model and sequence metadata</a:t>
            </a:r>
          </a:p>
          <a:p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43800" y="889000"/>
            <a:ext cx="4165596" cy="40626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chemeClr val="tx1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// Example PDL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iProcsForModule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my_bist_instrument</a:t>
            </a: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iProc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do_bist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iWrite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Config.en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iWrite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Config.seed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0x6A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iApply</a:t>
            </a: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iRunLoop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iRead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Status.state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iRead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Status.misr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0xDEADBEEF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iApply</a:t>
            </a: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iCall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InstA.do_bist</a:t>
            </a: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28EBE-44C8-4970-B7AC-A488B345A1DB}"/>
              </a:ext>
            </a:extLst>
          </p:cNvPr>
          <p:cNvSpPr txBox="1"/>
          <p:nvPr/>
        </p:nvSpPr>
        <p:spPr>
          <a:xfrm>
            <a:off x="4959626" y="158750"/>
            <a:ext cx="2431774" cy="38472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illustration only</a:t>
            </a:r>
          </a:p>
        </p:txBody>
      </p:sp>
    </p:spTree>
    <p:extLst>
      <p:ext uri="{BB962C8B-B14F-4D97-AF65-F5344CB8AC3E}">
        <p14:creationId xmlns:p14="http://schemas.microsoft.com/office/powerpoint/2010/main" val="3638382753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0B6E-CC58-4687-B6E4-280EBC8C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ICL/PDL?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4646-AE4E-4318-AEF5-5392AD05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1201400" cy="47434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IEEE1687 ICL/PDL is industry standard and supported by EDA tools (Mentor </a:t>
            </a:r>
            <a:r>
              <a:rPr lang="en-US" sz="2000" dirty="0" err="1"/>
              <a:t>Tessent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Good support of the tool &amp; methodology by tool vendor, quickly evolving and improving capabilities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Native retargeting support of IP level sequences &amp; recipes @ SoC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Allows sequences to be defined, validated and delivered by IP 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Original limitation of Intel internal TFM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Native support of variable length registers/chains (IOV, BSCAN, IJTAG, etc.)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Original limitation of Intel internal TFM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Ease of integration and collateral reuse for 3</a:t>
            </a:r>
            <a:r>
              <a:rPr lang="en-US" sz="2000" baseline="30000" dirty="0"/>
              <a:t>rd</a:t>
            </a:r>
            <a:r>
              <a:rPr lang="en-US" sz="2000" dirty="0"/>
              <a:t> party IP’s (like Synopsys PHY)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Support of “not usual” TAP implementations and mixed networks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Original limitation of Intel internal TFM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Ease of IP TAP/DFT logic &amp; ICL/PDL collateral validation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Original limitation of Intel internal TFM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PDL provides similar test writing capabilities and experience as Intel SPF or </a:t>
            </a:r>
            <a:r>
              <a:rPr lang="en-US" sz="2000" dirty="0" err="1"/>
              <a:t>Saola</a:t>
            </a:r>
            <a:r>
              <a:rPr lang="en-US" sz="2000" dirty="0"/>
              <a:t> TAL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ICL data modeling in EDA and extendable set of API to introspect ICL/test metadata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Easy of enhancing and customization for Intel TFM needs (using provided vendor tool API)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New capabilities: support of clock specification &amp; checking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Promise to address legacy gaps in Intel internal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408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B23FF2F-BED1-4587-B590-67FD1D425167}"/>
              </a:ext>
            </a:extLst>
          </p:cNvPr>
          <p:cNvSpPr/>
          <p:nvPr/>
        </p:nvSpPr>
        <p:spPr bwMode="auto">
          <a:xfrm>
            <a:off x="3927339" y="1446627"/>
            <a:ext cx="1548154" cy="29682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3FD52-5FF5-48AE-B967-FE15CC49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88598"/>
          </a:xfrm>
        </p:spPr>
        <p:txBody>
          <a:bodyPr/>
          <a:lstStyle/>
          <a:p>
            <a:r>
              <a:rPr lang="en-US" dirty="0"/>
              <a:t>Vison of IP-SoC TAP Collateral Handoff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6A30-8CBF-409C-B51E-06E5C1DA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69430"/>
            <a:ext cx="8458200" cy="1235307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b="1" u="sng" dirty="0"/>
              <a:t>Any</a:t>
            </a:r>
            <a:r>
              <a:rPr lang="en-US" sz="2000" dirty="0"/>
              <a:t> TFM can be used for IP RTL &amp; ICL: 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Manual coding for RTL and DTEG TAP RDL2ICL or TAP ICL GEN GUI for ICL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DTEG DFTB based RTL &amp; ICL generation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Mentor </a:t>
            </a:r>
            <a:r>
              <a:rPr lang="en-US" sz="1800" dirty="0" err="1"/>
              <a:t>Tessent</a:t>
            </a:r>
            <a:r>
              <a:rPr lang="en-US" sz="1800" dirty="0"/>
              <a:t> Shell based RTL &amp; ICL generation/extraction</a:t>
            </a:r>
          </a:p>
        </p:txBody>
      </p:sp>
      <p:sp>
        <p:nvSpPr>
          <p:cNvPr id="114" name="Rounded Rectangle 6">
            <a:extLst>
              <a:ext uri="{FF2B5EF4-FFF2-40B4-BE49-F238E27FC236}">
                <a16:creationId xmlns:a16="http://schemas.microsoft.com/office/drawing/2014/main" id="{B2EA6407-E65E-42B7-A60C-3B18CF23D02F}"/>
              </a:ext>
            </a:extLst>
          </p:cNvPr>
          <p:cNvSpPr/>
          <p:nvPr/>
        </p:nvSpPr>
        <p:spPr>
          <a:xfrm>
            <a:off x="4144507" y="1628600"/>
            <a:ext cx="1165693" cy="6318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srgbClr val="006600"/>
                </a:solidFill>
                <a:latin typeface="Tahoma"/>
              </a:rPr>
              <a:t>IP RTL</a:t>
            </a:r>
          </a:p>
        </p:txBody>
      </p:sp>
      <p:sp>
        <p:nvSpPr>
          <p:cNvPr id="67" name="Folded Corner 15">
            <a:extLst>
              <a:ext uri="{FF2B5EF4-FFF2-40B4-BE49-F238E27FC236}">
                <a16:creationId xmlns:a16="http://schemas.microsoft.com/office/drawing/2014/main" id="{A351723F-E598-4A35-94A9-B65B7B03DA52}"/>
              </a:ext>
            </a:extLst>
          </p:cNvPr>
          <p:cNvSpPr/>
          <p:nvPr/>
        </p:nvSpPr>
        <p:spPr bwMode="auto">
          <a:xfrm>
            <a:off x="4144485" y="2440309"/>
            <a:ext cx="1165715" cy="491052"/>
          </a:xfrm>
          <a:prstGeom prst="foldedCorner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RDL`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EE68B3-0A77-426B-A919-886C22B2D17A}"/>
              </a:ext>
            </a:extLst>
          </p:cNvPr>
          <p:cNvCxnSpPr>
            <a:cxnSpLocks/>
          </p:cNvCxnSpPr>
          <p:nvPr/>
        </p:nvCxnSpPr>
        <p:spPr bwMode="auto">
          <a:xfrm>
            <a:off x="6384397" y="1752600"/>
            <a:ext cx="0" cy="2537466"/>
          </a:xfrm>
          <a:prstGeom prst="lin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olded Corner 15">
            <a:extLst>
              <a:ext uri="{FF2B5EF4-FFF2-40B4-BE49-F238E27FC236}">
                <a16:creationId xmlns:a16="http://schemas.microsoft.com/office/drawing/2014/main" id="{5E7E0ABC-598F-4E78-AED1-3936DC7EE8E1}"/>
              </a:ext>
            </a:extLst>
          </p:cNvPr>
          <p:cNvSpPr/>
          <p:nvPr/>
        </p:nvSpPr>
        <p:spPr bwMode="auto">
          <a:xfrm>
            <a:off x="4109389" y="3140732"/>
            <a:ext cx="1165715" cy="48614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ICL</a:t>
            </a:r>
          </a:p>
        </p:txBody>
      </p:sp>
      <p:sp>
        <p:nvSpPr>
          <p:cNvPr id="77" name="Folded Corner 15">
            <a:extLst>
              <a:ext uri="{FF2B5EF4-FFF2-40B4-BE49-F238E27FC236}">
                <a16:creationId xmlns:a16="http://schemas.microsoft.com/office/drawing/2014/main" id="{BADB0549-0889-4971-B8A6-7D70DFEC8653}"/>
              </a:ext>
            </a:extLst>
          </p:cNvPr>
          <p:cNvSpPr/>
          <p:nvPr/>
        </p:nvSpPr>
        <p:spPr bwMode="auto">
          <a:xfrm>
            <a:off x="4098400" y="3803924"/>
            <a:ext cx="1165715" cy="486142"/>
          </a:xfrm>
          <a:prstGeom prst="foldedCorner">
            <a:avLst/>
          </a:prstGeom>
          <a:solidFill>
            <a:srgbClr val="CCFFFF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PDL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7B2511-7715-4EA2-A653-117A85400879}"/>
              </a:ext>
            </a:extLst>
          </p:cNvPr>
          <p:cNvSpPr/>
          <p:nvPr/>
        </p:nvSpPr>
        <p:spPr bwMode="auto">
          <a:xfrm>
            <a:off x="2014247" y="2852464"/>
            <a:ext cx="1368986" cy="82969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DTEG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TAP RDL2ICL</a:t>
            </a:r>
          </a:p>
        </p:txBody>
      </p:sp>
      <p:cxnSp>
        <p:nvCxnSpPr>
          <p:cNvPr id="80" name="Elbow Connector 11">
            <a:extLst>
              <a:ext uri="{FF2B5EF4-FFF2-40B4-BE49-F238E27FC236}">
                <a16:creationId xmlns:a16="http://schemas.microsoft.com/office/drawing/2014/main" id="{FE56A494-AA97-43F8-B6C3-D9EF2AFBEE79}"/>
              </a:ext>
            </a:extLst>
          </p:cNvPr>
          <p:cNvCxnSpPr>
            <a:cxnSpLocks/>
            <a:stCxn id="67" idx="1"/>
            <a:endCxn id="78" idx="1"/>
          </p:cNvCxnSpPr>
          <p:nvPr/>
        </p:nvCxnSpPr>
        <p:spPr>
          <a:xfrm rot="10800000" flipV="1">
            <a:off x="2014247" y="2685834"/>
            <a:ext cx="2130238" cy="581475"/>
          </a:xfrm>
          <a:prstGeom prst="bentConnector3">
            <a:avLst>
              <a:gd name="adj1" fmla="val 110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1">
            <a:extLst>
              <a:ext uri="{FF2B5EF4-FFF2-40B4-BE49-F238E27FC236}">
                <a16:creationId xmlns:a16="http://schemas.microsoft.com/office/drawing/2014/main" id="{A89F11AA-E5A4-4605-8ABE-4C8DDFF5283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383233" y="3267310"/>
            <a:ext cx="747590" cy="1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76CEDAE-E497-4A13-B58A-E82DC289E5CC}"/>
              </a:ext>
            </a:extLst>
          </p:cNvPr>
          <p:cNvSpPr/>
          <p:nvPr/>
        </p:nvSpPr>
        <p:spPr bwMode="auto">
          <a:xfrm>
            <a:off x="5927200" y="1819680"/>
            <a:ext cx="914398" cy="228600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1CF8F6B-1771-4407-8D7F-F2C9348D3E7B}"/>
              </a:ext>
            </a:extLst>
          </p:cNvPr>
          <p:cNvSpPr/>
          <p:nvPr/>
        </p:nvSpPr>
        <p:spPr bwMode="auto">
          <a:xfrm>
            <a:off x="5935306" y="2590422"/>
            <a:ext cx="914398" cy="22860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B202D771-37D7-4010-A9CE-A39E629AD575}"/>
              </a:ext>
            </a:extLst>
          </p:cNvPr>
          <p:cNvSpPr/>
          <p:nvPr/>
        </p:nvSpPr>
        <p:spPr bwMode="auto">
          <a:xfrm>
            <a:off x="5927200" y="3285854"/>
            <a:ext cx="91439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2C370789-BC52-4785-B73E-6A57B2F27BD5}"/>
              </a:ext>
            </a:extLst>
          </p:cNvPr>
          <p:cNvSpPr/>
          <p:nvPr/>
        </p:nvSpPr>
        <p:spPr bwMode="auto">
          <a:xfrm>
            <a:off x="5935306" y="3943051"/>
            <a:ext cx="914398" cy="280923"/>
          </a:xfrm>
          <a:prstGeom prst="rightArrow">
            <a:avLst/>
          </a:prstGeom>
          <a:solidFill>
            <a:srgbClr val="CCFFFF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A1B7C5-9CB8-48FB-8FD0-AB82D1522073}"/>
              </a:ext>
            </a:extLst>
          </p:cNvPr>
          <p:cNvSpPr/>
          <p:nvPr/>
        </p:nvSpPr>
        <p:spPr bwMode="auto">
          <a:xfrm>
            <a:off x="7535504" y="1819680"/>
            <a:ext cx="2612882" cy="2541078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latin typeface="Tahoma"/>
              </a:rPr>
              <a:t>SOC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1708751-FB42-4D59-94FD-90DD46DB2450}"/>
              </a:ext>
            </a:extLst>
          </p:cNvPr>
          <p:cNvSpPr/>
          <p:nvPr/>
        </p:nvSpPr>
        <p:spPr bwMode="auto">
          <a:xfrm>
            <a:off x="6098257" y="1530053"/>
            <a:ext cx="605085" cy="2884811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FC85ACF9-8B19-4B5D-9C6E-8CCDC0F63696}"/>
              </a:ext>
            </a:extLst>
          </p:cNvPr>
          <p:cNvSpPr/>
          <p:nvPr/>
        </p:nvSpPr>
        <p:spPr bwMode="auto">
          <a:xfrm>
            <a:off x="5867400" y="4608896"/>
            <a:ext cx="1066797" cy="312244"/>
          </a:xfrm>
          <a:prstGeom prst="wedgeRectCallout">
            <a:avLst>
              <a:gd name="adj1" fmla="val 1052"/>
              <a:gd name="adj2" fmla="val -109604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E66C52E-3CBE-48AD-B355-B3F6F8D7AC77}"/>
              </a:ext>
            </a:extLst>
          </p:cNvPr>
          <p:cNvSpPr/>
          <p:nvPr/>
        </p:nvSpPr>
        <p:spPr bwMode="auto">
          <a:xfrm>
            <a:off x="2043615" y="3803924"/>
            <a:ext cx="1368986" cy="78058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DTEG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TAP ICLGEN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Front-End GUI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FF99"/>
              </a:solidFill>
              <a:latin typeface="Arial Narrow" pitchFamily="34" charset="0"/>
              <a:cs typeface="Arial" charset="0"/>
            </a:endParaRPr>
          </a:p>
        </p:txBody>
      </p:sp>
      <p:cxnSp>
        <p:nvCxnSpPr>
          <p:cNvPr id="123" name="Elbow Connector 11">
            <a:extLst>
              <a:ext uri="{FF2B5EF4-FFF2-40B4-BE49-F238E27FC236}">
                <a16:creationId xmlns:a16="http://schemas.microsoft.com/office/drawing/2014/main" id="{3D8AD405-70EC-4949-9208-4A0AA96172EC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412601" y="3521477"/>
            <a:ext cx="693905" cy="672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DD25C-BA95-4110-9773-22861D75CFAB}"/>
              </a:ext>
            </a:extLst>
          </p:cNvPr>
          <p:cNvGrpSpPr/>
          <p:nvPr/>
        </p:nvGrpSpPr>
        <p:grpSpPr>
          <a:xfrm>
            <a:off x="9079766" y="4767024"/>
            <a:ext cx="2731234" cy="1824442"/>
            <a:chOff x="9079766" y="4767024"/>
            <a:chExt cx="2731234" cy="182444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1C72D1B-37D6-4309-B944-B81DA673CDEA}"/>
                </a:ext>
              </a:extLst>
            </p:cNvPr>
            <p:cNvSpPr/>
            <p:nvPr/>
          </p:nvSpPr>
          <p:spPr bwMode="auto">
            <a:xfrm>
              <a:off x="9079766" y="4767024"/>
              <a:ext cx="2731234" cy="18244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91440" rIns="91372" bIns="4568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u="sng" kern="0" dirty="0">
                  <a:latin typeface="Tahoma"/>
                </a:rPr>
                <a:t>Other RTL/ICL TFM options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B41935A-010B-4E72-848C-85FC6B36F42A}"/>
                </a:ext>
              </a:extLst>
            </p:cNvPr>
            <p:cNvSpPr/>
            <p:nvPr/>
          </p:nvSpPr>
          <p:spPr bwMode="auto">
            <a:xfrm>
              <a:off x="9514184" y="5220110"/>
              <a:ext cx="1179894" cy="58336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4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DTEG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DFT Build TFM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2EE2200-ED14-45B1-91D7-26FDA599CCC7}"/>
                </a:ext>
              </a:extLst>
            </p:cNvPr>
            <p:cNvSpPr/>
            <p:nvPr/>
          </p:nvSpPr>
          <p:spPr bwMode="auto">
            <a:xfrm>
              <a:off x="9512681" y="5930939"/>
              <a:ext cx="1179894" cy="559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Mentor 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Tessent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Shell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6E47F8E1-AEA2-4B7A-8BF3-EC5B34F099B2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10694078" y="5511792"/>
              <a:ext cx="844711" cy="0"/>
            </a:xfrm>
            <a:prstGeom prst="straightConnector1">
              <a:avLst/>
            </a:prstGeom>
            <a:ln w="34925" cmpd="dbl"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D6369D31-589D-4B55-B53D-1C7A32A26CDF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V="1">
              <a:off x="10692575" y="6210839"/>
              <a:ext cx="828048" cy="1"/>
            </a:xfrm>
            <a:prstGeom prst="straightConnector1">
              <a:avLst/>
            </a:prstGeom>
            <a:ln w="34925" cmpd="dbl"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A1D28F9-C2DA-4BC9-B7E7-3BA30C4AB1BB}"/>
                </a:ext>
              </a:extLst>
            </p:cNvPr>
            <p:cNvSpPr/>
            <p:nvPr/>
          </p:nvSpPr>
          <p:spPr>
            <a:xfrm>
              <a:off x="10653751" y="5256633"/>
              <a:ext cx="98750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IP </a:t>
              </a:r>
              <a:r>
                <a:rPr lang="en-US" sz="11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DFx</a:t>
              </a: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marL="342900" indent="-342900">
                <a:spcBef>
                  <a:spcPts val="600"/>
                </a:spcBef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RTL &amp; ICL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80D7AF-5411-4FD1-9405-88DDBB1CDA64}"/>
                </a:ext>
              </a:extLst>
            </p:cNvPr>
            <p:cNvSpPr/>
            <p:nvPr/>
          </p:nvSpPr>
          <p:spPr>
            <a:xfrm>
              <a:off x="10680321" y="5947389"/>
              <a:ext cx="98750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IP </a:t>
              </a:r>
              <a:r>
                <a:rPr lang="en-US" sz="11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DFx</a:t>
              </a: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marL="342900" indent="-342900">
                <a:spcBef>
                  <a:spcPts val="600"/>
                </a:spcBef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RTL &amp; ICL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2BFF516-664D-4FF7-9043-32EF15524866}"/>
              </a:ext>
            </a:extLst>
          </p:cNvPr>
          <p:cNvSpPr/>
          <p:nvPr/>
        </p:nvSpPr>
        <p:spPr bwMode="auto">
          <a:xfrm>
            <a:off x="7627818" y="2457348"/>
            <a:ext cx="2412656" cy="4733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kern="0" dirty="0">
                <a:latin typeface="Tahoma"/>
              </a:rPr>
              <a:t>Legacy Collateral &amp; TFM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8E93AFE-8369-447B-A8C5-432E1E3A23F5}"/>
              </a:ext>
            </a:extLst>
          </p:cNvPr>
          <p:cNvSpPr/>
          <p:nvPr/>
        </p:nvSpPr>
        <p:spPr bwMode="auto">
          <a:xfrm>
            <a:off x="7634302" y="3232562"/>
            <a:ext cx="2412656" cy="9854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kern="0" dirty="0">
                <a:latin typeface="Tahoma"/>
              </a:rPr>
              <a:t>New ICL/PDL-based  Collateral &amp; TFM</a:t>
            </a:r>
          </a:p>
        </p:txBody>
      </p:sp>
    </p:spTree>
    <p:extLst>
      <p:ext uri="{BB962C8B-B14F-4D97-AF65-F5344CB8AC3E}">
        <p14:creationId xmlns:p14="http://schemas.microsoft.com/office/powerpoint/2010/main" val="17826390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4858ED-6365-4E84-AE07-4CC9916AD22D}"/>
              </a:ext>
            </a:extLst>
          </p:cNvPr>
          <p:cNvSpPr/>
          <p:nvPr/>
        </p:nvSpPr>
        <p:spPr bwMode="auto">
          <a:xfrm>
            <a:off x="2564528" y="1377908"/>
            <a:ext cx="1600200" cy="39469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3FD52-5FF5-48AE-B967-FE15CC49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88598"/>
          </a:xfrm>
        </p:spPr>
        <p:txBody>
          <a:bodyPr/>
          <a:lstStyle/>
          <a:p>
            <a:r>
              <a:rPr lang="en-US" dirty="0"/>
              <a:t>TAP Validation: ICL/PDL + DUVE-M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6A30-8CBF-409C-B51E-06E5C1DA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615394"/>
            <a:ext cx="10667999" cy="666753"/>
          </a:xfrm>
        </p:spPr>
        <p:txBody>
          <a:bodyPr/>
          <a:lstStyle/>
          <a:p>
            <a:r>
              <a:rPr lang="en-US" sz="2000" dirty="0"/>
              <a:t>Mentor Verilog TB can use minimal configuration of </a:t>
            </a:r>
            <a:r>
              <a:rPr lang="en-US" sz="2000" dirty="0" err="1"/>
              <a:t>DFx</a:t>
            </a:r>
            <a:r>
              <a:rPr lang="en-US" sz="2000" dirty="0"/>
              <a:t> &amp; Functional IP interfaces – </a:t>
            </a:r>
            <a:r>
              <a:rPr lang="en-US" sz="2000" b="1" u="sng" dirty="0">
                <a:solidFill>
                  <a:srgbClr val="00B050"/>
                </a:solidFill>
              </a:rPr>
              <a:t>improved coverage for screening of undesired dependencies!</a:t>
            </a:r>
          </a:p>
        </p:txBody>
      </p:sp>
      <p:sp>
        <p:nvSpPr>
          <p:cNvPr id="114" name="Rounded Rectangle 6">
            <a:extLst>
              <a:ext uri="{FF2B5EF4-FFF2-40B4-BE49-F238E27FC236}">
                <a16:creationId xmlns:a16="http://schemas.microsoft.com/office/drawing/2014/main" id="{B2EA6407-E65E-42B7-A60C-3B18CF23D02F}"/>
              </a:ext>
            </a:extLst>
          </p:cNvPr>
          <p:cNvSpPr/>
          <p:nvPr/>
        </p:nvSpPr>
        <p:spPr>
          <a:xfrm>
            <a:off x="2785310" y="1547590"/>
            <a:ext cx="1165693" cy="6318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srgbClr val="006600"/>
                </a:solidFill>
                <a:latin typeface="Tahoma"/>
              </a:rPr>
              <a:t>IP RTL</a:t>
            </a:r>
          </a:p>
        </p:txBody>
      </p:sp>
      <p:sp>
        <p:nvSpPr>
          <p:cNvPr id="67" name="Folded Corner 15">
            <a:extLst>
              <a:ext uri="{FF2B5EF4-FFF2-40B4-BE49-F238E27FC236}">
                <a16:creationId xmlns:a16="http://schemas.microsoft.com/office/drawing/2014/main" id="{A351723F-E598-4A35-94A9-B65B7B03DA52}"/>
              </a:ext>
            </a:extLst>
          </p:cNvPr>
          <p:cNvSpPr/>
          <p:nvPr/>
        </p:nvSpPr>
        <p:spPr bwMode="auto">
          <a:xfrm>
            <a:off x="2784736" y="2359298"/>
            <a:ext cx="1165715" cy="753505"/>
          </a:xfrm>
          <a:prstGeom prst="foldedCorner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RDL`</a:t>
            </a:r>
          </a:p>
        </p:txBody>
      </p:sp>
      <p:sp>
        <p:nvSpPr>
          <p:cNvPr id="76" name="Folded Corner 15">
            <a:extLst>
              <a:ext uri="{FF2B5EF4-FFF2-40B4-BE49-F238E27FC236}">
                <a16:creationId xmlns:a16="http://schemas.microsoft.com/office/drawing/2014/main" id="{5E7E0ABC-598F-4E78-AED1-3936DC7EE8E1}"/>
              </a:ext>
            </a:extLst>
          </p:cNvPr>
          <p:cNvSpPr/>
          <p:nvPr/>
        </p:nvSpPr>
        <p:spPr bwMode="auto">
          <a:xfrm>
            <a:off x="2778646" y="3386084"/>
            <a:ext cx="1165715" cy="753505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ICL</a:t>
            </a:r>
          </a:p>
        </p:txBody>
      </p:sp>
      <p:sp>
        <p:nvSpPr>
          <p:cNvPr id="77" name="Folded Corner 15">
            <a:extLst>
              <a:ext uri="{FF2B5EF4-FFF2-40B4-BE49-F238E27FC236}">
                <a16:creationId xmlns:a16="http://schemas.microsoft.com/office/drawing/2014/main" id="{BADB0549-0889-4971-B8A6-7D70DFEC8653}"/>
              </a:ext>
            </a:extLst>
          </p:cNvPr>
          <p:cNvSpPr/>
          <p:nvPr/>
        </p:nvSpPr>
        <p:spPr bwMode="auto">
          <a:xfrm>
            <a:off x="2778006" y="4364219"/>
            <a:ext cx="1165715" cy="364962"/>
          </a:xfrm>
          <a:prstGeom prst="foldedCorner">
            <a:avLst/>
          </a:prstGeom>
          <a:solidFill>
            <a:srgbClr val="CCFFFF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PDL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7B2511-7715-4EA2-A653-117A85400879}"/>
              </a:ext>
            </a:extLst>
          </p:cNvPr>
          <p:cNvSpPr/>
          <p:nvPr/>
        </p:nvSpPr>
        <p:spPr bwMode="auto">
          <a:xfrm>
            <a:off x="925915" y="3347990"/>
            <a:ext cx="1221645" cy="82969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DTEG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TAP RDL2ICL</a:t>
            </a:r>
          </a:p>
        </p:txBody>
      </p:sp>
      <p:cxnSp>
        <p:nvCxnSpPr>
          <p:cNvPr id="80" name="Elbow Connector 11">
            <a:extLst>
              <a:ext uri="{FF2B5EF4-FFF2-40B4-BE49-F238E27FC236}">
                <a16:creationId xmlns:a16="http://schemas.microsoft.com/office/drawing/2014/main" id="{FE56A494-AA97-43F8-B6C3-D9EF2AFBEE79}"/>
              </a:ext>
            </a:extLst>
          </p:cNvPr>
          <p:cNvCxnSpPr>
            <a:cxnSpLocks/>
            <a:stCxn id="67" idx="1"/>
            <a:endCxn id="78" idx="1"/>
          </p:cNvCxnSpPr>
          <p:nvPr/>
        </p:nvCxnSpPr>
        <p:spPr>
          <a:xfrm rot="10800000" flipV="1">
            <a:off x="925916" y="2736050"/>
            <a:ext cx="1858821" cy="1026785"/>
          </a:xfrm>
          <a:prstGeom prst="bentConnector3">
            <a:avLst>
              <a:gd name="adj1" fmla="val 112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1">
            <a:extLst>
              <a:ext uri="{FF2B5EF4-FFF2-40B4-BE49-F238E27FC236}">
                <a16:creationId xmlns:a16="http://schemas.microsoft.com/office/drawing/2014/main" id="{A89F11AA-E5A4-4605-8ABE-4C8DDFF52833}"/>
              </a:ext>
            </a:extLst>
          </p:cNvPr>
          <p:cNvCxnSpPr>
            <a:cxnSpLocks/>
            <a:stCxn id="78" idx="3"/>
            <a:endCxn id="76" idx="1"/>
          </p:cNvCxnSpPr>
          <p:nvPr/>
        </p:nvCxnSpPr>
        <p:spPr>
          <a:xfrm>
            <a:off x="2147560" y="3762836"/>
            <a:ext cx="63108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E7934-95D4-43D5-9D43-77BD8F709E22}"/>
              </a:ext>
            </a:extLst>
          </p:cNvPr>
          <p:cNvSpPr/>
          <p:nvPr/>
        </p:nvSpPr>
        <p:spPr bwMode="auto">
          <a:xfrm>
            <a:off x="4914137" y="2493782"/>
            <a:ext cx="1938977" cy="829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 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Tessent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Shell</a:t>
            </a:r>
          </a:p>
        </p:txBody>
      </p:sp>
      <p:cxnSp>
        <p:nvCxnSpPr>
          <p:cNvPr id="27" name="Elbow Connector 11">
            <a:extLst>
              <a:ext uri="{FF2B5EF4-FFF2-40B4-BE49-F238E27FC236}">
                <a16:creationId xmlns:a16="http://schemas.microsoft.com/office/drawing/2014/main" id="{9DC52032-576F-4BDA-9F4F-066198A18BB3}"/>
              </a:ext>
            </a:extLst>
          </p:cNvPr>
          <p:cNvCxnSpPr>
            <a:cxnSpLocks/>
            <a:stCxn id="114" idx="3"/>
            <a:endCxn id="22" idx="0"/>
          </p:cNvCxnSpPr>
          <p:nvPr/>
        </p:nvCxnSpPr>
        <p:spPr>
          <a:xfrm>
            <a:off x="3951003" y="1863491"/>
            <a:ext cx="1932623" cy="630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1">
            <a:extLst>
              <a:ext uri="{FF2B5EF4-FFF2-40B4-BE49-F238E27FC236}">
                <a16:creationId xmlns:a16="http://schemas.microsoft.com/office/drawing/2014/main" id="{8AEB4900-F6A3-4EA6-9BD2-E21D793EF0E6}"/>
              </a:ext>
            </a:extLst>
          </p:cNvPr>
          <p:cNvCxnSpPr>
            <a:cxnSpLocks/>
            <a:stCxn id="76" idx="3"/>
            <a:endCxn id="22" idx="1"/>
          </p:cNvCxnSpPr>
          <p:nvPr/>
        </p:nvCxnSpPr>
        <p:spPr>
          <a:xfrm flipV="1">
            <a:off x="3944361" y="2908628"/>
            <a:ext cx="969776" cy="854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1">
            <a:extLst>
              <a:ext uri="{FF2B5EF4-FFF2-40B4-BE49-F238E27FC236}">
                <a16:creationId xmlns:a16="http://schemas.microsoft.com/office/drawing/2014/main" id="{1A3EA7F1-DCE3-4ECD-9CE5-E425050E170B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3943721" y="3337433"/>
            <a:ext cx="1225205" cy="1209267"/>
          </a:xfrm>
          <a:prstGeom prst="bentConnector3">
            <a:avLst>
              <a:gd name="adj1" fmla="val 100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1">
            <a:extLst>
              <a:ext uri="{FF2B5EF4-FFF2-40B4-BE49-F238E27FC236}">
                <a16:creationId xmlns:a16="http://schemas.microsoft.com/office/drawing/2014/main" id="{95ED989D-AE18-4512-ACB9-B2EB59290B75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6340990" y="3320986"/>
            <a:ext cx="1442831" cy="1350557"/>
          </a:xfrm>
          <a:prstGeom prst="bentConnector3">
            <a:avLst>
              <a:gd name="adj1" fmla="val 99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9731BA-4D10-45CB-B55E-3F95DA31561F}"/>
              </a:ext>
            </a:extLst>
          </p:cNvPr>
          <p:cNvGrpSpPr/>
          <p:nvPr/>
        </p:nvGrpSpPr>
        <p:grpSpPr>
          <a:xfrm>
            <a:off x="7783820" y="3873793"/>
            <a:ext cx="1938977" cy="1595498"/>
            <a:chOff x="6537049" y="3991874"/>
            <a:chExt cx="1938977" cy="159549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E85A2-F8F9-495B-BEB9-D7A15051DBAA}"/>
                </a:ext>
              </a:extLst>
            </p:cNvPr>
            <p:cNvSpPr/>
            <p:nvPr/>
          </p:nvSpPr>
          <p:spPr bwMode="auto">
            <a:xfrm>
              <a:off x="6537049" y="3991874"/>
              <a:ext cx="1938977" cy="159549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4568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6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DTEG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DUVE-M</a:t>
              </a:r>
            </a:p>
          </p:txBody>
        </p:sp>
        <p:sp>
          <p:nvSpPr>
            <p:cNvPr id="95" name="Folded Corner 15">
              <a:extLst>
                <a:ext uri="{FF2B5EF4-FFF2-40B4-BE49-F238E27FC236}">
                  <a16:creationId xmlns:a16="http://schemas.microsoft.com/office/drawing/2014/main" id="{30D83382-DBD1-4727-869B-7B26DFA5482C}"/>
                </a:ext>
              </a:extLst>
            </p:cNvPr>
            <p:cNvSpPr/>
            <p:nvPr/>
          </p:nvSpPr>
          <p:spPr bwMode="auto">
            <a:xfrm>
              <a:off x="6613249" y="4388551"/>
              <a:ext cx="1734217" cy="305905"/>
            </a:xfrm>
            <a:prstGeom prst="foldedCorner">
              <a:avLst/>
            </a:prstGeom>
            <a:solidFill>
              <a:srgbClr val="CCFFFF"/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latin typeface="Arial Narrow" pitchFamily="34" charset="0"/>
                  <a:cs typeface="Arial" charset="0"/>
                </a:rPr>
                <a:t>TAP  TESTS COMMON PDL</a:t>
              </a:r>
            </a:p>
          </p:txBody>
        </p:sp>
        <p:sp>
          <p:nvSpPr>
            <p:cNvPr id="97" name="Folded Corner 15">
              <a:extLst>
                <a:ext uri="{FF2B5EF4-FFF2-40B4-BE49-F238E27FC236}">
                  <a16:creationId xmlns:a16="http://schemas.microsoft.com/office/drawing/2014/main" id="{42A942FE-9637-4AA2-A587-3D21F3500B70}"/>
                </a:ext>
              </a:extLst>
            </p:cNvPr>
            <p:cNvSpPr/>
            <p:nvPr/>
          </p:nvSpPr>
          <p:spPr bwMode="auto">
            <a:xfrm>
              <a:off x="6625217" y="5171241"/>
              <a:ext cx="1722249" cy="311598"/>
            </a:xfrm>
            <a:prstGeom prst="foldedCorner">
              <a:avLst/>
            </a:prstGeom>
            <a:solidFill>
              <a:srgbClr val="CCFFFF"/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latin typeface="Arial Narrow" pitchFamily="34" charset="0"/>
                  <a:cs typeface="Arial" charset="0"/>
                </a:rPr>
                <a:t>TAP  UTILS PDL</a:t>
              </a:r>
            </a:p>
          </p:txBody>
        </p:sp>
        <p:sp>
          <p:nvSpPr>
            <p:cNvPr id="56" name="Folded Corner 15">
              <a:extLst>
                <a:ext uri="{FF2B5EF4-FFF2-40B4-BE49-F238E27FC236}">
                  <a16:creationId xmlns:a16="http://schemas.microsoft.com/office/drawing/2014/main" id="{362CF20F-7070-4D5F-8BA4-2FC65FB65CE3}"/>
                </a:ext>
              </a:extLst>
            </p:cNvPr>
            <p:cNvSpPr/>
            <p:nvPr/>
          </p:nvSpPr>
          <p:spPr bwMode="auto">
            <a:xfrm>
              <a:off x="6613249" y="4777832"/>
              <a:ext cx="1734217" cy="305905"/>
            </a:xfrm>
            <a:prstGeom prst="foldedCorner">
              <a:avLst/>
            </a:prstGeom>
            <a:solidFill>
              <a:srgbClr val="CCFFFF"/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charset="0"/>
                </a:rPr>
                <a:t>IPDS-M TAP DRC (ETA:Q4)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73F0B74-13F4-4A70-9C8A-5A1C7398F91E}"/>
              </a:ext>
            </a:extLst>
          </p:cNvPr>
          <p:cNvSpPr txBox="1"/>
          <p:nvPr/>
        </p:nvSpPr>
        <p:spPr>
          <a:xfrm>
            <a:off x="7517646" y="1637126"/>
            <a:ext cx="2501891" cy="888598"/>
          </a:xfrm>
          <a:prstGeom prst="rect">
            <a:avLst/>
          </a:prstGeom>
          <a:solidFill>
            <a:srgbClr val="92D050"/>
          </a:solidFill>
        </p:spPr>
        <p:txBody>
          <a:bodyPr wrap="square" lIns="4572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 </a:t>
            </a: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Verilog Test Bench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A05DCA-EA3C-40B8-89D2-A3623EA2B9A6}"/>
              </a:ext>
            </a:extLst>
          </p:cNvPr>
          <p:cNvSpPr txBox="1"/>
          <p:nvPr/>
        </p:nvSpPr>
        <p:spPr>
          <a:xfrm>
            <a:off x="7496809" y="2671287"/>
            <a:ext cx="2513000" cy="923330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 SV/OVM/UVM TB</a:t>
            </a: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DTEG </a:t>
            </a: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SVF Reader &amp; JTAG BFM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DF3E25-A149-4316-8B96-E02A13ADABE1}"/>
              </a:ext>
            </a:extLst>
          </p:cNvPr>
          <p:cNvSpPr/>
          <p:nvPr/>
        </p:nvSpPr>
        <p:spPr bwMode="auto">
          <a:xfrm>
            <a:off x="10706934" y="2179391"/>
            <a:ext cx="1027866" cy="1129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VCS</a:t>
            </a:r>
            <a:endParaRPr kumimoji="0" lang="en-US" sz="1600" b="0" i="0" u="none" strike="noStrike" cap="none" normalizeH="0" baseline="0" dirty="0">
              <a:ln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8" name="Elbow Connector 11">
            <a:extLst>
              <a:ext uri="{FF2B5EF4-FFF2-40B4-BE49-F238E27FC236}">
                <a16:creationId xmlns:a16="http://schemas.microsoft.com/office/drawing/2014/main" id="{FC915478-1C92-427B-8CCF-5488F3C4429C}"/>
              </a:ext>
            </a:extLst>
          </p:cNvPr>
          <p:cNvCxnSpPr>
            <a:cxnSpLocks/>
            <a:stCxn id="22" idx="3"/>
            <a:endCxn id="62" idx="1"/>
          </p:cNvCxnSpPr>
          <p:nvPr/>
        </p:nvCxnSpPr>
        <p:spPr>
          <a:xfrm flipV="1">
            <a:off x="6853114" y="2081425"/>
            <a:ext cx="664532" cy="827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1">
            <a:extLst>
              <a:ext uri="{FF2B5EF4-FFF2-40B4-BE49-F238E27FC236}">
                <a16:creationId xmlns:a16="http://schemas.microsoft.com/office/drawing/2014/main" id="{0A859C48-2158-413E-9A2A-831ACD9E1C36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6844537" y="3132952"/>
            <a:ext cx="652272" cy="2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1">
            <a:extLst>
              <a:ext uri="{FF2B5EF4-FFF2-40B4-BE49-F238E27FC236}">
                <a16:creationId xmlns:a16="http://schemas.microsoft.com/office/drawing/2014/main" id="{495FC378-2F46-48C2-BBED-3E39FCBB8F5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0019537" y="2081425"/>
            <a:ext cx="664532" cy="439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">
            <a:extLst>
              <a:ext uri="{FF2B5EF4-FFF2-40B4-BE49-F238E27FC236}">
                <a16:creationId xmlns:a16="http://schemas.microsoft.com/office/drawing/2014/main" id="{BDCCF82C-F801-47C3-A404-CF44A4FA83E5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0009809" y="2937551"/>
            <a:ext cx="674260" cy="195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258E23B-FDC4-44EE-A24D-12B702F5A49E}"/>
              </a:ext>
            </a:extLst>
          </p:cNvPr>
          <p:cNvSpPr/>
          <p:nvPr/>
        </p:nvSpPr>
        <p:spPr>
          <a:xfrm>
            <a:off x="6853114" y="2653785"/>
            <a:ext cx="369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.v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7DB6A1-EBF7-4B5B-BF49-0E9A39C99070}"/>
              </a:ext>
            </a:extLst>
          </p:cNvPr>
          <p:cNvSpPr/>
          <p:nvPr/>
        </p:nvSpPr>
        <p:spPr>
          <a:xfrm>
            <a:off x="6808025" y="2917388"/>
            <a:ext cx="476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svf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Folded Corner 15">
            <a:extLst>
              <a:ext uri="{FF2B5EF4-FFF2-40B4-BE49-F238E27FC236}">
                <a16:creationId xmlns:a16="http://schemas.microsoft.com/office/drawing/2014/main" id="{162D5F7A-B586-409D-A30F-88FFC42CD135}"/>
              </a:ext>
            </a:extLst>
          </p:cNvPr>
          <p:cNvSpPr/>
          <p:nvPr/>
        </p:nvSpPr>
        <p:spPr bwMode="auto">
          <a:xfrm>
            <a:off x="2778005" y="4786874"/>
            <a:ext cx="1165715" cy="364962"/>
          </a:xfrm>
          <a:prstGeom prst="foldedCorner">
            <a:avLst/>
          </a:prstGeom>
          <a:solidFill>
            <a:srgbClr val="CCFFFF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b="1" dirty="0">
                <a:latin typeface="Arial Narrow" pitchFamily="34" charset="0"/>
                <a:cs typeface="Arial" charset="0"/>
              </a:rPr>
              <a:t>DUVE-M CFG</a:t>
            </a:r>
            <a:endParaRPr kumimoji="0" lang="en-US" sz="1600" b="1" i="0" u="none" strike="noStrike" cap="none" normalizeH="0" baseline="0" dirty="0">
              <a:ln>
                <a:noFill/>
              </a:ln>
              <a:latin typeface="Arial Narrow" pitchFamily="34" charset="0"/>
              <a:cs typeface="Arial" charset="0"/>
            </a:endParaRPr>
          </a:p>
        </p:txBody>
      </p:sp>
      <p:cxnSp>
        <p:nvCxnSpPr>
          <p:cNvPr id="98" name="Elbow Connector 11">
            <a:extLst>
              <a:ext uri="{FF2B5EF4-FFF2-40B4-BE49-F238E27FC236}">
                <a16:creationId xmlns:a16="http://schemas.microsoft.com/office/drawing/2014/main" id="{1CE07307-8437-47AB-B918-A01BB0B02291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3943720" y="3337433"/>
            <a:ext cx="1623842" cy="1631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50E00069-AB74-48A5-BC19-03A8B120BF58}"/>
              </a:ext>
            </a:extLst>
          </p:cNvPr>
          <p:cNvSpPr/>
          <p:nvPr/>
        </p:nvSpPr>
        <p:spPr bwMode="auto">
          <a:xfrm>
            <a:off x="5047385" y="1171998"/>
            <a:ext cx="2256536" cy="557756"/>
          </a:xfrm>
          <a:prstGeom prst="wedgeRectCallout">
            <a:avLst>
              <a:gd name="adj1" fmla="val 42968"/>
              <a:gd name="adj2" fmla="val 101084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required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DFx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Functional interfaces!</a:t>
            </a:r>
            <a:endParaRPr kumimoji="0" lang="en-US" sz="1600" b="0" i="0" u="none" strike="noStrike" cap="none" normalizeH="0" baseline="0" dirty="0">
              <a:ln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073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7AA3-706D-448A-A1C5-6160FF3C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DUVE-M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68DE-180F-4325-9B42-7F0D020D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1430000" cy="47434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Generic IEEE1687 infrastructure &amp; tests for TAP validation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Requires Mentor </a:t>
            </a:r>
            <a:r>
              <a:rPr lang="en-US" sz="1800" dirty="0" err="1"/>
              <a:t>Tessent</a:t>
            </a:r>
            <a:r>
              <a:rPr lang="en-US" sz="1800" dirty="0"/>
              <a:t>	 (</a:t>
            </a:r>
            <a:r>
              <a:rPr lang="en-US" sz="1800" i="1" dirty="0"/>
              <a:t>TIP</a:t>
            </a:r>
            <a:r>
              <a:rPr lang="en-US" sz="1800" dirty="0"/>
              <a:t>: </a:t>
            </a:r>
            <a:r>
              <a:rPr lang="en-US" sz="1800" i="1" dirty="0"/>
              <a:t>always use the latest available tool version!)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TAP architecture/implementation agnostic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Works with any IEEE 1687/</a:t>
            </a:r>
            <a:r>
              <a:rPr lang="en-US" sz="1800" dirty="0" err="1"/>
              <a:t>Tessent</a:t>
            </a:r>
            <a:r>
              <a:rPr lang="en-US" sz="1800" dirty="0"/>
              <a:t> compliant ICL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DTEG will support ICL creation/generation for IPs and HTAP &amp; TapLink fabrics</a:t>
            </a:r>
          </a:p>
          <a:p>
            <a:pPr lvl="2">
              <a:spcBef>
                <a:spcPts val="400"/>
              </a:spcBef>
            </a:pPr>
            <a:r>
              <a:rPr lang="en-US" sz="1700" dirty="0"/>
              <a:t>@IP: TAP RDL2ICL push-button flow to generate IP ICL from existing TAP RDL(or MS-Excel GUI for new IPs)</a:t>
            </a:r>
          </a:p>
          <a:p>
            <a:pPr lvl="2">
              <a:spcBef>
                <a:spcPts val="400"/>
              </a:spcBef>
            </a:pPr>
            <a:r>
              <a:rPr lang="en-US" sz="1700" dirty="0"/>
              <a:t>@SoC: DFTB will be able to integrate ICL from IP and generate full-chip (or subsystem) level ICL (WIP)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Auto-checking of readable TDR bits - RW, RO (in </a:t>
            </a:r>
            <a:r>
              <a:rPr lang="en-US" sz="2000" dirty="0" err="1"/>
              <a:t>Tessent</a:t>
            </a:r>
            <a:r>
              <a:rPr lang="en-US" sz="2000" dirty="0"/>
              <a:t>/Verilog test bench)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Support of Intel specific: Reset generation, Security, Access Types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Flexible – configurable to match design configuration and validation scope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Local configuration files per DUT/targeted scope/initialization preamble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Support of auto-detection of POWERGOOD and Security interfaces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L2 regression-able – randomization &amp; seed management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Roadmap includes implementation of IPDS-like static DRC checks based on ICL design spec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4538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38D6-4718-4C70-B939-DFB42A03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DUVE-M Test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D378-D087-4B7F-A3E8-1D3287CB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000" b="1" dirty="0"/>
              <a:t>TDI-TDO continuity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IR/DR reset validation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Any combinations of POWERGOOD &amp; FUNCTIONAL </a:t>
            </a:r>
            <a:r>
              <a:rPr lang="en-US" sz="1800" dirty="0" err="1"/>
              <a:t>resets,TLR</a:t>
            </a:r>
            <a:endParaRPr lang="en-US" sz="1800" dirty="0"/>
          </a:p>
          <a:p>
            <a:pPr lvl="1">
              <a:spcBef>
                <a:spcPts val="300"/>
              </a:spcBef>
            </a:pPr>
            <a:r>
              <a:rPr lang="en-US" sz="1800" dirty="0"/>
              <a:t>TRST validation is limited due to ICL/PDL/Tessent considering it as Global Reset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Auto-detected/configurable port names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Read-Write tests</a:t>
            </a:r>
          </a:p>
          <a:p>
            <a:pPr lvl="1"/>
            <a:r>
              <a:rPr lang="en-US" sz="1800" dirty="0"/>
              <a:t>Random and Configurable patterns, ICL Alias Random test</a:t>
            </a:r>
          </a:p>
          <a:p>
            <a:pPr lvl="1"/>
            <a:r>
              <a:rPr lang="en-US" sz="1800" dirty="0"/>
              <a:t>Including screening of free running repeaters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Reserved Opcode test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TDR Security tests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All opcodes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Coverage for all 16 Intel security levels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Auto-detected *secure* port names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TDR readability check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Screening of not readable bits for the specified registers (CaptureSource “x-info”)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706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C66D-2F85-48BF-B812-CBDF1942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PDL sequences &amp; Custom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4E39-F593-4008-8B68-C0DD971B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0972800" cy="47434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/>
              <a:t>Configurable reset (type/target signals/duration)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Security level control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Auto-initialization of strap values (based on DefaultLoadValue properties in ICL)</a:t>
            </a:r>
          </a:p>
          <a:p>
            <a:pPr>
              <a:spcBef>
                <a:spcPts val="1200"/>
              </a:spcBef>
            </a:pPr>
            <a:r>
              <a:rPr lang="en-US" sz="2200" dirty="0" err="1"/>
              <a:t>Tessent</a:t>
            </a:r>
            <a:r>
              <a:rPr lang="en-US" sz="2200" dirty="0"/>
              <a:t> procedures to access/process ICL metadata (</a:t>
            </a:r>
            <a:r>
              <a:rPr lang="en-US" sz="2200" dirty="0" err="1"/>
              <a:t>tap_utils.pdl</a:t>
            </a:r>
            <a:r>
              <a:rPr lang="en-US" sz="2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Scope management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Custom </a:t>
            </a:r>
            <a:r>
              <a:rPr lang="en-US" sz="2000" dirty="0" err="1"/>
              <a:t>iRead</a:t>
            </a:r>
            <a:r>
              <a:rPr lang="en-US" sz="2000" dirty="0"/>
              <a:t>/</a:t>
            </a:r>
            <a:r>
              <a:rPr lang="en-US" sz="2000" dirty="0" err="1"/>
              <a:t>iWrite</a:t>
            </a:r>
            <a:r>
              <a:rPr lang="en-US" sz="2000" dirty="0"/>
              <a:t> procedures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Soft collapsing of hierarchical Tap Network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Locked security status for TDR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IR/DR-Tap register mapping &amp; Tap parent mapping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Expected TDO calculation, TDR RW &amp; TDO masks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Metadata access: register size, reset value, alias info, etc.</a:t>
            </a:r>
            <a:endParaRPr lang="en-US" sz="2000" b="1" dirty="0">
              <a:solidFill>
                <a:srgbClr val="00B050"/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/>
              <a:t>Number/bit stream transformations</a:t>
            </a:r>
          </a:p>
          <a:p>
            <a:pPr lvl="1">
              <a:spcBef>
                <a:spcPts val="400"/>
              </a:spcBef>
            </a:pPr>
            <a:endParaRPr lang="en-US" sz="1800" dirty="0"/>
          </a:p>
          <a:p>
            <a:pPr lvl="1"/>
            <a:endParaRPr lang="en-US" sz="2000" dirty="0"/>
          </a:p>
          <a:p>
            <a:pPr marL="284162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5209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CD16-25FB-42E8-BC65-F28D2742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Configuration .do files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26C5-0F1B-4001-9628-44B8FB44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90" y="1163238"/>
            <a:ext cx="5943276" cy="64406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/>
              <a:t>IP local .do files per DUT/target scope/test flow: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verif/cfg/ip_test_cfg.do &amp; verif/cfg/ip_pattern_do.do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3F647-C440-4DC8-BEF9-DDF1B5D69743}"/>
              </a:ext>
            </a:extLst>
          </p:cNvPr>
          <p:cNvSpPr txBox="1">
            <a:spLocks/>
          </p:cNvSpPr>
          <p:nvPr/>
        </p:nvSpPr>
        <p:spPr bwMode="auto">
          <a:xfrm>
            <a:off x="523875" y="1966637"/>
            <a:ext cx="5791200" cy="434714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80163" tIns="40090" rIns="80163" bIns="4009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rgbClr val="002060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2060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 TAP/TDR inclusions/exclusions/mapping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included_instances</a:t>
            </a:r>
            <a:r>
              <a:rPr lang="en-US" sz="1000" b="1" kern="0" dirty="0"/>
              <a:t> 	</a:t>
            </a:r>
            <a:r>
              <a:rPr lang="en-US" sz="1000" kern="0" dirty="0"/>
              <a:t>{*}</a:t>
            </a:r>
          </a:p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#set </a:t>
            </a:r>
            <a:r>
              <a:rPr lang="en-US" sz="1000" kern="0" dirty="0" err="1">
                <a:solidFill>
                  <a:schemeClr val="tx2"/>
                </a:solidFill>
              </a:rPr>
              <a:t>included_instances</a:t>
            </a:r>
            <a:r>
              <a:rPr lang="en-US" sz="1000" kern="0" dirty="0">
                <a:solidFill>
                  <a:schemeClr val="tx2"/>
                </a:solidFill>
              </a:rPr>
              <a:t> 	   {ssh_par1}</a:t>
            </a:r>
          </a:p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#set </a:t>
            </a:r>
            <a:r>
              <a:rPr lang="en-US" sz="1000" kern="0" dirty="0" err="1">
                <a:solidFill>
                  <a:schemeClr val="tx2"/>
                </a:solidFill>
              </a:rPr>
              <a:t>included_instances</a:t>
            </a:r>
            <a:r>
              <a:rPr lang="en-US" sz="1000" kern="0" dirty="0">
                <a:solidFill>
                  <a:schemeClr val="tx2"/>
                </a:solidFill>
              </a:rPr>
              <a:t> 	   {par1_dfx_mem_wrapper}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included_registers</a:t>
            </a:r>
            <a:r>
              <a:rPr lang="en-US" sz="1000" b="1" kern="0" dirty="0"/>
              <a:t> 	</a:t>
            </a:r>
            <a:r>
              <a:rPr lang="en-US" sz="1000" kern="0" dirty="0"/>
              <a:t>{}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excluded_modules</a:t>
            </a:r>
            <a:r>
              <a:rPr lang="en-US" sz="1000" b="1" kern="0" dirty="0"/>
              <a:t> 	</a:t>
            </a:r>
            <a:r>
              <a:rPr lang="en-US" sz="1000" kern="0" dirty="0"/>
              <a:t>{</a:t>
            </a:r>
            <a:r>
              <a:rPr lang="en-US" sz="1000" kern="0" dirty="0" err="1"/>
              <a:t>intel_htap_sel</a:t>
            </a:r>
            <a:r>
              <a:rPr lang="en-US" sz="1000" kern="0" dirty="0"/>
              <a:t> </a:t>
            </a:r>
            <a:r>
              <a:rPr lang="en-US" sz="1000" kern="0" dirty="0" err="1"/>
              <a:t>intel_tap_ir</a:t>
            </a:r>
            <a:r>
              <a:rPr lang="en-US" sz="1000" kern="0" dirty="0"/>
              <a:t>* </a:t>
            </a:r>
            <a:r>
              <a:rPr lang="en-US" sz="1000" kern="0" dirty="0" err="1"/>
              <a:t>intel_bypass_rsvd_reg</a:t>
            </a:r>
            <a:r>
              <a:rPr lang="en-US" sz="1000" kern="0" dirty="0"/>
              <a:t> </a:t>
            </a:r>
            <a:r>
              <a:rPr lang="en-US" sz="1000" kern="0" dirty="0" err="1"/>
              <a:t>ijtag_sib</a:t>
            </a:r>
            <a:r>
              <a:rPr lang="en-US" sz="1000" kern="0" dirty="0"/>
              <a:t>  sib 		      *__SCANDUMP_CHAIN *</a:t>
            </a:r>
            <a:r>
              <a:rPr lang="en-US" sz="1000" kern="0" dirty="0" err="1"/>
              <a:t>dfx_mem_wrapper</a:t>
            </a:r>
            <a:r>
              <a:rPr lang="en-US" sz="1000" kern="0" dirty="0"/>
              <a:t>* *_</a:t>
            </a:r>
            <a:r>
              <a:rPr lang="en-US" sz="1000" kern="0" dirty="0" err="1"/>
              <a:t>ssh</a:t>
            </a:r>
            <a:r>
              <a:rPr lang="en-US" sz="1000" kern="0" dirty="0"/>
              <a:t>_*}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excluded_registers</a:t>
            </a:r>
            <a:r>
              <a:rPr lang="en-US" sz="1000" b="1" kern="0" dirty="0"/>
              <a:t> 	</a:t>
            </a:r>
            <a:r>
              <a:rPr lang="en-US" sz="1000" kern="0" dirty="0"/>
              <a:t>{*IOVRESET*  *__SCANDUMP_CHAIN *</a:t>
            </a:r>
            <a:r>
              <a:rPr lang="en-US" sz="1000" kern="0" dirty="0" err="1"/>
              <a:t>fake_data_bus_reg</a:t>
            </a:r>
            <a:r>
              <a:rPr lang="en-US" sz="1000" kern="0" dirty="0"/>
              <a:t>*  			       *</a:t>
            </a:r>
            <a:r>
              <a:rPr lang="en-US" sz="1000" kern="0" dirty="0" err="1"/>
              <a:t>streaming_through_ijtag_en</a:t>
            </a:r>
            <a:r>
              <a:rPr lang="en-US" sz="1000" kern="0" dirty="0"/>
              <a:t>*}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continuity_test_only_registers</a:t>
            </a:r>
            <a:r>
              <a:rPr lang="en-US" sz="1000" b="1" kern="0" dirty="0"/>
              <a:t>    </a:t>
            </a:r>
            <a:r>
              <a:rPr lang="en-US" sz="1000" kern="0" dirty="0"/>
              <a:t>{*BRKPTEN* *BRKPTCTL* *DEBUGCOUNTER?_*}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ir_reg_names</a:t>
            </a:r>
            <a:r>
              <a:rPr lang="en-US" sz="1000" b="1" kern="0" dirty="0"/>
              <a:t> 	</a:t>
            </a:r>
            <a:r>
              <a:rPr lang="en-US" sz="1000" kern="0" dirty="0"/>
              <a:t>{}</a:t>
            </a:r>
          </a:p>
          <a:p>
            <a:pPr marL="0" indent="0" defTabSz="914400">
              <a:buNone/>
            </a:pPr>
            <a:r>
              <a:rPr lang="en-US" sz="1000" kern="0" dirty="0"/>
              <a:t>set</a:t>
            </a:r>
            <a:r>
              <a:rPr lang="en-US" sz="1000" b="1" kern="0" dirty="0"/>
              <a:t> </a:t>
            </a:r>
            <a:r>
              <a:rPr lang="en-US" sz="1000" b="1" kern="0" dirty="0" err="1"/>
              <a:t>ir_module_names</a:t>
            </a:r>
            <a:r>
              <a:rPr lang="en-US" sz="1000" b="1" kern="0" dirty="0"/>
              <a:t> 	</a:t>
            </a:r>
            <a:r>
              <a:rPr lang="en-US" sz="1000" kern="0" dirty="0"/>
              <a:t>{</a:t>
            </a:r>
            <a:r>
              <a:rPr lang="en-US" sz="1000" kern="0" dirty="0" err="1"/>
              <a:t>intel_tap_ir</a:t>
            </a:r>
            <a:r>
              <a:rPr lang="en-US" sz="1000" kern="0" dirty="0"/>
              <a:t>*}; #  * for support of parameterized modules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bypass_reg_names</a:t>
            </a:r>
            <a:r>
              <a:rPr lang="en-US" sz="1000" b="1" kern="0" dirty="0"/>
              <a:t>  	</a:t>
            </a:r>
            <a:r>
              <a:rPr lang="en-US" sz="1000" kern="0" dirty="0"/>
              <a:t>{}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bypass_module_names</a:t>
            </a:r>
            <a:r>
              <a:rPr lang="en-US" sz="1000" b="1" kern="0" dirty="0"/>
              <a:t>  	</a:t>
            </a:r>
            <a:r>
              <a:rPr lang="en-US" sz="1000" kern="0" dirty="0"/>
              <a:t>{</a:t>
            </a:r>
            <a:r>
              <a:rPr lang="en-US" sz="1000" kern="0" dirty="0" err="1"/>
              <a:t>intel_bypass_reg</a:t>
            </a:r>
            <a:r>
              <a:rPr lang="en-US" sz="1000" kern="0" dirty="0"/>
              <a:t>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network_control_modules</a:t>
            </a:r>
            <a:r>
              <a:rPr lang="en-US" sz="1000" b="1" kern="0" dirty="0"/>
              <a:t> 	</a:t>
            </a:r>
            <a:r>
              <a:rPr lang="en-US" sz="1000" kern="0" dirty="0"/>
              <a:t>{</a:t>
            </a:r>
            <a:r>
              <a:rPr lang="en-US" sz="1000" kern="0" dirty="0" err="1"/>
              <a:t>intel_htap_sel</a:t>
            </a:r>
            <a:r>
              <a:rPr lang="en-US" sz="1000" kern="0" dirty="0"/>
              <a:t>* </a:t>
            </a:r>
            <a:r>
              <a:rPr lang="en-US" sz="1000" kern="0" dirty="0" err="1"/>
              <a:t>ijtag_sib</a:t>
            </a:r>
            <a:r>
              <a:rPr lang="en-US" sz="1000" kern="0" dirty="0"/>
              <a:t> sib ip74xodit05_tctrl ip74xvdmt05_tctrl}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network_control_registers</a:t>
            </a:r>
            <a:r>
              <a:rPr lang="en-US" sz="1000" b="1" kern="0" dirty="0"/>
              <a:t> 	</a:t>
            </a:r>
            <a:r>
              <a:rPr lang="en-US" sz="1000" kern="0" dirty="0"/>
              <a:t>{}</a:t>
            </a:r>
          </a:p>
          <a:p>
            <a:pPr marL="0" indent="0" defTabSz="914400">
              <a:buNone/>
            </a:pPr>
            <a:endParaRPr lang="en-US" sz="600" kern="0" dirty="0"/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trst_tlr_test_excluded_modules</a:t>
            </a:r>
            <a:r>
              <a:rPr lang="en-US" sz="1000" b="1" kern="0" dirty="0"/>
              <a:t> </a:t>
            </a:r>
            <a:r>
              <a:rPr lang="en-US" sz="1000" kern="0" dirty="0"/>
              <a:t>	{}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trst_tlr_test_excluded_registers</a:t>
            </a:r>
            <a:r>
              <a:rPr lang="en-US" sz="1000" b="1" kern="0" dirty="0"/>
              <a:t> </a:t>
            </a:r>
            <a:r>
              <a:rPr lang="en-US" sz="1000" kern="0" dirty="0"/>
              <a:t>	{*IOVCONFIG*}</a:t>
            </a:r>
          </a:p>
          <a:p>
            <a:pPr marL="0" indent="0" defTabSz="914400">
              <a:buNone/>
            </a:pPr>
            <a:endParaRPr lang="en-US" sz="600" kern="0" dirty="0"/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tap_opcodes_tap_instances</a:t>
            </a:r>
            <a:r>
              <a:rPr lang="en-US" sz="1000" b="1" kern="0" dirty="0"/>
              <a:t> </a:t>
            </a:r>
            <a:r>
              <a:rPr lang="en-US" sz="1000" kern="0" dirty="0"/>
              <a:t>	{</a:t>
            </a:r>
            <a:r>
              <a:rPr lang="en-US" sz="1000" kern="0" dirty="0">
                <a:solidFill>
                  <a:srgbClr val="00B050"/>
                </a:solidFill>
              </a:rPr>
              <a:t>htap2</a:t>
            </a:r>
            <a:r>
              <a:rPr lang="en-US" sz="1000" kern="0" dirty="0"/>
              <a:t>}</a:t>
            </a:r>
          </a:p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 Opcodes/Registers to exclude for ALL OPCODES tests (requires separate line per opcode)</a:t>
            </a:r>
          </a:p>
          <a:p>
            <a:pPr marL="0" indent="0" defTabSz="914400">
              <a:buNone/>
            </a:pPr>
            <a:r>
              <a:rPr lang="en-US" sz="1000" kern="0" dirty="0"/>
              <a:t>array set </a:t>
            </a:r>
            <a:r>
              <a:rPr lang="en-US" sz="1000" b="1" kern="0" dirty="0" err="1"/>
              <a:t>tap_opcodes_to_exclude</a:t>
            </a:r>
            <a:r>
              <a:rPr lang="en-US" sz="1000" b="1" kern="0" dirty="0"/>
              <a:t> </a:t>
            </a:r>
            <a:r>
              <a:rPr lang="en-US" sz="1000" kern="0" dirty="0"/>
              <a:t>	{}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tap_opcodes_to_exclude</a:t>
            </a:r>
            <a:r>
              <a:rPr lang="en-US" sz="1000" b="1" kern="0" dirty="0"/>
              <a:t>(</a:t>
            </a:r>
            <a:r>
              <a:rPr lang="en-US" sz="1000" kern="0" dirty="0">
                <a:solidFill>
                  <a:srgbClr val="00B050"/>
                </a:solidFill>
              </a:rPr>
              <a:t>htap2</a:t>
            </a:r>
            <a:r>
              <a:rPr lang="en-US" sz="1000" kern="0" dirty="0"/>
              <a:t>:</a:t>
            </a:r>
            <a:r>
              <a:rPr lang="en-US" sz="1000" kern="0" dirty="0">
                <a:solidFill>
                  <a:schemeClr val="accent5">
                    <a:lumMod val="75000"/>
                  </a:schemeClr>
                </a:solidFill>
              </a:rPr>
              <a:t>0x32</a:t>
            </a:r>
            <a:r>
              <a:rPr lang="en-US" sz="1000" b="1" kern="0" dirty="0"/>
              <a:t>) </a:t>
            </a:r>
            <a:r>
              <a:rPr lang="en-US" sz="1000" kern="0" dirty="0"/>
              <a:t>	</a:t>
            </a:r>
            <a:r>
              <a:rPr lang="en-US" sz="1000" kern="0" dirty="0">
                <a:solidFill>
                  <a:schemeClr val="accent5">
                    <a:lumMod val="75000"/>
                  </a:schemeClr>
                </a:solidFill>
              </a:rPr>
              <a:t>*IOVRESET*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4DC97E-1D5C-41F5-93E2-CE5EAE83D997}"/>
              </a:ext>
            </a:extLst>
          </p:cNvPr>
          <p:cNvSpPr txBox="1">
            <a:spLocks/>
          </p:cNvSpPr>
          <p:nvPr/>
        </p:nvSpPr>
        <p:spPr bwMode="auto">
          <a:xfrm>
            <a:off x="6477000" y="2803585"/>
            <a:ext cx="4954293" cy="367341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80163" tIns="91440" rIns="80163" bIns="4009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rgbClr val="002060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2060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spcBef>
                <a:spcPts val="6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DFX &amp; Functional </a:t>
            </a:r>
            <a:r>
              <a:rPr lang="en-US" sz="1000" kern="0" dirty="0" err="1">
                <a:solidFill>
                  <a:schemeClr val="tx2"/>
                </a:solidFill>
              </a:rPr>
              <a:t>powergood</a:t>
            </a:r>
            <a:r>
              <a:rPr lang="en-US" sz="1000" kern="0" dirty="0">
                <a:solidFill>
                  <a:schemeClr val="tx2"/>
                </a:solidFill>
              </a:rPr>
              <a:t>/reset signals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Note, that FUNCTIONAL </a:t>
            </a:r>
            <a:r>
              <a:rPr lang="en-US" sz="1000" kern="0" dirty="0" err="1">
                <a:solidFill>
                  <a:schemeClr val="tx2"/>
                </a:solidFill>
              </a:rPr>
              <a:t>powergood</a:t>
            </a:r>
            <a:r>
              <a:rPr lang="en-US" sz="1000" kern="0" dirty="0">
                <a:solidFill>
                  <a:schemeClr val="tx2"/>
                </a:solidFill>
              </a:rPr>
              <a:t>/reset signals should be handled separately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Suffix 0/1 of reset index indicates active reset polarity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reset_name_list</a:t>
            </a:r>
            <a:r>
              <a:rPr lang="en-US" sz="1000" kern="0" dirty="0"/>
              <a:t>(DFX:0)  {</a:t>
            </a:r>
            <a:r>
              <a:rPr lang="en-US" sz="1000" kern="0" dirty="0" err="1"/>
              <a:t>fdfx_powergood</a:t>
            </a:r>
            <a:r>
              <a:rPr lang="en-US" sz="1000" kern="0" dirty="0"/>
              <a:t>}; #</a:t>
            </a:r>
            <a:r>
              <a:rPr lang="en-US" sz="1000" kern="0" dirty="0" err="1"/>
              <a:t>reset_b</a:t>
            </a:r>
            <a:endParaRPr lang="en-US" sz="1000" kern="0" dirty="0"/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reset_name_list</a:t>
            </a:r>
            <a:r>
              <a:rPr lang="en-US" sz="1000" kern="0" dirty="0"/>
              <a:t>(DFX:1)  {}; #reset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reset_name_list</a:t>
            </a:r>
            <a:r>
              <a:rPr lang="en-US" sz="1000" kern="0" dirty="0"/>
              <a:t>(FUNC:0) {}; #</a:t>
            </a:r>
            <a:r>
              <a:rPr lang="en-US" sz="1000" kern="0" dirty="0" err="1"/>
              <a:t>reset_b</a:t>
            </a:r>
            <a:endParaRPr lang="en-US" sz="1000" kern="0" dirty="0"/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reset_name_list</a:t>
            </a:r>
            <a:r>
              <a:rPr lang="en-US" sz="1000" kern="0" dirty="0"/>
              <a:t>(FUNC:1) {}; #reset</a:t>
            </a:r>
          </a:p>
          <a:p>
            <a:pPr marL="0" indent="0" defTabSz="914400">
              <a:spcBef>
                <a:spcPts val="6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Seed for generator of random numbers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>
                <a:solidFill>
                  <a:srgbClr val="00B050"/>
                </a:solidFill>
              </a:rPr>
              <a:t>seed</a:t>
            </a:r>
            <a:r>
              <a:rPr lang="en-US" sz="1000" kern="0" dirty="0"/>
              <a:t> 1</a:t>
            </a:r>
          </a:p>
          <a:p>
            <a:pPr marL="0" indent="0" defTabSz="914400">
              <a:spcBef>
                <a:spcPts val="500"/>
              </a:spcBef>
              <a:buNone/>
            </a:pPr>
            <a:r>
              <a:rPr lang="en-US" sz="1000" b="1" kern="0" dirty="0" err="1"/>
              <a:t>iProcsForModule</a:t>
            </a:r>
            <a:r>
              <a:rPr lang="en-US" sz="1000" kern="0" dirty="0"/>
              <a:t> [</a:t>
            </a:r>
            <a:r>
              <a:rPr lang="en-US" sz="1000" kern="0" dirty="0" err="1"/>
              <a:t>get_single_name</a:t>
            </a:r>
            <a:r>
              <a:rPr lang="en-US" sz="1000" kern="0" dirty="0"/>
              <a:t> [</a:t>
            </a:r>
            <a:r>
              <a:rPr lang="en-US" sz="1000" kern="0" dirty="0" err="1"/>
              <a:t>get_current_design</a:t>
            </a:r>
            <a:r>
              <a:rPr lang="en-US" sz="1000" kern="0" dirty="0"/>
              <a:t> -</a:t>
            </a:r>
            <a:r>
              <a:rPr lang="en-US" sz="1000" kern="0" dirty="0" err="1"/>
              <a:t>icl</a:t>
            </a:r>
            <a:r>
              <a:rPr lang="en-US" sz="1000" kern="0" dirty="0"/>
              <a:t>]] 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iTopProc </a:t>
            </a:r>
            <a:r>
              <a:rPr lang="en-US" sz="1000" b="1" kern="0" dirty="0" err="1"/>
              <a:t>tap_reset_preamble</a:t>
            </a:r>
            <a:r>
              <a:rPr lang="en-US" sz="1000" b="1" kern="0" dirty="0"/>
              <a:t> </a:t>
            </a:r>
            <a:r>
              <a:rPr lang="en-US" sz="1000" kern="0" dirty="0"/>
              <a:t>{} {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iCall </a:t>
            </a:r>
            <a:r>
              <a:rPr lang="en-US" sz="1000" b="1" kern="0" dirty="0" err="1"/>
              <a:t>tap_set_secure_policy</a:t>
            </a:r>
            <a:r>
              <a:rPr lang="en-US" sz="1000" b="1" kern="0" dirty="0"/>
              <a:t> 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</a:t>
            </a:r>
            <a:r>
              <a:rPr lang="en-US" sz="1000" kern="0" dirty="0" err="1"/>
              <a:t>iCall</a:t>
            </a:r>
            <a:r>
              <a:rPr lang="en-US" sz="1000" kern="0" dirty="0"/>
              <a:t> </a:t>
            </a:r>
            <a:r>
              <a:rPr lang="en-US" sz="1000" b="1" kern="0" dirty="0" err="1"/>
              <a:t>tap_reset</a:t>
            </a:r>
            <a:r>
              <a:rPr lang="en-US" sz="1000" b="1" kern="0" dirty="0"/>
              <a:t> POWERGOOD:</a:t>
            </a:r>
            <a:r>
              <a:rPr lang="en-US" sz="1000" b="1" kern="0" dirty="0">
                <a:solidFill>
                  <a:schemeClr val="accent5">
                    <a:lumMod val="75000"/>
                  </a:schemeClr>
                </a:solidFill>
              </a:rPr>
              <a:t>DFX</a:t>
            </a:r>
            <a:r>
              <a:rPr lang="en-US" sz="1000" b="1" kern="0" dirty="0"/>
              <a:t> </a:t>
            </a:r>
            <a:r>
              <a:rPr lang="en-US" sz="1000" kern="0" dirty="0"/>
              <a:t>10 </a:t>
            </a:r>
            <a:r>
              <a:rPr lang="en-US" sz="1000" kern="0" dirty="0" err="1"/>
              <a:t>reset_name_list</a:t>
            </a:r>
            <a:endParaRPr lang="en-US" sz="1000" kern="0" dirty="0"/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iCall </a:t>
            </a:r>
            <a:r>
              <a:rPr lang="en-US" sz="1000" b="1" kern="0" dirty="0" err="1"/>
              <a:t>tap_set_secure_policy</a:t>
            </a:r>
            <a:r>
              <a:rPr lang="en-US" sz="1000" b="1" kern="0" dirty="0"/>
              <a:t> </a:t>
            </a:r>
            <a:r>
              <a:rPr lang="en-US" sz="1000" b="1" kern="0" dirty="0">
                <a:solidFill>
                  <a:schemeClr val="accent4">
                    <a:lumMod val="75000"/>
                  </a:schemeClr>
                </a:solidFill>
              </a:rPr>
              <a:t>RED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iCall </a:t>
            </a:r>
            <a:r>
              <a:rPr lang="en-US" sz="1000" b="1" kern="0" dirty="0" err="1"/>
              <a:t>tap_init_ports</a:t>
            </a:r>
            <a:endParaRPr lang="en-US" sz="1000" b="1" kern="0" dirty="0"/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#iForcePort </a:t>
            </a:r>
            <a:r>
              <a:rPr lang="en-US" sz="1000" b="1" kern="0" dirty="0" err="1"/>
              <a:t>ftap_slvidcode</a:t>
            </a:r>
            <a:r>
              <a:rPr lang="en-US" sz="1000" b="1" kern="0" dirty="0"/>
              <a:t>[31:0]  </a:t>
            </a:r>
            <a:r>
              <a:rPr lang="en-US" sz="1000" kern="0" dirty="0"/>
              <a:t>0x12345679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 #iApply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}</a:t>
            </a:r>
          </a:p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 User defined pre-/post- reset procedures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 err="1"/>
              <a:t>iTopProc</a:t>
            </a:r>
            <a:r>
              <a:rPr lang="en-US" sz="1000" kern="0" dirty="0"/>
              <a:t> </a:t>
            </a:r>
            <a:r>
              <a:rPr lang="en-US" sz="1000" b="1" kern="0" dirty="0" err="1"/>
              <a:t>reset_powergood_post</a:t>
            </a:r>
            <a:r>
              <a:rPr lang="en-US" sz="1000" b="1" kern="0" dirty="0"/>
              <a:t>  </a:t>
            </a:r>
            <a:r>
              <a:rPr lang="en-US" sz="1000" kern="0" dirty="0"/>
              <a:t>{} {}</a:t>
            </a:r>
          </a:p>
          <a:p>
            <a:pPr marL="0" indent="0" defTabSz="914400">
              <a:buNone/>
            </a:pPr>
            <a:endParaRPr lang="en-US" sz="1000" kern="0" dirty="0"/>
          </a:p>
          <a:p>
            <a:pPr marL="0" indent="0" defTabSz="914400">
              <a:buNone/>
            </a:pPr>
            <a:endParaRPr lang="en-US" sz="10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3D10D-118A-439B-AB04-D632F81B030F}"/>
              </a:ext>
            </a:extLst>
          </p:cNvPr>
          <p:cNvSpPr txBox="1"/>
          <p:nvPr/>
        </p:nvSpPr>
        <p:spPr>
          <a:xfrm>
            <a:off x="1894858" y="1676956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 Target Scope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A074E-3032-4702-86AF-EE555C7416C8}"/>
              </a:ext>
            </a:extLst>
          </p:cNvPr>
          <p:cNvSpPr txBox="1"/>
          <p:nvPr/>
        </p:nvSpPr>
        <p:spPr>
          <a:xfrm>
            <a:off x="7574865" y="1027509"/>
            <a:ext cx="2727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 Config/Initialization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4C14D0-2477-4104-838B-AFAA0092C717}"/>
              </a:ext>
            </a:extLst>
          </p:cNvPr>
          <p:cNvSpPr txBox="1">
            <a:spLocks/>
          </p:cNvSpPr>
          <p:nvPr/>
        </p:nvSpPr>
        <p:spPr bwMode="auto">
          <a:xfrm>
            <a:off x="6477000" y="1295400"/>
            <a:ext cx="4954293" cy="147463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80163" tIns="91440" rIns="80163" bIns="4009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rgbClr val="002060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2060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Design TOP and base test pattern  names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current_design</a:t>
            </a:r>
            <a:r>
              <a:rPr lang="en-US" sz="1000" b="1" kern="0" dirty="0"/>
              <a:t>    </a:t>
            </a:r>
            <a:r>
              <a:rPr lang="en-US" sz="1000" kern="0" dirty="0"/>
              <a:t>ip1_top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pattern_set</a:t>
            </a:r>
            <a:r>
              <a:rPr lang="en-US" sz="1000" b="1" kern="0" dirty="0"/>
              <a:t>           </a:t>
            </a:r>
            <a:r>
              <a:rPr lang="en-US" sz="1000" kern="0" dirty="0"/>
              <a:t>ip1_basic_tap_tests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Additional free-running functional clocks to generate in TB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#</a:t>
            </a:r>
            <a:r>
              <a:rPr lang="en-US" sz="1000" b="1" kern="0" dirty="0" err="1"/>
              <a:t>add_clocks</a:t>
            </a:r>
            <a:r>
              <a:rPr lang="en-US" sz="1000" b="1" kern="0" dirty="0"/>
              <a:t> </a:t>
            </a:r>
            <a:r>
              <a:rPr lang="en-US" sz="1000" kern="0" dirty="0"/>
              <a:t>RTL_port_clk1 -period 100ns // define as async clocks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Tester clock &amp; TCLK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tester_period</a:t>
            </a:r>
            <a:r>
              <a:rPr lang="en-US" sz="1000" b="1" kern="0" dirty="0"/>
              <a:t> </a:t>
            </a:r>
            <a:r>
              <a:rPr lang="en-US" sz="1000" kern="0" dirty="0"/>
              <a:t>10ns 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</a:t>
            </a:r>
            <a:r>
              <a:rPr lang="en-US" sz="1000" b="1" kern="0" dirty="0"/>
              <a:t> </a:t>
            </a:r>
            <a:r>
              <a:rPr lang="en-US" sz="1000" b="1" kern="0" dirty="0" err="1"/>
              <a:t>tck_ratio</a:t>
            </a:r>
            <a:r>
              <a:rPr lang="en-US" sz="1000" b="1" kern="0" dirty="0"/>
              <a:t> </a:t>
            </a:r>
            <a:r>
              <a:rPr lang="en-US" sz="1000" kern="0" dirty="0"/>
              <a:t>1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tck_period</a:t>
            </a:r>
            <a:r>
              <a:rPr lang="en-US" sz="1000" b="1" kern="0" dirty="0"/>
              <a:t>    </a:t>
            </a:r>
            <a:r>
              <a:rPr lang="en-US" sz="1000" kern="0" dirty="0"/>
              <a:t>10ns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000" kern="0" dirty="0"/>
          </a:p>
          <a:p>
            <a:pPr marL="0" indent="0" defTabSz="914400">
              <a:buNone/>
            </a:pPr>
            <a:endParaRPr lang="en-US" sz="1000" kern="0" dirty="0"/>
          </a:p>
          <a:p>
            <a:pPr marL="0" indent="0" defTabSz="914400">
              <a:buNone/>
            </a:pPr>
            <a:endParaRPr lang="en-US" sz="1000" kern="0" dirty="0"/>
          </a:p>
          <a:p>
            <a:pPr marL="0" indent="0" defTabSz="914400">
              <a:spcBef>
                <a:spcPts val="300"/>
              </a:spcBef>
              <a:buNone/>
            </a:pPr>
            <a:endParaRPr lang="en-US" sz="1000" kern="0" dirty="0"/>
          </a:p>
        </p:txBody>
      </p:sp>
    </p:spTree>
    <p:extLst>
      <p:ext uri="{BB962C8B-B14F-4D97-AF65-F5344CB8AC3E}">
        <p14:creationId xmlns:p14="http://schemas.microsoft.com/office/powerpoint/2010/main" val="29377645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3FBC-F43E-4C4E-B731-275DFA2E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Flow PDL -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DE40E-C976-4531-9315-5AECBC8DA3E5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11410950" cy="49530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80163" tIns="91440" rIns="80163" bIns="4009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rgbClr val="002060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2060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400" kern="0" dirty="0">
                <a:solidFill>
                  <a:schemeClr val="tx2"/>
                </a:solidFill>
              </a:rPr>
              <a:t>#</a:t>
            </a:r>
            <a:r>
              <a:rPr lang="en-US" sz="1400" b="1" kern="0" dirty="0">
                <a:solidFill>
                  <a:schemeClr val="tx2"/>
                </a:solidFill>
              </a:rPr>
              <a:t> DUVE-M: </a:t>
            </a:r>
            <a:r>
              <a:rPr lang="en-US" sz="1400" b="1" kern="0" dirty="0" err="1">
                <a:solidFill>
                  <a:schemeClr val="tx2"/>
                </a:solidFill>
              </a:rPr>
              <a:t>verif</a:t>
            </a:r>
            <a:r>
              <a:rPr lang="en-US" sz="1400" b="1" kern="0" dirty="0">
                <a:solidFill>
                  <a:schemeClr val="tx2"/>
                </a:solidFill>
              </a:rPr>
              <a:t>/pdl/</a:t>
            </a:r>
            <a:r>
              <a:rPr lang="en-US" sz="1400" b="1" kern="0" dirty="0" err="1">
                <a:solidFill>
                  <a:schemeClr val="tx2"/>
                </a:solidFill>
              </a:rPr>
              <a:t>tap_tests_all.pdl</a:t>
            </a:r>
            <a:endParaRPr lang="en-US" sz="1400" b="1" kern="0" dirty="0">
              <a:solidFill>
                <a:schemeClr val="tx2"/>
              </a:solidFill>
            </a:endParaRPr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tap_reset_preamble</a:t>
            </a:r>
            <a:endParaRPr lang="en-US" sz="1400" b="1" kern="0" dirty="0"/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tap_dr_continuity_test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endParaRPr lang="en-US" sz="1400" kern="0" dirty="0"/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tap_dr_reset_test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POWERGOOD:DFX 0 </a:t>
            </a:r>
            <a:r>
              <a:rPr lang="en-US" sz="1400" kern="0" dirty="0" err="1"/>
              <a:t>reset_name_list</a:t>
            </a:r>
            <a:r>
              <a:rPr lang="en-US" sz="1400" kern="0" dirty="0"/>
              <a:t> $</a:t>
            </a:r>
            <a:r>
              <a:rPr lang="en-US" sz="1400" kern="0" dirty="0" err="1"/>
              <a:t>test_trst_regs</a:t>
            </a:r>
            <a:r>
              <a:rPr lang="en-US" sz="1400" kern="0" dirty="0"/>
              <a:t> $</a:t>
            </a:r>
            <a:r>
              <a:rPr lang="en-US" sz="1400" kern="0" dirty="0" err="1"/>
              <a:t>test_tlr_regs</a:t>
            </a:r>
            <a:r>
              <a:rPr lang="en-US" sz="1400" kern="0" dirty="0"/>
              <a:t> $</a:t>
            </a:r>
            <a:r>
              <a:rPr lang="en-US" sz="1400" kern="0" dirty="0" err="1"/>
              <a:t>network_control_regs</a:t>
            </a:r>
            <a:endParaRPr lang="en-US" sz="1400" kern="0" dirty="0"/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tap_dr_reset_test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trst_tlr_test_collection</a:t>
            </a:r>
            <a:r>
              <a:rPr lang="en-US" sz="1400" kern="0" dirty="0"/>
              <a:t> TRST 0 </a:t>
            </a:r>
            <a:r>
              <a:rPr lang="en-US" sz="1400" kern="0" dirty="0" err="1"/>
              <a:t>reset_name_list</a:t>
            </a:r>
            <a:r>
              <a:rPr lang="en-US" sz="1400" kern="0" dirty="0"/>
              <a:t> $</a:t>
            </a:r>
            <a:r>
              <a:rPr lang="en-US" sz="1400" kern="0" dirty="0" err="1"/>
              <a:t>test_trst_regs</a:t>
            </a:r>
            <a:r>
              <a:rPr lang="en-US" sz="1400" kern="0" dirty="0"/>
              <a:t> $</a:t>
            </a:r>
            <a:r>
              <a:rPr lang="en-US" sz="1400" kern="0" dirty="0" err="1"/>
              <a:t>test_tlr_regs</a:t>
            </a:r>
            <a:r>
              <a:rPr lang="en-US" sz="1400" kern="0" dirty="0"/>
              <a:t> $</a:t>
            </a:r>
            <a:r>
              <a:rPr lang="en-US" sz="1400" kern="0" dirty="0" err="1"/>
              <a:t>network_control_regs</a:t>
            </a:r>
            <a:endParaRPr lang="en-US" sz="1400" kern="0" dirty="0"/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tap_dr_reset_test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trst_tlr_test_collection</a:t>
            </a:r>
            <a:r>
              <a:rPr lang="en-US" sz="1400" kern="0" dirty="0"/>
              <a:t> TLR 0 </a:t>
            </a:r>
            <a:r>
              <a:rPr lang="en-US" sz="1400" kern="0" dirty="0" err="1"/>
              <a:t>reset_name_list</a:t>
            </a:r>
            <a:r>
              <a:rPr lang="en-US" sz="1400" kern="0" dirty="0"/>
              <a:t> $</a:t>
            </a:r>
            <a:r>
              <a:rPr lang="en-US" sz="1400" kern="0" dirty="0" err="1"/>
              <a:t>test_trst_regs</a:t>
            </a:r>
            <a:r>
              <a:rPr lang="en-US" sz="1400" kern="0" dirty="0"/>
              <a:t> $</a:t>
            </a:r>
            <a:r>
              <a:rPr lang="en-US" sz="1400" kern="0" dirty="0" err="1"/>
              <a:t>test_tlr_regs</a:t>
            </a:r>
            <a:r>
              <a:rPr lang="en-US" sz="1400" kern="0" dirty="0"/>
              <a:t> $</a:t>
            </a:r>
            <a:r>
              <a:rPr lang="en-US" sz="1400" kern="0" dirty="0" err="1"/>
              <a:t>network_control_regs</a:t>
            </a:r>
            <a:endParaRPr lang="en-US" sz="1400" kern="0" dirty="0"/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tap_dr_rw_test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01</a:t>
            </a:r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tap_dr_rw_random_test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2 </a:t>
            </a:r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tap_dr_field_rw_random</a:t>
            </a:r>
            <a:r>
              <a:rPr lang="en-US" sz="1400" kern="0" dirty="0" err="1"/>
              <a:t>_test</a:t>
            </a:r>
            <a:r>
              <a:rPr lang="en-US" sz="1400" kern="0" dirty="0"/>
              <a:t> 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2</a:t>
            </a:r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tap_reserved_opcodes_test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{} {$</a:t>
            </a:r>
            <a:r>
              <a:rPr lang="en-US" sz="1400" kern="0" dirty="0" err="1"/>
              <a:t>excluded_opcodes</a:t>
            </a:r>
            <a:r>
              <a:rPr lang="en-US" sz="1400" kern="0" dirty="0"/>
              <a:t>} </a:t>
            </a:r>
            <a:r>
              <a:rPr lang="en-US" sz="1400" kern="0" dirty="0" err="1"/>
              <a:t>tap_ir_map</a:t>
            </a:r>
            <a:r>
              <a:rPr lang="en-US" sz="1400" kern="0" dirty="0"/>
              <a:t> </a:t>
            </a:r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tap_all_opcodes_security</a:t>
            </a:r>
            <a:r>
              <a:rPr lang="en-US" sz="1400" kern="0" dirty="0" err="1"/>
              <a:t>_test</a:t>
            </a:r>
            <a:r>
              <a:rPr lang="en-US" sz="1400" kern="0" dirty="0"/>
              <a:t> 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GREEN  $</a:t>
            </a:r>
            <a:r>
              <a:rPr lang="en-US" sz="1400" kern="0" dirty="0" err="1"/>
              <a:t>excluded_opcodes</a:t>
            </a:r>
            <a:r>
              <a:rPr lang="en-US" sz="1400" kern="0" dirty="0"/>
              <a:t> $</a:t>
            </a:r>
            <a:r>
              <a:rPr lang="en-US" sz="1400" kern="0" dirty="0" err="1"/>
              <a:t>excluded_registers</a:t>
            </a:r>
            <a:endParaRPr lang="en-US" sz="1400" kern="0" dirty="0"/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tap_all_opcodes_security</a:t>
            </a:r>
            <a:r>
              <a:rPr lang="en-US" sz="1400" kern="0" dirty="0" err="1"/>
              <a:t>_test</a:t>
            </a:r>
            <a:r>
              <a:rPr lang="en-US" sz="1400" kern="0" dirty="0"/>
              <a:t> 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ORANGE $</a:t>
            </a:r>
            <a:r>
              <a:rPr lang="en-US" sz="1400" kern="0" dirty="0" err="1"/>
              <a:t>excluded_opcodes</a:t>
            </a:r>
            <a:r>
              <a:rPr lang="en-US" sz="1400" kern="0" dirty="0"/>
              <a:t> $</a:t>
            </a:r>
            <a:r>
              <a:rPr lang="en-US" sz="1400" kern="0" dirty="0" err="1"/>
              <a:t>excluded_registers</a:t>
            </a:r>
            <a:endParaRPr lang="en-US" sz="1400" kern="0" dirty="0"/>
          </a:p>
          <a:p>
            <a:pPr marL="0" indent="0" defTabSz="914400">
              <a:buNone/>
            </a:pPr>
            <a:r>
              <a:rPr lang="en-US" sz="1400" kern="0" dirty="0"/>
              <a:t># Example of test for explicit security level value</a:t>
            </a:r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tap_all_opcodes_security_test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0x1    $</a:t>
            </a:r>
            <a:r>
              <a:rPr lang="en-US" sz="1400" kern="0" dirty="0" err="1"/>
              <a:t>excluded_opcodes</a:t>
            </a:r>
            <a:r>
              <a:rPr lang="en-US" sz="1400" kern="0" dirty="0"/>
              <a:t> $</a:t>
            </a:r>
            <a:r>
              <a:rPr lang="en-US" sz="1400" kern="0" dirty="0" err="1"/>
              <a:t>excluded_registers</a:t>
            </a:r>
            <a:endParaRPr lang="en-US" sz="1400" kern="0" dirty="0"/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/>
              <a:t># Print info about </a:t>
            </a:r>
            <a:r>
              <a:rPr lang="en-US" sz="1400" b="1" kern="0" dirty="0"/>
              <a:t>not readable/not checked </a:t>
            </a:r>
            <a:r>
              <a:rPr lang="en-US" sz="1400" kern="0" dirty="0"/>
              <a:t>registers/fields</a:t>
            </a:r>
          </a:p>
          <a:p>
            <a:pPr marL="0" indent="0" defTabSz="914400">
              <a:buNone/>
            </a:pPr>
            <a:r>
              <a:rPr lang="en-US" sz="1400" b="1" kern="0" dirty="0" err="1"/>
              <a:t>tap_utils</a:t>
            </a:r>
            <a:r>
              <a:rPr lang="en-US" sz="1400" b="1" kern="0" dirty="0"/>
              <a:t>::</a:t>
            </a:r>
            <a:r>
              <a:rPr lang="en-US" sz="1400" b="1" kern="0" dirty="0" err="1"/>
              <a:t>print_all_capture_source_x_info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5453639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el16x9">
  <a:themeElements>
    <a:clrScheme name="intel2015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F3D54E"/>
      </a:hlink>
      <a:folHlink>
        <a:srgbClr val="FFFFF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61395</TotalTime>
  <Words>2735</Words>
  <Application>Microsoft Office PowerPoint</Application>
  <PresentationFormat>Widescreen</PresentationFormat>
  <Paragraphs>362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Consolas</vt:lpstr>
      <vt:lpstr>Intel Clear</vt:lpstr>
      <vt:lpstr>Neo Sans Intel</vt:lpstr>
      <vt:lpstr>Neo Sans Intel Medium</vt:lpstr>
      <vt:lpstr>Tahoma</vt:lpstr>
      <vt:lpstr>Wingdings</vt:lpstr>
      <vt:lpstr>intel16x9</vt:lpstr>
      <vt:lpstr>DTEG Generic ICL/PDL Val Infrastructure  -  DUVE-M  -</vt:lpstr>
      <vt:lpstr>Why ICL/PDL?</vt:lpstr>
      <vt:lpstr>Vison of IP-SoC TAP Collateral Handoff</vt:lpstr>
      <vt:lpstr>TAP Validation: ICL/PDL + DUVE-M</vt:lpstr>
      <vt:lpstr>DUVE-M Summary</vt:lpstr>
      <vt:lpstr>DUVE-M Test Content</vt:lpstr>
      <vt:lpstr>Special PDL sequences &amp; Custom API</vt:lpstr>
      <vt:lpstr>Test Configuration .do files - Example</vt:lpstr>
      <vt:lpstr>Test Flow PDL - Example</vt:lpstr>
      <vt:lpstr>IP TAP RDL2ICL and ICLGEN</vt:lpstr>
      <vt:lpstr>Release</vt:lpstr>
      <vt:lpstr>Backup</vt:lpstr>
      <vt:lpstr>IEEE 1687</vt:lpstr>
      <vt:lpstr>IEEE 1687 - ICL &amp; PDL</vt:lpstr>
      <vt:lpstr>ICL spec/model</vt:lpstr>
      <vt:lpstr>PDL test specification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 Quarterly Group Sync</dc:title>
  <dc:creator>Atkins, Clay F</dc:creator>
  <cp:keywords>CTPClassification=CTP_IC:VisualMarkings=, CTPClassification=CTP_IC</cp:keywords>
  <cp:lastModifiedBy>Igor V</cp:lastModifiedBy>
  <cp:revision>2544</cp:revision>
  <dcterms:created xsi:type="dcterms:W3CDTF">2015-08-12T04:41:17Z</dcterms:created>
  <dcterms:modified xsi:type="dcterms:W3CDTF">2020-09-17T20:40:04Z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69f78a10-d05d-4942-9827-b7b0958d74c6</vt:lpwstr>
  </property>
  <property fmtid="{D5CDD505-2E9C-101B-9397-08002B2CF9AE}" pid="3" name="CTP_BU">
    <vt:lpwstr>IP GROUP</vt:lpwstr>
  </property>
  <property fmtid="{D5CDD505-2E9C-101B-9397-08002B2CF9AE}" pid="4" name="CTP_TimeStamp">
    <vt:lpwstr>2020-09-17 20:40:04Z</vt:lpwstr>
  </property>
  <property fmtid="{D5CDD505-2E9C-101B-9397-08002B2CF9AE}" pid="5" name="CTPClassification">
    <vt:lpwstr>CTP_IC</vt:lpwstr>
  </property>
</Properties>
</file>