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2" r:id="rId2"/>
  </p:sldMasterIdLst>
  <p:notesMasterIdLst>
    <p:notesMasterId r:id="rId10"/>
  </p:notesMasterIdLst>
  <p:sldIdLst>
    <p:sldId id="336" r:id="rId3"/>
    <p:sldId id="407" r:id="rId4"/>
    <p:sldId id="408" r:id="rId5"/>
    <p:sldId id="412" r:id="rId6"/>
    <p:sldId id="413" r:id="rId7"/>
    <p:sldId id="409" r:id="rId8"/>
    <p:sldId id="414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860A8"/>
    <a:srgbClr val="FF99FF"/>
    <a:srgbClr val="FFFF99"/>
    <a:srgbClr val="064478"/>
    <a:srgbClr val="A50021"/>
    <a:srgbClr val="4973B1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3" autoAdjust="0"/>
    <p:restoredTop sz="93438" autoAdjust="0"/>
  </p:normalViewPr>
  <p:slideViewPr>
    <p:cSldViewPr snapToGrid="0">
      <p:cViewPr varScale="1">
        <p:scale>
          <a:sx n="83" d="100"/>
          <a:sy n="83" d="100"/>
        </p:scale>
        <p:origin x="-989" y="-72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AB122E-DFF7-48BF-B47E-7C0317F26D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3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intel_rgb_1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7286625" y="222250"/>
            <a:ext cx="16795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3209925" y="6667500"/>
            <a:ext cx="2724150" cy="1524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000" dirty="0">
                <a:solidFill>
                  <a:srgbClr val="FFFFFF"/>
                </a:solidFill>
                <a:effectLst/>
                <a:cs typeface="+mn-cs"/>
              </a:rPr>
              <a:t>Intel Confidential – Internal Only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25513" y="3606800"/>
            <a:ext cx="7754937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rgbClr val="A5002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54150"/>
          </a:xfrm>
        </p:spPr>
        <p:txBody>
          <a:bodyPr lIns="64264" tIns="32131" rIns="64264" bIns="32131"/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975639" y="6364722"/>
            <a:ext cx="992711" cy="381000"/>
            <a:chOff x="7846489" y="6227736"/>
            <a:chExt cx="992711" cy="3810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8077200" y="6227736"/>
              <a:ext cx="762000" cy="381000"/>
            </a:xfrm>
            <a:prstGeom prst="roundRect">
              <a:avLst/>
            </a:prstGeom>
            <a:solidFill>
              <a:srgbClr val="0860A8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288" tIns="45704" rIns="18288" bIns="45704" rtlCol="0" anchor="ctr"/>
            <a:lstStyle/>
            <a:p>
              <a:pPr marL="0" marR="0" lvl="0" indent="0" defTabSz="9140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    Corporate              </a:t>
              </a:r>
            </a:p>
            <a:p>
              <a:pPr marL="0" marR="0" lvl="0" indent="0" defTabSz="9140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      Design</a:t>
              </a:r>
            </a:p>
            <a:p>
              <a:pPr marL="0" marR="0" lvl="0" indent="0" defTabSz="9140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    Solutions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Picture 5" descr="DTS-globe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46489" y="6227736"/>
              <a:ext cx="383111" cy="381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>
            <a:lvl2pPr>
              <a:buClr>
                <a:srgbClr val="A50021"/>
              </a:buClr>
              <a:defRPr/>
            </a:lvl2pPr>
            <a:lvl3pPr>
              <a:buClr>
                <a:srgbClr val="777777"/>
              </a:buClr>
              <a:defRPr/>
            </a:lvl3pPr>
            <a:lvl5pPr>
              <a:defRPr sz="1400">
                <a:effectLst/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Month </a:t>
            </a:r>
            <a:r>
              <a:rPr lang="en-US" dirty="0" smtClean="0"/>
              <a:t>28, 2015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65125" y="157163"/>
            <a:ext cx="8410575" cy="5832475"/>
          </a:xfrm>
        </p:spPr>
        <p:txBody>
          <a:bodyPr/>
          <a:lstStyle>
            <a:lvl2pPr>
              <a:buClr>
                <a:srgbClr val="A50021"/>
              </a:buClr>
              <a:defRPr/>
            </a:lvl2pPr>
            <a:lvl3pPr>
              <a:buClr>
                <a:srgbClr val="777777"/>
              </a:buClr>
              <a:defRPr/>
            </a:lvl3pPr>
            <a:lvl5pPr>
              <a:defRPr sz="1400">
                <a:effectLst/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Month </a:t>
            </a:r>
            <a:r>
              <a:rPr lang="en-US" dirty="0" smtClean="0"/>
              <a:t>28, 2015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61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644"/>
            <a:ext cx="8229600" cy="4807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860A8"/>
              </a:buClr>
              <a:buNone/>
              <a:defRPr sz="1800"/>
            </a:lvl1pPr>
            <a:lvl2pPr marL="227013" indent="-227013">
              <a:buClr>
                <a:srgbClr val="A50021"/>
              </a:buClr>
              <a:buSzPct val="125000"/>
              <a:buFont typeface="Arial" pitchFamily="34" charset="0"/>
              <a:buChar char="•"/>
              <a:defRPr sz="1800"/>
            </a:lvl2pPr>
            <a:lvl3pPr marL="461963" indent="-234950" defTabSz="685800">
              <a:buClr>
                <a:srgbClr val="777777"/>
              </a:buClr>
              <a:buSzPct val="100000"/>
              <a:buFont typeface="ZapfChancery" pitchFamily="18" charset="0"/>
              <a:buChar char="–"/>
              <a:defRPr sz="1600"/>
            </a:lvl3pPr>
            <a:lvl4pPr marL="687388" indent="-225425">
              <a:buClr>
                <a:srgbClr val="0860A8"/>
              </a:buClr>
              <a:buSzPct val="125000"/>
              <a:buFont typeface="Arial" pitchFamily="34" charset="0"/>
              <a:buChar char="•"/>
              <a:defRPr/>
            </a:lvl4pPr>
            <a:lvl5pPr marL="914400" indent="-227013">
              <a:buFont typeface="ZapfChancery" pitchFamily="18" charset="0"/>
              <a:buChar char="–"/>
              <a:defRPr sz="1600">
                <a:effectLst/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Month </a:t>
            </a:r>
            <a:r>
              <a:rPr lang="en-US" dirty="0" smtClean="0"/>
              <a:t>28, 2015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Month </a:t>
            </a:r>
            <a:r>
              <a:rPr lang="en-US" dirty="0" smtClean="0"/>
              <a:t>28, 2015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973138"/>
            <a:ext cx="4127500" cy="5016500"/>
          </a:xfrm>
        </p:spPr>
        <p:txBody>
          <a:bodyPr/>
          <a:lstStyle>
            <a:lvl1pPr>
              <a:defRPr sz="2000"/>
            </a:lvl1pPr>
            <a:lvl2pPr>
              <a:buClr>
                <a:srgbClr val="A50021"/>
              </a:buClr>
              <a:defRPr sz="1800"/>
            </a:lvl2pPr>
            <a:lvl3pPr>
              <a:buClr>
                <a:srgbClr val="777777"/>
              </a:buClr>
              <a:defRPr sz="1800"/>
            </a:lvl3pPr>
            <a:lvl4pPr>
              <a:buClr>
                <a:srgbClr val="0860A8"/>
              </a:buClr>
              <a:defRPr sz="1600"/>
            </a:lvl4pPr>
            <a:lvl5pPr>
              <a:defRPr sz="1600">
                <a:effectLst/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73138"/>
            <a:ext cx="4127500" cy="5016500"/>
          </a:xfrm>
        </p:spPr>
        <p:txBody>
          <a:bodyPr/>
          <a:lstStyle>
            <a:lvl1pPr>
              <a:defRPr sz="2000"/>
            </a:lvl1pPr>
            <a:lvl2pPr>
              <a:buClr>
                <a:srgbClr val="A50021"/>
              </a:buClr>
              <a:defRPr sz="1800"/>
            </a:lvl2pPr>
            <a:lvl3pPr>
              <a:buClr>
                <a:srgbClr val="777777"/>
              </a:buClr>
              <a:defRPr sz="1800"/>
            </a:lvl3pPr>
            <a:lvl4pPr>
              <a:buClr>
                <a:srgbClr val="0860A8"/>
              </a:buClr>
              <a:defRPr sz="1600"/>
            </a:lvl4pPr>
            <a:lvl5pPr>
              <a:defRPr sz="1600">
                <a:effectLst/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Month </a:t>
            </a:r>
            <a:r>
              <a:rPr lang="en-US" dirty="0" smtClean="0"/>
              <a:t>28, 2015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Month </a:t>
            </a:r>
            <a:r>
              <a:rPr lang="en-US" dirty="0" smtClean="0"/>
              <a:t>28, 2015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Month </a:t>
            </a:r>
            <a:r>
              <a:rPr lang="en-US" dirty="0" smtClean="0"/>
              <a:t>28, 2015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buClr>
                <a:srgbClr val="A50021"/>
              </a:buClr>
              <a:defRPr sz="1800"/>
            </a:lvl2pPr>
            <a:lvl3pPr>
              <a:buClr>
                <a:srgbClr val="777777"/>
              </a:buClr>
              <a:defRPr sz="1800"/>
            </a:lvl3pPr>
            <a:lvl4pPr>
              <a:defRPr sz="1600"/>
            </a:lvl4pPr>
            <a:lvl5pPr>
              <a:defRPr sz="1600">
                <a:effectLst/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Month </a:t>
            </a:r>
            <a:r>
              <a:rPr lang="en-US" dirty="0" smtClean="0"/>
              <a:t>28, 2015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Month </a:t>
            </a:r>
            <a:r>
              <a:rPr lang="en-US" dirty="0" smtClean="0"/>
              <a:t>28, 2015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buClr>
                <a:srgbClr val="A50021"/>
              </a:buClr>
              <a:defRPr/>
            </a:lvl2pPr>
            <a:lvl3pPr>
              <a:buClr>
                <a:srgbClr val="777777"/>
              </a:buClr>
              <a:defRPr/>
            </a:lvl3pPr>
            <a:lvl5pPr>
              <a:defRPr sz="1400">
                <a:effectLst/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Month </a:t>
            </a:r>
            <a:r>
              <a:rPr lang="en-US" dirty="0" smtClean="0"/>
              <a:t>28, 2015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ChangeArrowheads="1"/>
          </p:cNvSpPr>
          <p:nvPr userDrawn="1"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982663"/>
            <a:ext cx="8407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16E16452-DB2F-47B5-8E3B-812D879BF400}" type="slidenum">
              <a:rPr lang="en-US" sz="900" b="1">
                <a:solidFill>
                  <a:schemeClr val="bg1"/>
                </a:solidFill>
                <a:effectLst/>
                <a:cs typeface="+mn-cs"/>
              </a:rPr>
              <a:pPr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ffectLst/>
              <a:cs typeface="+mn-cs"/>
            </a:endParaRPr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5763" y="63452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Month </a:t>
            </a:r>
            <a:r>
              <a:rPr lang="en-US" dirty="0" smtClean="0"/>
              <a:t>28, 2015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6654334" y="6570206"/>
            <a:ext cx="1285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84" tIns="45692" rIns="91384" bIns="45692">
            <a:spAutoFit/>
          </a:bodyPr>
          <a:lstStyle/>
          <a:p>
            <a:pPr algn="ctr" defTabSz="913256"/>
            <a:r>
              <a:rPr lang="en-US" sz="1000" dirty="0">
                <a:solidFill>
                  <a:srgbClr val="FFFFFF"/>
                </a:solidFill>
                <a:latin typeface="Verdana" pitchFamily="34" charset="0"/>
              </a:rPr>
              <a:t>Intel Confidential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975639" y="6364722"/>
            <a:ext cx="992711" cy="381000"/>
            <a:chOff x="7846489" y="6227736"/>
            <a:chExt cx="992711" cy="381000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8077200" y="6227736"/>
              <a:ext cx="762000" cy="381000"/>
            </a:xfrm>
            <a:prstGeom prst="roundRect">
              <a:avLst/>
            </a:prstGeom>
            <a:solidFill>
              <a:srgbClr val="0860A8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288" tIns="45704" rIns="18288" bIns="45704" rtlCol="0" anchor="ctr"/>
            <a:lstStyle/>
            <a:p>
              <a:pPr marL="0" marR="0" lvl="0" indent="0" defTabSz="9140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    Corporate              </a:t>
              </a:r>
            </a:p>
            <a:p>
              <a:pPr marL="0" marR="0" lvl="0" indent="0" defTabSz="9140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      Design</a:t>
              </a:r>
            </a:p>
            <a:p>
              <a:pPr marL="0" marR="0" lvl="0" indent="0" defTabSz="9140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    Solutions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" name="Picture 5" descr="DTS-globe3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846489" y="6227736"/>
              <a:ext cx="383111" cy="381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7" r:id="rId2"/>
    <p:sldLayoutId id="2147483758" r:id="rId3"/>
    <p:sldLayoutId id="2147483759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70" r:id="rId12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860A8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rgbClr val="0860A8"/>
        </a:buClr>
        <a:buFont typeface="Wingdings" pitchFamily="2" charset="2"/>
        <a:buNone/>
        <a:defRPr sz="2000">
          <a:solidFill>
            <a:srgbClr val="0860A8"/>
          </a:solidFill>
          <a:latin typeface="+mn-lt"/>
          <a:ea typeface="+mn-ea"/>
          <a:cs typeface="+mn-cs"/>
        </a:defRPr>
      </a:lvl1pPr>
      <a:lvl2pPr marL="227013" indent="-227013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rgbClr val="A50021"/>
        </a:buClr>
        <a:buSzPct val="125000"/>
        <a:buFont typeface="Arial" pitchFamily="34" charset="0"/>
        <a:buChar char="•"/>
        <a:defRPr sz="1800">
          <a:solidFill>
            <a:srgbClr val="A50021"/>
          </a:solidFill>
          <a:latin typeface="+mn-lt"/>
          <a:cs typeface="+mn-cs"/>
        </a:defRPr>
      </a:lvl2pPr>
      <a:lvl3pPr marL="461963" indent="-23495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rgbClr val="777777"/>
        </a:buClr>
        <a:buSzPct val="100000"/>
        <a:buFont typeface="ZapfChancery" pitchFamily="18" charset="0"/>
        <a:buChar char="–"/>
        <a:defRPr>
          <a:solidFill>
            <a:srgbClr val="777777"/>
          </a:solidFill>
          <a:latin typeface="+mn-lt"/>
          <a:cs typeface="+mn-cs"/>
        </a:defRPr>
      </a:lvl3pPr>
      <a:lvl4pPr marL="687388" indent="-225425" algn="l" rtl="0" eaLnBrk="0" fontAlgn="base" hangingPunct="0">
        <a:spcBef>
          <a:spcPct val="20000"/>
        </a:spcBef>
        <a:spcAft>
          <a:spcPct val="0"/>
        </a:spcAft>
        <a:buClr>
          <a:srgbClr val="0860A8"/>
        </a:buClr>
        <a:buSzPct val="125000"/>
        <a:buFont typeface="Arial" pitchFamily="34" charset="0"/>
        <a:buChar char="•"/>
        <a:defRPr sz="1600">
          <a:solidFill>
            <a:srgbClr val="0860A8"/>
          </a:solidFill>
          <a:latin typeface="+mn-lt"/>
          <a:cs typeface="+mn-cs"/>
        </a:defRPr>
      </a:lvl4pPr>
      <a:lvl5pPr marL="914400" indent="-227013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100000"/>
        <a:buFont typeface="ZapfChancery" pitchFamily="18" charset="0"/>
        <a:buChar char="–"/>
        <a:defRPr sz="1600">
          <a:solidFill>
            <a:srgbClr val="A50021"/>
          </a:solidFill>
          <a:latin typeface="+mn-lt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6" name="Rectangle 8"/>
          <p:cNvSpPr>
            <a:spLocks noChangeArrowheads="1"/>
          </p:cNvSpPr>
          <p:nvPr userDrawn="1"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 userDrawn="1"/>
        </p:nvSpPr>
        <p:spPr bwMode="auto">
          <a:xfrm>
            <a:off x="3205163" y="6667500"/>
            <a:ext cx="2724150" cy="1524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000" dirty="0">
                <a:solidFill>
                  <a:srgbClr val="FFFFFF"/>
                </a:solidFill>
                <a:effectLst/>
                <a:cs typeface="+mn-cs"/>
              </a:rPr>
              <a:t>Intel Confidential – Internal Only</a:t>
            </a:r>
          </a:p>
        </p:txBody>
      </p:sp>
      <p:pic>
        <p:nvPicPr>
          <p:cNvPr id="2052" name="Picture 11" descr="intel_rgb_1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2192338" y="1155700"/>
            <a:ext cx="4795837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chemeClr val="tx1"/>
          </a:solidFill>
          <a:latin typeface="+mn-lt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sdes.intel.com/home/default.html#article?id=15039964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157192" y="4174066"/>
            <a:ext cx="7754937" cy="1100059"/>
          </a:xfrm>
        </p:spPr>
        <p:txBody>
          <a:bodyPr/>
          <a:lstStyle/>
          <a:p>
            <a:r>
              <a:rPr lang="en-US" dirty="0" smtClean="0">
                <a:solidFill>
                  <a:srgbClr val="064478"/>
                </a:solidFill>
              </a:rPr>
              <a:t>Yong Kim</a:t>
            </a:r>
          </a:p>
          <a:p>
            <a:r>
              <a:rPr lang="en-US" dirty="0" smtClean="0">
                <a:solidFill>
                  <a:srgbClr val="064478"/>
                </a:solidFill>
              </a:rPr>
              <a:t>Hartej Singh</a:t>
            </a:r>
          </a:p>
          <a:p>
            <a:r>
              <a:rPr lang="en-US" dirty="0" smtClean="0">
                <a:solidFill>
                  <a:srgbClr val="064478"/>
                </a:solidFill>
              </a:rPr>
              <a:t>2015 WW42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CDC IP Potential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46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582230" cy="748770"/>
          </a:xfrm>
        </p:spPr>
        <p:txBody>
          <a:bodyPr/>
          <a:lstStyle/>
          <a:p>
            <a:pPr marL="522288" indent="-285750"/>
            <a:r>
              <a:rPr lang="en-US" b="0" dirty="0" smtClean="0"/>
              <a:t>CDC </a:t>
            </a:r>
            <a:r>
              <a:rPr lang="en-US" sz="2400" b="0" dirty="0" smtClean="0"/>
              <a:t>(Clock Domain Controller)</a:t>
            </a:r>
            <a:r>
              <a:rPr lang="en-US" b="0" dirty="0" smtClean="0"/>
              <a:t>: Potential Issues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286" y="870104"/>
            <a:ext cx="8407400" cy="509706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Two potential issues: </a:t>
            </a:r>
          </a:p>
          <a:p>
            <a:pPr marL="522288" lvl="2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These are applicable to the CDC (Clock Domain Controller) sub-IP – part of PGCB family of sub-IPs </a:t>
            </a:r>
          </a:p>
          <a:p>
            <a:pPr marL="522288" lvl="2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Not seen in any Si; considered to be very low risk; information is being provided proactively to ensure full transparency</a:t>
            </a:r>
          </a:p>
          <a:p>
            <a:pPr marL="522288" lvl="2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Any IP block using the CDC should be aware of these issues  </a:t>
            </a:r>
          </a:p>
          <a:p>
            <a:pPr marL="522288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When meta-stability modeling is enabled </a:t>
            </a:r>
            <a:r>
              <a:rPr lang="en-US" sz="1400" dirty="0" smtClean="0"/>
              <a:t>(i.e. </a:t>
            </a:r>
            <a:r>
              <a:rPr lang="en-US" sz="1400" dirty="0"/>
              <a:t>-1, +1 mode), IP blocks may see one or both of </a:t>
            </a:r>
            <a:r>
              <a:rPr lang="en-US" sz="1400" dirty="0" smtClean="0"/>
              <a:t>the issues below.</a:t>
            </a:r>
          </a:p>
          <a:p>
            <a:pPr marL="522288" lvl="2" indent="-285750"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860A8"/>
                </a:solidFill>
              </a:rPr>
              <a:t>Description</a:t>
            </a:r>
          </a:p>
          <a:p>
            <a:pPr marL="747713" lvl="3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Issue 1: Failure to enter IP-Accessible PG state (may result in higher SOC power)</a:t>
            </a:r>
          </a:p>
          <a:p>
            <a:pPr marL="860425" lvl="4" indent="-171450"/>
            <a:r>
              <a:rPr lang="en-US" sz="1200" dirty="0" smtClean="0">
                <a:solidFill>
                  <a:srgbClr val="777777"/>
                </a:solidFill>
              </a:rPr>
              <a:t>CDC does not assert </a:t>
            </a:r>
            <a:r>
              <a:rPr lang="en-US" sz="1200" dirty="0" err="1" smtClean="0">
                <a:solidFill>
                  <a:srgbClr val="777777"/>
                </a:solidFill>
              </a:rPr>
              <a:t>pwrgate_ready</a:t>
            </a:r>
            <a:r>
              <a:rPr lang="en-US" sz="1200" dirty="0" smtClean="0">
                <a:solidFill>
                  <a:srgbClr val="777777"/>
                </a:solidFill>
              </a:rPr>
              <a:t> signal (even though conditions are appropriate), hence prevents </a:t>
            </a:r>
            <a:r>
              <a:rPr lang="en-US" sz="1200" dirty="0">
                <a:solidFill>
                  <a:srgbClr val="777777"/>
                </a:solidFill>
              </a:rPr>
              <a:t>PGCB from entering PG state.  </a:t>
            </a:r>
          </a:p>
          <a:p>
            <a:pPr marL="860425" lvl="4" indent="-171450"/>
            <a:r>
              <a:rPr lang="en-US" sz="1200" dirty="0" smtClean="0">
                <a:solidFill>
                  <a:srgbClr val="777777"/>
                </a:solidFill>
              </a:rPr>
              <a:t>NOTE: CDC does </a:t>
            </a:r>
            <a:r>
              <a:rPr lang="en-US" sz="1200" dirty="0">
                <a:solidFill>
                  <a:srgbClr val="777777"/>
                </a:solidFill>
              </a:rPr>
              <a:t>not hang </a:t>
            </a:r>
            <a:r>
              <a:rPr lang="en-US" sz="1200" dirty="0" smtClean="0">
                <a:solidFill>
                  <a:srgbClr val="777777"/>
                </a:solidFill>
              </a:rPr>
              <a:t>but exits this state when the IP next asserts one or more of the input </a:t>
            </a:r>
            <a:r>
              <a:rPr lang="en-US" sz="1200" dirty="0" err="1" smtClean="0">
                <a:solidFill>
                  <a:srgbClr val="777777"/>
                </a:solidFill>
              </a:rPr>
              <a:t>gclk_req</a:t>
            </a:r>
            <a:r>
              <a:rPr lang="en-US" sz="1200" dirty="0" smtClean="0">
                <a:solidFill>
                  <a:srgbClr val="777777"/>
                </a:solidFill>
              </a:rPr>
              <a:t>* signals to the CDC</a:t>
            </a:r>
            <a:r>
              <a:rPr lang="en-US" sz="1200" dirty="0" smtClean="0">
                <a:solidFill>
                  <a:srgbClr val="777777"/>
                </a:solidFill>
              </a:rPr>
              <a:t>.</a:t>
            </a:r>
          </a:p>
          <a:p>
            <a:pPr marL="860425" lvl="4" indent="-171450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hsdes.intel.com/home/default.html#article?id=1503996414</a:t>
            </a:r>
            <a:endParaRPr lang="en-US" sz="1200" dirty="0">
              <a:solidFill>
                <a:srgbClr val="777777"/>
              </a:solidFill>
            </a:endParaRP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dirty="0" smtClean="0"/>
              <a:t>Issue 2: Failure to enter IP-Inaccessible PG state (release 1.20 of PGCB/CDC only)</a:t>
            </a:r>
          </a:p>
          <a:p>
            <a:pPr marL="860425" lvl="4" indent="-171450"/>
            <a:r>
              <a:rPr lang="en-US" sz="1200" dirty="0" smtClean="0">
                <a:solidFill>
                  <a:srgbClr val="777777"/>
                </a:solidFill>
              </a:rPr>
              <a:t>If </a:t>
            </a:r>
            <a:r>
              <a:rPr lang="en-US" sz="1200" dirty="0">
                <a:solidFill>
                  <a:srgbClr val="777777"/>
                </a:solidFill>
              </a:rPr>
              <a:t>an IP </a:t>
            </a:r>
            <a:r>
              <a:rPr lang="en-US" sz="1200" dirty="0" smtClean="0">
                <a:solidFill>
                  <a:srgbClr val="777777"/>
                </a:solidFill>
              </a:rPr>
              <a:t>keeps one or more </a:t>
            </a:r>
            <a:r>
              <a:rPr lang="en-US" sz="1200" dirty="0" err="1" smtClean="0">
                <a:solidFill>
                  <a:srgbClr val="777777"/>
                </a:solidFill>
              </a:rPr>
              <a:t>gclk_req</a:t>
            </a:r>
            <a:r>
              <a:rPr lang="en-US" sz="1200" dirty="0">
                <a:solidFill>
                  <a:srgbClr val="777777"/>
                </a:solidFill>
              </a:rPr>
              <a:t>_* </a:t>
            </a:r>
            <a:r>
              <a:rPr lang="en-US" sz="1200" dirty="0" smtClean="0">
                <a:solidFill>
                  <a:srgbClr val="777777"/>
                </a:solidFill>
              </a:rPr>
              <a:t>inputs asserted after receiving </a:t>
            </a:r>
            <a:r>
              <a:rPr lang="en-US" sz="1200" dirty="0" err="1" smtClean="0">
                <a:solidFill>
                  <a:srgbClr val="777777"/>
                </a:solidFill>
              </a:rPr>
              <a:t>ForcePwrgatePOK</a:t>
            </a:r>
            <a:r>
              <a:rPr lang="en-US" sz="1200" dirty="0" smtClean="0">
                <a:solidFill>
                  <a:srgbClr val="777777"/>
                </a:solidFill>
              </a:rPr>
              <a:t> message, under certain </a:t>
            </a:r>
            <a:r>
              <a:rPr lang="en-US" sz="1200" dirty="0" err="1" smtClean="0">
                <a:solidFill>
                  <a:srgbClr val="777777"/>
                </a:solidFill>
              </a:rPr>
              <a:t>metastability</a:t>
            </a:r>
            <a:r>
              <a:rPr lang="en-US" sz="1200" dirty="0" smtClean="0">
                <a:solidFill>
                  <a:srgbClr val="777777"/>
                </a:solidFill>
              </a:rPr>
              <a:t> modeling conditions, CDC may prevent PG entry: Potential hang (global reset cause</a:t>
            </a:r>
            <a:r>
              <a:rPr lang="en-US" sz="1200" dirty="0" smtClean="0">
                <a:solidFill>
                  <a:srgbClr val="777777"/>
                </a:solidFill>
              </a:rPr>
              <a:t>).</a:t>
            </a:r>
          </a:p>
          <a:p>
            <a:pPr marL="860425" lvl="4" indent="-1714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smtClean="0"/>
              <a:t>hsdes.intel.com/home/default.html#article?id=1504001217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October 15,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00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68263"/>
            <a:ext cx="8410575" cy="642937"/>
          </a:xfrm>
        </p:spPr>
        <p:txBody>
          <a:bodyPr/>
          <a:lstStyle/>
          <a:p>
            <a:r>
              <a:rPr lang="en-US" dirty="0" smtClean="0"/>
              <a:t>Issue 1: IP-Accessible PG Issue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October </a:t>
            </a:r>
            <a:r>
              <a:rPr lang="en-US" dirty="0" smtClean="0"/>
              <a:t>15, 2015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387"/>
            <a:ext cx="9026276" cy="50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94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Determine the minimum time between the gclock_req_(a)synch input negation to domain_lock assertion (CDC_PGATE state).</a:t>
            </a:r>
          </a:p>
          <a:p>
            <a:pPr marL="579438" lvl="2" indent="-342900">
              <a:buFont typeface="Wingdings" panose="05000000000000000000" pitchFamily="2" charset="2"/>
              <a:buChar char="q"/>
            </a:pPr>
            <a:r>
              <a:rPr lang="en-US" sz="1200" dirty="0" smtClean="0"/>
              <a:t>CDC provides configuration inputs for IPs to program delays in some state transition. Following two configuration input can be programmed to avoid the race condition.</a:t>
            </a:r>
          </a:p>
          <a:p>
            <a:pPr marL="579438" lvl="2" indent="-342900"/>
            <a:r>
              <a:rPr lang="en-US" sz="1050" b="1" dirty="0" err="1"/>
              <a:t>cfg_clkgate_holdoff</a:t>
            </a:r>
            <a:r>
              <a:rPr lang="en-US" sz="1050" b="1" dirty="0"/>
              <a:t>[3:0</a:t>
            </a:r>
            <a:r>
              <a:rPr lang="en-US" sz="1050" b="1" dirty="0" smtClean="0"/>
              <a:t>], </a:t>
            </a:r>
            <a:r>
              <a:rPr lang="en-US" sz="1050" b="1" dirty="0" err="1" smtClean="0"/>
              <a:t>cfg_pwrgate_holdoff</a:t>
            </a:r>
            <a:r>
              <a:rPr lang="en-US" sz="1050" b="1" dirty="0" smtClean="0"/>
              <a:t>[3:0</a:t>
            </a:r>
            <a:r>
              <a:rPr lang="en-US" sz="1050" b="1" dirty="0"/>
              <a:t>] </a:t>
            </a:r>
            <a:endParaRPr lang="en-US" sz="1050" b="1" dirty="0" smtClean="0"/>
          </a:p>
          <a:p>
            <a:pPr marL="579438" lvl="2" indent="-342900"/>
            <a:r>
              <a:rPr lang="en-US" sz="1400" dirty="0"/>
              <a:t>	</a:t>
            </a:r>
            <a:endParaRPr lang="en-US" sz="1400" dirty="0" smtClean="0"/>
          </a:p>
          <a:p>
            <a:pPr marL="579438" lvl="2" indent="-342900"/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Check if the calculated minimum delay is greater than the minimum PGCB cycle required to avoid this issue</a:t>
            </a:r>
          </a:p>
          <a:p>
            <a:pPr marL="461963" lvl="3" indent="0">
              <a:buNone/>
            </a:pPr>
            <a:endParaRPr lang="en-US" sz="1400" dirty="0" smtClean="0"/>
          </a:p>
          <a:p>
            <a:pPr marL="461963" lvl="3" indent="0">
              <a:buNone/>
            </a:pPr>
            <a:endParaRPr lang="en-US" sz="1400" dirty="0"/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200" b="1" dirty="0" smtClean="0"/>
              <a:t>Min PGCB Cycle = 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sz="1200" b="1" dirty="0" smtClean="0">
                <a:solidFill>
                  <a:srgbClr val="C00000"/>
                </a:solidFill>
              </a:rPr>
              <a:t> (recommended) </a:t>
            </a:r>
            <a:r>
              <a:rPr lang="en-US" sz="1200" dirty="0" smtClean="0"/>
              <a:t>:covers (-1, +1), (-1, 0) and (0, +1) delay models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200" b="1" dirty="0"/>
              <a:t>Min PGCB Cycle</a:t>
            </a:r>
            <a:r>
              <a:rPr lang="en-US" sz="1200" b="1" dirty="0" smtClean="0"/>
              <a:t> =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1 (minimum) </a:t>
            </a:r>
            <a:r>
              <a:rPr lang="en-US" sz="1200" dirty="0" smtClean="0"/>
              <a:t>:covers only (-1, 0) or (0, +1) delay models 	</a:t>
            </a:r>
            <a:endParaRPr lang="en-US" sz="1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If Step 2 is </a:t>
            </a:r>
            <a:r>
              <a:rPr lang="en-US" sz="1400" b="1" dirty="0" smtClean="0">
                <a:solidFill>
                  <a:srgbClr val="00B050"/>
                </a:solidFill>
              </a:rPr>
              <a:t>True</a:t>
            </a:r>
            <a:r>
              <a:rPr lang="en-US" sz="1400" dirty="0" smtClean="0"/>
              <a:t>: No action required </a:t>
            </a:r>
            <a:r>
              <a:rPr lang="en-US" sz="1400" dirty="0" smtClean="0">
                <a:solidFill>
                  <a:srgbClr val="00B050"/>
                </a:solidFill>
              </a:rPr>
              <a:t>(you can stop here)</a:t>
            </a:r>
            <a:endParaRPr lang="en-US" sz="1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If Step 2 is </a:t>
            </a:r>
            <a:r>
              <a:rPr lang="en-US" sz="1400" b="1" dirty="0" smtClean="0">
                <a:solidFill>
                  <a:srgbClr val="FF0000"/>
                </a:solidFill>
              </a:rPr>
              <a:t>False</a:t>
            </a:r>
            <a:r>
              <a:rPr lang="en-US" sz="1400" dirty="0" smtClean="0"/>
              <a:t>: </a:t>
            </a:r>
          </a:p>
          <a:p>
            <a:pPr marL="579438" lvl="2" indent="-342900">
              <a:buFont typeface="+mj-lt"/>
              <a:buAutoNum type="arabicPeriod"/>
            </a:pPr>
            <a:r>
              <a:rPr lang="en-US" sz="1200" dirty="0" smtClean="0"/>
              <a:t>Increase the POR value for the counters given above until Step 2 is true. </a:t>
            </a:r>
          </a:p>
          <a:p>
            <a:pPr marL="579438" lvl="2" indent="-342900">
              <a:buFont typeface="+mj-lt"/>
              <a:buAutoNum type="arabicPeriod"/>
            </a:pPr>
            <a:r>
              <a:rPr lang="en-US" sz="1200" dirty="0" smtClean="0"/>
              <a:t>If the value is not programmable, or the counter bits (specified through ITBITS parameter) are limited</a:t>
            </a:r>
          </a:p>
          <a:p>
            <a:pPr marL="1031875" lvl="4" indent="-342900">
              <a:buFont typeface="+mj-lt"/>
              <a:buAutoNum type="arabicPeriod"/>
            </a:pPr>
            <a:r>
              <a:rPr lang="en-US" sz="1200" dirty="0" smtClean="0"/>
              <a:t>If project RTL is frozen, see next foil. </a:t>
            </a:r>
          </a:p>
          <a:p>
            <a:pPr marL="1031875" lvl="4" indent="-342900">
              <a:buFont typeface="+mj-lt"/>
              <a:buAutoNum type="arabicPeriod"/>
            </a:pPr>
            <a:r>
              <a:rPr lang="en-US" sz="1200" dirty="0"/>
              <a:t>I</a:t>
            </a:r>
            <a:r>
              <a:rPr lang="en-US" sz="1200" dirty="0" smtClean="0"/>
              <a:t>f project RTL is not frozen, the IP should change the value of the counters (preferably make it programmable) and/or update value of ITBITS parameter so that equation in Step 2 holds true. 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1: Recommendation for IP blocks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October 15, 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2563" y="2113368"/>
            <a:ext cx="6697979" cy="415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763" lvl="2"/>
            <a:r>
              <a:rPr lang="en-US" sz="1200" dirty="0"/>
              <a:t>T</a:t>
            </a:r>
            <a:r>
              <a:rPr lang="en-US" sz="1200" baseline="-25000" dirty="0"/>
              <a:t>domain_lock</a:t>
            </a:r>
            <a:r>
              <a:rPr lang="en-US" sz="1200" dirty="0"/>
              <a:t>  </a:t>
            </a:r>
            <a:r>
              <a:rPr lang="en-US" sz="1200" dirty="0" smtClean="0"/>
              <a:t>	= </a:t>
            </a:r>
            <a:r>
              <a:rPr lang="en-US" sz="900" dirty="0"/>
              <a:t>Time between gclock_req_async fall to domain_locked rise in Main </a:t>
            </a:r>
            <a:r>
              <a:rPr lang="en-US" sz="900" dirty="0" smtClean="0"/>
              <a:t>Clock </a:t>
            </a:r>
            <a:r>
              <a:rPr lang="en-US" sz="900" dirty="0"/>
              <a:t>Domain </a:t>
            </a:r>
          </a:p>
          <a:p>
            <a:pPr marL="4763" lvl="2"/>
            <a:r>
              <a:rPr lang="en-US" sz="900" dirty="0"/>
              <a:t>	</a:t>
            </a:r>
            <a:r>
              <a:rPr lang="en-US" sz="900" dirty="0" smtClean="0"/>
              <a:t>= </a:t>
            </a:r>
            <a:r>
              <a:rPr lang="en-US" sz="900" dirty="0"/>
              <a:t>(2^clkgate_holdoff+2^pwrgate_holdoff+8) * Func. Clk </a:t>
            </a:r>
            <a:r>
              <a:rPr lang="en-US" sz="900" dirty="0" smtClean="0"/>
              <a:t>period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852485" y="3164083"/>
            <a:ext cx="5184433" cy="40011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3"/>
            <a:r>
              <a:rPr lang="en-US" sz="2000" b="1" dirty="0"/>
              <a:t>T</a:t>
            </a:r>
            <a:r>
              <a:rPr lang="en-US" sz="2000" b="1" baseline="-25000" dirty="0"/>
              <a:t>domain_lock</a:t>
            </a:r>
            <a:r>
              <a:rPr lang="en-US" sz="1400" baseline="-25000" dirty="0"/>
              <a:t>  </a:t>
            </a:r>
            <a:r>
              <a:rPr lang="en-US" sz="1400" dirty="0"/>
              <a:t>&gt;= (</a:t>
            </a:r>
            <a:r>
              <a:rPr lang="en-US" sz="1400" dirty="0" smtClean="0"/>
              <a:t>Min PGCB Cycle) </a:t>
            </a:r>
            <a:r>
              <a:rPr lang="en-US" sz="1400" dirty="0"/>
              <a:t>* </a:t>
            </a:r>
            <a:r>
              <a:rPr lang="en-US" sz="1400" dirty="0" smtClean="0"/>
              <a:t>(PGCB_period)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766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982663"/>
            <a:ext cx="8668870" cy="50165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Scenario: Following 3 conditions are true</a:t>
            </a:r>
          </a:p>
          <a:p>
            <a:pPr marL="522288" lvl="2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SOC RTL is frozen</a:t>
            </a:r>
          </a:p>
          <a:p>
            <a:pPr marL="522288" lvl="2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IP Step 2 (from previous foil) is not True</a:t>
            </a:r>
          </a:p>
          <a:p>
            <a:pPr marL="522288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T</a:t>
            </a:r>
            <a:r>
              <a:rPr lang="en-US" sz="1400" dirty="0" smtClean="0"/>
              <a:t>he counter values (see previous foil) are not programmable</a:t>
            </a:r>
          </a:p>
          <a:p>
            <a:pPr marL="236538" lvl="2" indent="0">
              <a:buNone/>
            </a:pPr>
            <a:endParaRPr lang="en-US" sz="1400" dirty="0" smtClean="0"/>
          </a:p>
          <a:p>
            <a:pPr marL="747713" lvl="3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Check with SD team for the given SOC if the following is true (Will </a:t>
            </a:r>
            <a:r>
              <a:rPr lang="en-US" sz="1400" b="1" dirty="0"/>
              <a:t>not</a:t>
            </a:r>
            <a:r>
              <a:rPr lang="en-US" sz="1400" dirty="0"/>
              <a:t> fail </a:t>
            </a:r>
            <a:r>
              <a:rPr lang="en-US" sz="1400" dirty="0" smtClean="0"/>
              <a:t>if true).</a:t>
            </a:r>
          </a:p>
          <a:p>
            <a:pPr marL="461963" lvl="3" indent="0">
              <a:buNone/>
            </a:pPr>
            <a:r>
              <a:rPr lang="en-US" sz="1400" dirty="0" smtClean="0"/>
              <a:t>  </a:t>
            </a:r>
            <a:endParaRPr lang="en-US" sz="1400" dirty="0"/>
          </a:p>
          <a:p>
            <a:pPr marL="0" lvl="1" indent="-7937">
              <a:buNone/>
            </a:pPr>
            <a:r>
              <a:rPr lang="en-US" sz="1200" b="1" dirty="0" smtClean="0">
                <a:solidFill>
                  <a:srgbClr val="FF99FF"/>
                </a:solidFill>
              </a:rPr>
              <a:t>                T</a:t>
            </a:r>
            <a:r>
              <a:rPr lang="en-US" sz="1200" b="1" baseline="-25000" dirty="0" smtClean="0">
                <a:solidFill>
                  <a:srgbClr val="FF99FF"/>
                </a:solidFill>
              </a:rPr>
              <a:t>domain_lock</a:t>
            </a:r>
            <a:r>
              <a:rPr lang="en-US" sz="1200" dirty="0"/>
              <a:t>  </a:t>
            </a:r>
            <a:r>
              <a:rPr lang="en-US" sz="1200" b="1" dirty="0"/>
              <a:t>&gt; </a:t>
            </a:r>
            <a:r>
              <a:rPr lang="en-US" sz="1200" dirty="0"/>
              <a:t>  </a:t>
            </a:r>
            <a:r>
              <a:rPr lang="en-US" sz="1200" b="1" dirty="0">
                <a:solidFill>
                  <a:srgbClr val="7030A0"/>
                </a:solidFill>
              </a:rPr>
              <a:t>ABS(clock skew between D-sync </a:t>
            </a:r>
            <a:r>
              <a:rPr lang="en-US" sz="1200" b="1" dirty="0" smtClean="0">
                <a:solidFill>
                  <a:srgbClr val="7030A0"/>
                </a:solidFill>
              </a:rPr>
              <a:t>Flops given in figure for Issue 1) 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	</a:t>
            </a:r>
            <a:r>
              <a:rPr lang="en-US" sz="1200" b="1" dirty="0" smtClean="0">
                <a:solidFill>
                  <a:srgbClr val="7030A0"/>
                </a:solidFill>
              </a:rPr>
              <a:t>		    </a:t>
            </a:r>
            <a:r>
              <a:rPr lang="en-US" sz="1200" b="1" dirty="0" smtClean="0"/>
              <a:t>+ </a:t>
            </a:r>
            <a:r>
              <a:rPr lang="en-US" sz="1200" b="1" dirty="0">
                <a:solidFill>
                  <a:srgbClr val="FF0000"/>
                </a:solidFill>
              </a:rPr>
              <a:t>Delay to PGCB D-sync D pin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 </a:t>
            </a:r>
          </a:p>
          <a:p>
            <a:r>
              <a:rPr lang="en-US" sz="1200" dirty="0" smtClean="0"/>
              <a:t>Where </a:t>
            </a:r>
            <a:r>
              <a:rPr lang="en-US" sz="1200" b="1" dirty="0" smtClean="0"/>
              <a:t>Min</a:t>
            </a:r>
            <a:r>
              <a:rPr lang="en-US" sz="1200" b="1" dirty="0" smtClean="0">
                <a:solidFill>
                  <a:srgbClr val="FF99FF"/>
                </a:solidFill>
              </a:rPr>
              <a:t> T</a:t>
            </a:r>
            <a:r>
              <a:rPr lang="en-US" sz="1200" b="1" baseline="-25000" dirty="0" smtClean="0">
                <a:solidFill>
                  <a:srgbClr val="FF99FF"/>
                </a:solidFill>
              </a:rPr>
              <a:t>domain_lock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b="1" dirty="0"/>
              <a:t>greater than (2^clkgate_holdoff+2^pwrgate_holdoff+8) * Func. </a:t>
            </a:r>
            <a:r>
              <a:rPr lang="en-US" sz="1200" b="1" dirty="0" err="1"/>
              <a:t>Clk</a:t>
            </a:r>
            <a:r>
              <a:rPr lang="en-US" sz="1200" b="1" dirty="0"/>
              <a:t> period</a:t>
            </a:r>
          </a:p>
          <a:p>
            <a:r>
              <a:rPr lang="en-US" sz="1200" b="1" dirty="0">
                <a:solidFill>
                  <a:srgbClr val="FF99FF"/>
                </a:solidFill>
              </a:rPr>
              <a:t>	              </a:t>
            </a:r>
            <a:r>
              <a:rPr lang="en-US" sz="1200" dirty="0" smtClean="0"/>
              <a:t>*Note that </a:t>
            </a:r>
            <a:r>
              <a:rPr lang="en-US" sz="1200" b="1" dirty="0">
                <a:solidFill>
                  <a:srgbClr val="FF99FF"/>
                </a:solidFill>
              </a:rPr>
              <a:t>T</a:t>
            </a:r>
            <a:r>
              <a:rPr lang="en-US" sz="1200" b="1" baseline="-25000" dirty="0">
                <a:solidFill>
                  <a:srgbClr val="FF99FF"/>
                </a:solidFill>
              </a:rPr>
              <a:t>domain_lock </a:t>
            </a:r>
            <a:r>
              <a:rPr lang="en-US" sz="1200" dirty="0" smtClean="0"/>
              <a:t>is greater than 10 </a:t>
            </a:r>
            <a:r>
              <a:rPr lang="en-US" sz="1200" dirty="0"/>
              <a:t>main clk periods </a:t>
            </a:r>
            <a:r>
              <a:rPr lang="en-US" sz="1100" dirty="0"/>
              <a:t>	</a:t>
            </a:r>
            <a:r>
              <a:rPr lang="en-US" sz="1200" dirty="0" smtClean="0"/>
              <a:t>			</a:t>
            </a:r>
          </a:p>
          <a:p>
            <a:r>
              <a:rPr lang="en-US" sz="1400" dirty="0" smtClean="0"/>
              <a:t>	</a:t>
            </a:r>
            <a:endParaRPr lang="en-US" sz="1400" b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dirty="0"/>
              <a:t>If this is not true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dirty="0"/>
              <a:t>Option 1: SD </a:t>
            </a:r>
            <a:r>
              <a:rPr lang="en-US" sz="1400" dirty="0" smtClean="0"/>
              <a:t>Fix</a:t>
            </a:r>
            <a:endParaRPr lang="en-US" sz="1400" b="1" dirty="0" smtClean="0"/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dirty="0" smtClean="0"/>
              <a:t>Option 2: Get hot fix RTL from CDC team and perform ECO (relatively simple change)</a:t>
            </a:r>
            <a:endParaRPr lang="en-US" dirty="0"/>
          </a:p>
          <a:p>
            <a:pPr marL="461963" lvl="3" indent="0">
              <a:buNone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1: Recommendation for IP blocks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October 15, 2015</a:t>
            </a:r>
          </a:p>
        </p:txBody>
      </p:sp>
    </p:spTree>
    <p:extLst>
      <p:ext uri="{BB962C8B-B14F-4D97-AF65-F5344CB8AC3E}">
        <p14:creationId xmlns:p14="http://schemas.microsoft.com/office/powerpoint/2010/main" val="1130612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70381"/>
            <a:ext cx="8410575" cy="653520"/>
          </a:xfrm>
        </p:spPr>
        <p:txBody>
          <a:bodyPr/>
          <a:lstStyle/>
          <a:p>
            <a:r>
              <a:rPr lang="en-US" dirty="0" smtClean="0"/>
              <a:t>Issue 2: IP-Inaccessible PG (rev 1.20)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October 15, 2015</a:t>
            </a:r>
          </a:p>
        </p:txBody>
      </p:sp>
      <p:sp>
        <p:nvSpPr>
          <p:cNvPr id="5" name="Rectangle 4"/>
          <p:cNvSpPr/>
          <p:nvPr/>
        </p:nvSpPr>
        <p:spPr>
          <a:xfrm>
            <a:off x="-12211" y="608830"/>
            <a:ext cx="928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rgbClr val="FF0000"/>
                </a:solidFill>
                <a:effectLst/>
              </a:rPr>
              <a:t>If </a:t>
            </a:r>
            <a:r>
              <a:rPr lang="en-US" sz="1400" b="1" dirty="0">
                <a:solidFill>
                  <a:srgbClr val="FF0000"/>
                </a:solidFill>
                <a:effectLst/>
              </a:rPr>
              <a:t>gclk_req_* remains high during </a:t>
            </a:r>
            <a:r>
              <a:rPr lang="en-US" sz="1400" b="1" dirty="0" smtClean="0">
                <a:solidFill>
                  <a:srgbClr val="FF0000"/>
                </a:solidFill>
                <a:effectLst/>
              </a:rPr>
              <a:t>IP-Inaccessible </a:t>
            </a:r>
            <a:r>
              <a:rPr lang="en-US" sz="1400" b="1" dirty="0">
                <a:solidFill>
                  <a:srgbClr val="FF0000"/>
                </a:solidFill>
                <a:effectLst/>
              </a:rPr>
              <a:t>PG </a:t>
            </a:r>
            <a:r>
              <a:rPr lang="en-US" sz="1400" b="1" dirty="0" smtClean="0">
                <a:solidFill>
                  <a:srgbClr val="FF0000"/>
                </a:solidFill>
                <a:effectLst/>
              </a:rPr>
              <a:t>entry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rgbClr val="FF0000"/>
                </a:solidFill>
                <a:effectLst/>
              </a:rPr>
              <a:t>If domain_locked (0-&gt;1) gets captured 1 PGCB clock earlier than </a:t>
            </a:r>
            <a:r>
              <a:rPr lang="en-US" sz="1400" b="1" dirty="0" err="1" smtClean="0">
                <a:solidFill>
                  <a:srgbClr val="FF0000"/>
                </a:solidFill>
                <a:effectLst/>
              </a:rPr>
              <a:t>ism_locked_f</a:t>
            </a:r>
            <a:r>
              <a:rPr lang="en-US" sz="1400" b="1" dirty="0" smtClean="0">
                <a:solidFill>
                  <a:srgbClr val="FF0000"/>
                </a:solidFill>
                <a:effectLst/>
              </a:rPr>
              <a:t> (0-&gt;1).</a:t>
            </a:r>
            <a:endParaRPr lang="en-US" sz="1400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1052918"/>
            <a:ext cx="7728439" cy="49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44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For all IP blocks that use the CDC (PGCB rev 1.20 release), please check with SOC Physical design team (SD team) for the following:</a:t>
            </a:r>
          </a:p>
          <a:p>
            <a:pPr marL="0" indent="0"/>
            <a:endParaRPr lang="en-US" sz="1600" dirty="0" smtClean="0"/>
          </a:p>
          <a:p>
            <a:pPr marL="0" indent="0"/>
            <a:r>
              <a:rPr lang="en-US" sz="1200" b="1" dirty="0" smtClean="0">
                <a:solidFill>
                  <a:srgbClr val="FF99FF"/>
                </a:solidFill>
              </a:rPr>
              <a:t>ism_locked </a:t>
            </a:r>
            <a:r>
              <a:rPr lang="en-US" sz="1200" b="1" dirty="0">
                <a:solidFill>
                  <a:srgbClr val="FF99FF"/>
                </a:solidFill>
              </a:rPr>
              <a:t>delay to D-synch</a:t>
            </a:r>
            <a:r>
              <a:rPr lang="en-US" sz="1200" dirty="0"/>
              <a:t> </a:t>
            </a:r>
            <a:r>
              <a:rPr lang="en-US" sz="1400" b="1" dirty="0"/>
              <a:t>&lt; </a:t>
            </a:r>
            <a:r>
              <a:rPr lang="en-US" sz="1600" dirty="0"/>
              <a:t> </a:t>
            </a:r>
            <a:r>
              <a:rPr lang="en-US" sz="1200" b="1" dirty="0">
                <a:solidFill>
                  <a:srgbClr val="FF0000"/>
                </a:solidFill>
              </a:rPr>
              <a:t>(domain_locked delay to D-synch) </a:t>
            </a:r>
            <a:r>
              <a:rPr lang="en-US" sz="1200" b="1" dirty="0" smtClean="0">
                <a:solidFill>
                  <a:srgbClr val="FF0000"/>
                </a:solidFill>
              </a:rPr>
              <a:t>+ </a:t>
            </a:r>
            <a:r>
              <a:rPr lang="en-US" sz="1200" b="1" dirty="0"/>
              <a:t>(3*Main Clock Period) </a:t>
            </a:r>
            <a:endParaRPr lang="en-US" sz="1200" b="1" dirty="0" smtClean="0"/>
          </a:p>
          <a:p>
            <a:pPr marL="0" indent="0"/>
            <a:r>
              <a:rPr lang="en-US" sz="1200" b="1" dirty="0"/>
              <a:t> </a:t>
            </a:r>
            <a:r>
              <a:rPr lang="en-US" sz="1200" b="1" dirty="0" smtClean="0"/>
              <a:t>                                                    </a:t>
            </a:r>
            <a:r>
              <a:rPr lang="en-US" sz="1100" b="1" dirty="0" smtClean="0"/>
              <a:t>- </a:t>
            </a:r>
            <a:r>
              <a:rPr lang="en-US" sz="1200" b="1" dirty="0">
                <a:solidFill>
                  <a:srgbClr val="7030A0"/>
                </a:solidFill>
              </a:rPr>
              <a:t>ABS(clock skew Main Clk F/Fs) - ABS(clock skew D-syncs)</a:t>
            </a:r>
            <a:r>
              <a:rPr lang="en-US" sz="1200" b="1" dirty="0"/>
              <a:t> 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** </a:t>
            </a:r>
            <a:r>
              <a:rPr lang="en-US" sz="1400" dirty="0" smtClean="0">
                <a:solidFill>
                  <a:srgbClr val="FF0000"/>
                </a:solidFill>
              </a:rPr>
              <a:t>clock </a:t>
            </a:r>
            <a:r>
              <a:rPr lang="en-US" sz="1400" dirty="0">
                <a:solidFill>
                  <a:srgbClr val="FF0000"/>
                </a:solidFill>
              </a:rPr>
              <a:t>uncertainty should be accounted for.</a:t>
            </a:r>
          </a:p>
          <a:p>
            <a:r>
              <a:rPr lang="en-US" sz="1400" dirty="0"/>
              <a:t>**</a:t>
            </a:r>
            <a:r>
              <a:rPr lang="en-US" sz="1400" dirty="0" err="1"/>
              <a:t>ism_locked</a:t>
            </a:r>
            <a:r>
              <a:rPr lang="en-US" sz="1400" dirty="0"/>
              <a:t> asserts 3 functional </a:t>
            </a:r>
            <a:r>
              <a:rPr lang="en-US" sz="1400" dirty="0" err="1"/>
              <a:t>clk</a:t>
            </a:r>
            <a:r>
              <a:rPr lang="en-US" sz="1400" dirty="0"/>
              <a:t> cycles earlier than </a:t>
            </a:r>
            <a:r>
              <a:rPr lang="en-US" sz="1400" dirty="0" err="1"/>
              <a:t>domain_locked</a:t>
            </a:r>
            <a:endParaRPr lang="en-US" sz="1400" dirty="0"/>
          </a:p>
          <a:p>
            <a:r>
              <a:rPr lang="en-US" sz="1200" dirty="0"/>
              <a:t>	</a:t>
            </a:r>
            <a:r>
              <a:rPr lang="en-US" sz="1200" dirty="0" smtClean="0"/>
              <a:t>		</a:t>
            </a:r>
          </a:p>
          <a:p>
            <a:r>
              <a:rPr lang="en-US" sz="1200" dirty="0" smtClean="0"/>
              <a:t>	</a:t>
            </a:r>
            <a:r>
              <a:rPr lang="en-US" sz="1400" dirty="0" smtClean="0"/>
              <a:t>	</a:t>
            </a:r>
            <a:endParaRPr lang="en-US" sz="1400" b="1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dirty="0" smtClean="0"/>
              <a:t>If this is not true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dirty="0" smtClean="0"/>
              <a:t>Option 1: SD Fix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400" dirty="0" smtClean="0"/>
              <a:t>Option 2: Please contact PGCB/CDC team (contact: Yong J Kim) for hot fix RTL and perform RTL change/ECO as applicable (relatively simple change)</a:t>
            </a:r>
            <a:endParaRPr lang="en-US" dirty="0"/>
          </a:p>
          <a:p>
            <a:pPr marL="461963" lvl="3" indent="0">
              <a:buNone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2: Recommendation for IP blocks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October 15, 2015</a:t>
            </a:r>
          </a:p>
        </p:txBody>
      </p:sp>
    </p:spTree>
    <p:extLst>
      <p:ext uri="{BB962C8B-B14F-4D97-AF65-F5344CB8AC3E}">
        <p14:creationId xmlns:p14="http://schemas.microsoft.com/office/powerpoint/2010/main" val="1348114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6.0&quot;&gt;&lt;object type=&quot;1&quot; unique_id=&quot;10001&quot;&gt;&lt;object type=&quot;8&quot; unique_id=&quot;10110&quot;&gt;&lt;/object&gt;&lt;object type=&quot;2&quot; unique_id=&quot;10111&quot;&gt;&lt;object type=&quot;3&quot; unique_id=&quot;10112&quot;&gt;&lt;property id=&quot;20148&quot; value=&quot;5&quot;/&gt;&lt;property id=&quot;20300&quot; value=&quot;Slide 1 - &amp;quot;Title of Presentation&amp;quot;&quot;/&gt;&lt;property id=&quot;20307&quot; value=&quot;258&quot;/&gt;&lt;/object&gt;&lt;object type=&quot;3&quot; unique_id=&quot;10113&quot;&gt;&lt;property id=&quot;20148&quot; value=&quot;5&quot;/&gt;&lt;property id=&quot;20300&quot; value=&quot;Slide 2 - &amp;quot;Titles Are 28 Point Verdana Bold&amp;quot;&quot;/&gt;&lt;property id=&quot;20307&quot; value=&quot;257&quot;/&gt;&lt;/object&gt;&lt;object type=&quot;3&quot; unique_id=&quot;10114&quot;&gt;&lt;property id=&quot;20148&quot; value=&quot;5&quot;/&gt;&lt;property id=&quot;20300&quot; value=&quot;Slide 3 - &amp;quot;How to Use this Template&amp;quot;&quot;/&gt;&lt;property id=&quot;20307&quot; value=&quot;260&quot;/&gt;&lt;/object&gt;&lt;object type=&quot;3&quot; unique_id=&quot;10115&quot;&gt;&lt;property id=&quot;20148&quot; value=&quot;5&quot;/&gt;&lt;property id=&quot;20300&quot; value=&quot;Slide 4&quot;/&gt;&lt;property id=&quot;20307&quot; value=&quot;259&quot;/&gt;&lt;/object&gt;&lt;/object&gt;&lt;/object&gt;&lt;/database&gt;"/>
</p:tagLst>
</file>

<file path=ppt/theme/theme1.xml><?xml version="1.0" encoding="utf-8"?>
<a:theme xmlns:a="http://schemas.openxmlformats.org/drawingml/2006/main" name="intel3.0-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el3.0-blue">
  <a:themeElements>
    <a:clrScheme name="SEG Template">
      <a:dk1>
        <a:srgbClr val="000000"/>
      </a:dk1>
      <a:lt1>
        <a:srgbClr val="FFFFFF"/>
      </a:lt1>
      <a:dk2>
        <a:srgbClr val="0860A8"/>
      </a:dk2>
      <a:lt2>
        <a:srgbClr val="F2F2F2"/>
      </a:lt2>
      <a:accent1>
        <a:srgbClr val="05477E"/>
      </a:accent1>
      <a:accent2>
        <a:srgbClr val="FF5C00"/>
      </a:accent2>
      <a:accent3>
        <a:srgbClr val="AACAAA"/>
      </a:accent3>
      <a:accent4>
        <a:srgbClr val="B381D9"/>
      </a:accent4>
      <a:accent5>
        <a:srgbClr val="32ABC8"/>
      </a:accent5>
      <a:accent6>
        <a:srgbClr val="FF9357"/>
      </a:accent6>
      <a:hlink>
        <a:srgbClr val="567EB9"/>
      </a:hlink>
      <a:folHlink>
        <a:srgbClr val="AA014C"/>
      </a:folHlink>
    </a:clrScheme>
    <a:fontScheme name="1_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1_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63621</TotalTime>
  <Words>466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intel3.0-blue</vt:lpstr>
      <vt:lpstr>1_intel3.0-blue</vt:lpstr>
      <vt:lpstr>CDC IP Potential Issues</vt:lpstr>
      <vt:lpstr>CDC (Clock Domain Controller): Potential Issues</vt:lpstr>
      <vt:lpstr>Issue 1: IP-Accessible PG Issue</vt:lpstr>
      <vt:lpstr>Issue 1: Recommendation for IP blocks</vt:lpstr>
      <vt:lpstr>Issue 1: Recommendation for IP blocks</vt:lpstr>
      <vt:lpstr>Issue 2: IP-Inaccessible PG (rev 1.20) </vt:lpstr>
      <vt:lpstr>Issue 2: Recommendation for IP blocks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Intel IT Marketing</dc:creator>
  <cp:lastModifiedBy>yjkim1</cp:lastModifiedBy>
  <cp:revision>480</cp:revision>
  <dcterms:created xsi:type="dcterms:W3CDTF">2005-12-21T22:20:09Z</dcterms:created>
  <dcterms:modified xsi:type="dcterms:W3CDTF">2016-02-20T12:51:49Z</dcterms:modified>
</cp:coreProperties>
</file>