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6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IN" b="1" dirty="0"/>
              <a:t>MINI GOLF </a:t>
            </a:r>
            <a:r>
              <a:rPr lang="en-IN" b="1" dirty="0" smtClean="0"/>
              <a:t>ROBOT</a:t>
            </a:r>
            <a:br>
              <a:rPr lang="en-IN" b="1" dirty="0" smtClean="0"/>
            </a:br>
            <a:r>
              <a:rPr lang="en-IN" sz="2800" b="1" dirty="0" smtClean="0"/>
              <a:t>Project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9624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 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3800" dirty="0" smtClean="0">
                <a:solidFill>
                  <a:schemeClr val="tx1"/>
                </a:solidFill>
              </a:rPr>
              <a:t>Embedded </a:t>
            </a:r>
            <a:r>
              <a:rPr lang="en-IN" sz="3800" dirty="0">
                <a:solidFill>
                  <a:schemeClr val="tx1"/>
                </a:solidFill>
              </a:rPr>
              <a:t>Systems Lab</a:t>
            </a:r>
          </a:p>
          <a:p>
            <a:r>
              <a:rPr lang="en-IN" sz="3800" dirty="0" smtClean="0">
                <a:solidFill>
                  <a:schemeClr val="tx1"/>
                </a:solidFill>
              </a:rPr>
              <a:t>CS </a:t>
            </a:r>
            <a:r>
              <a:rPr lang="en-IN" sz="3800" dirty="0">
                <a:solidFill>
                  <a:schemeClr val="tx1"/>
                </a:solidFill>
              </a:rPr>
              <a:t>308 </a:t>
            </a:r>
            <a:r>
              <a:rPr lang="en-IN" sz="3800" dirty="0" smtClean="0">
                <a:solidFill>
                  <a:schemeClr val="tx1"/>
                </a:solidFill>
              </a:rPr>
              <a:t>Project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Vaibhav Gupta – 09005019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Arup Kumar Pal – 09005024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Neeraj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Toshniwal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09005039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Shrikant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Nagori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- 09005040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3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Numerous new </a:t>
            </a:r>
            <a:r>
              <a:rPr lang="en-IN" dirty="0" smtClean="0"/>
              <a:t>software </a:t>
            </a:r>
            <a:r>
              <a:rPr lang="en-IN" dirty="0"/>
              <a:t>and firebird functionalities in the </a:t>
            </a:r>
            <a:r>
              <a:rPr lang="en-IN" dirty="0" smtClean="0"/>
              <a:t>project. </a:t>
            </a:r>
            <a:endParaRPr lang="en-IN" dirty="0" smtClean="0"/>
          </a:p>
          <a:p>
            <a:pPr lvl="1"/>
            <a:r>
              <a:rPr lang="en-IN" dirty="0" smtClean="0"/>
              <a:t>planned </a:t>
            </a:r>
            <a:r>
              <a:rPr lang="en-IN" dirty="0"/>
              <a:t>to get a basic knowledge about all of them to test the feasibility of the project and divide up the work accordingly.  </a:t>
            </a:r>
          </a:p>
          <a:p>
            <a:r>
              <a:rPr lang="en-IN" dirty="0"/>
              <a:t>D</a:t>
            </a:r>
            <a:r>
              <a:rPr lang="en-IN" dirty="0" smtClean="0"/>
              <a:t>ivided </a:t>
            </a:r>
            <a:r>
              <a:rPr lang="en-IN" dirty="0"/>
              <a:t>the project into </a:t>
            </a:r>
            <a:r>
              <a:rPr lang="en-IN" dirty="0" smtClean="0"/>
              <a:t>modules. (separate c code and image processing code)</a:t>
            </a:r>
            <a:endParaRPr lang="en-IN" dirty="0" smtClean="0"/>
          </a:p>
          <a:p>
            <a:r>
              <a:rPr lang="en-IN" dirty="0" smtClean="0"/>
              <a:t>We started with </a:t>
            </a:r>
            <a:r>
              <a:rPr lang="en-IN" dirty="0"/>
              <a:t>the easier tasks </a:t>
            </a:r>
            <a:r>
              <a:rPr lang="en-IN" dirty="0" smtClean="0"/>
              <a:t>first. 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lan </a:t>
            </a:r>
            <a:r>
              <a:rPr lang="en-IN" dirty="0"/>
              <a:t>was to complete the project by 5</a:t>
            </a:r>
            <a:r>
              <a:rPr lang="en-IN" baseline="30000" dirty="0"/>
              <a:t>th</a:t>
            </a:r>
            <a:r>
              <a:rPr lang="en-IN" dirty="0"/>
              <a:t> April and start on the documentation of the </a:t>
            </a:r>
            <a:r>
              <a:rPr lang="en-IN" dirty="0" smtClean="0"/>
              <a:t>project</a:t>
            </a:r>
          </a:p>
          <a:p>
            <a:r>
              <a:rPr lang="en-IN" dirty="0" smtClean="0"/>
              <a:t>Following dates scheduled:</a:t>
            </a:r>
          </a:p>
          <a:p>
            <a:pPr lvl="1"/>
            <a:r>
              <a:rPr lang="en-IN" dirty="0"/>
              <a:t>Task 2-5  by 28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 dirty="0" smtClean="0"/>
              <a:t>March</a:t>
            </a:r>
            <a:endParaRPr lang="en-IN" dirty="0"/>
          </a:p>
          <a:p>
            <a:pPr lvl="1"/>
            <a:r>
              <a:rPr lang="en-IN" dirty="0"/>
              <a:t>Hardware along with Task </a:t>
            </a:r>
            <a:r>
              <a:rPr lang="en-IN" dirty="0" smtClean="0"/>
              <a:t>1 and </a:t>
            </a:r>
            <a:r>
              <a:rPr lang="en-IN" dirty="0"/>
              <a:t>6 by </a:t>
            </a:r>
            <a:r>
              <a:rPr lang="en-IN" dirty="0" smtClean="0"/>
              <a:t>3</a:t>
            </a:r>
            <a:r>
              <a:rPr lang="en-IN" baseline="30000" dirty="0" smtClean="0"/>
              <a:t>rd April</a:t>
            </a:r>
            <a:endParaRPr lang="en-IN" dirty="0"/>
          </a:p>
          <a:p>
            <a:pPr lvl="1"/>
            <a:r>
              <a:rPr lang="en-IN" dirty="0" smtClean="0"/>
              <a:t>Remaining tasks by </a:t>
            </a:r>
            <a:r>
              <a:rPr lang="en-IN" dirty="0"/>
              <a:t>5</a:t>
            </a:r>
            <a:r>
              <a:rPr lang="en-IN" baseline="30000" dirty="0"/>
              <a:t>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Dates of completion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</a:t>
            </a:r>
            <a:r>
              <a:rPr lang="en-IN" dirty="0" smtClean="0"/>
              <a:t>2-5 </a:t>
            </a:r>
            <a:r>
              <a:rPr lang="en-IN" dirty="0"/>
              <a:t>by 1</a:t>
            </a:r>
            <a:r>
              <a:rPr lang="en-IN" baseline="30000" dirty="0"/>
              <a:t>st</a:t>
            </a:r>
            <a:r>
              <a:rPr lang="en-IN" dirty="0"/>
              <a:t> of April( Done by Arup, Neeraj and Shrikant)</a:t>
            </a:r>
          </a:p>
          <a:p>
            <a:r>
              <a:rPr lang="en-IN" dirty="0"/>
              <a:t>Hardware by  4</a:t>
            </a:r>
            <a:r>
              <a:rPr lang="en-IN" baseline="30000" dirty="0"/>
              <a:t>th</a:t>
            </a:r>
            <a:r>
              <a:rPr lang="en-IN" dirty="0"/>
              <a:t> of April (Done by Vaibhav Gupta)</a:t>
            </a:r>
          </a:p>
          <a:p>
            <a:r>
              <a:rPr lang="en-IN" dirty="0"/>
              <a:t>Task </a:t>
            </a:r>
            <a:r>
              <a:rPr lang="en-IN" dirty="0" smtClean="0"/>
              <a:t>1 and 6-8 </a:t>
            </a:r>
            <a:r>
              <a:rPr lang="en-IN" dirty="0"/>
              <a:t>by 9</a:t>
            </a:r>
            <a:r>
              <a:rPr lang="en-IN" baseline="30000" dirty="0"/>
              <a:t>th</a:t>
            </a:r>
            <a:r>
              <a:rPr lang="en-IN" dirty="0"/>
              <a:t> of April( Done by Arup, Neeraj and Shrikant)</a:t>
            </a:r>
          </a:p>
          <a:p>
            <a:r>
              <a:rPr lang="en-IN" dirty="0" smtClean="0"/>
              <a:t>Remaining tasks by </a:t>
            </a:r>
            <a:r>
              <a:rPr lang="en-IN" dirty="0"/>
              <a:t>10</a:t>
            </a:r>
            <a:r>
              <a:rPr lang="en-IN" baseline="30000" dirty="0"/>
              <a:t>th</a:t>
            </a:r>
            <a:r>
              <a:rPr lang="en-IN" dirty="0"/>
              <a:t> April( Done by Arup, Neeraj, Vaibhav and Shrikant)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9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Critical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Calculate </a:t>
            </a:r>
            <a:r>
              <a:rPr lang="en-IN" dirty="0"/>
              <a:t>distance of the flag from the </a:t>
            </a:r>
            <a:r>
              <a:rPr lang="en-IN" dirty="0" smtClean="0"/>
              <a:t>firebird.</a:t>
            </a:r>
            <a:endParaRPr lang="en-IN" dirty="0" smtClean="0"/>
          </a:p>
          <a:p>
            <a:pPr lvl="0"/>
            <a:r>
              <a:rPr lang="en-IN" dirty="0" smtClean="0"/>
              <a:t>Communicate </a:t>
            </a:r>
            <a:r>
              <a:rPr lang="en-IN" dirty="0"/>
              <a:t>through the </a:t>
            </a:r>
            <a:r>
              <a:rPr lang="en-IN" dirty="0" err="1" smtClean="0"/>
              <a:t>Zigbee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/>
              <a:t>Hardware to hit the </a:t>
            </a:r>
            <a:r>
              <a:rPr lang="en-IN" dirty="0" smtClean="0"/>
              <a:t>ball.(This can be improved drastically in extensions of the project.)</a:t>
            </a:r>
            <a:endParaRPr lang="en-IN" dirty="0"/>
          </a:p>
          <a:p>
            <a:r>
              <a:rPr lang="en-IN" dirty="0"/>
              <a:t>Achieve </a:t>
            </a:r>
            <a:r>
              <a:rPr lang="en-IN" dirty="0" smtClean="0"/>
              <a:t>accuracy in hitting the ball.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Innovation and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 smtClean="0"/>
              <a:t>Innovations:</a:t>
            </a:r>
          </a:p>
          <a:p>
            <a:pPr lvl="1"/>
            <a:r>
              <a:rPr lang="en-IN" dirty="0" smtClean="0"/>
              <a:t>Accurate </a:t>
            </a:r>
            <a:r>
              <a:rPr lang="en-IN" dirty="0"/>
              <a:t>hitting of the ball </a:t>
            </a:r>
            <a:endParaRPr lang="en-IN" dirty="0" smtClean="0"/>
          </a:p>
          <a:p>
            <a:pPr lvl="2"/>
            <a:r>
              <a:rPr lang="en-IN" dirty="0" smtClean="0"/>
              <a:t>using </a:t>
            </a:r>
            <a:r>
              <a:rPr lang="en-IN" dirty="0"/>
              <a:t>Image Processing which was never tried </a:t>
            </a:r>
            <a:r>
              <a:rPr lang="en-IN" dirty="0" smtClean="0"/>
              <a:t>before</a:t>
            </a:r>
            <a:endParaRPr lang="en-IN" dirty="0"/>
          </a:p>
          <a:p>
            <a:pPr lvl="1"/>
            <a:r>
              <a:rPr lang="en-IN" dirty="0"/>
              <a:t>Algorithm is independent of the size of </a:t>
            </a:r>
            <a:r>
              <a:rPr lang="en-IN" dirty="0" smtClean="0"/>
              <a:t>arena</a:t>
            </a:r>
          </a:p>
          <a:p>
            <a:pPr lvl="2"/>
            <a:r>
              <a:rPr lang="en-IN" dirty="0" smtClean="0"/>
              <a:t> </a:t>
            </a:r>
            <a:r>
              <a:rPr lang="en-IN" dirty="0"/>
              <a:t>u</a:t>
            </a:r>
            <a:r>
              <a:rPr lang="en-IN" dirty="0" smtClean="0"/>
              <a:t>sing </a:t>
            </a:r>
            <a:r>
              <a:rPr lang="en-IN" dirty="0"/>
              <a:t>flag for locating the hole helps achieve </a:t>
            </a:r>
            <a:r>
              <a:rPr lang="en-IN" dirty="0" smtClean="0"/>
              <a:t>this</a:t>
            </a:r>
          </a:p>
          <a:p>
            <a:r>
              <a:rPr lang="en-IN" dirty="0" smtClean="0"/>
              <a:t>Challenges:</a:t>
            </a:r>
          </a:p>
          <a:p>
            <a:pPr lvl="1"/>
            <a:r>
              <a:rPr lang="en-IN" dirty="0"/>
              <a:t>The ball had a seam which caused the ball to deviate from the path towards the hole.</a:t>
            </a:r>
            <a:endParaRPr lang="en-IN" sz="2000" dirty="0"/>
          </a:p>
          <a:p>
            <a:pPr lvl="1"/>
            <a:r>
              <a:rPr lang="en-IN" dirty="0"/>
              <a:t>The distance of the flag could not be calculated precisely and had to be converted into another notation for usage.</a:t>
            </a:r>
            <a:endParaRPr lang="en-IN" sz="2000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The firebird had issues with the motor and sharp sensor for which a lot of time was used up which was unnecessary.</a:t>
            </a:r>
          </a:p>
          <a:p>
            <a:pPr lvl="0"/>
            <a:r>
              <a:rPr lang="en-IN" dirty="0"/>
              <a:t>N</a:t>
            </a:r>
            <a:r>
              <a:rPr lang="en-IN" dirty="0" smtClean="0"/>
              <a:t>eeded </a:t>
            </a:r>
            <a:r>
              <a:rPr lang="en-IN" dirty="0"/>
              <a:t>the bot to go straight ahead towards the ball, only when the ball is in the </a:t>
            </a:r>
            <a:r>
              <a:rPr lang="en-IN" dirty="0" smtClean="0"/>
              <a:t>centre </a:t>
            </a:r>
            <a:r>
              <a:rPr lang="en-IN" dirty="0"/>
              <a:t>of frame. </a:t>
            </a:r>
            <a:endParaRPr lang="en-IN" dirty="0" smtClean="0"/>
          </a:p>
          <a:p>
            <a:pPr lvl="0"/>
            <a:r>
              <a:rPr lang="en-IN" dirty="0" smtClean="0"/>
              <a:t>Due </a:t>
            </a:r>
            <a:r>
              <a:rPr lang="en-IN" dirty="0"/>
              <a:t>to communication delay, bot </a:t>
            </a:r>
            <a:r>
              <a:rPr lang="en-IN" dirty="0" smtClean="0"/>
              <a:t>rotated by an extra angle before </a:t>
            </a:r>
            <a:r>
              <a:rPr lang="en-IN" dirty="0"/>
              <a:t>stopping. To overcome this, we stopped one frame early. </a:t>
            </a:r>
            <a:endParaRPr lang="en-IN" dirty="0" smtClean="0"/>
          </a:p>
          <a:p>
            <a:pPr lvl="0"/>
            <a:r>
              <a:rPr lang="en-IN" dirty="0" smtClean="0"/>
              <a:t>This </a:t>
            </a:r>
            <a:r>
              <a:rPr lang="en-IN" dirty="0"/>
              <a:t>made the bot move directly towards the 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8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52525" y="1667510"/>
            <a:ext cx="16383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>
                <a:solidFill>
                  <a:prstClr val="white"/>
                </a:solidFill>
                <a:ea typeface="Calibri"/>
                <a:cs typeface="Times New Roman"/>
              </a:rPr>
              <a:t>Stage 1</a:t>
            </a:r>
            <a:r>
              <a:rPr lang="en-IN" sz="1100">
                <a:solidFill>
                  <a:prstClr val="white"/>
                </a:solidFill>
                <a:ea typeface="Calibri"/>
                <a:cs typeface="Times New Roman"/>
              </a:rPr>
              <a:t/>
            </a:r>
            <a:br>
              <a:rPr lang="en-IN" sz="1100">
                <a:solidFill>
                  <a:prstClr val="white"/>
                </a:solidFill>
                <a:ea typeface="Calibri"/>
                <a:cs typeface="Times New Roman"/>
              </a:rPr>
            </a:br>
            <a:r>
              <a:rPr lang="en-IN" sz="1100">
                <a:solidFill>
                  <a:prstClr val="white"/>
                </a:solidFill>
                <a:ea typeface="Calibri"/>
                <a:cs typeface="Times New Roman"/>
              </a:rPr>
              <a:t>Find the Ball</a:t>
            </a:r>
          </a:p>
        </p:txBody>
      </p:sp>
      <p:sp>
        <p:nvSpPr>
          <p:cNvPr id="3" name="Oval 2"/>
          <p:cNvSpPr/>
          <p:nvPr/>
        </p:nvSpPr>
        <p:spPr>
          <a:xfrm>
            <a:off x="3273136" y="3691572"/>
            <a:ext cx="1685925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>
                <a:solidFill>
                  <a:prstClr val="white"/>
                </a:solidFill>
                <a:ea typeface="Calibri"/>
                <a:cs typeface="Times New Roman"/>
              </a:rPr>
              <a:t>Stage </a:t>
            </a:r>
            <a:r>
              <a:rPr lang="en-IN" sz="1200" b="1" dirty="0">
                <a:solidFill>
                  <a:prstClr val="white"/>
                </a:solidFill>
                <a:ea typeface="Calibri"/>
                <a:cs typeface="Times New Roman"/>
              </a:rPr>
              <a:t>4</a:t>
            </a:r>
            <a:endParaRPr lang="en-IN" sz="1100" dirty="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b="1" dirty="0">
                <a:solidFill>
                  <a:prstClr val="white"/>
                </a:solidFill>
                <a:ea typeface="Calibri"/>
                <a:cs typeface="Times New Roman"/>
              </a:rPr>
              <a:t>Hit the ball with appropriate force</a:t>
            </a:r>
            <a:endParaRPr lang="en-IN" sz="1100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9111" y="3691573"/>
            <a:ext cx="1695450" cy="1647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i="1">
                <a:solidFill>
                  <a:prstClr val="white"/>
                </a:solidFill>
                <a:ea typeface="Calibri"/>
                <a:cs typeface="Calibri"/>
              </a:rPr>
              <a:t>     Stag</a:t>
            </a:r>
            <a:r>
              <a:rPr lang="en-IN" sz="1400" b="1">
                <a:solidFill>
                  <a:prstClr val="white"/>
                </a:solidFill>
                <a:ea typeface="Calibri"/>
                <a:cs typeface="Times New Roman"/>
              </a:rPr>
              <a:t>e 3</a:t>
            </a:r>
            <a:endParaRPr lang="en-IN" sz="110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b="1">
                <a:solidFill>
                  <a:prstClr val="white"/>
                </a:solidFill>
                <a:ea typeface="Calibri"/>
                <a:cs typeface="Times New Roman"/>
              </a:rPr>
              <a:t>Position itself to hit the ball</a:t>
            </a:r>
            <a:endParaRPr lang="en-IN" sz="110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95900" y="1667510"/>
            <a:ext cx="169545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>
                <a:solidFill>
                  <a:prstClr val="white"/>
                </a:solidFill>
                <a:ea typeface="Calibri"/>
                <a:cs typeface="Times New Roman"/>
              </a:rPr>
              <a:t>Stage 2</a:t>
            </a:r>
            <a:r>
              <a:rPr lang="en-IN" sz="1100" b="1" dirty="0">
                <a:solidFill>
                  <a:prstClr val="white"/>
                </a:solidFill>
                <a:ea typeface="Calibri"/>
                <a:cs typeface="Times New Roman"/>
              </a:rPr>
              <a:t/>
            </a:r>
            <a:br>
              <a:rPr lang="en-IN" sz="1100" b="1" dirty="0">
                <a:solidFill>
                  <a:prstClr val="white"/>
                </a:solidFill>
                <a:ea typeface="Calibri"/>
                <a:cs typeface="Times New Roman"/>
              </a:rPr>
            </a:br>
            <a:r>
              <a:rPr lang="en-IN" sz="1100" b="1" dirty="0">
                <a:solidFill>
                  <a:prstClr val="white"/>
                </a:solidFill>
                <a:ea typeface="Calibri"/>
                <a:cs typeface="Times New Roman"/>
              </a:rPr>
              <a:t>Move towards the ball</a:t>
            </a:r>
            <a:endParaRPr lang="en-IN" sz="1100" dirty="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solidFill>
                  <a:prstClr val="white"/>
                </a:solidFill>
                <a:ea typeface="Calibri"/>
                <a:cs typeface="Times New Roman"/>
              </a:rPr>
              <a:t> </a:t>
            </a:r>
          </a:p>
        </p:txBody>
      </p:sp>
      <p:sp>
        <p:nvSpPr>
          <p:cNvPr id="7" name="Down Arrow 6"/>
          <p:cNvSpPr/>
          <p:nvPr/>
        </p:nvSpPr>
        <p:spPr>
          <a:xfrm>
            <a:off x="6113318" y="3343911"/>
            <a:ext cx="187036" cy="34766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1860839" y="3329333"/>
            <a:ext cx="210848" cy="362239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3950" y="5672772"/>
            <a:ext cx="1695450" cy="9525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solidFill>
                  <a:srgbClr val="365F91"/>
                </a:solidFill>
                <a:ea typeface="Calibri"/>
                <a:cs typeface="Times New Roman"/>
              </a:rPr>
              <a:t>End</a:t>
            </a:r>
            <a:endParaRPr lang="en-IN" sz="11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solidFill>
                  <a:srgbClr val="17365D"/>
                </a:solidFill>
                <a:ea typeface="Calibri"/>
                <a:cs typeface="Times New Roman"/>
              </a:rPr>
              <a:t>Ball fell into the hole</a:t>
            </a:r>
            <a:endParaRPr lang="en-IN" sz="11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83898" y="2429510"/>
            <a:ext cx="2495550" cy="1524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29145" y="3696334"/>
            <a:ext cx="1666875" cy="17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>
                <a:solidFill>
                  <a:prstClr val="white"/>
                </a:solidFill>
                <a:ea typeface="Calibri"/>
                <a:cs typeface="Times New Roman"/>
              </a:rPr>
              <a:t>Stage 5</a:t>
            </a:r>
            <a:endParaRPr lang="en-IN" sz="1100">
              <a:solidFill>
                <a:prstClr val="white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b="1">
                <a:solidFill>
                  <a:prstClr val="white"/>
                </a:solidFill>
                <a:ea typeface="Calibri"/>
                <a:cs typeface="Times New Roman"/>
              </a:rPr>
              <a:t>Check termination</a:t>
            </a:r>
            <a:endParaRPr lang="en-IN" sz="110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959061" y="4401789"/>
            <a:ext cx="400050" cy="1905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780000" y="4426266"/>
            <a:ext cx="493135" cy="1905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860838" y="5401310"/>
            <a:ext cx="176645" cy="27146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81000" y="228600"/>
            <a:ext cx="8161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</a:pPr>
            <a:r>
              <a:rPr lang="en-US" sz="4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FSM and its State Diagram:</a:t>
            </a:r>
            <a:br>
              <a:rPr lang="en-US" sz="4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sz="8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9600" y="2429510"/>
            <a:ext cx="519545" cy="1524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Locate </a:t>
            </a:r>
            <a:r>
              <a:rPr lang="en-IN" dirty="0"/>
              <a:t>the Ball </a:t>
            </a:r>
            <a:r>
              <a:rPr lang="en-IN" dirty="0" smtClean="0"/>
              <a:t>(1):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Image processing through </a:t>
            </a:r>
            <a:r>
              <a:rPr lang="en-IN" dirty="0" err="1"/>
              <a:t>Matlab</a:t>
            </a:r>
            <a:r>
              <a:rPr lang="en-IN" dirty="0"/>
              <a:t> for this </a:t>
            </a:r>
            <a:r>
              <a:rPr lang="en-IN" dirty="0" smtClean="0"/>
              <a:t>task.</a:t>
            </a:r>
          </a:p>
          <a:p>
            <a:pPr lvl="1"/>
            <a:r>
              <a:rPr lang="en-IN" dirty="0" smtClean="0"/>
              <a:t>ensured </a:t>
            </a:r>
            <a:r>
              <a:rPr lang="en-IN" dirty="0"/>
              <a:t>that the bot receives a signal to stop rotating and move </a:t>
            </a:r>
            <a:r>
              <a:rPr lang="en-IN" dirty="0" smtClean="0"/>
              <a:t>towards </a:t>
            </a:r>
            <a:r>
              <a:rPr lang="en-IN" dirty="0"/>
              <a:t>the ball only when the ball is in the </a:t>
            </a:r>
            <a:r>
              <a:rPr lang="en-IN" dirty="0" smtClean="0"/>
              <a:t>centre </a:t>
            </a:r>
            <a:r>
              <a:rPr lang="en-IN" dirty="0"/>
              <a:t>of the frame.</a:t>
            </a:r>
          </a:p>
          <a:p>
            <a:r>
              <a:rPr lang="en-IN" dirty="0" smtClean="0"/>
              <a:t>Move </a:t>
            </a:r>
            <a:r>
              <a:rPr lang="en-IN" dirty="0"/>
              <a:t>towards the </a:t>
            </a:r>
            <a:r>
              <a:rPr lang="en-IN" dirty="0" smtClean="0"/>
              <a:t>Ball(2) 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Simple </a:t>
            </a:r>
            <a:r>
              <a:rPr lang="en-IN" dirty="0"/>
              <a:t>motion of the firebird was used for this </a:t>
            </a:r>
            <a:r>
              <a:rPr lang="en-IN" dirty="0" smtClean="0"/>
              <a:t>task.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ADC Sharp sensor 11 to stop the firebird while at a safe distance from the ball to rotate around the </a:t>
            </a:r>
            <a:r>
              <a:rPr lang="en-IN" dirty="0" smtClean="0"/>
              <a:t>ball.</a:t>
            </a:r>
          </a:p>
          <a:p>
            <a:pPr lvl="1"/>
            <a:r>
              <a:rPr lang="en-IN" dirty="0" smtClean="0"/>
              <a:t>One </a:t>
            </a:r>
            <a:r>
              <a:rPr lang="en-IN" dirty="0"/>
              <a:t>could have also used ADC sensors 10 and 12 for more precision.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8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Rotate </a:t>
            </a:r>
            <a:r>
              <a:rPr lang="en-IN" dirty="0"/>
              <a:t>camera 90 degree to the right and bot 90 degree to the </a:t>
            </a:r>
            <a:r>
              <a:rPr lang="en-IN" dirty="0" smtClean="0"/>
              <a:t>left(3) 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keep </a:t>
            </a:r>
            <a:r>
              <a:rPr lang="en-IN" dirty="0"/>
              <a:t>the camera stable for image </a:t>
            </a:r>
            <a:r>
              <a:rPr lang="en-IN" dirty="0" smtClean="0"/>
              <a:t>processing</a:t>
            </a:r>
          </a:p>
          <a:p>
            <a:pPr lvl="1"/>
            <a:r>
              <a:rPr lang="en-IN" dirty="0" smtClean="0"/>
              <a:t>Adding </a:t>
            </a:r>
            <a:r>
              <a:rPr lang="en-IN" dirty="0"/>
              <a:t>the rotating feature to the camera could have made it unstable </a:t>
            </a:r>
          </a:p>
          <a:p>
            <a:pPr lvl="1"/>
            <a:r>
              <a:rPr lang="en-IN" dirty="0"/>
              <a:t>U</a:t>
            </a:r>
            <a:r>
              <a:rPr lang="en-IN" dirty="0" smtClean="0"/>
              <a:t>sed </a:t>
            </a:r>
            <a:r>
              <a:rPr lang="en-IN" dirty="0"/>
              <a:t>servo motors which locked the camera’s position. Wireless camera added to the stability.</a:t>
            </a:r>
          </a:p>
          <a:p>
            <a:pPr lvl="1"/>
            <a:r>
              <a:rPr lang="en-IN" dirty="0" smtClean="0"/>
              <a:t>Used simple </a:t>
            </a:r>
            <a:r>
              <a:rPr lang="en-IN" dirty="0"/>
              <a:t>motion control of the firebird </a:t>
            </a:r>
            <a:r>
              <a:rPr lang="en-IN" dirty="0" smtClean="0"/>
              <a:t>for </a:t>
            </a:r>
            <a:r>
              <a:rPr lang="en-IN" dirty="0"/>
              <a:t>rotating the bot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wireless camera was mounted on a servo motor on top of the firebird . We used the servo motor to rotate the camera.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6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Rotate </a:t>
            </a:r>
            <a:r>
              <a:rPr lang="en-IN" dirty="0"/>
              <a:t>in a circle around the ball trying to locate the </a:t>
            </a:r>
            <a:r>
              <a:rPr lang="en-IN" dirty="0" smtClean="0"/>
              <a:t>flag(4):</a:t>
            </a:r>
            <a:endParaRPr lang="en-IN" dirty="0" smtClean="0"/>
          </a:p>
          <a:p>
            <a:pPr lvl="1"/>
            <a:r>
              <a:rPr lang="en-IN" dirty="0" smtClean="0"/>
              <a:t>Search for </a:t>
            </a:r>
            <a:r>
              <a:rPr lang="en-IN" dirty="0"/>
              <a:t>the blue flag while rotating around the ball. </a:t>
            </a:r>
            <a:endParaRPr lang="en-IN" dirty="0" smtClean="0"/>
          </a:p>
          <a:p>
            <a:pPr lvl="1"/>
            <a:r>
              <a:rPr lang="en-IN" dirty="0"/>
              <a:t>U</a:t>
            </a:r>
            <a:r>
              <a:rPr lang="en-IN" dirty="0" smtClean="0"/>
              <a:t>sed </a:t>
            </a:r>
            <a:r>
              <a:rPr lang="en-IN" dirty="0" err="1"/>
              <a:t>Matlab</a:t>
            </a:r>
            <a:r>
              <a:rPr lang="en-IN" dirty="0"/>
              <a:t> Image processing to accomplish this </a:t>
            </a:r>
            <a:r>
              <a:rPr lang="en-IN" dirty="0" smtClean="0"/>
              <a:t>task.</a:t>
            </a:r>
          </a:p>
          <a:p>
            <a:pPr lvl="1"/>
            <a:r>
              <a:rPr lang="en-IN" dirty="0" smtClean="0"/>
              <a:t>As </a:t>
            </a:r>
            <a:r>
              <a:rPr lang="en-IN" dirty="0"/>
              <a:t>soon as it locates the flag, the bot stops rotating around the flag. </a:t>
            </a:r>
            <a:endParaRPr lang="en-IN" dirty="0" smtClean="0"/>
          </a:p>
          <a:p>
            <a:pPr lvl="1"/>
            <a:r>
              <a:rPr lang="en-IN" dirty="0"/>
              <a:t>M</a:t>
            </a:r>
            <a:r>
              <a:rPr lang="en-IN" dirty="0" smtClean="0"/>
              <a:t>ajor </a:t>
            </a:r>
            <a:r>
              <a:rPr lang="en-IN" dirty="0"/>
              <a:t>concern </a:t>
            </a:r>
            <a:r>
              <a:rPr lang="en-IN" dirty="0" smtClean="0"/>
              <a:t>: orient </a:t>
            </a:r>
            <a:r>
              <a:rPr lang="en-IN" dirty="0"/>
              <a:t>the bot so as to able to hit the ball towards the goal. </a:t>
            </a:r>
            <a:endParaRPr lang="en-IN" dirty="0" smtClean="0"/>
          </a:p>
          <a:p>
            <a:pPr lvl="1"/>
            <a:r>
              <a:rPr lang="en-IN" dirty="0"/>
              <a:t>E</a:t>
            </a:r>
            <a:r>
              <a:rPr lang="en-IN" dirty="0" smtClean="0"/>
              <a:t>nsured </a:t>
            </a:r>
            <a:r>
              <a:rPr lang="en-IN" dirty="0"/>
              <a:t>that the flag was a certain distance to the right of </a:t>
            </a:r>
            <a:r>
              <a:rPr lang="en-IN" dirty="0" smtClean="0"/>
              <a:t>centre </a:t>
            </a:r>
            <a:r>
              <a:rPr lang="en-IN" dirty="0"/>
              <a:t>of the frame.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offset value depends on the width of the firebird and also the distance of the flag from the robot.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ook </a:t>
            </a:r>
            <a:r>
              <a:rPr lang="en-IN" dirty="0"/>
              <a:t>only the width of the firebird into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Again </a:t>
            </a:r>
            <a:r>
              <a:rPr lang="en-IN" dirty="0"/>
              <a:t>revert back to original position </a:t>
            </a:r>
            <a:r>
              <a:rPr lang="en-IN" dirty="0" err="1"/>
              <a:t>i.e</a:t>
            </a:r>
            <a:r>
              <a:rPr lang="en-IN" dirty="0"/>
              <a:t> rotate camera 90 degree to the left and the bot 90 degrees to the </a:t>
            </a:r>
            <a:r>
              <a:rPr lang="en-IN" dirty="0" smtClean="0"/>
              <a:t>right(5):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robot uses the servo motor to rotate back the camera to initial position ( 0 degree) and simple motion control to rotate bot by 90 degrees to face the ball and the flag.</a:t>
            </a:r>
          </a:p>
          <a:p>
            <a:r>
              <a:rPr lang="en-IN" dirty="0" smtClean="0"/>
              <a:t>Calculate </a:t>
            </a:r>
            <a:r>
              <a:rPr lang="en-IN" dirty="0"/>
              <a:t>angle of inclination from the height of the flag returned by image processing </a:t>
            </a:r>
            <a:r>
              <a:rPr lang="en-IN" dirty="0" smtClean="0"/>
              <a:t>function(6):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hit the ball with variable force depending upon the distance of the flag from the robot. 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Image Processing.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err="1"/>
              <a:t>Matlab</a:t>
            </a:r>
            <a:r>
              <a:rPr lang="en-IN" dirty="0"/>
              <a:t> code returns values between 3- 9 which signifies distances of 10 cm to 90 </a:t>
            </a:r>
            <a:r>
              <a:rPr lang="en-IN" dirty="0" err="1"/>
              <a:t>cms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Major </a:t>
            </a:r>
            <a:r>
              <a:rPr lang="en-IN" dirty="0"/>
              <a:t>problem </a:t>
            </a:r>
            <a:r>
              <a:rPr lang="en-IN" dirty="0" smtClean="0"/>
              <a:t>: signal </a:t>
            </a:r>
            <a:r>
              <a:rPr lang="en-IN" dirty="0"/>
              <a:t>processing in firebird can receive only one character at a time, this forced us to code distances into single digit values. </a:t>
            </a:r>
            <a:endParaRPr lang="en-IN" dirty="0" smtClean="0"/>
          </a:p>
          <a:p>
            <a:pPr lvl="1"/>
            <a:r>
              <a:rPr lang="en-IN" dirty="0" smtClean="0"/>
              <a:t>Precision completely </a:t>
            </a:r>
            <a:r>
              <a:rPr lang="en-IN" dirty="0"/>
              <a:t>dependent on the ball used and the arena. </a:t>
            </a:r>
            <a:endParaRPr lang="en-IN" dirty="0" smtClean="0"/>
          </a:p>
          <a:p>
            <a:pPr lvl="1"/>
            <a:r>
              <a:rPr lang="en-IN" dirty="0" smtClean="0"/>
              <a:t>efforts </a:t>
            </a:r>
            <a:r>
              <a:rPr lang="en-IN" dirty="0"/>
              <a:t>to make it universal.   </a:t>
            </a:r>
          </a:p>
          <a:p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dirty="0" smtClean="0"/>
              <a:t>Aim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IN" sz="3000" dirty="0"/>
              <a:t>T</a:t>
            </a:r>
            <a:r>
              <a:rPr lang="en-IN" sz="3000" dirty="0" smtClean="0"/>
              <a:t>o </a:t>
            </a:r>
            <a:r>
              <a:rPr lang="en-IN" sz="3000" dirty="0"/>
              <a:t>design a golf playing robot</a:t>
            </a:r>
            <a:r>
              <a:rPr lang="en-IN" sz="3000" dirty="0" smtClean="0"/>
              <a:t>.</a:t>
            </a:r>
            <a:endParaRPr lang="en-IN" sz="3000" dirty="0"/>
          </a:p>
          <a:p>
            <a:r>
              <a:rPr lang="en-IN" sz="3000" dirty="0"/>
              <a:t>Given a hole (marked by a </a:t>
            </a:r>
            <a:r>
              <a:rPr lang="en-IN" sz="3000" dirty="0" smtClean="0"/>
              <a:t>blue flag</a:t>
            </a:r>
            <a:r>
              <a:rPr lang="en-IN" sz="3000" dirty="0"/>
              <a:t>) and a red coloured foosball </a:t>
            </a:r>
            <a:r>
              <a:rPr lang="en-IN" sz="3000" dirty="0" smtClean="0"/>
              <a:t>on </a:t>
            </a:r>
            <a:r>
              <a:rPr lang="en-IN" sz="3000" dirty="0"/>
              <a:t>a platform made of wooden ply covered with green velvet, our robot will try to hit the ball towards the hole as accurately as </a:t>
            </a:r>
            <a:r>
              <a:rPr lang="en-IN" sz="3000" dirty="0" smtClean="0"/>
              <a:t>possible.</a:t>
            </a:r>
            <a:endParaRPr lang="en-IN" sz="3000" dirty="0" smtClean="0"/>
          </a:p>
          <a:p>
            <a:r>
              <a:rPr lang="en-IN" sz="3000" dirty="0" smtClean="0"/>
              <a:t>Robot </a:t>
            </a:r>
            <a:r>
              <a:rPr lang="en-IN" sz="3000" dirty="0" smtClean="0"/>
              <a:t>operates</a:t>
            </a:r>
            <a:r>
              <a:rPr lang="en-IN" sz="3000" dirty="0" smtClean="0"/>
              <a:t> under a set of</a:t>
            </a:r>
            <a:r>
              <a:rPr lang="en-IN" sz="3000" dirty="0" smtClean="0"/>
              <a:t> constraints.</a:t>
            </a:r>
          </a:p>
          <a:p>
            <a:pPr marL="0" indent="0">
              <a:buNone/>
            </a:pPr>
            <a:r>
              <a:rPr lang="en-IN" sz="3000" dirty="0" smtClean="0"/>
              <a:t>	For example: size and weight of ball, distance 	of ball from bot etc.</a:t>
            </a:r>
            <a:endParaRPr lang="en-IN" sz="3000" dirty="0" smtClean="0"/>
          </a:p>
          <a:p>
            <a:endParaRPr lang="en-IN" sz="3000" dirty="0" smtClean="0"/>
          </a:p>
          <a:p>
            <a:endParaRPr lang="en-IN" sz="4800" dirty="0"/>
          </a:p>
          <a:p>
            <a:pPr marL="0" indent="0">
              <a:buNone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Set </a:t>
            </a:r>
            <a:r>
              <a:rPr lang="en-IN" dirty="0"/>
              <a:t>servo angle </a:t>
            </a:r>
            <a:r>
              <a:rPr lang="en-IN" dirty="0" smtClean="0"/>
              <a:t>accordingly(7):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servo is initially at angle of 90 at which the incline is straight. </a:t>
            </a:r>
            <a:endParaRPr lang="en-IN" dirty="0" smtClean="0"/>
          </a:p>
          <a:p>
            <a:pPr lvl="1"/>
            <a:r>
              <a:rPr lang="en-IN" dirty="0" smtClean="0"/>
              <a:t>Requires to </a:t>
            </a:r>
            <a:r>
              <a:rPr lang="en-IN" dirty="0"/>
              <a:t>set a lower value than 90 to hit the ball towards the flag. </a:t>
            </a:r>
            <a:endParaRPr lang="en-IN" dirty="0" smtClean="0"/>
          </a:p>
          <a:p>
            <a:pPr lvl="1"/>
            <a:r>
              <a:rPr lang="en-IN" dirty="0"/>
              <a:t>K</a:t>
            </a:r>
            <a:r>
              <a:rPr lang="en-IN" dirty="0" smtClean="0"/>
              <a:t>ept </a:t>
            </a:r>
            <a:r>
              <a:rPr lang="en-IN" dirty="0"/>
              <a:t>a threshold angle of 45, so that the ball does not jump off after hitting the floor.</a:t>
            </a:r>
          </a:p>
          <a:p>
            <a:r>
              <a:rPr lang="en-IN" dirty="0" smtClean="0"/>
              <a:t>Pick </a:t>
            </a:r>
            <a:r>
              <a:rPr lang="en-IN" dirty="0"/>
              <a:t>the ball and place it at the top of the incline for it to roll down </a:t>
            </a:r>
            <a:r>
              <a:rPr lang="en-IN" dirty="0" smtClean="0"/>
              <a:t>freely(8):</a:t>
            </a:r>
            <a:endParaRPr lang="en-IN" dirty="0" smtClean="0"/>
          </a:p>
          <a:p>
            <a:pPr lvl="1"/>
            <a:r>
              <a:rPr lang="en-IN" dirty="0" smtClean="0"/>
              <a:t>One </a:t>
            </a:r>
            <a:r>
              <a:rPr lang="en-IN" dirty="0"/>
              <a:t>has to keep the ball at the very end of the incline</a:t>
            </a:r>
          </a:p>
        </p:txBody>
      </p:sp>
    </p:spTree>
    <p:extLst>
      <p:ext uri="{BB962C8B-B14F-4D97-AF65-F5344CB8AC3E}">
        <p14:creationId xmlns:p14="http://schemas.microsoft.com/office/powerpoint/2010/main" val="3070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Testing the model for various </a:t>
            </a:r>
            <a:r>
              <a:rPr lang="en-IN" dirty="0" err="1" smtClean="0"/>
              <a:t>testcases</a:t>
            </a:r>
            <a:r>
              <a:rPr lang="en-IN" dirty="0" smtClean="0"/>
              <a:t>(9):</a:t>
            </a:r>
            <a:r>
              <a:rPr lang="en-IN" dirty="0"/>
              <a:t> </a:t>
            </a:r>
          </a:p>
          <a:p>
            <a:pPr lvl="1"/>
            <a:r>
              <a:rPr lang="en-IN" dirty="0" smtClean="0"/>
              <a:t>had </a:t>
            </a:r>
            <a:r>
              <a:rPr lang="en-IN" dirty="0"/>
              <a:t>a problem with the motion of the firebird as one of the motors was not working </a:t>
            </a:r>
            <a:r>
              <a:rPr lang="en-IN" dirty="0" smtClean="0"/>
              <a:t>correctly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ven </a:t>
            </a:r>
            <a:r>
              <a:rPr lang="en-IN" dirty="0"/>
              <a:t>replaced the motor, but the problem persisted</a:t>
            </a:r>
            <a:endParaRPr lang="en-IN" dirty="0" smtClean="0"/>
          </a:p>
          <a:p>
            <a:pPr lvl="1"/>
            <a:r>
              <a:rPr lang="en-IN" dirty="0" err="1" smtClean="0"/>
              <a:t>Caliberation</a:t>
            </a:r>
            <a:r>
              <a:rPr lang="en-IN" dirty="0" smtClean="0"/>
              <a:t> was done to </a:t>
            </a:r>
            <a:r>
              <a:rPr lang="en-IN" dirty="0"/>
              <a:t>values to achieve straight forward motion and rotating the bot in a circle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Various </a:t>
            </a:r>
            <a:r>
              <a:rPr lang="en-IN" dirty="0" err="1" smtClean="0"/>
              <a:t>testcases</a:t>
            </a:r>
            <a:r>
              <a:rPr lang="en-IN" dirty="0" smtClean="0"/>
              <a:t> mentioned later in the presentation were run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7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Test Plan/Cases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Test Cases</a:t>
            </a:r>
            <a:endParaRPr lang="en-IN" sz="2400" dirty="0"/>
          </a:p>
          <a:p>
            <a:pPr lvl="1"/>
            <a:r>
              <a:rPr lang="en-IN" dirty="0"/>
              <a:t> Ball not in the Arena : The firebird rotated 360 degrees and stops displaying Ball in Hole on L.C.D</a:t>
            </a:r>
            <a:endParaRPr lang="en-IN" sz="2000" dirty="0"/>
          </a:p>
          <a:p>
            <a:pPr lvl="1"/>
            <a:r>
              <a:rPr lang="en-IN" dirty="0"/>
              <a:t>Ball and flag straight ahead of bot :  </a:t>
            </a:r>
            <a:endParaRPr lang="en-IN" dirty="0" smtClean="0"/>
          </a:p>
          <a:p>
            <a:pPr lvl="2"/>
            <a:r>
              <a:rPr lang="en-IN" dirty="0" smtClean="0"/>
              <a:t>Seeing </a:t>
            </a:r>
            <a:r>
              <a:rPr lang="en-IN" dirty="0"/>
              <a:t>the ball, the bot rotates towards the ball. </a:t>
            </a:r>
            <a:endParaRPr lang="en-IN" dirty="0" smtClean="0"/>
          </a:p>
          <a:p>
            <a:pPr lvl="2"/>
            <a:r>
              <a:rPr lang="en-IN" dirty="0" smtClean="0"/>
              <a:t>It </a:t>
            </a:r>
            <a:r>
              <a:rPr lang="en-IN" dirty="0"/>
              <a:t>rotates 90 degrees and rotates camera also. It locates the flag immediately and re-aligns itself. The ball  misses the hole by a small margin.</a:t>
            </a:r>
            <a:endParaRPr lang="en-IN" sz="1600" dirty="0"/>
          </a:p>
          <a:p>
            <a:pPr lvl="1"/>
            <a:r>
              <a:rPr lang="en-IN" dirty="0"/>
              <a:t>Blue flag not in the arena : The bot after rotating around the ball for some time, stops and displays Flag not Found on L.C.D</a:t>
            </a:r>
            <a:endParaRPr lang="en-IN" sz="2000" dirty="0"/>
          </a:p>
          <a:p>
            <a:pPr lvl="1"/>
            <a:r>
              <a:rPr lang="en-IN" dirty="0"/>
              <a:t>Ball was collinear to the flag and the bot. Distance between the ball and flag varied. The incline rose to a greater angle when the ball was near to the bot.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dirty="0" smtClean="0"/>
              <a:t>Adjusted Communication delay </a:t>
            </a:r>
            <a:r>
              <a:rPr lang="en-IN" dirty="0"/>
              <a:t>for moving towards the </a:t>
            </a:r>
            <a:r>
              <a:rPr lang="en-IN" dirty="0" smtClean="0"/>
              <a:t>ball</a:t>
            </a:r>
          </a:p>
          <a:p>
            <a:pPr lvl="0"/>
            <a:r>
              <a:rPr lang="en-IN" dirty="0" smtClean="0"/>
              <a:t>In </a:t>
            </a:r>
            <a:r>
              <a:rPr lang="en-IN" dirty="0"/>
              <a:t>case the delay changes, the bot will not be directly towards the </a:t>
            </a:r>
            <a:r>
              <a:rPr lang="en-IN" dirty="0" smtClean="0"/>
              <a:t>ball</a:t>
            </a:r>
          </a:p>
          <a:p>
            <a:pPr lvl="0"/>
            <a:r>
              <a:rPr lang="en-IN" dirty="0" smtClean="0"/>
              <a:t>This </a:t>
            </a:r>
            <a:r>
              <a:rPr lang="en-IN" dirty="0"/>
              <a:t>would  affect accuracy in a sense because we keep the flag at a certain distance from the </a:t>
            </a:r>
            <a:r>
              <a:rPr lang="en-IN" dirty="0" smtClean="0"/>
              <a:t>centre </a:t>
            </a:r>
            <a:r>
              <a:rPr lang="en-IN" dirty="0"/>
              <a:t>in the frame. Also, the bot may hit the ball.</a:t>
            </a:r>
          </a:p>
          <a:p>
            <a:r>
              <a:rPr lang="en-IN" dirty="0" smtClean="0"/>
              <a:t>Needed to </a:t>
            </a:r>
            <a:r>
              <a:rPr lang="en-IN" dirty="0"/>
              <a:t>calculate the height of the flag.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this , the camera needs to detect the entire flag and not some part of it.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there was a difference in intensity of light, only some part of the flag was detected.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resulted in the wrong angle of incline. So, we performed under a flash light to adjust for varying intensity</a:t>
            </a:r>
          </a:p>
        </p:txBody>
      </p:sp>
    </p:spTree>
    <p:extLst>
      <p:ext uri="{BB962C8B-B14F-4D97-AF65-F5344CB8AC3E}">
        <p14:creationId xmlns:p14="http://schemas.microsoft.com/office/powerpoint/2010/main" val="8371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Re-usability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Any bot implementing  the extensions of our project can use the entire code.</a:t>
            </a:r>
          </a:p>
          <a:p>
            <a:r>
              <a:rPr lang="en-IN" sz="2400" dirty="0" smtClean="0"/>
              <a:t>Functionalities can be appended at required places. functionalities.</a:t>
            </a:r>
          </a:p>
          <a:p>
            <a:r>
              <a:rPr lang="en-IN" sz="2400" dirty="0" smtClean="0"/>
              <a:t>The code is written mostly using functions and thereby is easy to work on. It also presents a working of the bot which is machine independent. The contents of the functions are to be changed on changing the underlying hardware.</a:t>
            </a:r>
          </a:p>
          <a:p>
            <a:r>
              <a:rPr lang="en-IN" sz="2400" dirty="0" smtClean="0"/>
              <a:t>The image processing code can be used for detecting any coloured object. Only a few parameters are to be changed to get desired output.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74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 smtClean="0"/>
              <a:t>One </a:t>
            </a:r>
            <a:r>
              <a:rPr lang="en-IN" dirty="0"/>
              <a:t>could improve upon our project and add for varying factors like sloped surface and obstacles between the ball and flag. </a:t>
            </a:r>
            <a:endParaRPr lang="en-IN" dirty="0" smtClean="0"/>
          </a:p>
          <a:p>
            <a:pPr lvl="0"/>
            <a:r>
              <a:rPr lang="en-IN" dirty="0" smtClean="0"/>
              <a:t>This </a:t>
            </a:r>
            <a:r>
              <a:rPr lang="en-IN" dirty="0"/>
              <a:t>would involve knowing the terrain and would make the simulation very much like actually playing golf.</a:t>
            </a:r>
          </a:p>
          <a:p>
            <a:pPr lvl="0"/>
            <a:r>
              <a:rPr lang="en-IN" dirty="0"/>
              <a:t>One can build a golf stick arm attachment for the firebird or a grabber to place the ball into the incline</a:t>
            </a:r>
          </a:p>
          <a:p>
            <a:pPr lvl="0"/>
            <a:r>
              <a:rPr lang="en-IN" dirty="0"/>
              <a:t>To achieve higher accuracy, one can involve the distance from the flag into calculating the offset.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the bot: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Look </a:t>
            </a:r>
            <a:r>
              <a:rPr lang="en-IN" dirty="0"/>
              <a:t>for a red coloured ball by rotating in a circle. </a:t>
            </a:r>
          </a:p>
          <a:p>
            <a:r>
              <a:rPr lang="en-IN" dirty="0"/>
              <a:t>Keep on doing so until the ball is in centre of the frame.</a:t>
            </a:r>
          </a:p>
          <a:p>
            <a:r>
              <a:rPr lang="en-IN" dirty="0"/>
              <a:t>Move towards the ball in a straight line and stop at a specified distance from the ball using the sharp sensor.</a:t>
            </a:r>
          </a:p>
          <a:p>
            <a:r>
              <a:rPr lang="en-IN" dirty="0"/>
              <a:t>Align itself for rotating around the  ball in search of the flag.</a:t>
            </a:r>
          </a:p>
          <a:p>
            <a:r>
              <a:rPr lang="en-IN" dirty="0"/>
              <a:t>Bot stops after finding flag in the centre of the frame.</a:t>
            </a:r>
          </a:p>
          <a:p>
            <a:r>
              <a:rPr lang="en-IN" dirty="0"/>
              <a:t>Calculate the angle of inclination from the flag height perceived.</a:t>
            </a:r>
          </a:p>
          <a:p>
            <a:r>
              <a:rPr lang="en-IN" dirty="0"/>
              <a:t>Hit the ball.</a:t>
            </a:r>
          </a:p>
          <a:p>
            <a:r>
              <a:rPr lang="en-IN" dirty="0"/>
              <a:t>Repeat from step 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4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Firebird </a:t>
            </a:r>
            <a:r>
              <a:rPr lang="en-IN" dirty="0"/>
              <a:t>V ATMEGA2560 </a:t>
            </a:r>
            <a:endParaRPr lang="en-IN" dirty="0" smtClean="0"/>
          </a:p>
          <a:p>
            <a:pPr lvl="1"/>
            <a:r>
              <a:rPr lang="en-IN" dirty="0" smtClean="0"/>
              <a:t>basic </a:t>
            </a:r>
            <a:r>
              <a:rPr lang="en-IN" dirty="0"/>
              <a:t>skeleton on which we will implement the golf-playing bot.</a:t>
            </a:r>
          </a:p>
          <a:p>
            <a:pPr lvl="1"/>
            <a:r>
              <a:rPr lang="en-IN" dirty="0"/>
              <a:t>IR sharp sensors already attached to Firebird</a:t>
            </a:r>
            <a:r>
              <a:rPr lang="en-IN" dirty="0" smtClean="0"/>
              <a:t>.</a:t>
            </a:r>
            <a:r>
              <a:rPr lang="en-IN" dirty="0"/>
              <a:t> </a:t>
            </a:r>
          </a:p>
          <a:p>
            <a:r>
              <a:rPr lang="en-IN" dirty="0" smtClean="0"/>
              <a:t> </a:t>
            </a:r>
            <a:r>
              <a:rPr lang="en-IN" dirty="0" err="1"/>
              <a:t>Zig</a:t>
            </a:r>
            <a:r>
              <a:rPr lang="en-IN" dirty="0"/>
              <a:t>-bee (</a:t>
            </a:r>
            <a:r>
              <a:rPr lang="en-IN" dirty="0" err="1"/>
              <a:t>XBee</a:t>
            </a:r>
            <a:r>
              <a:rPr lang="en-IN" dirty="0"/>
              <a:t> 802.15.4 OEM RF module 2.4GHZ) 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for </a:t>
            </a:r>
            <a:r>
              <a:rPr lang="en-IN" dirty="0" smtClean="0"/>
              <a:t>communicating between </a:t>
            </a:r>
            <a:r>
              <a:rPr lang="en-IN" dirty="0"/>
              <a:t>the firebird and the </a:t>
            </a:r>
            <a:r>
              <a:rPr lang="en-IN" dirty="0" smtClean="0"/>
              <a:t>PC</a:t>
            </a:r>
          </a:p>
          <a:p>
            <a:r>
              <a:rPr lang="en-IN" dirty="0" smtClean="0"/>
              <a:t> </a:t>
            </a:r>
            <a:r>
              <a:rPr lang="en-IN" dirty="0"/>
              <a:t>2 Servo motors:</a:t>
            </a:r>
            <a:endParaRPr lang="en-IN" sz="2400" dirty="0"/>
          </a:p>
          <a:p>
            <a:pPr lvl="1"/>
            <a:r>
              <a:rPr lang="en-IN" dirty="0"/>
              <a:t>To rotate the camera</a:t>
            </a:r>
            <a:endParaRPr lang="en-IN" sz="2000" dirty="0"/>
          </a:p>
          <a:p>
            <a:pPr lvl="1"/>
            <a:r>
              <a:rPr lang="en-IN" dirty="0"/>
              <a:t>To provide variable angle to the incline.</a:t>
            </a:r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Wireless camera </a:t>
            </a:r>
            <a:endParaRPr lang="en-IN" dirty="0" smtClean="0"/>
          </a:p>
          <a:p>
            <a:pPr lvl="1"/>
            <a:r>
              <a:rPr lang="en-IN" dirty="0" smtClean="0"/>
              <a:t>used </a:t>
            </a:r>
            <a:r>
              <a:rPr lang="en-IN" dirty="0"/>
              <a:t>for taking </a:t>
            </a:r>
            <a:r>
              <a:rPr lang="en-IN" dirty="0" smtClean="0"/>
              <a:t>snapshots</a:t>
            </a:r>
          </a:p>
          <a:p>
            <a:pPr lvl="1"/>
            <a:r>
              <a:rPr lang="en-IN" dirty="0" smtClean="0"/>
              <a:t>TV </a:t>
            </a:r>
            <a:r>
              <a:rPr lang="en-IN" dirty="0"/>
              <a:t>tuner card is </a:t>
            </a:r>
            <a:r>
              <a:rPr lang="en-IN" dirty="0" smtClean="0"/>
              <a:t>also used </a:t>
            </a:r>
            <a:r>
              <a:rPr lang="en-IN" dirty="0"/>
              <a:t>(for connecting to PC) </a:t>
            </a:r>
            <a:endParaRPr lang="en-IN" dirty="0" smtClean="0"/>
          </a:p>
          <a:p>
            <a:r>
              <a:rPr lang="en-IN" dirty="0" smtClean="0"/>
              <a:t>Platform </a:t>
            </a:r>
            <a:endParaRPr lang="en-IN" dirty="0"/>
          </a:p>
          <a:p>
            <a:pPr lvl="1"/>
            <a:r>
              <a:rPr lang="en-IN" dirty="0"/>
              <a:t>made of plywood (4 </a:t>
            </a:r>
            <a:r>
              <a:rPr lang="en-IN" dirty="0" err="1"/>
              <a:t>ft</a:t>
            </a:r>
            <a:r>
              <a:rPr lang="en-IN" dirty="0"/>
              <a:t> X 4 </a:t>
            </a:r>
            <a:r>
              <a:rPr lang="en-IN" dirty="0" err="1"/>
              <a:t>ft</a:t>
            </a:r>
            <a:r>
              <a:rPr lang="en-IN" dirty="0"/>
              <a:t>) with a hole at one of the corners.</a:t>
            </a:r>
          </a:p>
          <a:p>
            <a:pPr lvl="1"/>
            <a:r>
              <a:rPr lang="en-IN" dirty="0"/>
              <a:t>covered with green velvet to provide friction to the ball.</a:t>
            </a:r>
          </a:p>
          <a:p>
            <a:r>
              <a:rPr lang="en-IN" dirty="0"/>
              <a:t>Inclined Plane </a:t>
            </a:r>
          </a:p>
          <a:p>
            <a:pPr lvl="1"/>
            <a:r>
              <a:rPr lang="en-IN" dirty="0"/>
              <a:t>move ball by a variable distance	</a:t>
            </a:r>
          </a:p>
          <a:p>
            <a:pPr lvl="1"/>
            <a:r>
              <a:rPr lang="en-IN" dirty="0"/>
              <a:t>consists of an aluminium angle that can be inclined at a variable angle to the horizontal plane by using servo motors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AVR Studio </a:t>
            </a:r>
            <a:r>
              <a:rPr lang="en-IN" dirty="0" smtClean="0"/>
              <a:t>4 and WINAVR.</a:t>
            </a:r>
          </a:p>
          <a:p>
            <a:r>
              <a:rPr lang="en-IN" dirty="0"/>
              <a:t>AVR </a:t>
            </a:r>
            <a:r>
              <a:rPr lang="en-IN" dirty="0" err="1" smtClean="0"/>
              <a:t>Bootloader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 err="1" smtClean="0"/>
              <a:t>Matlab</a:t>
            </a:r>
            <a:r>
              <a:rPr lang="en-IN" dirty="0" smtClean="0"/>
              <a:t> </a:t>
            </a:r>
            <a:r>
              <a:rPr lang="en-IN" dirty="0"/>
              <a:t>for Image Processing.</a:t>
            </a:r>
          </a:p>
          <a:p>
            <a:pPr lvl="0"/>
            <a:r>
              <a:rPr lang="en-IN" dirty="0"/>
              <a:t>X-CTU for </a:t>
            </a:r>
            <a:r>
              <a:rPr lang="en-IN" dirty="0" err="1"/>
              <a:t>Zigbee</a:t>
            </a:r>
            <a:r>
              <a:rPr lang="en-IN" dirty="0"/>
              <a:t> </a:t>
            </a:r>
            <a:r>
              <a:rPr lang="en-IN" dirty="0" smtClean="0"/>
              <a:t>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Enumerating the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1. Locate </a:t>
            </a:r>
            <a:r>
              <a:rPr lang="en-IN" dirty="0"/>
              <a:t>the Ball</a:t>
            </a:r>
          </a:p>
          <a:p>
            <a:pPr marL="0" indent="0">
              <a:buNone/>
            </a:pPr>
            <a:r>
              <a:rPr lang="en-IN" dirty="0" smtClean="0"/>
              <a:t>2. Move </a:t>
            </a:r>
            <a:r>
              <a:rPr lang="en-IN" dirty="0"/>
              <a:t>towards the Ball</a:t>
            </a:r>
          </a:p>
          <a:p>
            <a:pPr marL="0" indent="0">
              <a:buNone/>
            </a:pPr>
            <a:r>
              <a:rPr lang="en-IN" dirty="0" smtClean="0"/>
              <a:t>3. Rotate </a:t>
            </a:r>
            <a:r>
              <a:rPr lang="en-IN" dirty="0"/>
              <a:t>camera 90 degree to the right and bot 90 degree to the left .</a:t>
            </a:r>
          </a:p>
          <a:p>
            <a:pPr marL="0" indent="0">
              <a:buNone/>
            </a:pPr>
            <a:r>
              <a:rPr lang="en-IN" dirty="0" smtClean="0"/>
              <a:t>4. Rotate </a:t>
            </a:r>
            <a:r>
              <a:rPr lang="en-IN" dirty="0"/>
              <a:t>in a circle around the ball trying to locate the flag.</a:t>
            </a:r>
          </a:p>
          <a:p>
            <a:pPr marL="0" indent="0">
              <a:buNone/>
            </a:pPr>
            <a:r>
              <a:rPr lang="en-IN" dirty="0"/>
              <a:t>5. Again revert back to original position </a:t>
            </a:r>
            <a:r>
              <a:rPr lang="en-IN" dirty="0" err="1"/>
              <a:t>i.e</a:t>
            </a:r>
            <a:r>
              <a:rPr lang="en-IN" dirty="0"/>
              <a:t> rotate camera 90 degree to </a:t>
            </a:r>
            <a:r>
              <a:rPr lang="en-IN" dirty="0" smtClean="0"/>
              <a:t>the </a:t>
            </a:r>
            <a:r>
              <a:rPr lang="en-IN" dirty="0"/>
              <a:t>left and the bot 90 degrees to the right.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Enumerating the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6. Calculate angle of inclination from the height of the flag returned by </a:t>
            </a:r>
            <a:r>
              <a:rPr lang="en-IN" dirty="0" smtClean="0"/>
              <a:t>image </a:t>
            </a:r>
            <a:r>
              <a:rPr lang="en-IN" dirty="0"/>
              <a:t>processing function.</a:t>
            </a:r>
          </a:p>
          <a:p>
            <a:pPr marL="0" indent="0">
              <a:buNone/>
            </a:pPr>
            <a:r>
              <a:rPr lang="en-IN" dirty="0"/>
              <a:t>7. Set servo angle accordingly.</a:t>
            </a:r>
          </a:p>
          <a:p>
            <a:pPr marL="0" indent="0">
              <a:buNone/>
            </a:pPr>
            <a:r>
              <a:rPr lang="en-IN" dirty="0"/>
              <a:t>8. Pick the ball and place it at the top of the incline for it to roll down  </a:t>
            </a:r>
            <a:r>
              <a:rPr lang="en-IN" dirty="0" smtClean="0"/>
              <a:t>freely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9. Testing the model for various </a:t>
            </a:r>
            <a:r>
              <a:rPr lang="en-IN" dirty="0" err="1"/>
              <a:t>testcases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Enumerating the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10. Image Processing for ball and flag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11. Making a plywood platform and covering it with green </a:t>
            </a:r>
            <a:r>
              <a:rPr lang="en-IN" dirty="0" smtClean="0"/>
              <a:t>velvet.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12.Setting up </a:t>
            </a:r>
            <a:r>
              <a:rPr lang="en-IN" dirty="0" err="1" smtClean="0"/>
              <a:t>Zigbee</a:t>
            </a:r>
            <a:r>
              <a:rPr lang="en-IN" dirty="0" smtClean="0"/>
              <a:t> connection between bot and </a:t>
            </a:r>
            <a:r>
              <a:rPr lang="en-IN" dirty="0" smtClean="0"/>
              <a:t>PC.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13. Attaching inclined plane </a:t>
            </a:r>
            <a:r>
              <a:rPr lang="en-IN" dirty="0"/>
              <a:t>made </a:t>
            </a:r>
            <a:r>
              <a:rPr lang="en-IN" dirty="0" smtClean="0"/>
              <a:t>from </a:t>
            </a:r>
            <a:r>
              <a:rPr lang="en-IN" dirty="0"/>
              <a:t>aluminium angle to </a:t>
            </a:r>
            <a:r>
              <a:rPr lang="en-IN" dirty="0" smtClean="0"/>
              <a:t>a servo attached to the </a:t>
            </a:r>
            <a:r>
              <a:rPr lang="en-IN" dirty="0" smtClean="0"/>
              <a:t>bot.</a:t>
            </a:r>
          </a:p>
          <a:p>
            <a:pPr marL="0" indent="0">
              <a:buNone/>
            </a:pPr>
            <a:r>
              <a:rPr lang="en-IN" dirty="0" smtClean="0"/>
              <a:t>14. Fixing camera to a servo on top of the bot with proper inclination.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3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1859</Words>
  <Application>Microsoft Office PowerPoint</Application>
  <PresentationFormat>On-screen Show (4:3)</PresentationFormat>
  <Paragraphs>192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MINI GOLF ROBOT Project Report</vt:lpstr>
      <vt:lpstr>Aim of the Project</vt:lpstr>
      <vt:lpstr>Working of the bot:</vt:lpstr>
      <vt:lpstr>Hardware requirements</vt:lpstr>
      <vt:lpstr>Hardware requirements</vt:lpstr>
      <vt:lpstr>Software requirements</vt:lpstr>
      <vt:lpstr>Enumerating the Tasks:</vt:lpstr>
      <vt:lpstr>Enumerating the Tasks:</vt:lpstr>
      <vt:lpstr>Enumerating the Tasks:</vt:lpstr>
      <vt:lpstr>Project Plan</vt:lpstr>
      <vt:lpstr>Dates of completion</vt:lpstr>
      <vt:lpstr>Critical tasks</vt:lpstr>
      <vt:lpstr>Innovation and Challenges</vt:lpstr>
      <vt:lpstr>Challenges</vt:lpstr>
      <vt:lpstr>PowerPoint Presentation</vt:lpstr>
      <vt:lpstr>Tasks completed</vt:lpstr>
      <vt:lpstr>Tasks completed</vt:lpstr>
      <vt:lpstr>Tasks completed</vt:lpstr>
      <vt:lpstr>Tasks completed</vt:lpstr>
      <vt:lpstr>Tasks Completed</vt:lpstr>
      <vt:lpstr>Tasks Completed</vt:lpstr>
      <vt:lpstr>Review Test Plan/Cases</vt:lpstr>
      <vt:lpstr>Performance Metrics</vt:lpstr>
      <vt:lpstr>Re-usability features</vt:lpstr>
      <vt:lpstr>Future Enhancements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GOLF ROBOT Project Report</dc:title>
  <dc:creator>leo</dc:creator>
  <cp:lastModifiedBy>leo</cp:lastModifiedBy>
  <cp:revision>19</cp:revision>
  <dcterms:created xsi:type="dcterms:W3CDTF">2006-08-16T00:00:00Z</dcterms:created>
  <dcterms:modified xsi:type="dcterms:W3CDTF">2012-04-18T08:35:46Z</dcterms:modified>
</cp:coreProperties>
</file>