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7"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9756"/>
    <a:srgbClr val="0373BB"/>
    <a:srgbClr val="00A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5033" autoAdjust="0"/>
  </p:normalViewPr>
  <p:slideViewPr>
    <p:cSldViewPr snapToGrid="0">
      <p:cViewPr>
        <p:scale>
          <a:sx n="100" d="100"/>
          <a:sy n="100" d="100"/>
        </p:scale>
        <p:origin x="-59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318E5-0687-4DF1-86F4-7880D8015C97}" type="datetimeFigureOut">
              <a:rPr lang="en-IN" smtClean="0"/>
              <a:t>08-02-2024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80D23-DE51-4F31-A692-DC7A3BCAE4B1}" type="slidenum">
              <a:rPr lang="en-IN" smtClean="0"/>
              <a:t>‹#›</a:t>
            </a:fld>
            <a:endParaRPr lang="en-IN"/>
          </a:p>
        </p:txBody>
      </p:sp>
    </p:spTree>
    <p:extLst>
      <p:ext uri="{BB962C8B-B14F-4D97-AF65-F5344CB8AC3E}">
        <p14:creationId xmlns:p14="http://schemas.microsoft.com/office/powerpoint/2010/main" val="765828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D80D23-DE51-4F31-A692-DC7A3BCAE4B1}" type="slidenum">
              <a:rPr lang="en-IN" smtClean="0"/>
              <a:t>7</a:t>
            </a:fld>
            <a:endParaRPr lang="en-IN"/>
          </a:p>
        </p:txBody>
      </p:sp>
    </p:spTree>
    <p:extLst>
      <p:ext uri="{BB962C8B-B14F-4D97-AF65-F5344CB8AC3E}">
        <p14:creationId xmlns:p14="http://schemas.microsoft.com/office/powerpoint/2010/main" val="1565337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EAF0-CD16-8A68-47D9-5675E4F80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618139-DA43-8096-6358-360356728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40C487-B5D8-ACF3-0E1B-8AD616377207}"/>
              </a:ext>
            </a:extLst>
          </p:cNvPr>
          <p:cNvSpPr>
            <a:spLocks noGrp="1"/>
          </p:cNvSpPr>
          <p:nvPr>
            <p:ph type="dt" sz="half" idx="10"/>
          </p:nvPr>
        </p:nvSpPr>
        <p:spPr/>
        <p:txBody>
          <a:bodyPr/>
          <a:lstStyle/>
          <a:p>
            <a:fld id="{D007EBE2-FF2B-4319-9DE0-6A0DBF9C564A}" type="datetimeFigureOut">
              <a:rPr lang="en-IN" smtClean="0"/>
              <a:t>08-02-2024</a:t>
            </a:fld>
            <a:endParaRPr lang="en-IN"/>
          </a:p>
        </p:txBody>
      </p:sp>
      <p:sp>
        <p:nvSpPr>
          <p:cNvPr id="5" name="Footer Placeholder 4">
            <a:extLst>
              <a:ext uri="{FF2B5EF4-FFF2-40B4-BE49-F238E27FC236}">
                <a16:creationId xmlns:a16="http://schemas.microsoft.com/office/drawing/2014/main" id="{2393EF4D-CCC6-555C-5A54-A3BD857DD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A77BE-B615-FCB7-BCF7-5DCB8E7DEEC0}"/>
              </a:ext>
            </a:extLst>
          </p:cNvPr>
          <p:cNvSpPr>
            <a:spLocks noGrp="1"/>
          </p:cNvSpPr>
          <p:nvPr>
            <p:ph type="sldNum" sz="quarter" idx="12"/>
          </p:nvPr>
        </p:nvSpPr>
        <p:spPr/>
        <p:txBody>
          <a:bodyPr/>
          <a:lstStyle/>
          <a:p>
            <a:fld id="{49191BA1-DA5B-4F5E-B1EF-AE9706456C31}" type="slidenum">
              <a:rPr lang="en-IN" smtClean="0"/>
              <a:t>‹#›</a:t>
            </a:fld>
            <a:endParaRPr lang="en-IN"/>
          </a:p>
        </p:txBody>
      </p:sp>
    </p:spTree>
    <p:extLst>
      <p:ext uri="{BB962C8B-B14F-4D97-AF65-F5344CB8AC3E}">
        <p14:creationId xmlns:p14="http://schemas.microsoft.com/office/powerpoint/2010/main" val="320547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0F14-3837-D682-03BB-31C5C50D95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A4EE6E-398F-6C91-56D8-ACAB4F803E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5AFE60-A273-BEBE-0F7C-66AD2AE37A99}"/>
              </a:ext>
            </a:extLst>
          </p:cNvPr>
          <p:cNvSpPr>
            <a:spLocks noGrp="1"/>
          </p:cNvSpPr>
          <p:nvPr>
            <p:ph type="dt" sz="half" idx="10"/>
          </p:nvPr>
        </p:nvSpPr>
        <p:spPr/>
        <p:txBody>
          <a:bodyPr/>
          <a:lstStyle/>
          <a:p>
            <a:fld id="{D007EBE2-FF2B-4319-9DE0-6A0DBF9C564A}" type="datetimeFigureOut">
              <a:rPr lang="en-IN" smtClean="0"/>
              <a:t>08-02-2024</a:t>
            </a:fld>
            <a:endParaRPr lang="en-IN"/>
          </a:p>
        </p:txBody>
      </p:sp>
      <p:sp>
        <p:nvSpPr>
          <p:cNvPr id="5" name="Footer Placeholder 4">
            <a:extLst>
              <a:ext uri="{FF2B5EF4-FFF2-40B4-BE49-F238E27FC236}">
                <a16:creationId xmlns:a16="http://schemas.microsoft.com/office/drawing/2014/main" id="{678AD302-F6E1-CBB1-0790-52979D700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7E25DE-C373-B981-82E0-902BDF6FA37A}"/>
              </a:ext>
            </a:extLst>
          </p:cNvPr>
          <p:cNvSpPr>
            <a:spLocks noGrp="1"/>
          </p:cNvSpPr>
          <p:nvPr>
            <p:ph type="sldNum" sz="quarter" idx="12"/>
          </p:nvPr>
        </p:nvSpPr>
        <p:spPr/>
        <p:txBody>
          <a:bodyPr/>
          <a:lstStyle/>
          <a:p>
            <a:fld id="{49191BA1-DA5B-4F5E-B1EF-AE9706456C31}" type="slidenum">
              <a:rPr lang="en-IN" smtClean="0"/>
              <a:t>‹#›</a:t>
            </a:fld>
            <a:endParaRPr lang="en-IN"/>
          </a:p>
        </p:txBody>
      </p:sp>
    </p:spTree>
    <p:extLst>
      <p:ext uri="{BB962C8B-B14F-4D97-AF65-F5344CB8AC3E}">
        <p14:creationId xmlns:p14="http://schemas.microsoft.com/office/powerpoint/2010/main" val="303931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AC7A7D-7742-E7F2-E499-39B3D5AC37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716BBE-29C9-DC81-A38C-A80662C49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E6F376-B11A-F5CE-7385-EF7F8622A6C0}"/>
              </a:ext>
            </a:extLst>
          </p:cNvPr>
          <p:cNvSpPr>
            <a:spLocks noGrp="1"/>
          </p:cNvSpPr>
          <p:nvPr>
            <p:ph type="dt" sz="half" idx="10"/>
          </p:nvPr>
        </p:nvSpPr>
        <p:spPr/>
        <p:txBody>
          <a:bodyPr/>
          <a:lstStyle/>
          <a:p>
            <a:fld id="{D007EBE2-FF2B-4319-9DE0-6A0DBF9C564A}" type="datetimeFigureOut">
              <a:rPr lang="en-IN" smtClean="0"/>
              <a:t>08-02-2024</a:t>
            </a:fld>
            <a:endParaRPr lang="en-IN"/>
          </a:p>
        </p:txBody>
      </p:sp>
      <p:sp>
        <p:nvSpPr>
          <p:cNvPr id="5" name="Footer Placeholder 4">
            <a:extLst>
              <a:ext uri="{FF2B5EF4-FFF2-40B4-BE49-F238E27FC236}">
                <a16:creationId xmlns:a16="http://schemas.microsoft.com/office/drawing/2014/main" id="{1E273059-DC9C-BDA7-EE67-C730ED78ED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C63B0-6B69-49D6-F45F-2FE19C5EAEAD}"/>
              </a:ext>
            </a:extLst>
          </p:cNvPr>
          <p:cNvSpPr>
            <a:spLocks noGrp="1"/>
          </p:cNvSpPr>
          <p:nvPr>
            <p:ph type="sldNum" sz="quarter" idx="12"/>
          </p:nvPr>
        </p:nvSpPr>
        <p:spPr/>
        <p:txBody>
          <a:bodyPr/>
          <a:lstStyle/>
          <a:p>
            <a:fld id="{49191BA1-DA5B-4F5E-B1EF-AE9706456C31}" type="slidenum">
              <a:rPr lang="en-IN" smtClean="0"/>
              <a:t>‹#›</a:t>
            </a:fld>
            <a:endParaRPr lang="en-IN"/>
          </a:p>
        </p:txBody>
      </p:sp>
    </p:spTree>
    <p:extLst>
      <p:ext uri="{BB962C8B-B14F-4D97-AF65-F5344CB8AC3E}">
        <p14:creationId xmlns:p14="http://schemas.microsoft.com/office/powerpoint/2010/main" val="336250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3FF2-A176-070D-653B-ADD1028E2E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0F1A11-B41B-6B81-038C-DABE539035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D89520-C40A-5DD6-3831-B7373CE894E7}"/>
              </a:ext>
            </a:extLst>
          </p:cNvPr>
          <p:cNvSpPr>
            <a:spLocks noGrp="1"/>
          </p:cNvSpPr>
          <p:nvPr>
            <p:ph type="dt" sz="half" idx="10"/>
          </p:nvPr>
        </p:nvSpPr>
        <p:spPr/>
        <p:txBody>
          <a:bodyPr/>
          <a:lstStyle/>
          <a:p>
            <a:fld id="{D007EBE2-FF2B-4319-9DE0-6A0DBF9C564A}" type="datetimeFigureOut">
              <a:rPr lang="en-IN" smtClean="0"/>
              <a:t>08-02-2024</a:t>
            </a:fld>
            <a:endParaRPr lang="en-IN"/>
          </a:p>
        </p:txBody>
      </p:sp>
      <p:sp>
        <p:nvSpPr>
          <p:cNvPr id="5" name="Footer Placeholder 4">
            <a:extLst>
              <a:ext uri="{FF2B5EF4-FFF2-40B4-BE49-F238E27FC236}">
                <a16:creationId xmlns:a16="http://schemas.microsoft.com/office/drawing/2014/main" id="{91A54173-C0A6-8585-716E-77FAFAE37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CC2C09-6934-FD20-4253-981737091D7E}"/>
              </a:ext>
            </a:extLst>
          </p:cNvPr>
          <p:cNvSpPr>
            <a:spLocks noGrp="1"/>
          </p:cNvSpPr>
          <p:nvPr>
            <p:ph type="sldNum" sz="quarter" idx="12"/>
          </p:nvPr>
        </p:nvSpPr>
        <p:spPr/>
        <p:txBody>
          <a:bodyPr/>
          <a:lstStyle/>
          <a:p>
            <a:fld id="{49191BA1-DA5B-4F5E-B1EF-AE9706456C31}" type="slidenum">
              <a:rPr lang="en-IN" smtClean="0"/>
              <a:t>‹#›</a:t>
            </a:fld>
            <a:endParaRPr lang="en-IN"/>
          </a:p>
        </p:txBody>
      </p:sp>
    </p:spTree>
    <p:extLst>
      <p:ext uri="{BB962C8B-B14F-4D97-AF65-F5344CB8AC3E}">
        <p14:creationId xmlns:p14="http://schemas.microsoft.com/office/powerpoint/2010/main" val="231406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AA2CA-1D8D-D83F-BB38-FE855AB74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CC392E-703D-0CEB-BE44-3BE001DA4B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5845B7-7E3B-206F-E290-5021B4D9D2A4}"/>
              </a:ext>
            </a:extLst>
          </p:cNvPr>
          <p:cNvSpPr>
            <a:spLocks noGrp="1"/>
          </p:cNvSpPr>
          <p:nvPr>
            <p:ph type="dt" sz="half" idx="10"/>
          </p:nvPr>
        </p:nvSpPr>
        <p:spPr/>
        <p:txBody>
          <a:bodyPr/>
          <a:lstStyle/>
          <a:p>
            <a:fld id="{D007EBE2-FF2B-4319-9DE0-6A0DBF9C564A}" type="datetimeFigureOut">
              <a:rPr lang="en-IN" smtClean="0"/>
              <a:t>08-02-2024</a:t>
            </a:fld>
            <a:endParaRPr lang="en-IN"/>
          </a:p>
        </p:txBody>
      </p:sp>
      <p:sp>
        <p:nvSpPr>
          <p:cNvPr id="5" name="Footer Placeholder 4">
            <a:extLst>
              <a:ext uri="{FF2B5EF4-FFF2-40B4-BE49-F238E27FC236}">
                <a16:creationId xmlns:a16="http://schemas.microsoft.com/office/drawing/2014/main" id="{193886F8-1F9A-5296-A15B-B8C195CC7A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7C574D-769A-5A05-C5CB-C529EC20DA3A}"/>
              </a:ext>
            </a:extLst>
          </p:cNvPr>
          <p:cNvSpPr>
            <a:spLocks noGrp="1"/>
          </p:cNvSpPr>
          <p:nvPr>
            <p:ph type="sldNum" sz="quarter" idx="12"/>
          </p:nvPr>
        </p:nvSpPr>
        <p:spPr/>
        <p:txBody>
          <a:bodyPr/>
          <a:lstStyle/>
          <a:p>
            <a:fld id="{49191BA1-DA5B-4F5E-B1EF-AE9706456C31}" type="slidenum">
              <a:rPr lang="en-IN" smtClean="0"/>
              <a:t>‹#›</a:t>
            </a:fld>
            <a:endParaRPr lang="en-IN"/>
          </a:p>
        </p:txBody>
      </p:sp>
    </p:spTree>
    <p:extLst>
      <p:ext uri="{BB962C8B-B14F-4D97-AF65-F5344CB8AC3E}">
        <p14:creationId xmlns:p14="http://schemas.microsoft.com/office/powerpoint/2010/main" val="32772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9125-036D-9F87-2894-BCBF05B488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4FDFE9-1F07-E0F9-1714-E6D85EB516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C20C1F-BE85-0576-26EF-9B75572DC6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F45817-E1C4-4583-7967-7C35B31AB14C}"/>
              </a:ext>
            </a:extLst>
          </p:cNvPr>
          <p:cNvSpPr>
            <a:spLocks noGrp="1"/>
          </p:cNvSpPr>
          <p:nvPr>
            <p:ph type="dt" sz="half" idx="10"/>
          </p:nvPr>
        </p:nvSpPr>
        <p:spPr/>
        <p:txBody>
          <a:bodyPr/>
          <a:lstStyle/>
          <a:p>
            <a:fld id="{D007EBE2-FF2B-4319-9DE0-6A0DBF9C564A}" type="datetimeFigureOut">
              <a:rPr lang="en-IN" smtClean="0"/>
              <a:t>08-02-2024</a:t>
            </a:fld>
            <a:endParaRPr lang="en-IN"/>
          </a:p>
        </p:txBody>
      </p:sp>
      <p:sp>
        <p:nvSpPr>
          <p:cNvPr id="6" name="Footer Placeholder 5">
            <a:extLst>
              <a:ext uri="{FF2B5EF4-FFF2-40B4-BE49-F238E27FC236}">
                <a16:creationId xmlns:a16="http://schemas.microsoft.com/office/drawing/2014/main" id="{51748938-7ACE-B8C5-E20A-3BF0F00FFF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431871-DF38-DB97-5B50-0DA0885D2D6A}"/>
              </a:ext>
            </a:extLst>
          </p:cNvPr>
          <p:cNvSpPr>
            <a:spLocks noGrp="1"/>
          </p:cNvSpPr>
          <p:nvPr>
            <p:ph type="sldNum" sz="quarter" idx="12"/>
          </p:nvPr>
        </p:nvSpPr>
        <p:spPr/>
        <p:txBody>
          <a:bodyPr/>
          <a:lstStyle/>
          <a:p>
            <a:fld id="{49191BA1-DA5B-4F5E-B1EF-AE9706456C31}" type="slidenum">
              <a:rPr lang="en-IN" smtClean="0"/>
              <a:t>‹#›</a:t>
            </a:fld>
            <a:endParaRPr lang="en-IN"/>
          </a:p>
        </p:txBody>
      </p:sp>
    </p:spTree>
    <p:extLst>
      <p:ext uri="{BB962C8B-B14F-4D97-AF65-F5344CB8AC3E}">
        <p14:creationId xmlns:p14="http://schemas.microsoft.com/office/powerpoint/2010/main" val="57219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7214-527F-F649-6E43-929DB1B88D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5A6D04-4C7D-192E-B078-48602CC3C5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27C5BC-CA9B-C1F5-5E0A-6B80F5FC58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D62DA5-3778-AE9C-84C0-BFC611C931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F649C-B70A-2FBC-DCA7-99343949F7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421A3C-ABAF-E288-4A30-430D5A9D1B4B}"/>
              </a:ext>
            </a:extLst>
          </p:cNvPr>
          <p:cNvSpPr>
            <a:spLocks noGrp="1"/>
          </p:cNvSpPr>
          <p:nvPr>
            <p:ph type="dt" sz="half" idx="10"/>
          </p:nvPr>
        </p:nvSpPr>
        <p:spPr/>
        <p:txBody>
          <a:bodyPr/>
          <a:lstStyle/>
          <a:p>
            <a:fld id="{D007EBE2-FF2B-4319-9DE0-6A0DBF9C564A}" type="datetimeFigureOut">
              <a:rPr lang="en-IN" smtClean="0"/>
              <a:t>08-02-2024</a:t>
            </a:fld>
            <a:endParaRPr lang="en-IN"/>
          </a:p>
        </p:txBody>
      </p:sp>
      <p:sp>
        <p:nvSpPr>
          <p:cNvPr id="8" name="Footer Placeholder 7">
            <a:extLst>
              <a:ext uri="{FF2B5EF4-FFF2-40B4-BE49-F238E27FC236}">
                <a16:creationId xmlns:a16="http://schemas.microsoft.com/office/drawing/2014/main" id="{CE283555-4F45-2AFE-244F-BA257B5017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84A4E4-E31B-564D-0A05-195711DF25E5}"/>
              </a:ext>
            </a:extLst>
          </p:cNvPr>
          <p:cNvSpPr>
            <a:spLocks noGrp="1"/>
          </p:cNvSpPr>
          <p:nvPr>
            <p:ph type="sldNum" sz="quarter" idx="12"/>
          </p:nvPr>
        </p:nvSpPr>
        <p:spPr/>
        <p:txBody>
          <a:bodyPr/>
          <a:lstStyle/>
          <a:p>
            <a:fld id="{49191BA1-DA5B-4F5E-B1EF-AE9706456C31}" type="slidenum">
              <a:rPr lang="en-IN" smtClean="0"/>
              <a:t>‹#›</a:t>
            </a:fld>
            <a:endParaRPr lang="en-IN"/>
          </a:p>
        </p:txBody>
      </p:sp>
    </p:spTree>
    <p:extLst>
      <p:ext uri="{BB962C8B-B14F-4D97-AF65-F5344CB8AC3E}">
        <p14:creationId xmlns:p14="http://schemas.microsoft.com/office/powerpoint/2010/main" val="142418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44A9-396A-6980-83C3-B55985D7BB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F630EF-8DD6-DA2F-A994-3AEF7440676C}"/>
              </a:ext>
            </a:extLst>
          </p:cNvPr>
          <p:cNvSpPr>
            <a:spLocks noGrp="1"/>
          </p:cNvSpPr>
          <p:nvPr>
            <p:ph type="dt" sz="half" idx="10"/>
          </p:nvPr>
        </p:nvSpPr>
        <p:spPr/>
        <p:txBody>
          <a:bodyPr/>
          <a:lstStyle/>
          <a:p>
            <a:fld id="{D007EBE2-FF2B-4319-9DE0-6A0DBF9C564A}" type="datetimeFigureOut">
              <a:rPr lang="en-IN" smtClean="0"/>
              <a:t>08-02-2024</a:t>
            </a:fld>
            <a:endParaRPr lang="en-IN"/>
          </a:p>
        </p:txBody>
      </p:sp>
      <p:sp>
        <p:nvSpPr>
          <p:cNvPr id="4" name="Footer Placeholder 3">
            <a:extLst>
              <a:ext uri="{FF2B5EF4-FFF2-40B4-BE49-F238E27FC236}">
                <a16:creationId xmlns:a16="http://schemas.microsoft.com/office/drawing/2014/main" id="{46117EE8-DDB5-8E46-8B21-1733F8607D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1CFCCE-DD71-C02E-D3CF-DC77D34EE5D3}"/>
              </a:ext>
            </a:extLst>
          </p:cNvPr>
          <p:cNvSpPr>
            <a:spLocks noGrp="1"/>
          </p:cNvSpPr>
          <p:nvPr>
            <p:ph type="sldNum" sz="quarter" idx="12"/>
          </p:nvPr>
        </p:nvSpPr>
        <p:spPr/>
        <p:txBody>
          <a:bodyPr/>
          <a:lstStyle/>
          <a:p>
            <a:fld id="{49191BA1-DA5B-4F5E-B1EF-AE9706456C31}" type="slidenum">
              <a:rPr lang="en-IN" smtClean="0"/>
              <a:t>‹#›</a:t>
            </a:fld>
            <a:endParaRPr lang="en-IN"/>
          </a:p>
        </p:txBody>
      </p:sp>
    </p:spTree>
    <p:extLst>
      <p:ext uri="{BB962C8B-B14F-4D97-AF65-F5344CB8AC3E}">
        <p14:creationId xmlns:p14="http://schemas.microsoft.com/office/powerpoint/2010/main" val="413408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524801-CFE8-00D4-249C-5ACA33A3C1C6}"/>
              </a:ext>
            </a:extLst>
          </p:cNvPr>
          <p:cNvSpPr>
            <a:spLocks noGrp="1"/>
          </p:cNvSpPr>
          <p:nvPr>
            <p:ph type="dt" sz="half" idx="10"/>
          </p:nvPr>
        </p:nvSpPr>
        <p:spPr/>
        <p:txBody>
          <a:bodyPr/>
          <a:lstStyle/>
          <a:p>
            <a:fld id="{D007EBE2-FF2B-4319-9DE0-6A0DBF9C564A}" type="datetimeFigureOut">
              <a:rPr lang="en-IN" smtClean="0"/>
              <a:t>08-02-2024</a:t>
            </a:fld>
            <a:endParaRPr lang="en-IN"/>
          </a:p>
        </p:txBody>
      </p:sp>
      <p:sp>
        <p:nvSpPr>
          <p:cNvPr id="3" name="Footer Placeholder 2">
            <a:extLst>
              <a:ext uri="{FF2B5EF4-FFF2-40B4-BE49-F238E27FC236}">
                <a16:creationId xmlns:a16="http://schemas.microsoft.com/office/drawing/2014/main" id="{93CB940A-0A22-7D5B-53AB-0935D1AB5F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B6D45C-1D23-9A52-E7C4-4D80FB954525}"/>
              </a:ext>
            </a:extLst>
          </p:cNvPr>
          <p:cNvSpPr>
            <a:spLocks noGrp="1"/>
          </p:cNvSpPr>
          <p:nvPr>
            <p:ph type="sldNum" sz="quarter" idx="12"/>
          </p:nvPr>
        </p:nvSpPr>
        <p:spPr/>
        <p:txBody>
          <a:bodyPr/>
          <a:lstStyle/>
          <a:p>
            <a:fld id="{49191BA1-DA5B-4F5E-B1EF-AE9706456C31}" type="slidenum">
              <a:rPr lang="en-IN" smtClean="0"/>
              <a:t>‹#›</a:t>
            </a:fld>
            <a:endParaRPr lang="en-IN"/>
          </a:p>
        </p:txBody>
      </p:sp>
    </p:spTree>
    <p:extLst>
      <p:ext uri="{BB962C8B-B14F-4D97-AF65-F5344CB8AC3E}">
        <p14:creationId xmlns:p14="http://schemas.microsoft.com/office/powerpoint/2010/main" val="302945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2868B-3E0E-AB82-F7C5-DECDA0DD9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BD8068-C3A7-63D9-4772-7B57724158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675B42-D180-C437-28C5-27E3FF00C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09477-BDB5-F626-70F4-7F7751B83C33}"/>
              </a:ext>
            </a:extLst>
          </p:cNvPr>
          <p:cNvSpPr>
            <a:spLocks noGrp="1"/>
          </p:cNvSpPr>
          <p:nvPr>
            <p:ph type="dt" sz="half" idx="10"/>
          </p:nvPr>
        </p:nvSpPr>
        <p:spPr/>
        <p:txBody>
          <a:bodyPr/>
          <a:lstStyle/>
          <a:p>
            <a:fld id="{D007EBE2-FF2B-4319-9DE0-6A0DBF9C564A}" type="datetimeFigureOut">
              <a:rPr lang="en-IN" smtClean="0"/>
              <a:t>08-02-2024</a:t>
            </a:fld>
            <a:endParaRPr lang="en-IN"/>
          </a:p>
        </p:txBody>
      </p:sp>
      <p:sp>
        <p:nvSpPr>
          <p:cNvPr id="6" name="Footer Placeholder 5">
            <a:extLst>
              <a:ext uri="{FF2B5EF4-FFF2-40B4-BE49-F238E27FC236}">
                <a16:creationId xmlns:a16="http://schemas.microsoft.com/office/drawing/2014/main" id="{2B0C0AED-884A-B559-E38D-F7F4DD8C67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79F66D-C79E-FF7F-62E2-FF887F6BD22D}"/>
              </a:ext>
            </a:extLst>
          </p:cNvPr>
          <p:cNvSpPr>
            <a:spLocks noGrp="1"/>
          </p:cNvSpPr>
          <p:nvPr>
            <p:ph type="sldNum" sz="quarter" idx="12"/>
          </p:nvPr>
        </p:nvSpPr>
        <p:spPr/>
        <p:txBody>
          <a:bodyPr/>
          <a:lstStyle/>
          <a:p>
            <a:fld id="{49191BA1-DA5B-4F5E-B1EF-AE9706456C31}" type="slidenum">
              <a:rPr lang="en-IN" smtClean="0"/>
              <a:t>‹#›</a:t>
            </a:fld>
            <a:endParaRPr lang="en-IN"/>
          </a:p>
        </p:txBody>
      </p:sp>
    </p:spTree>
    <p:extLst>
      <p:ext uri="{BB962C8B-B14F-4D97-AF65-F5344CB8AC3E}">
        <p14:creationId xmlns:p14="http://schemas.microsoft.com/office/powerpoint/2010/main" val="4182262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2ED2-EBD1-D42B-062C-E355726F0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D7AA3B-5D69-71B7-9C0F-4D491FBC8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107C75-DAC7-E94F-BBDC-663B63936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9D7C9-2961-B191-5070-6714ADEE89F3}"/>
              </a:ext>
            </a:extLst>
          </p:cNvPr>
          <p:cNvSpPr>
            <a:spLocks noGrp="1"/>
          </p:cNvSpPr>
          <p:nvPr>
            <p:ph type="dt" sz="half" idx="10"/>
          </p:nvPr>
        </p:nvSpPr>
        <p:spPr/>
        <p:txBody>
          <a:bodyPr/>
          <a:lstStyle/>
          <a:p>
            <a:fld id="{D007EBE2-FF2B-4319-9DE0-6A0DBF9C564A}" type="datetimeFigureOut">
              <a:rPr lang="en-IN" smtClean="0"/>
              <a:t>08-02-2024</a:t>
            </a:fld>
            <a:endParaRPr lang="en-IN"/>
          </a:p>
        </p:txBody>
      </p:sp>
      <p:sp>
        <p:nvSpPr>
          <p:cNvPr id="6" name="Footer Placeholder 5">
            <a:extLst>
              <a:ext uri="{FF2B5EF4-FFF2-40B4-BE49-F238E27FC236}">
                <a16:creationId xmlns:a16="http://schemas.microsoft.com/office/drawing/2014/main" id="{E069FEB9-D4BD-1FF9-4A6A-FBABEF6665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546BCE-42A8-E549-7C01-B82CF263010D}"/>
              </a:ext>
            </a:extLst>
          </p:cNvPr>
          <p:cNvSpPr>
            <a:spLocks noGrp="1"/>
          </p:cNvSpPr>
          <p:nvPr>
            <p:ph type="sldNum" sz="quarter" idx="12"/>
          </p:nvPr>
        </p:nvSpPr>
        <p:spPr/>
        <p:txBody>
          <a:bodyPr/>
          <a:lstStyle/>
          <a:p>
            <a:fld id="{49191BA1-DA5B-4F5E-B1EF-AE9706456C31}" type="slidenum">
              <a:rPr lang="en-IN" smtClean="0"/>
              <a:t>‹#›</a:t>
            </a:fld>
            <a:endParaRPr lang="en-IN"/>
          </a:p>
        </p:txBody>
      </p:sp>
    </p:spTree>
    <p:extLst>
      <p:ext uri="{BB962C8B-B14F-4D97-AF65-F5344CB8AC3E}">
        <p14:creationId xmlns:p14="http://schemas.microsoft.com/office/powerpoint/2010/main" val="235725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C98B98-2632-FFF5-21FF-5182D60A3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4B432-9535-2C2F-AE8F-FFFB0EAA82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3A5DFD-36A5-55ED-416B-AB6A35DB42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7EBE2-FF2B-4319-9DE0-6A0DBF9C564A}" type="datetimeFigureOut">
              <a:rPr lang="en-IN" smtClean="0"/>
              <a:t>08-02-2024</a:t>
            </a:fld>
            <a:endParaRPr lang="en-IN"/>
          </a:p>
        </p:txBody>
      </p:sp>
      <p:sp>
        <p:nvSpPr>
          <p:cNvPr id="5" name="Footer Placeholder 4">
            <a:extLst>
              <a:ext uri="{FF2B5EF4-FFF2-40B4-BE49-F238E27FC236}">
                <a16:creationId xmlns:a16="http://schemas.microsoft.com/office/drawing/2014/main" id="{23E603B5-FC1E-5410-C541-4DAD3BC22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F5F42A-D943-1C3D-0F35-978E2D5BCF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91BA1-DA5B-4F5E-B1EF-AE9706456C31}" type="slidenum">
              <a:rPr lang="en-IN" smtClean="0"/>
              <a:t>‹#›</a:t>
            </a:fld>
            <a:endParaRPr lang="en-IN"/>
          </a:p>
        </p:txBody>
      </p:sp>
    </p:spTree>
    <p:extLst>
      <p:ext uri="{BB962C8B-B14F-4D97-AF65-F5344CB8AC3E}">
        <p14:creationId xmlns:p14="http://schemas.microsoft.com/office/powerpoint/2010/main" val="3544865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p&#10;&#10;Description automatically generated">
            <a:extLst>
              <a:ext uri="{FF2B5EF4-FFF2-40B4-BE49-F238E27FC236}">
                <a16:creationId xmlns:a16="http://schemas.microsoft.com/office/drawing/2014/main" id="{205534EF-CFA6-4A71-E899-8EF6B9CE6682}"/>
              </a:ext>
            </a:extLst>
          </p:cNvPr>
          <p:cNvPicPr>
            <a:picLocks noChangeAspect="1"/>
          </p:cNvPicPr>
          <p:nvPr/>
        </p:nvPicPr>
        <p:blipFill rotWithShape="1">
          <a:blip r:embed="rId2">
            <a:extLst>
              <a:ext uri="{28A0092B-C50C-407E-A947-70E740481C1C}">
                <a14:useLocalDpi xmlns:a14="http://schemas.microsoft.com/office/drawing/2010/main" val="0"/>
              </a:ext>
            </a:extLst>
          </a:blip>
          <a:srcRect l="5415" r="29948" b="9091"/>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6CA8C1FC-1782-DA25-1D25-8AA2643F0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7807" b="37419"/>
          <a:stretch>
            <a:fillRect/>
          </a:stretch>
        </p:blipFill>
        <p:spPr bwMode="auto">
          <a:xfrm>
            <a:off x="10664023" y="6395910"/>
            <a:ext cx="14398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Rounded Corners 13">
            <a:extLst>
              <a:ext uri="{FF2B5EF4-FFF2-40B4-BE49-F238E27FC236}">
                <a16:creationId xmlns:a16="http://schemas.microsoft.com/office/drawing/2014/main" id="{42416714-6FE2-EE89-5865-6EAEE225F91F}"/>
              </a:ext>
            </a:extLst>
          </p:cNvPr>
          <p:cNvSpPr/>
          <p:nvPr/>
        </p:nvSpPr>
        <p:spPr>
          <a:xfrm>
            <a:off x="455554" y="4125840"/>
            <a:ext cx="1799785" cy="1728494"/>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i="1" dirty="0"/>
              <a:t>Insert Photo</a:t>
            </a:r>
          </a:p>
        </p:txBody>
      </p:sp>
      <p:sp>
        <p:nvSpPr>
          <p:cNvPr id="18" name="Rectangle 17">
            <a:extLst>
              <a:ext uri="{FF2B5EF4-FFF2-40B4-BE49-F238E27FC236}">
                <a16:creationId xmlns:a16="http://schemas.microsoft.com/office/drawing/2014/main" id="{172383B1-579C-4DFC-EBA6-840293DF504C}"/>
              </a:ext>
            </a:extLst>
          </p:cNvPr>
          <p:cNvSpPr>
            <a:spLocks noGrp="1" noRot="1" noMove="1" noResize="1" noEditPoints="1" noAdjustHandles="1" noChangeArrowheads="1" noChangeShapeType="1"/>
          </p:cNvSpPr>
          <p:nvPr/>
        </p:nvSpPr>
        <p:spPr>
          <a:xfrm>
            <a:off x="414241" y="578559"/>
            <a:ext cx="877077" cy="335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916C5EA3-D8BF-B132-20AE-474B7F932159}"/>
              </a:ext>
            </a:extLst>
          </p:cNvPr>
          <p:cNvSpPr/>
          <p:nvPr/>
        </p:nvSpPr>
        <p:spPr>
          <a:xfrm>
            <a:off x="2345823" y="4138857"/>
            <a:ext cx="1799785" cy="1728494"/>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i="1" dirty="0"/>
              <a:t>Insert Photo</a:t>
            </a:r>
          </a:p>
        </p:txBody>
      </p:sp>
      <p:sp>
        <p:nvSpPr>
          <p:cNvPr id="23" name="Rectangle 22">
            <a:extLst>
              <a:ext uri="{FF2B5EF4-FFF2-40B4-BE49-F238E27FC236}">
                <a16:creationId xmlns:a16="http://schemas.microsoft.com/office/drawing/2014/main" id="{7FD91280-3DE6-DAED-8793-220220EFDD98}"/>
              </a:ext>
            </a:extLst>
          </p:cNvPr>
          <p:cNvSpPr/>
          <p:nvPr/>
        </p:nvSpPr>
        <p:spPr>
          <a:xfrm>
            <a:off x="2146025" y="3448688"/>
            <a:ext cx="2199385" cy="553998"/>
          </a:xfrm>
          <a:prstGeom prst="rect">
            <a:avLst/>
          </a:prstGeom>
          <a:noFill/>
        </p:spPr>
        <p:txBody>
          <a:bodyPr wrap="none" lIns="91440" tIns="45720" rIns="91440" bIns="45720">
            <a:spAutoFit/>
          </a:bodyPr>
          <a:lstStyle/>
          <a:p>
            <a:pPr algn="ctr"/>
            <a:r>
              <a:rPr lang="en-US" sz="3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Team Rocket</a:t>
            </a:r>
          </a:p>
        </p:txBody>
      </p:sp>
      <p:sp>
        <p:nvSpPr>
          <p:cNvPr id="24" name="TextBox 23">
            <a:extLst>
              <a:ext uri="{FF2B5EF4-FFF2-40B4-BE49-F238E27FC236}">
                <a16:creationId xmlns:a16="http://schemas.microsoft.com/office/drawing/2014/main" id="{69FD94A9-6312-9292-0DD8-8307FDFE6DEC}"/>
              </a:ext>
            </a:extLst>
          </p:cNvPr>
          <p:cNvSpPr txBox="1"/>
          <p:nvPr/>
        </p:nvSpPr>
        <p:spPr>
          <a:xfrm>
            <a:off x="452733" y="5906045"/>
            <a:ext cx="1799786" cy="307777"/>
          </a:xfrm>
          <a:prstGeom prst="rect">
            <a:avLst/>
          </a:prstGeom>
          <a:noFill/>
        </p:spPr>
        <p:txBody>
          <a:bodyPr wrap="square" rtlCol="0">
            <a:spAutoFit/>
          </a:bodyPr>
          <a:lstStyle/>
          <a:p>
            <a:pPr algn="ctr"/>
            <a:r>
              <a:rPr lang="en-IN" sz="1400" b="1" dirty="0"/>
              <a:t>Aarush Agarwal</a:t>
            </a:r>
          </a:p>
        </p:txBody>
      </p:sp>
      <p:sp>
        <p:nvSpPr>
          <p:cNvPr id="25" name="TextBox 24">
            <a:extLst>
              <a:ext uri="{FF2B5EF4-FFF2-40B4-BE49-F238E27FC236}">
                <a16:creationId xmlns:a16="http://schemas.microsoft.com/office/drawing/2014/main" id="{1ABAF6D2-715D-3AED-57E3-95C4A8CD3EB2}"/>
              </a:ext>
            </a:extLst>
          </p:cNvPr>
          <p:cNvSpPr txBox="1"/>
          <p:nvPr/>
        </p:nvSpPr>
        <p:spPr>
          <a:xfrm>
            <a:off x="2345821" y="5919062"/>
            <a:ext cx="1819363" cy="307777"/>
          </a:xfrm>
          <a:prstGeom prst="rect">
            <a:avLst/>
          </a:prstGeom>
          <a:noFill/>
        </p:spPr>
        <p:txBody>
          <a:bodyPr wrap="square" rtlCol="0">
            <a:spAutoFit/>
          </a:bodyPr>
          <a:lstStyle/>
          <a:p>
            <a:pPr algn="ctr"/>
            <a:r>
              <a:rPr lang="en-IN" sz="1400" b="1" dirty="0"/>
              <a:t>Arnav Singh</a:t>
            </a:r>
          </a:p>
        </p:txBody>
      </p:sp>
      <p:grpSp>
        <p:nvGrpSpPr>
          <p:cNvPr id="5" name="Group 4">
            <a:extLst>
              <a:ext uri="{FF2B5EF4-FFF2-40B4-BE49-F238E27FC236}">
                <a16:creationId xmlns:a16="http://schemas.microsoft.com/office/drawing/2014/main" id="{8849F937-211C-A828-AF27-77AE36DE18FD}"/>
              </a:ext>
            </a:extLst>
          </p:cNvPr>
          <p:cNvGrpSpPr/>
          <p:nvPr/>
        </p:nvGrpSpPr>
        <p:grpSpPr>
          <a:xfrm>
            <a:off x="713661" y="330845"/>
            <a:ext cx="5083682" cy="2660785"/>
            <a:chOff x="713661" y="330845"/>
            <a:chExt cx="5083682" cy="2660785"/>
          </a:xfrm>
        </p:grpSpPr>
        <p:grpSp>
          <p:nvGrpSpPr>
            <p:cNvPr id="22" name="Group 21">
              <a:extLst>
                <a:ext uri="{FF2B5EF4-FFF2-40B4-BE49-F238E27FC236}">
                  <a16:creationId xmlns:a16="http://schemas.microsoft.com/office/drawing/2014/main" id="{EA7A0C57-8410-0D06-7B8D-61F4E0EDC191}"/>
                </a:ext>
              </a:extLst>
            </p:cNvPr>
            <p:cNvGrpSpPr/>
            <p:nvPr/>
          </p:nvGrpSpPr>
          <p:grpSpPr>
            <a:xfrm>
              <a:off x="1154665" y="330845"/>
              <a:ext cx="3155916" cy="1653711"/>
              <a:chOff x="394534" y="48246"/>
              <a:chExt cx="3155916" cy="1653711"/>
            </a:xfrm>
          </p:grpSpPr>
          <p:pic>
            <p:nvPicPr>
              <p:cNvPr id="1026" name="Picture 2">
                <a:extLst>
                  <a:ext uri="{FF2B5EF4-FFF2-40B4-BE49-F238E27FC236}">
                    <a16:creationId xmlns:a16="http://schemas.microsoft.com/office/drawing/2014/main" id="{F315979D-F9BB-2ADC-B80C-FB340FA5E0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368" y="48246"/>
                <a:ext cx="2073082" cy="55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EDAFFFD-ABB2-AD7A-677C-B69892D3FDB4}"/>
                  </a:ext>
                </a:extLst>
              </p:cNvPr>
              <p:cNvSpPr txBox="1"/>
              <p:nvPr/>
            </p:nvSpPr>
            <p:spPr>
              <a:xfrm>
                <a:off x="1993728" y="1332625"/>
                <a:ext cx="1040363" cy="369332"/>
              </a:xfrm>
              <a:prstGeom prst="rect">
                <a:avLst/>
              </a:prstGeom>
              <a:noFill/>
            </p:spPr>
            <p:txBody>
              <a:bodyPr wrap="square" rtlCol="0">
                <a:spAutoFit/>
              </a:bodyPr>
              <a:lstStyle/>
              <a:p>
                <a:r>
                  <a:rPr lang="en-IN" b="1" dirty="0">
                    <a:solidFill>
                      <a:srgbClr val="239756"/>
                    </a:solidFill>
                  </a:rPr>
                  <a:t>presents</a:t>
                </a:r>
              </a:p>
            </p:txBody>
          </p:sp>
          <p:sp>
            <p:nvSpPr>
              <p:cNvPr id="20" name="Rectangle 19">
                <a:extLst>
                  <a:ext uri="{FF2B5EF4-FFF2-40B4-BE49-F238E27FC236}">
                    <a16:creationId xmlns:a16="http://schemas.microsoft.com/office/drawing/2014/main" id="{307BEA85-C05B-5C35-C618-023E725D1EA6}"/>
                  </a:ext>
                </a:extLst>
              </p:cNvPr>
              <p:cNvSpPr/>
              <p:nvPr/>
            </p:nvSpPr>
            <p:spPr>
              <a:xfrm>
                <a:off x="394534" y="484231"/>
                <a:ext cx="877077" cy="335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239756"/>
                  </a:solidFill>
                </a:endParaRPr>
              </a:p>
            </p:txBody>
          </p:sp>
        </p:grpSp>
        <p:pic>
          <p:nvPicPr>
            <p:cNvPr id="1027" name="Picture 3">
              <a:extLst>
                <a:ext uri="{FF2B5EF4-FFF2-40B4-BE49-F238E27FC236}">
                  <a16:creationId xmlns:a16="http://schemas.microsoft.com/office/drawing/2014/main" id="{2F80DDA8-7462-B6E3-D287-21E481BEED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2229" y="955252"/>
              <a:ext cx="3603625" cy="677863"/>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Rounded Corners 1">
              <a:extLst>
                <a:ext uri="{FF2B5EF4-FFF2-40B4-BE49-F238E27FC236}">
                  <a16:creationId xmlns:a16="http://schemas.microsoft.com/office/drawing/2014/main" id="{BDD36859-9817-6339-6D28-322435482020}"/>
                </a:ext>
              </a:extLst>
            </p:cNvPr>
            <p:cNvSpPr/>
            <p:nvPr/>
          </p:nvSpPr>
          <p:spPr>
            <a:xfrm>
              <a:off x="713661" y="2107710"/>
              <a:ext cx="5083682" cy="8839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latin typeface="Tahoma" panose="020B0604030504040204" pitchFamily="34" charset="0"/>
                  <a:ea typeface="Tahoma" panose="020B0604030504040204" pitchFamily="34" charset="0"/>
                  <a:cs typeface="Tahoma" panose="020B0604030504040204" pitchFamily="34" charset="0"/>
                </a:rPr>
                <a:t>NATIONAL ANALYTICS CHALLENGE 2024</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STUDENT TRACK</a:t>
              </a:r>
            </a:p>
          </p:txBody>
        </p:sp>
      </p:grpSp>
      <p:sp>
        <p:nvSpPr>
          <p:cNvPr id="3" name="Rectangle: Rounded Corners 2">
            <a:extLst>
              <a:ext uri="{FF2B5EF4-FFF2-40B4-BE49-F238E27FC236}">
                <a16:creationId xmlns:a16="http://schemas.microsoft.com/office/drawing/2014/main" id="{C78BAE34-2AE8-8FC9-DB01-A476FDC4C551}"/>
              </a:ext>
            </a:extLst>
          </p:cNvPr>
          <p:cNvSpPr/>
          <p:nvPr/>
        </p:nvSpPr>
        <p:spPr>
          <a:xfrm>
            <a:off x="4245974" y="4125840"/>
            <a:ext cx="1799785" cy="1728494"/>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i="1" dirty="0"/>
              <a:t>Insert Photo</a:t>
            </a:r>
          </a:p>
        </p:txBody>
      </p:sp>
      <p:sp>
        <p:nvSpPr>
          <p:cNvPr id="4" name="TextBox 3">
            <a:extLst>
              <a:ext uri="{FF2B5EF4-FFF2-40B4-BE49-F238E27FC236}">
                <a16:creationId xmlns:a16="http://schemas.microsoft.com/office/drawing/2014/main" id="{3BF38A61-77CF-11A5-CC9A-DB3F9CF46533}"/>
              </a:ext>
            </a:extLst>
          </p:cNvPr>
          <p:cNvSpPr txBox="1"/>
          <p:nvPr/>
        </p:nvSpPr>
        <p:spPr>
          <a:xfrm>
            <a:off x="4245972" y="5906045"/>
            <a:ext cx="1819363" cy="307777"/>
          </a:xfrm>
          <a:prstGeom prst="rect">
            <a:avLst/>
          </a:prstGeom>
          <a:noFill/>
        </p:spPr>
        <p:txBody>
          <a:bodyPr wrap="square" rtlCol="0">
            <a:spAutoFit/>
          </a:bodyPr>
          <a:lstStyle/>
          <a:p>
            <a:pPr algn="ctr"/>
            <a:r>
              <a:rPr lang="en-IN" sz="1400" b="1" dirty="0" err="1"/>
              <a:t>Sudiksha</a:t>
            </a:r>
            <a:r>
              <a:rPr lang="en-IN" sz="1400" b="1" dirty="0"/>
              <a:t> </a:t>
            </a:r>
            <a:r>
              <a:rPr lang="en-IN" sz="1400" b="1" dirty="0" err="1"/>
              <a:t>Gunturi</a:t>
            </a:r>
            <a:endParaRPr lang="en-IN" sz="1400" b="1" dirty="0"/>
          </a:p>
        </p:txBody>
      </p:sp>
      <p:pic>
        <p:nvPicPr>
          <p:cNvPr id="9" name="Picture 8" descr="A logo for a company&#10;&#10;Description automatically generated">
            <a:extLst>
              <a:ext uri="{FF2B5EF4-FFF2-40B4-BE49-F238E27FC236}">
                <a16:creationId xmlns:a16="http://schemas.microsoft.com/office/drawing/2014/main" id="{850F6EE9-6262-BA1A-C1F8-7F827028A8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38534" y="72859"/>
            <a:ext cx="970106" cy="540000"/>
          </a:xfrm>
          <a:prstGeom prst="rect">
            <a:avLst/>
          </a:prstGeom>
        </p:spPr>
      </p:pic>
      <p:pic>
        <p:nvPicPr>
          <p:cNvPr id="8" name="Picture 7" descr="A person wearing glasses and a coat&#10;&#10;Description automatically generated">
            <a:extLst>
              <a:ext uri="{FF2B5EF4-FFF2-40B4-BE49-F238E27FC236}">
                <a16:creationId xmlns:a16="http://schemas.microsoft.com/office/drawing/2014/main" id="{3AEFFB73-A34F-27CB-58FE-A481B1AE83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029" y="4143932"/>
            <a:ext cx="1754541" cy="17234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9" name="Picture 18" descr="A person in a white shirt&#10;&#10;Description automatically generated">
            <a:extLst>
              <a:ext uri="{FF2B5EF4-FFF2-40B4-BE49-F238E27FC236}">
                <a16:creationId xmlns:a16="http://schemas.microsoft.com/office/drawing/2014/main" id="{8F8BC9DB-8256-E425-5013-BB90DEA360DA}"/>
              </a:ext>
            </a:extLst>
          </p:cNvPr>
          <p:cNvPicPr>
            <a:picLocks noChangeAspect="1"/>
          </p:cNvPicPr>
          <p:nvPr/>
        </p:nvPicPr>
        <p:blipFill rotWithShape="1">
          <a:blip r:embed="rId8">
            <a:extLst>
              <a:ext uri="{28A0092B-C50C-407E-A947-70E740481C1C}">
                <a14:useLocalDpi xmlns:a14="http://schemas.microsoft.com/office/drawing/2010/main" val="0"/>
              </a:ext>
            </a:extLst>
          </a:blip>
          <a:srcRect t="7170"/>
          <a:stretch/>
        </p:blipFill>
        <p:spPr>
          <a:xfrm>
            <a:off x="2350044" y="4138857"/>
            <a:ext cx="1819363" cy="17284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6" name="Picture 25" descr="A person wearing glasses and a blue shirt&#10;&#10;Description automatically generated">
            <a:extLst>
              <a:ext uri="{FF2B5EF4-FFF2-40B4-BE49-F238E27FC236}">
                <a16:creationId xmlns:a16="http://schemas.microsoft.com/office/drawing/2014/main" id="{2EDDDE73-A3E6-3B04-644F-95C7032BA67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69773" y="4125841"/>
            <a:ext cx="1795562" cy="17415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0463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p&#10;&#10;Description automatically generated">
            <a:extLst>
              <a:ext uri="{FF2B5EF4-FFF2-40B4-BE49-F238E27FC236}">
                <a16:creationId xmlns:a16="http://schemas.microsoft.com/office/drawing/2014/main" id="{205534EF-CFA6-4A71-E899-8EF6B9CE668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Rectangle 1">
            <a:extLst>
              <a:ext uri="{FF2B5EF4-FFF2-40B4-BE49-F238E27FC236}">
                <a16:creationId xmlns:a16="http://schemas.microsoft.com/office/drawing/2014/main" id="{08302EC7-35E8-0CD7-79F4-072A091C4537}"/>
              </a:ext>
            </a:extLst>
          </p:cNvPr>
          <p:cNvSpPr/>
          <p:nvPr/>
        </p:nvSpPr>
        <p:spPr>
          <a:xfrm>
            <a:off x="1524000" y="1122362"/>
            <a:ext cx="9144000" cy="2900518"/>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p>
            <a:pPr algn="ctr">
              <a:lnSpc>
                <a:spcPct val="90000"/>
              </a:lnSpc>
              <a:spcBef>
                <a:spcPct val="0"/>
              </a:spcBef>
              <a:spcAft>
                <a:spcPts val="600"/>
              </a:spcAft>
            </a:pPr>
            <a:r>
              <a:rPr lang="en-US" sz="6000" b="1" cap="none" spc="0" dirty="0">
                <a:ln/>
                <a:solidFill>
                  <a:srgbClr val="FFFFFF"/>
                </a:solidFill>
                <a:effectLst/>
                <a:latin typeface="Tahoma" panose="020B0604030504040204" pitchFamily="34" charset="0"/>
                <a:ea typeface="Tahoma" panose="020B0604030504040204" pitchFamily="34" charset="0"/>
                <a:cs typeface="Tahoma" panose="020B0604030504040204" pitchFamily="34" charset="0"/>
              </a:rPr>
              <a:t>THANK YOU</a:t>
            </a:r>
          </a:p>
        </p:txBody>
      </p:sp>
      <p:pic>
        <p:nvPicPr>
          <p:cNvPr id="27" name="Picture 26">
            <a:extLst>
              <a:ext uri="{FF2B5EF4-FFF2-40B4-BE49-F238E27FC236}">
                <a16:creationId xmlns:a16="http://schemas.microsoft.com/office/drawing/2014/main" id="{586D141B-DB8E-6C25-FF06-AC9D9EB98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505" y="4022880"/>
            <a:ext cx="2872989" cy="335309"/>
          </a:xfrm>
          <a:prstGeom prst="rect">
            <a:avLst/>
          </a:prstGeom>
        </p:spPr>
      </p:pic>
    </p:spTree>
    <p:extLst>
      <p:ext uri="{BB962C8B-B14F-4D97-AF65-F5344CB8AC3E}">
        <p14:creationId xmlns:p14="http://schemas.microsoft.com/office/powerpoint/2010/main" val="25075567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C3135FE-E493-CF0D-F30C-73169D76BB37}"/>
              </a:ext>
            </a:extLst>
          </p:cNvPr>
          <p:cNvGrpSpPr/>
          <p:nvPr/>
        </p:nvGrpSpPr>
        <p:grpSpPr>
          <a:xfrm>
            <a:off x="-9331" y="-9332"/>
            <a:ext cx="699796" cy="6867331"/>
            <a:chOff x="-9331" y="-9332"/>
            <a:chExt cx="699796" cy="6867331"/>
          </a:xfrm>
        </p:grpSpPr>
        <p:sp>
          <p:nvSpPr>
            <p:cNvPr id="2" name="Rectangle 1">
              <a:extLst>
                <a:ext uri="{FF2B5EF4-FFF2-40B4-BE49-F238E27FC236}">
                  <a16:creationId xmlns:a16="http://schemas.microsoft.com/office/drawing/2014/main" id="{62B1C54A-1561-9AEE-0244-219BDED29855}"/>
                </a:ext>
              </a:extLst>
            </p:cNvPr>
            <p:cNvSpPr/>
            <p:nvPr/>
          </p:nvSpPr>
          <p:spPr>
            <a:xfrm>
              <a:off x="-9331" y="-9332"/>
              <a:ext cx="699796" cy="6867331"/>
            </a:xfrm>
            <a:prstGeom prst="rect">
              <a:avLst/>
            </a:prstGeom>
            <a:solidFill>
              <a:srgbClr val="239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239756"/>
                </a:solidFill>
              </a:endParaRPr>
            </a:p>
          </p:txBody>
        </p:sp>
        <p:pic>
          <p:nvPicPr>
            <p:cNvPr id="2050" name="Picture 2">
              <a:extLst>
                <a:ext uri="{FF2B5EF4-FFF2-40B4-BE49-F238E27FC236}">
                  <a16:creationId xmlns:a16="http://schemas.microsoft.com/office/drawing/2014/main" id="{FF13AB60-2592-6C22-18C5-15C586DD9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 y="6214188"/>
              <a:ext cx="624140" cy="61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a:extLst>
              <a:ext uri="{FF2B5EF4-FFF2-40B4-BE49-F238E27FC236}">
                <a16:creationId xmlns:a16="http://schemas.microsoft.com/office/drawing/2014/main" id="{2ABD5ECA-7BA1-A71E-1D71-6CC82D9D4E6D}"/>
              </a:ext>
            </a:extLst>
          </p:cNvPr>
          <p:cNvPicPr>
            <a:picLocks noChangeAspect="1"/>
          </p:cNvPicPr>
          <p:nvPr/>
        </p:nvPicPr>
        <p:blipFill>
          <a:blip r:embed="rId3"/>
          <a:stretch>
            <a:fillRect/>
          </a:stretch>
        </p:blipFill>
        <p:spPr>
          <a:xfrm>
            <a:off x="10294456" y="5966382"/>
            <a:ext cx="1897544" cy="891617"/>
          </a:xfrm>
          <a:prstGeom prst="rect">
            <a:avLst/>
          </a:prstGeom>
        </p:spPr>
      </p:pic>
      <p:sp>
        <p:nvSpPr>
          <p:cNvPr id="4" name="TextBox 3">
            <a:extLst>
              <a:ext uri="{FF2B5EF4-FFF2-40B4-BE49-F238E27FC236}">
                <a16:creationId xmlns:a16="http://schemas.microsoft.com/office/drawing/2014/main" id="{5EC93549-99E9-209E-C19F-EFF78D219D2D}"/>
              </a:ext>
            </a:extLst>
          </p:cNvPr>
          <p:cNvSpPr txBox="1"/>
          <p:nvPr/>
        </p:nvSpPr>
        <p:spPr>
          <a:xfrm>
            <a:off x="4346041" y="0"/>
            <a:ext cx="3927550" cy="461665"/>
          </a:xfrm>
          <a:prstGeom prst="rect">
            <a:avLst/>
          </a:prstGeom>
          <a:noFill/>
        </p:spPr>
        <p:txBody>
          <a:bodyPr wrap="none" rtlCol="0">
            <a:spAutoFit/>
          </a:bodyPr>
          <a:lstStyle/>
          <a:p>
            <a:r>
              <a:rPr lang="en-US" sz="2400" b="1" dirty="0"/>
              <a:t>Factors Affecting Credit Score</a:t>
            </a:r>
            <a:endParaRPr lang="en-IN" sz="2400" b="1" dirty="0"/>
          </a:p>
        </p:txBody>
      </p:sp>
      <p:sp>
        <p:nvSpPr>
          <p:cNvPr id="8" name="TextBox 7">
            <a:extLst>
              <a:ext uri="{FF2B5EF4-FFF2-40B4-BE49-F238E27FC236}">
                <a16:creationId xmlns:a16="http://schemas.microsoft.com/office/drawing/2014/main" id="{C1793B12-58A2-7E64-3030-3056EABD5B0F}"/>
              </a:ext>
            </a:extLst>
          </p:cNvPr>
          <p:cNvSpPr txBox="1"/>
          <p:nvPr/>
        </p:nvSpPr>
        <p:spPr>
          <a:xfrm>
            <a:off x="738121" y="461665"/>
            <a:ext cx="11425382" cy="7294305"/>
          </a:xfrm>
          <a:prstGeom prst="rect">
            <a:avLst/>
          </a:prstGeom>
          <a:noFill/>
        </p:spPr>
        <p:txBody>
          <a:bodyPr wrap="square">
            <a:spAutoFit/>
          </a:bodyPr>
          <a:lstStyle/>
          <a:p>
            <a:r>
              <a:rPr lang="en-IN" sz="1800" b="1" i="0" u="none" strike="noStrike" dirty="0">
                <a:effectLst/>
                <a:latin typeface="Google Sans"/>
              </a:rPr>
              <a:t>First Time Homebuyer Flag: Correlatio</a:t>
            </a:r>
            <a:r>
              <a:rPr lang="en-IN" b="1" dirty="0">
                <a:latin typeface="Google Sans"/>
              </a:rPr>
              <a:t>n= </a:t>
            </a:r>
            <a:r>
              <a:rPr lang="en-IN" sz="1800" b="0" i="0" u="none" strike="noStrike" dirty="0">
                <a:effectLst/>
                <a:latin typeface="Google Sans"/>
              </a:rPr>
              <a:t>-0.025.</a:t>
            </a:r>
          </a:p>
          <a:p>
            <a:r>
              <a:rPr lang="en-IN" sz="1800" b="0" i="0" u="none" strike="noStrike" dirty="0">
                <a:effectLst/>
                <a:latin typeface="Google Sans"/>
              </a:rPr>
              <a:t>Slight tendency for first-time homebuyers to have lower credit scores than repeat buyers. However, this effect is quite small and may not be statistically significant.</a:t>
            </a:r>
          </a:p>
          <a:p>
            <a:endParaRPr lang="en-IN" sz="1800" b="0" i="0" u="none" strike="noStrike" dirty="0">
              <a:effectLst/>
              <a:latin typeface="Google Sans"/>
            </a:endParaRPr>
          </a:p>
          <a:p>
            <a:r>
              <a:rPr lang="en-IN" sz="1800" b="1" i="0" u="none" strike="noStrike" dirty="0">
                <a:effectLst/>
                <a:latin typeface="Google Sans"/>
              </a:rPr>
              <a:t>Loan Term</a:t>
            </a:r>
            <a:r>
              <a:rPr lang="en-IN" sz="1800" b="0" i="0" u="none" strike="noStrike" dirty="0">
                <a:effectLst/>
                <a:latin typeface="Google Sans"/>
              </a:rPr>
              <a:t>: </a:t>
            </a:r>
            <a:r>
              <a:rPr lang="en-IN" sz="1800" b="1" i="0" u="none" strike="noStrike" dirty="0">
                <a:effectLst/>
                <a:latin typeface="Google Sans"/>
              </a:rPr>
              <a:t>Correlation= </a:t>
            </a:r>
            <a:r>
              <a:rPr lang="en-IN" sz="1800" b="0" i="0" u="none" strike="noStrike" dirty="0">
                <a:effectLst/>
                <a:latin typeface="Google Sans"/>
              </a:rPr>
              <a:t>-0.018.</a:t>
            </a:r>
          </a:p>
          <a:p>
            <a:r>
              <a:rPr lang="en-IN" sz="1800" b="0" i="0" u="none" strike="noStrike" dirty="0">
                <a:effectLst/>
                <a:latin typeface="Google Sans"/>
              </a:rPr>
              <a:t>Slight tendency for borrowers with longer loan terms to have lower credit scores. However, as with the First Time Homebuyer Flag, this effect is small and may not be statistically significant.</a:t>
            </a:r>
          </a:p>
          <a:p>
            <a:endParaRPr lang="en-IN" sz="1800" b="0" i="0" u="none" strike="noStrike" dirty="0">
              <a:effectLst/>
              <a:latin typeface="Google Sans"/>
            </a:endParaRPr>
          </a:p>
          <a:p>
            <a:r>
              <a:rPr lang="en-IN" sz="1800" b="1" i="0" u="none" strike="noStrike" dirty="0">
                <a:effectLst/>
                <a:latin typeface="Google Sans"/>
              </a:rPr>
              <a:t>Loan-to-Value (LTV): Correlation=</a:t>
            </a:r>
            <a:r>
              <a:rPr lang="en-IN" sz="1800" b="0" i="0" u="none" strike="noStrike" dirty="0">
                <a:effectLst/>
                <a:latin typeface="Google Sans"/>
              </a:rPr>
              <a:t> -0.084. </a:t>
            </a:r>
          </a:p>
          <a:p>
            <a:r>
              <a:rPr lang="en-IN" sz="1800" b="0" i="0" u="none" strike="noStrike" dirty="0">
                <a:effectLst/>
                <a:latin typeface="Google Sans"/>
              </a:rPr>
              <a:t>Pronounced tendency for borrowers with higher LTVs to have lower credit scores. This makes sense, as borrowers with higher LTVs are typically considered to be riskier borrowers.</a:t>
            </a:r>
          </a:p>
          <a:p>
            <a:endParaRPr lang="en-IN" sz="1800" b="0" i="0" u="none" strike="noStrike" dirty="0">
              <a:effectLst/>
              <a:latin typeface="Google Sans"/>
            </a:endParaRPr>
          </a:p>
          <a:p>
            <a:r>
              <a:rPr lang="en-IN" sz="1800" b="1" i="0" u="none" strike="noStrike" dirty="0">
                <a:effectLst/>
                <a:latin typeface="Google Sans"/>
              </a:rPr>
              <a:t>Debt-to-Income Ratio (DTI): Correlation= </a:t>
            </a:r>
            <a:r>
              <a:rPr lang="en-IN" dirty="0">
                <a:latin typeface="Google Sans"/>
              </a:rPr>
              <a:t> </a:t>
            </a:r>
            <a:r>
              <a:rPr lang="en-IN" sz="1800" b="0" i="0" u="none" strike="noStrike" dirty="0">
                <a:effectLst/>
                <a:latin typeface="Google Sans"/>
              </a:rPr>
              <a:t>0.053. </a:t>
            </a:r>
          </a:p>
          <a:p>
            <a:r>
              <a:rPr lang="en-IN" sz="1800" b="0" i="0" u="none" strike="noStrike" dirty="0">
                <a:effectLst/>
                <a:latin typeface="Google Sans"/>
              </a:rPr>
              <a:t>Slight tendency for borrowers with higher DTIs to have lower credit scores. </a:t>
            </a:r>
          </a:p>
          <a:p>
            <a:endParaRPr lang="en-IN" sz="1800" b="0" i="0" u="none" strike="noStrike" dirty="0">
              <a:effectLst/>
              <a:latin typeface="Google Sans"/>
            </a:endParaRPr>
          </a:p>
          <a:p>
            <a:r>
              <a:rPr lang="en-IN" sz="1800" b="1" i="0" u="none" strike="noStrike" dirty="0">
                <a:effectLst/>
                <a:latin typeface="Google Sans"/>
              </a:rPr>
              <a:t>Occupancy Status</a:t>
            </a:r>
            <a:r>
              <a:rPr lang="en-IN" sz="1800" b="0" i="0" u="none" strike="noStrike" dirty="0">
                <a:effectLst/>
                <a:latin typeface="Google Sans"/>
              </a:rPr>
              <a:t>: </a:t>
            </a:r>
            <a:r>
              <a:rPr lang="en-IN" sz="1800" b="1" i="0" u="none" strike="noStrike" dirty="0">
                <a:effectLst/>
                <a:latin typeface="Google Sans"/>
              </a:rPr>
              <a:t>Correlation=</a:t>
            </a:r>
            <a:r>
              <a:rPr lang="en-IN" sz="1800" b="0" i="0" u="none" strike="noStrike" dirty="0">
                <a:effectLst/>
                <a:latin typeface="Google Sans"/>
              </a:rPr>
              <a:t> 0.12. </a:t>
            </a:r>
          </a:p>
          <a:p>
            <a:r>
              <a:rPr lang="en-IN" sz="1800" b="0" i="0" u="none" strike="noStrike" dirty="0">
                <a:effectLst/>
                <a:latin typeface="Google Sans"/>
              </a:rPr>
              <a:t>Slight tendency for homeowners to have higher credit scores than renters.</a:t>
            </a:r>
          </a:p>
          <a:p>
            <a:endParaRPr lang="en-IN" dirty="0">
              <a:latin typeface="Google Sans"/>
            </a:endParaRPr>
          </a:p>
          <a:p>
            <a:r>
              <a:rPr lang="en-IN" sz="1800" b="1" i="0" u="none" strike="noStrike" dirty="0">
                <a:effectLst/>
                <a:latin typeface="Google Sans"/>
              </a:rPr>
              <a:t>Interest Rate: Correlation= </a:t>
            </a:r>
            <a:r>
              <a:rPr lang="en-IN" sz="1800" b="0" i="0" u="none" strike="noStrike" dirty="0">
                <a:effectLst/>
                <a:latin typeface="Google Sans"/>
              </a:rPr>
              <a:t>-0.053. </a:t>
            </a:r>
          </a:p>
          <a:p>
            <a:r>
              <a:rPr lang="en-IN" dirty="0">
                <a:latin typeface="Google Sans"/>
              </a:rPr>
              <a:t>Sl</a:t>
            </a:r>
            <a:r>
              <a:rPr lang="en-IN" sz="1800" b="0" i="0" u="none" strike="noStrike" dirty="0">
                <a:effectLst/>
                <a:latin typeface="Google Sans"/>
              </a:rPr>
              <a:t>ight tendency for borrowers with higher interest rates to have lower credit scores. This makes sense, as borrowers with lower credit scores are typically charged higher interest rates.</a:t>
            </a:r>
          </a:p>
          <a:p>
            <a:endParaRPr lang="en-IN" dirty="0">
              <a:latin typeface="Google Sans"/>
            </a:endParaRPr>
          </a:p>
          <a:p>
            <a:r>
              <a:rPr lang="en-IN" sz="1800" b="1" i="0" u="none" strike="noStrike" dirty="0">
                <a:effectLst/>
                <a:latin typeface="Google Sans"/>
              </a:rPr>
              <a:t>Property Type</a:t>
            </a:r>
            <a:r>
              <a:rPr lang="en-IN" sz="1800" b="0" i="0" u="none" strike="noStrike" dirty="0">
                <a:effectLst/>
                <a:latin typeface="Google Sans"/>
              </a:rPr>
              <a:t>: Weak Correlation</a:t>
            </a:r>
          </a:p>
          <a:p>
            <a:endParaRPr lang="en-IN" dirty="0">
              <a:latin typeface="Google Sans"/>
            </a:endParaRPr>
          </a:p>
          <a:p>
            <a:endParaRPr lang="en-IN" sz="1800" b="0" i="0" u="none" strike="noStrike" dirty="0">
              <a:effectLst/>
              <a:latin typeface="Google Sans"/>
            </a:endParaRPr>
          </a:p>
          <a:p>
            <a:endParaRPr lang="en-IN" sz="1800" b="0" i="0" u="none" strike="noStrike" dirty="0">
              <a:effectLst/>
              <a:latin typeface="Google Sans"/>
            </a:endParaRPr>
          </a:p>
        </p:txBody>
      </p:sp>
    </p:spTree>
    <p:extLst>
      <p:ext uri="{BB962C8B-B14F-4D97-AF65-F5344CB8AC3E}">
        <p14:creationId xmlns:p14="http://schemas.microsoft.com/office/powerpoint/2010/main" val="55098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C3135FE-E493-CF0D-F30C-73169D76BB37}"/>
              </a:ext>
            </a:extLst>
          </p:cNvPr>
          <p:cNvGrpSpPr/>
          <p:nvPr/>
        </p:nvGrpSpPr>
        <p:grpSpPr>
          <a:xfrm>
            <a:off x="-9331" y="-9332"/>
            <a:ext cx="699796" cy="6867331"/>
            <a:chOff x="-9331" y="-9332"/>
            <a:chExt cx="699796" cy="6867331"/>
          </a:xfrm>
        </p:grpSpPr>
        <p:sp>
          <p:nvSpPr>
            <p:cNvPr id="2" name="Rectangle 1">
              <a:extLst>
                <a:ext uri="{FF2B5EF4-FFF2-40B4-BE49-F238E27FC236}">
                  <a16:creationId xmlns:a16="http://schemas.microsoft.com/office/drawing/2014/main" id="{62B1C54A-1561-9AEE-0244-219BDED29855}"/>
                </a:ext>
              </a:extLst>
            </p:cNvPr>
            <p:cNvSpPr/>
            <p:nvPr/>
          </p:nvSpPr>
          <p:spPr>
            <a:xfrm>
              <a:off x="-9331" y="-9332"/>
              <a:ext cx="699796" cy="6867331"/>
            </a:xfrm>
            <a:prstGeom prst="rect">
              <a:avLst/>
            </a:prstGeom>
            <a:solidFill>
              <a:srgbClr val="239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239756"/>
                </a:solidFill>
              </a:endParaRPr>
            </a:p>
          </p:txBody>
        </p:sp>
        <p:pic>
          <p:nvPicPr>
            <p:cNvPr id="2050" name="Picture 2">
              <a:extLst>
                <a:ext uri="{FF2B5EF4-FFF2-40B4-BE49-F238E27FC236}">
                  <a16:creationId xmlns:a16="http://schemas.microsoft.com/office/drawing/2014/main" id="{FF13AB60-2592-6C22-18C5-15C586DD9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 y="6214188"/>
              <a:ext cx="624140" cy="61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a:extLst>
              <a:ext uri="{FF2B5EF4-FFF2-40B4-BE49-F238E27FC236}">
                <a16:creationId xmlns:a16="http://schemas.microsoft.com/office/drawing/2014/main" id="{2ABD5ECA-7BA1-A71E-1D71-6CC82D9D4E6D}"/>
              </a:ext>
            </a:extLst>
          </p:cNvPr>
          <p:cNvPicPr>
            <a:picLocks noChangeAspect="1"/>
          </p:cNvPicPr>
          <p:nvPr/>
        </p:nvPicPr>
        <p:blipFill>
          <a:blip r:embed="rId3"/>
          <a:stretch>
            <a:fillRect/>
          </a:stretch>
        </p:blipFill>
        <p:spPr>
          <a:xfrm>
            <a:off x="10294456" y="5966382"/>
            <a:ext cx="1897544" cy="891617"/>
          </a:xfrm>
          <a:prstGeom prst="rect">
            <a:avLst/>
          </a:prstGeom>
        </p:spPr>
      </p:pic>
      <p:pic>
        <p:nvPicPr>
          <p:cNvPr id="3" name="Picture 2" descr="A screenshot of a graph&#10;&#10;Description automatically generated">
            <a:extLst>
              <a:ext uri="{FF2B5EF4-FFF2-40B4-BE49-F238E27FC236}">
                <a16:creationId xmlns:a16="http://schemas.microsoft.com/office/drawing/2014/main" id="{524D098C-D93F-E2A9-A779-11257A8DFF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31" r="1" b="1"/>
          <a:stretch/>
        </p:blipFill>
        <p:spPr bwMode="auto">
          <a:xfrm>
            <a:off x="2815518" y="202636"/>
            <a:ext cx="6560963" cy="6486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02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C3135FE-E493-CF0D-F30C-73169D76BB37}"/>
              </a:ext>
            </a:extLst>
          </p:cNvPr>
          <p:cNvGrpSpPr/>
          <p:nvPr/>
        </p:nvGrpSpPr>
        <p:grpSpPr>
          <a:xfrm>
            <a:off x="-9331" y="-9332"/>
            <a:ext cx="699796" cy="6867331"/>
            <a:chOff x="-9331" y="-9332"/>
            <a:chExt cx="699796" cy="6867331"/>
          </a:xfrm>
        </p:grpSpPr>
        <p:sp>
          <p:nvSpPr>
            <p:cNvPr id="2" name="Rectangle 1">
              <a:extLst>
                <a:ext uri="{FF2B5EF4-FFF2-40B4-BE49-F238E27FC236}">
                  <a16:creationId xmlns:a16="http://schemas.microsoft.com/office/drawing/2014/main" id="{62B1C54A-1561-9AEE-0244-219BDED29855}"/>
                </a:ext>
              </a:extLst>
            </p:cNvPr>
            <p:cNvSpPr/>
            <p:nvPr/>
          </p:nvSpPr>
          <p:spPr>
            <a:xfrm>
              <a:off x="-9331" y="-9332"/>
              <a:ext cx="699796" cy="6867331"/>
            </a:xfrm>
            <a:prstGeom prst="rect">
              <a:avLst/>
            </a:prstGeom>
            <a:solidFill>
              <a:srgbClr val="239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239756"/>
                </a:solidFill>
              </a:endParaRPr>
            </a:p>
          </p:txBody>
        </p:sp>
        <p:pic>
          <p:nvPicPr>
            <p:cNvPr id="2050" name="Picture 2">
              <a:extLst>
                <a:ext uri="{FF2B5EF4-FFF2-40B4-BE49-F238E27FC236}">
                  <a16:creationId xmlns:a16="http://schemas.microsoft.com/office/drawing/2014/main" id="{FF13AB60-2592-6C22-18C5-15C586DD9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 y="6214188"/>
              <a:ext cx="624140" cy="61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a:extLst>
              <a:ext uri="{FF2B5EF4-FFF2-40B4-BE49-F238E27FC236}">
                <a16:creationId xmlns:a16="http://schemas.microsoft.com/office/drawing/2014/main" id="{2ABD5ECA-7BA1-A71E-1D71-6CC82D9D4E6D}"/>
              </a:ext>
            </a:extLst>
          </p:cNvPr>
          <p:cNvPicPr>
            <a:picLocks noChangeAspect="1"/>
          </p:cNvPicPr>
          <p:nvPr/>
        </p:nvPicPr>
        <p:blipFill>
          <a:blip r:embed="rId3"/>
          <a:stretch>
            <a:fillRect/>
          </a:stretch>
        </p:blipFill>
        <p:spPr>
          <a:xfrm>
            <a:off x="10294456" y="5966382"/>
            <a:ext cx="1897544" cy="891617"/>
          </a:xfrm>
          <a:prstGeom prst="rect">
            <a:avLst/>
          </a:prstGeom>
        </p:spPr>
      </p:pic>
      <p:pic>
        <p:nvPicPr>
          <p:cNvPr id="3" name="Content Placeholder 6" descr="A graph of a number of months&#10;&#10;Description automatically generated with medium confidence">
            <a:extLst>
              <a:ext uri="{FF2B5EF4-FFF2-40B4-BE49-F238E27FC236}">
                <a16:creationId xmlns:a16="http://schemas.microsoft.com/office/drawing/2014/main" id="{0731CDDA-1496-A8CC-13D9-7DF5F91C260C}"/>
              </a:ext>
            </a:extLst>
          </p:cNvPr>
          <p:cNvPicPr>
            <a:picLocks noChangeAspect="1"/>
          </p:cNvPicPr>
          <p:nvPr/>
        </p:nvPicPr>
        <p:blipFill>
          <a:blip r:embed="rId4"/>
          <a:stretch>
            <a:fillRect/>
          </a:stretch>
        </p:blipFill>
        <p:spPr bwMode="auto">
          <a:xfrm>
            <a:off x="4951775" y="766465"/>
            <a:ext cx="7217949" cy="45258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C06035-FFEB-F3B3-251C-DA59C533EC27}"/>
              </a:ext>
            </a:extLst>
          </p:cNvPr>
          <p:cNvSpPr txBox="1"/>
          <p:nvPr/>
        </p:nvSpPr>
        <p:spPr>
          <a:xfrm>
            <a:off x="1294842" y="304800"/>
            <a:ext cx="3421129" cy="461665"/>
          </a:xfrm>
          <a:prstGeom prst="rect">
            <a:avLst/>
          </a:prstGeom>
          <a:noFill/>
        </p:spPr>
        <p:txBody>
          <a:bodyPr wrap="none" rtlCol="0">
            <a:spAutoFit/>
          </a:bodyPr>
          <a:lstStyle/>
          <a:p>
            <a:r>
              <a:rPr lang="en-US" sz="2400" b="1" dirty="0"/>
              <a:t>Home Buying Seasonality</a:t>
            </a:r>
            <a:endParaRPr lang="en-IN" sz="2400" b="1" dirty="0"/>
          </a:p>
        </p:txBody>
      </p:sp>
      <p:sp>
        <p:nvSpPr>
          <p:cNvPr id="5" name="TextBox 4">
            <a:extLst>
              <a:ext uri="{FF2B5EF4-FFF2-40B4-BE49-F238E27FC236}">
                <a16:creationId xmlns:a16="http://schemas.microsoft.com/office/drawing/2014/main" id="{E1130EAB-06A4-E4C6-0391-AA64C3CC13DD}"/>
              </a:ext>
            </a:extLst>
          </p:cNvPr>
          <p:cNvSpPr txBox="1"/>
          <p:nvPr/>
        </p:nvSpPr>
        <p:spPr>
          <a:xfrm>
            <a:off x="957234" y="1023676"/>
            <a:ext cx="3994541" cy="4801314"/>
          </a:xfrm>
          <a:prstGeom prst="rect">
            <a:avLst/>
          </a:prstGeom>
          <a:noFill/>
        </p:spPr>
        <p:txBody>
          <a:bodyPr wrap="square" rtlCol="0">
            <a:spAutoFit/>
          </a:bodyPr>
          <a:lstStyle/>
          <a:p>
            <a:r>
              <a:rPr lang="en-US" b="1" dirty="0"/>
              <a:t>Spring surge: </a:t>
            </a:r>
            <a:r>
              <a:rPr lang="en-US" dirty="0"/>
              <a:t>There is a clear peak in home buying activity in the spring months (March-May) for each year.</a:t>
            </a:r>
          </a:p>
          <a:p>
            <a:endParaRPr lang="en-US" dirty="0"/>
          </a:p>
          <a:p>
            <a:r>
              <a:rPr lang="en-US" b="1" dirty="0"/>
              <a:t>Summer slowdown: </a:t>
            </a:r>
            <a:r>
              <a:rPr lang="en-US" dirty="0"/>
              <a:t>Activity dips in the summer months (June-August) for each year.</a:t>
            </a:r>
          </a:p>
          <a:p>
            <a:endParaRPr lang="en-US" dirty="0"/>
          </a:p>
          <a:p>
            <a:r>
              <a:rPr lang="en-US" b="1" dirty="0"/>
              <a:t>Gradual pick-up in fall: </a:t>
            </a:r>
            <a:r>
              <a:rPr lang="en-US" dirty="0"/>
              <a:t>Activity starts to pick up again in the fall months (September-November) for each year, but it does not always reach the same level as the spring peak.</a:t>
            </a:r>
          </a:p>
          <a:p>
            <a:endParaRPr lang="en-US" dirty="0"/>
          </a:p>
          <a:p>
            <a:r>
              <a:rPr lang="en-US" b="1" dirty="0"/>
              <a:t>Winter lull: </a:t>
            </a:r>
            <a:r>
              <a:rPr lang="en-US" dirty="0"/>
              <a:t>Activity is lowest in the winter months (December-February) for each year.</a:t>
            </a:r>
            <a:endParaRPr lang="en-IN" dirty="0"/>
          </a:p>
        </p:txBody>
      </p:sp>
    </p:spTree>
    <p:extLst>
      <p:ext uri="{BB962C8B-B14F-4D97-AF65-F5344CB8AC3E}">
        <p14:creationId xmlns:p14="http://schemas.microsoft.com/office/powerpoint/2010/main" val="34326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C3135FE-E493-CF0D-F30C-73169D76BB37}"/>
              </a:ext>
            </a:extLst>
          </p:cNvPr>
          <p:cNvGrpSpPr/>
          <p:nvPr/>
        </p:nvGrpSpPr>
        <p:grpSpPr>
          <a:xfrm>
            <a:off x="-9331" y="-9332"/>
            <a:ext cx="699796" cy="6867331"/>
            <a:chOff x="-9331" y="-9332"/>
            <a:chExt cx="699796" cy="6867331"/>
          </a:xfrm>
        </p:grpSpPr>
        <p:sp>
          <p:nvSpPr>
            <p:cNvPr id="2" name="Rectangle 1">
              <a:extLst>
                <a:ext uri="{FF2B5EF4-FFF2-40B4-BE49-F238E27FC236}">
                  <a16:creationId xmlns:a16="http://schemas.microsoft.com/office/drawing/2014/main" id="{62B1C54A-1561-9AEE-0244-219BDED29855}"/>
                </a:ext>
              </a:extLst>
            </p:cNvPr>
            <p:cNvSpPr/>
            <p:nvPr/>
          </p:nvSpPr>
          <p:spPr>
            <a:xfrm>
              <a:off x="-9331" y="-9332"/>
              <a:ext cx="699796" cy="6867331"/>
            </a:xfrm>
            <a:prstGeom prst="rect">
              <a:avLst/>
            </a:prstGeom>
            <a:solidFill>
              <a:srgbClr val="239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239756"/>
                </a:solidFill>
              </a:endParaRPr>
            </a:p>
          </p:txBody>
        </p:sp>
        <p:pic>
          <p:nvPicPr>
            <p:cNvPr id="2050" name="Picture 2">
              <a:extLst>
                <a:ext uri="{FF2B5EF4-FFF2-40B4-BE49-F238E27FC236}">
                  <a16:creationId xmlns:a16="http://schemas.microsoft.com/office/drawing/2014/main" id="{FF13AB60-2592-6C22-18C5-15C586DD9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 y="6214188"/>
              <a:ext cx="624140" cy="61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a:extLst>
              <a:ext uri="{FF2B5EF4-FFF2-40B4-BE49-F238E27FC236}">
                <a16:creationId xmlns:a16="http://schemas.microsoft.com/office/drawing/2014/main" id="{2ABD5ECA-7BA1-A71E-1D71-6CC82D9D4E6D}"/>
              </a:ext>
            </a:extLst>
          </p:cNvPr>
          <p:cNvPicPr>
            <a:picLocks noChangeAspect="1"/>
          </p:cNvPicPr>
          <p:nvPr/>
        </p:nvPicPr>
        <p:blipFill>
          <a:blip r:embed="rId3"/>
          <a:stretch>
            <a:fillRect/>
          </a:stretch>
        </p:blipFill>
        <p:spPr>
          <a:xfrm>
            <a:off x="10294456" y="5966382"/>
            <a:ext cx="1897544" cy="891617"/>
          </a:xfrm>
          <a:prstGeom prst="rect">
            <a:avLst/>
          </a:prstGeom>
        </p:spPr>
      </p:pic>
      <p:sp>
        <p:nvSpPr>
          <p:cNvPr id="3" name="TextBox 2">
            <a:extLst>
              <a:ext uri="{FF2B5EF4-FFF2-40B4-BE49-F238E27FC236}">
                <a16:creationId xmlns:a16="http://schemas.microsoft.com/office/drawing/2014/main" id="{F1076246-72EA-A103-8F7F-8403FF53DC7E}"/>
              </a:ext>
            </a:extLst>
          </p:cNvPr>
          <p:cNvSpPr txBox="1"/>
          <p:nvPr/>
        </p:nvSpPr>
        <p:spPr>
          <a:xfrm>
            <a:off x="2890982" y="110836"/>
            <a:ext cx="7723589" cy="646331"/>
          </a:xfrm>
          <a:prstGeom prst="rect">
            <a:avLst/>
          </a:prstGeom>
          <a:noFill/>
        </p:spPr>
        <p:txBody>
          <a:bodyPr wrap="none" rtlCol="0">
            <a:spAutoFit/>
          </a:bodyPr>
          <a:lstStyle/>
          <a:p>
            <a:r>
              <a:rPr lang="en-US" sz="1800" b="1" dirty="0"/>
              <a:t>Analysis of Real Estate Trends:  Credit quality , interest rate and property types </a:t>
            </a:r>
            <a:br>
              <a:rPr lang="en-US" sz="1800" dirty="0"/>
            </a:br>
            <a:endParaRPr lang="en-IN" dirty="0"/>
          </a:p>
        </p:txBody>
      </p:sp>
      <p:pic>
        <p:nvPicPr>
          <p:cNvPr id="4" name="Picture 3">
            <a:extLst>
              <a:ext uri="{FF2B5EF4-FFF2-40B4-BE49-F238E27FC236}">
                <a16:creationId xmlns:a16="http://schemas.microsoft.com/office/drawing/2014/main" id="{AA8C3740-03FC-8E79-7FD2-6CD44D822EB8}"/>
              </a:ext>
            </a:extLst>
          </p:cNvPr>
          <p:cNvPicPr>
            <a:picLocks noChangeAspect="1"/>
          </p:cNvPicPr>
          <p:nvPr/>
        </p:nvPicPr>
        <p:blipFill>
          <a:blip r:embed="rId4"/>
          <a:stretch>
            <a:fillRect/>
          </a:stretch>
        </p:blipFill>
        <p:spPr>
          <a:xfrm>
            <a:off x="873830" y="647472"/>
            <a:ext cx="6157636" cy="3007060"/>
          </a:xfrm>
          <a:prstGeom prst="rect">
            <a:avLst/>
          </a:prstGeom>
        </p:spPr>
      </p:pic>
      <p:pic>
        <p:nvPicPr>
          <p:cNvPr id="5" name="Picture 4">
            <a:extLst>
              <a:ext uri="{FF2B5EF4-FFF2-40B4-BE49-F238E27FC236}">
                <a16:creationId xmlns:a16="http://schemas.microsoft.com/office/drawing/2014/main" id="{788380FF-14D6-5303-7E51-F533E331631B}"/>
              </a:ext>
            </a:extLst>
          </p:cNvPr>
          <p:cNvPicPr>
            <a:picLocks noChangeAspect="1"/>
          </p:cNvPicPr>
          <p:nvPr/>
        </p:nvPicPr>
        <p:blipFill>
          <a:blip r:embed="rId5"/>
          <a:stretch>
            <a:fillRect/>
          </a:stretch>
        </p:blipFill>
        <p:spPr>
          <a:xfrm>
            <a:off x="5360134" y="3542951"/>
            <a:ext cx="6711794" cy="2826587"/>
          </a:xfrm>
          <a:prstGeom prst="rect">
            <a:avLst/>
          </a:prstGeom>
        </p:spPr>
      </p:pic>
      <p:sp>
        <p:nvSpPr>
          <p:cNvPr id="8" name="TextBox 7">
            <a:extLst>
              <a:ext uri="{FF2B5EF4-FFF2-40B4-BE49-F238E27FC236}">
                <a16:creationId xmlns:a16="http://schemas.microsoft.com/office/drawing/2014/main" id="{B1D2E504-77C2-B28D-24F4-03D6A5069802}"/>
              </a:ext>
            </a:extLst>
          </p:cNvPr>
          <p:cNvSpPr txBox="1"/>
          <p:nvPr/>
        </p:nvSpPr>
        <p:spPr>
          <a:xfrm>
            <a:off x="7297959" y="858340"/>
            <a:ext cx="4418265" cy="2585323"/>
          </a:xfrm>
          <a:prstGeom prst="rect">
            <a:avLst/>
          </a:prstGeom>
          <a:noFill/>
        </p:spPr>
        <p:txBody>
          <a:bodyPr wrap="square" rtlCol="0">
            <a:spAutoFit/>
          </a:bodyPr>
          <a:lstStyle/>
          <a:p>
            <a:pPr marL="0" indent="0" algn="l">
              <a:buNone/>
            </a:pPr>
            <a:r>
              <a:rPr lang="en-US" dirty="0"/>
              <a:t>Average number of units per property :-</a:t>
            </a:r>
          </a:p>
          <a:p>
            <a:pPr marL="342900" indent="-342900" algn="l">
              <a:buFont typeface="Arial" panose="020B0604020202020204" pitchFamily="34" charset="0"/>
              <a:buChar char="•"/>
            </a:pPr>
            <a:r>
              <a:rPr lang="en-US" dirty="0"/>
              <a:t>Single-family homes: 1.00 units</a:t>
            </a:r>
          </a:p>
          <a:p>
            <a:pPr marL="342900" indent="-342900" algn="l">
              <a:buFont typeface="Arial" panose="020B0604020202020204" pitchFamily="34" charset="0"/>
              <a:buChar char="•"/>
            </a:pPr>
            <a:r>
              <a:rPr lang="en-US" dirty="0"/>
              <a:t>Townhomes: 1.02 units</a:t>
            </a:r>
          </a:p>
          <a:p>
            <a:pPr marL="342900" indent="-342900" algn="l">
              <a:buFont typeface="Arial" panose="020B0604020202020204" pitchFamily="34" charset="0"/>
              <a:buChar char="•"/>
            </a:pPr>
            <a:r>
              <a:rPr lang="en-US" dirty="0"/>
              <a:t>Condominiums: 1.03 units</a:t>
            </a:r>
          </a:p>
          <a:p>
            <a:pPr marL="342900" indent="-342900" algn="l">
              <a:buFont typeface="Arial" panose="020B0604020202020204" pitchFamily="34" charset="0"/>
              <a:buChar char="•"/>
            </a:pPr>
            <a:r>
              <a:rPr lang="en-US" dirty="0"/>
              <a:t>Apartments: 1.05 units</a:t>
            </a:r>
          </a:p>
          <a:p>
            <a:pPr marL="0" indent="0" algn="l">
              <a:buNone/>
            </a:pPr>
            <a:r>
              <a:rPr lang="en-US" dirty="0"/>
              <a:t>From the data given above it can be concluded that apartment has the highest average units per properties </a:t>
            </a:r>
          </a:p>
          <a:p>
            <a:endParaRPr lang="en-IN" dirty="0"/>
          </a:p>
        </p:txBody>
      </p:sp>
      <p:sp>
        <p:nvSpPr>
          <p:cNvPr id="10" name="TextBox 9">
            <a:extLst>
              <a:ext uri="{FF2B5EF4-FFF2-40B4-BE49-F238E27FC236}">
                <a16:creationId xmlns:a16="http://schemas.microsoft.com/office/drawing/2014/main" id="{8C4BFF6E-EE7B-AA5A-A472-75DBC2D8E270}"/>
              </a:ext>
            </a:extLst>
          </p:cNvPr>
          <p:cNvSpPr txBox="1"/>
          <p:nvPr/>
        </p:nvSpPr>
        <p:spPr>
          <a:xfrm>
            <a:off x="1114527" y="4179203"/>
            <a:ext cx="3821545" cy="2031325"/>
          </a:xfrm>
          <a:prstGeom prst="rect">
            <a:avLst/>
          </a:prstGeom>
          <a:noFill/>
        </p:spPr>
        <p:txBody>
          <a:bodyPr wrap="square">
            <a:spAutoFit/>
          </a:bodyPr>
          <a:lstStyle/>
          <a:p>
            <a:r>
              <a:rPr lang="en-US" sz="1800" dirty="0"/>
              <a:t>DC has the highest average credit score , while MS having the lowest average credit score</a:t>
            </a:r>
            <a:r>
              <a:rPr lang="en-US" dirty="0"/>
              <a:t>.</a:t>
            </a:r>
          </a:p>
          <a:p>
            <a:endParaRPr lang="en-US" dirty="0"/>
          </a:p>
          <a:p>
            <a:r>
              <a:rPr lang="en-IN" sz="1800" dirty="0"/>
              <a:t>The average of credit scores among all the property states is come out 754 per state</a:t>
            </a:r>
          </a:p>
        </p:txBody>
      </p:sp>
    </p:spTree>
    <p:extLst>
      <p:ext uri="{BB962C8B-B14F-4D97-AF65-F5344CB8AC3E}">
        <p14:creationId xmlns:p14="http://schemas.microsoft.com/office/powerpoint/2010/main" val="152824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C3135FE-E493-CF0D-F30C-73169D76BB37}"/>
              </a:ext>
            </a:extLst>
          </p:cNvPr>
          <p:cNvGrpSpPr/>
          <p:nvPr/>
        </p:nvGrpSpPr>
        <p:grpSpPr>
          <a:xfrm>
            <a:off x="-9331" y="-9332"/>
            <a:ext cx="699796" cy="6867331"/>
            <a:chOff x="-9331" y="-9332"/>
            <a:chExt cx="699796" cy="6867331"/>
          </a:xfrm>
        </p:grpSpPr>
        <p:sp>
          <p:nvSpPr>
            <p:cNvPr id="2" name="Rectangle 1">
              <a:extLst>
                <a:ext uri="{FF2B5EF4-FFF2-40B4-BE49-F238E27FC236}">
                  <a16:creationId xmlns:a16="http://schemas.microsoft.com/office/drawing/2014/main" id="{62B1C54A-1561-9AEE-0244-219BDED29855}"/>
                </a:ext>
              </a:extLst>
            </p:cNvPr>
            <p:cNvSpPr/>
            <p:nvPr/>
          </p:nvSpPr>
          <p:spPr>
            <a:xfrm>
              <a:off x="-9331" y="-9332"/>
              <a:ext cx="699796" cy="6867331"/>
            </a:xfrm>
            <a:prstGeom prst="rect">
              <a:avLst/>
            </a:prstGeom>
            <a:solidFill>
              <a:srgbClr val="239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239756"/>
                </a:solidFill>
              </a:endParaRPr>
            </a:p>
          </p:txBody>
        </p:sp>
        <p:pic>
          <p:nvPicPr>
            <p:cNvPr id="2050" name="Picture 2">
              <a:extLst>
                <a:ext uri="{FF2B5EF4-FFF2-40B4-BE49-F238E27FC236}">
                  <a16:creationId xmlns:a16="http://schemas.microsoft.com/office/drawing/2014/main" id="{FF13AB60-2592-6C22-18C5-15C586DD9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 y="6214188"/>
              <a:ext cx="624140" cy="61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a:extLst>
              <a:ext uri="{FF2B5EF4-FFF2-40B4-BE49-F238E27FC236}">
                <a16:creationId xmlns:a16="http://schemas.microsoft.com/office/drawing/2014/main" id="{2ABD5ECA-7BA1-A71E-1D71-6CC82D9D4E6D}"/>
              </a:ext>
            </a:extLst>
          </p:cNvPr>
          <p:cNvPicPr>
            <a:picLocks noChangeAspect="1"/>
          </p:cNvPicPr>
          <p:nvPr/>
        </p:nvPicPr>
        <p:blipFill>
          <a:blip r:embed="rId3"/>
          <a:stretch>
            <a:fillRect/>
          </a:stretch>
        </p:blipFill>
        <p:spPr>
          <a:xfrm>
            <a:off x="10294456" y="5966382"/>
            <a:ext cx="1897544" cy="891617"/>
          </a:xfrm>
          <a:prstGeom prst="rect">
            <a:avLst/>
          </a:prstGeom>
        </p:spPr>
      </p:pic>
      <p:pic>
        <p:nvPicPr>
          <p:cNvPr id="3" name="Picture 2">
            <a:extLst>
              <a:ext uri="{FF2B5EF4-FFF2-40B4-BE49-F238E27FC236}">
                <a16:creationId xmlns:a16="http://schemas.microsoft.com/office/drawing/2014/main" id="{DF684EBB-7D73-68B8-66C5-B5022B363E11}"/>
              </a:ext>
            </a:extLst>
          </p:cNvPr>
          <p:cNvPicPr>
            <a:picLocks noChangeAspect="1"/>
          </p:cNvPicPr>
          <p:nvPr/>
        </p:nvPicPr>
        <p:blipFill>
          <a:blip r:embed="rId4"/>
          <a:stretch>
            <a:fillRect/>
          </a:stretch>
        </p:blipFill>
        <p:spPr>
          <a:xfrm>
            <a:off x="774874" y="443345"/>
            <a:ext cx="7133751" cy="5201713"/>
          </a:xfrm>
          <a:prstGeom prst="rect">
            <a:avLst/>
          </a:prstGeom>
        </p:spPr>
      </p:pic>
      <p:sp>
        <p:nvSpPr>
          <p:cNvPr id="4" name="TextBox 3">
            <a:extLst>
              <a:ext uri="{FF2B5EF4-FFF2-40B4-BE49-F238E27FC236}">
                <a16:creationId xmlns:a16="http://schemas.microsoft.com/office/drawing/2014/main" id="{4503B369-58D0-9A70-F56E-22FBDE124A8D}"/>
              </a:ext>
            </a:extLst>
          </p:cNvPr>
          <p:cNvSpPr txBox="1"/>
          <p:nvPr/>
        </p:nvSpPr>
        <p:spPr>
          <a:xfrm>
            <a:off x="7993034" y="843744"/>
            <a:ext cx="4198966" cy="4801314"/>
          </a:xfrm>
          <a:prstGeom prst="rect">
            <a:avLst/>
          </a:prstGeom>
          <a:noFill/>
        </p:spPr>
        <p:txBody>
          <a:bodyPr wrap="square" rtlCol="0">
            <a:spAutoFit/>
          </a:bodyPr>
          <a:lstStyle/>
          <a:p>
            <a:pPr marL="0" indent="0">
              <a:buNone/>
            </a:pPr>
            <a:r>
              <a:rPr lang="en-US" dirty="0"/>
              <a:t>A huge variation between states for number of properties can be observed:-</a:t>
            </a:r>
          </a:p>
          <a:p>
            <a:pPr marL="285750" indent="-285750">
              <a:buFont typeface="Arial" panose="020B0604020202020204" pitchFamily="34" charset="0"/>
              <a:buChar char="•"/>
            </a:pPr>
            <a:r>
              <a:rPr lang="en-US" dirty="0"/>
              <a:t>TX and CA has a greater number of properties </a:t>
            </a:r>
          </a:p>
          <a:p>
            <a:pPr marL="285750" indent="-285750">
              <a:buFont typeface="Arial" panose="020B0604020202020204" pitchFamily="34" charset="0"/>
              <a:buChar char="•"/>
            </a:pPr>
            <a:r>
              <a:rPr lang="en-US" dirty="0"/>
              <a:t>While ME and VT with much less properties in number </a:t>
            </a:r>
          </a:p>
          <a:p>
            <a:pPr marL="0" indent="0">
              <a:buNone/>
            </a:pPr>
            <a:endParaRPr lang="en-US" dirty="0"/>
          </a:p>
          <a:p>
            <a:pPr marL="0" indent="0">
              <a:buNone/>
            </a:pPr>
            <a:r>
              <a:rPr lang="en-US" dirty="0"/>
              <a:t>The graph also shows the variation in the property type in different states:- </a:t>
            </a:r>
          </a:p>
          <a:p>
            <a:pPr marL="285750" indent="-285750">
              <a:buFont typeface="Arial" panose="020B0604020202020204" pitchFamily="34" charset="0"/>
              <a:buChar char="•"/>
            </a:pPr>
            <a:r>
              <a:rPr lang="en-US" dirty="0"/>
              <a:t>There are more SF properties in CA while TX has more PU type properties </a:t>
            </a:r>
          </a:p>
          <a:p>
            <a:pPr marL="285750" indent="-285750">
              <a:buFont typeface="Arial" panose="020B0604020202020204" pitchFamily="34" charset="0"/>
              <a:buChar char="•"/>
            </a:pPr>
            <a:endParaRPr lang="en-US" dirty="0"/>
          </a:p>
          <a:p>
            <a:pPr marL="0" indent="0">
              <a:buNone/>
            </a:pPr>
            <a:r>
              <a:rPr lang="en-US" dirty="0"/>
              <a:t>A conclusion can be made out that  CA has the greatest number of property unit among all the other states with SF being the most common property type</a:t>
            </a:r>
          </a:p>
          <a:p>
            <a:endParaRPr lang="en-IN" dirty="0"/>
          </a:p>
        </p:txBody>
      </p:sp>
    </p:spTree>
    <p:extLst>
      <p:ext uri="{BB962C8B-B14F-4D97-AF65-F5344CB8AC3E}">
        <p14:creationId xmlns:p14="http://schemas.microsoft.com/office/powerpoint/2010/main" val="280088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C3135FE-E493-CF0D-F30C-73169D76BB37}"/>
              </a:ext>
            </a:extLst>
          </p:cNvPr>
          <p:cNvGrpSpPr/>
          <p:nvPr/>
        </p:nvGrpSpPr>
        <p:grpSpPr>
          <a:xfrm>
            <a:off x="-9331" y="-9332"/>
            <a:ext cx="699796" cy="6867331"/>
            <a:chOff x="-9331" y="-9332"/>
            <a:chExt cx="699796" cy="6867331"/>
          </a:xfrm>
        </p:grpSpPr>
        <p:sp>
          <p:nvSpPr>
            <p:cNvPr id="2" name="Rectangle 1">
              <a:extLst>
                <a:ext uri="{FF2B5EF4-FFF2-40B4-BE49-F238E27FC236}">
                  <a16:creationId xmlns:a16="http://schemas.microsoft.com/office/drawing/2014/main" id="{62B1C54A-1561-9AEE-0244-219BDED29855}"/>
                </a:ext>
              </a:extLst>
            </p:cNvPr>
            <p:cNvSpPr/>
            <p:nvPr/>
          </p:nvSpPr>
          <p:spPr>
            <a:xfrm>
              <a:off x="-9331" y="-9332"/>
              <a:ext cx="699796" cy="6867331"/>
            </a:xfrm>
            <a:prstGeom prst="rect">
              <a:avLst/>
            </a:prstGeom>
            <a:solidFill>
              <a:srgbClr val="239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239756"/>
                </a:solidFill>
              </a:endParaRPr>
            </a:p>
          </p:txBody>
        </p:sp>
        <p:pic>
          <p:nvPicPr>
            <p:cNvPr id="2050" name="Picture 2">
              <a:extLst>
                <a:ext uri="{FF2B5EF4-FFF2-40B4-BE49-F238E27FC236}">
                  <a16:creationId xmlns:a16="http://schemas.microsoft.com/office/drawing/2014/main" id="{FF13AB60-2592-6C22-18C5-15C586DD9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7" y="6214188"/>
              <a:ext cx="624140" cy="61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a:extLst>
              <a:ext uri="{FF2B5EF4-FFF2-40B4-BE49-F238E27FC236}">
                <a16:creationId xmlns:a16="http://schemas.microsoft.com/office/drawing/2014/main" id="{2ABD5ECA-7BA1-A71E-1D71-6CC82D9D4E6D}"/>
              </a:ext>
            </a:extLst>
          </p:cNvPr>
          <p:cNvPicPr>
            <a:picLocks noChangeAspect="1"/>
          </p:cNvPicPr>
          <p:nvPr/>
        </p:nvPicPr>
        <p:blipFill>
          <a:blip r:embed="rId4"/>
          <a:stretch>
            <a:fillRect/>
          </a:stretch>
        </p:blipFill>
        <p:spPr>
          <a:xfrm>
            <a:off x="10294456" y="5966382"/>
            <a:ext cx="1897544" cy="891617"/>
          </a:xfrm>
          <a:prstGeom prst="rect">
            <a:avLst/>
          </a:prstGeom>
        </p:spPr>
      </p:pic>
      <p:sp>
        <p:nvSpPr>
          <p:cNvPr id="4" name="Title 3">
            <a:extLst>
              <a:ext uri="{FF2B5EF4-FFF2-40B4-BE49-F238E27FC236}">
                <a16:creationId xmlns:a16="http://schemas.microsoft.com/office/drawing/2014/main" id="{F6F27FEF-3174-A9EC-33DB-679CA18C740D}"/>
              </a:ext>
            </a:extLst>
          </p:cNvPr>
          <p:cNvSpPr>
            <a:spLocks noGrp="1"/>
          </p:cNvSpPr>
          <p:nvPr>
            <p:ph type="title"/>
          </p:nvPr>
        </p:nvSpPr>
        <p:spPr>
          <a:xfrm>
            <a:off x="838200" y="51117"/>
            <a:ext cx="10515600" cy="670180"/>
          </a:xfrm>
        </p:spPr>
        <p:txBody>
          <a:bodyPr>
            <a:normAutofit/>
          </a:bodyPr>
          <a:lstStyle/>
          <a:p>
            <a:pPr algn="ctr"/>
            <a:r>
              <a:rPr lang="en-US" sz="2400" b="1" dirty="0">
                <a:latin typeface="+mn-lt"/>
              </a:rPr>
              <a:t>Trends in Delinquency rates  </a:t>
            </a:r>
            <a:endParaRPr lang="en-IN" sz="2400" b="1" dirty="0">
              <a:latin typeface="+mn-lt"/>
            </a:endParaRPr>
          </a:p>
        </p:txBody>
      </p:sp>
      <p:sp>
        <p:nvSpPr>
          <p:cNvPr id="10" name="Content Placeholder 9">
            <a:extLst>
              <a:ext uri="{FF2B5EF4-FFF2-40B4-BE49-F238E27FC236}">
                <a16:creationId xmlns:a16="http://schemas.microsoft.com/office/drawing/2014/main" id="{4376C0AD-9D55-D091-94B1-87A5F4C94B93}"/>
              </a:ext>
            </a:extLst>
          </p:cNvPr>
          <p:cNvSpPr>
            <a:spLocks noGrp="1"/>
          </p:cNvSpPr>
          <p:nvPr>
            <p:ph sz="half" idx="2"/>
          </p:nvPr>
        </p:nvSpPr>
        <p:spPr>
          <a:xfrm>
            <a:off x="6769968" y="1141580"/>
            <a:ext cx="5213784" cy="5035383"/>
          </a:xfrm>
        </p:spPr>
        <p:txBody>
          <a:bodyPr>
            <a:normAutofit lnSpcReduction="10000"/>
          </a:bodyPr>
          <a:lstStyle/>
          <a:p>
            <a:pPr marL="0" indent="0">
              <a:buNone/>
            </a:pPr>
            <a:r>
              <a:rPr lang="en-US" sz="1800" dirty="0"/>
              <a:t>Delinquency rates had been very uncertain since 2018 till 2023 </a:t>
            </a:r>
          </a:p>
          <a:p>
            <a:r>
              <a:rPr lang="en-US" sz="1800" dirty="0"/>
              <a:t>Steady growth between 2018 and 2020</a:t>
            </a:r>
          </a:p>
          <a:p>
            <a:r>
              <a:rPr lang="en-US" sz="1800" dirty="0"/>
              <a:t>Huge spike in 2020</a:t>
            </a:r>
          </a:p>
          <a:p>
            <a:r>
              <a:rPr lang="en-US" sz="1800" dirty="0"/>
              <a:t>Steady decline between 2020 and 2023</a:t>
            </a:r>
          </a:p>
          <a:p>
            <a:pPr marL="0" indent="0">
              <a:buNone/>
            </a:pPr>
            <a:r>
              <a:rPr lang="en-US" sz="1800" dirty="0"/>
              <a:t>Seasonality variation in data with delinquency rates peaking in winter months and dipping in summer months </a:t>
            </a:r>
          </a:p>
          <a:p>
            <a:pPr marL="0" indent="0">
              <a:buNone/>
            </a:pPr>
            <a:r>
              <a:rPr lang="en-IN" sz="1800" dirty="0"/>
              <a:t>  Reasons for spike in the  delinquency rates </a:t>
            </a:r>
          </a:p>
          <a:p>
            <a:r>
              <a:rPr lang="en-IN" sz="1800" dirty="0"/>
              <a:t>Rise in interest rates make it difficult to repay loans </a:t>
            </a:r>
          </a:p>
          <a:p>
            <a:r>
              <a:rPr lang="en-IN" sz="1800" dirty="0"/>
              <a:t>Weakening of economy can lead to job losses and inclined salaries </a:t>
            </a:r>
          </a:p>
          <a:p>
            <a:r>
              <a:rPr lang="en-IN" sz="1800" dirty="0"/>
              <a:t>Increase in debt levels make it difficult to manage debts and result In the increase of delinquency rates </a:t>
            </a:r>
          </a:p>
          <a:p>
            <a:pPr marL="0" indent="0">
              <a:buNone/>
            </a:pPr>
            <a:r>
              <a:rPr lang="en-IN" sz="1800" dirty="0"/>
              <a:t> </a:t>
            </a:r>
            <a:endParaRPr lang="en-US" sz="1800" dirty="0"/>
          </a:p>
        </p:txBody>
      </p:sp>
      <p:pic>
        <p:nvPicPr>
          <p:cNvPr id="11" name="Picture 10">
            <a:extLst>
              <a:ext uri="{FF2B5EF4-FFF2-40B4-BE49-F238E27FC236}">
                <a16:creationId xmlns:a16="http://schemas.microsoft.com/office/drawing/2014/main" id="{50B69E13-9EFA-F41D-5A0E-93BAB55CDB99}"/>
              </a:ext>
            </a:extLst>
          </p:cNvPr>
          <p:cNvPicPr>
            <a:picLocks noChangeAspect="1"/>
          </p:cNvPicPr>
          <p:nvPr/>
        </p:nvPicPr>
        <p:blipFill>
          <a:blip r:embed="rId5"/>
          <a:stretch>
            <a:fillRect/>
          </a:stretch>
        </p:blipFill>
        <p:spPr>
          <a:xfrm>
            <a:off x="690465" y="567951"/>
            <a:ext cx="6079503" cy="5304212"/>
          </a:xfrm>
          <a:prstGeom prst="rect">
            <a:avLst/>
          </a:prstGeom>
        </p:spPr>
      </p:pic>
    </p:spTree>
    <p:extLst>
      <p:ext uri="{BB962C8B-B14F-4D97-AF65-F5344CB8AC3E}">
        <p14:creationId xmlns:p14="http://schemas.microsoft.com/office/powerpoint/2010/main" val="330612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C3135FE-E493-CF0D-F30C-73169D76BB37}"/>
              </a:ext>
            </a:extLst>
          </p:cNvPr>
          <p:cNvGrpSpPr/>
          <p:nvPr/>
        </p:nvGrpSpPr>
        <p:grpSpPr>
          <a:xfrm>
            <a:off x="-9331" y="-9332"/>
            <a:ext cx="699796" cy="6867331"/>
            <a:chOff x="-9331" y="-9332"/>
            <a:chExt cx="699796" cy="6867331"/>
          </a:xfrm>
        </p:grpSpPr>
        <p:sp>
          <p:nvSpPr>
            <p:cNvPr id="2" name="Rectangle 1">
              <a:extLst>
                <a:ext uri="{FF2B5EF4-FFF2-40B4-BE49-F238E27FC236}">
                  <a16:creationId xmlns:a16="http://schemas.microsoft.com/office/drawing/2014/main" id="{62B1C54A-1561-9AEE-0244-219BDED29855}"/>
                </a:ext>
              </a:extLst>
            </p:cNvPr>
            <p:cNvSpPr/>
            <p:nvPr/>
          </p:nvSpPr>
          <p:spPr>
            <a:xfrm>
              <a:off x="-9331" y="-9332"/>
              <a:ext cx="699796" cy="6867331"/>
            </a:xfrm>
            <a:prstGeom prst="rect">
              <a:avLst/>
            </a:prstGeom>
            <a:solidFill>
              <a:srgbClr val="239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239756"/>
                </a:solidFill>
              </a:endParaRPr>
            </a:p>
          </p:txBody>
        </p:sp>
        <p:pic>
          <p:nvPicPr>
            <p:cNvPr id="2050" name="Picture 2">
              <a:extLst>
                <a:ext uri="{FF2B5EF4-FFF2-40B4-BE49-F238E27FC236}">
                  <a16:creationId xmlns:a16="http://schemas.microsoft.com/office/drawing/2014/main" id="{FF13AB60-2592-6C22-18C5-15C586DD9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 y="6214188"/>
              <a:ext cx="624140" cy="61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a:extLst>
              <a:ext uri="{FF2B5EF4-FFF2-40B4-BE49-F238E27FC236}">
                <a16:creationId xmlns:a16="http://schemas.microsoft.com/office/drawing/2014/main" id="{2ABD5ECA-7BA1-A71E-1D71-6CC82D9D4E6D}"/>
              </a:ext>
            </a:extLst>
          </p:cNvPr>
          <p:cNvPicPr>
            <a:picLocks noChangeAspect="1"/>
          </p:cNvPicPr>
          <p:nvPr/>
        </p:nvPicPr>
        <p:blipFill>
          <a:blip r:embed="rId3"/>
          <a:stretch>
            <a:fillRect/>
          </a:stretch>
        </p:blipFill>
        <p:spPr>
          <a:xfrm>
            <a:off x="10294456" y="5966382"/>
            <a:ext cx="1897544" cy="891617"/>
          </a:xfrm>
          <a:prstGeom prst="rect">
            <a:avLst/>
          </a:prstGeom>
        </p:spPr>
      </p:pic>
      <p:sp>
        <p:nvSpPr>
          <p:cNvPr id="3" name="TextBox 2">
            <a:extLst>
              <a:ext uri="{FF2B5EF4-FFF2-40B4-BE49-F238E27FC236}">
                <a16:creationId xmlns:a16="http://schemas.microsoft.com/office/drawing/2014/main" id="{A73CC9F5-EEE5-A37E-5398-2D65EBD351AC}"/>
              </a:ext>
            </a:extLst>
          </p:cNvPr>
          <p:cNvSpPr txBox="1"/>
          <p:nvPr/>
        </p:nvSpPr>
        <p:spPr>
          <a:xfrm>
            <a:off x="945284" y="1162175"/>
            <a:ext cx="11117407" cy="4524315"/>
          </a:xfrm>
          <a:prstGeom prst="rect">
            <a:avLst/>
          </a:prstGeom>
          <a:noFill/>
        </p:spPr>
        <p:txBody>
          <a:bodyPr wrap="square" rtlCol="0">
            <a:spAutoFit/>
          </a:bodyPr>
          <a:lstStyle/>
          <a:p>
            <a:r>
              <a:rPr lang="en-US" b="1" dirty="0"/>
              <a:t>Total Exposure by Credit Score Band:</a:t>
            </a:r>
          </a:p>
          <a:p>
            <a:pPr marL="285750" indent="-285750">
              <a:buFont typeface="Arial" panose="020B0604020202020204" pitchFamily="34" charset="0"/>
              <a:buChar char="•"/>
            </a:pPr>
            <a:r>
              <a:rPr lang="en-US" dirty="0"/>
              <a:t>Credit Score Band 0 has the highest total exposure with $306,071,574,000.</a:t>
            </a:r>
          </a:p>
          <a:p>
            <a:pPr marL="285750" indent="-285750">
              <a:buFont typeface="Arial" panose="020B0604020202020204" pitchFamily="34" charset="0"/>
              <a:buChar char="•"/>
            </a:pPr>
            <a:r>
              <a:rPr lang="en-US" dirty="0"/>
              <a:t>Credit Score Bands 1 to 8 show increasing total exposure.</a:t>
            </a:r>
          </a:p>
          <a:p>
            <a:pPr marL="285750" indent="-285750">
              <a:buFont typeface="Arial" panose="020B0604020202020204" pitchFamily="34" charset="0"/>
              <a:buChar char="•"/>
            </a:pPr>
            <a:r>
              <a:rPr lang="en-US" dirty="0"/>
              <a:t>Credit Score Band 9 has the lowest total exposure with $321,519,469,000.</a:t>
            </a:r>
          </a:p>
          <a:p>
            <a:pPr marL="285750" indent="-285750">
              <a:buFont typeface="Arial" panose="020B0604020202020204" pitchFamily="34" charset="0"/>
              <a:buChar char="•"/>
            </a:pPr>
            <a:r>
              <a:rPr lang="en-US" dirty="0"/>
              <a:t>Freddie Mac has a substantial total exposure in the mortgage market, ranging from $306 billion to $394 billion across different credit score bands.</a:t>
            </a:r>
          </a:p>
          <a:p>
            <a:endParaRPr lang="en-US" dirty="0"/>
          </a:p>
          <a:p>
            <a:r>
              <a:rPr lang="en-US" b="1" dirty="0"/>
              <a:t>Average Loss by Credit Score Band:</a:t>
            </a:r>
          </a:p>
          <a:p>
            <a:pPr marL="285750" indent="-285750">
              <a:buFont typeface="Arial" panose="020B0604020202020204" pitchFamily="34" charset="0"/>
              <a:buChar char="•"/>
            </a:pPr>
            <a:r>
              <a:rPr lang="en-US" dirty="0"/>
              <a:t>Credit Score Band 0 has the lowest average loss at $236,685.21.</a:t>
            </a:r>
          </a:p>
          <a:p>
            <a:pPr marL="285750" indent="-285750">
              <a:buFont typeface="Arial" panose="020B0604020202020204" pitchFamily="34" charset="0"/>
              <a:buChar char="•"/>
            </a:pPr>
            <a:r>
              <a:rPr lang="en-US" dirty="0"/>
              <a:t>Average loss generally increases as the credit score bands progress.</a:t>
            </a:r>
          </a:p>
          <a:p>
            <a:pPr marL="285750" indent="-285750">
              <a:buFont typeface="Arial" panose="020B0604020202020204" pitchFamily="34" charset="0"/>
              <a:buChar char="•"/>
            </a:pPr>
            <a:r>
              <a:rPr lang="en-US" dirty="0"/>
              <a:t>Credit Score Band 7 has a slight decrease in average loss compared to Credit Score Bands 5 and 6.</a:t>
            </a:r>
          </a:p>
          <a:p>
            <a:pPr marL="285750" indent="-285750">
              <a:buFont typeface="Arial" panose="020B0604020202020204" pitchFamily="34" charset="0"/>
              <a:buChar char="•"/>
            </a:pPr>
            <a:r>
              <a:rPr lang="en-US" dirty="0"/>
              <a:t>Credit Score Band 9 has a lower average loss compared to Bands 5 to 8.</a:t>
            </a:r>
          </a:p>
          <a:p>
            <a:pPr marL="285750" indent="-285750">
              <a:buFont typeface="Arial" panose="020B0604020202020204" pitchFamily="34" charset="0"/>
              <a:buChar char="•"/>
            </a:pPr>
            <a:r>
              <a:rPr lang="en-US" dirty="0"/>
              <a:t>The average loss is relatively low, ranging from $236,685 to $298,832 across credit score bands.</a:t>
            </a:r>
          </a:p>
          <a:p>
            <a:pPr marL="285750" indent="-285750">
              <a:buFont typeface="Arial" panose="020B0604020202020204" pitchFamily="34" charset="0"/>
              <a:buChar char="•"/>
            </a:pPr>
            <a:r>
              <a:rPr lang="en-US" dirty="0"/>
              <a:t>There is a general increasing trend in average loss as credit score bands progress, which aligns with conventional expectations in the lending industry.</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04D27C42-CF20-1699-1451-548ADE849AF1}"/>
              </a:ext>
            </a:extLst>
          </p:cNvPr>
          <p:cNvSpPr txBox="1"/>
          <p:nvPr/>
        </p:nvSpPr>
        <p:spPr>
          <a:xfrm>
            <a:off x="3352800" y="277092"/>
            <a:ext cx="6426375" cy="461665"/>
          </a:xfrm>
          <a:prstGeom prst="rect">
            <a:avLst/>
          </a:prstGeom>
          <a:noFill/>
        </p:spPr>
        <p:txBody>
          <a:bodyPr wrap="none" rtlCol="0">
            <a:spAutoFit/>
          </a:bodyPr>
          <a:lstStyle/>
          <a:p>
            <a:r>
              <a:rPr lang="en-US" sz="2400" b="1" dirty="0"/>
              <a:t>Quality of lending and exposure for Freddie Mac.</a:t>
            </a:r>
            <a:endParaRPr lang="en-IN" sz="2400" b="1" dirty="0"/>
          </a:p>
        </p:txBody>
      </p:sp>
    </p:spTree>
    <p:extLst>
      <p:ext uri="{BB962C8B-B14F-4D97-AF65-F5344CB8AC3E}">
        <p14:creationId xmlns:p14="http://schemas.microsoft.com/office/powerpoint/2010/main" val="257651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C3135FE-E493-CF0D-F30C-73169D76BB37}"/>
              </a:ext>
            </a:extLst>
          </p:cNvPr>
          <p:cNvGrpSpPr/>
          <p:nvPr/>
        </p:nvGrpSpPr>
        <p:grpSpPr>
          <a:xfrm>
            <a:off x="-9331" y="-9332"/>
            <a:ext cx="699796" cy="6867331"/>
            <a:chOff x="-9331" y="-9332"/>
            <a:chExt cx="699796" cy="6867331"/>
          </a:xfrm>
        </p:grpSpPr>
        <p:sp>
          <p:nvSpPr>
            <p:cNvPr id="2" name="Rectangle 1">
              <a:extLst>
                <a:ext uri="{FF2B5EF4-FFF2-40B4-BE49-F238E27FC236}">
                  <a16:creationId xmlns:a16="http://schemas.microsoft.com/office/drawing/2014/main" id="{62B1C54A-1561-9AEE-0244-219BDED29855}"/>
                </a:ext>
              </a:extLst>
            </p:cNvPr>
            <p:cNvSpPr/>
            <p:nvPr/>
          </p:nvSpPr>
          <p:spPr>
            <a:xfrm>
              <a:off x="-9331" y="-9332"/>
              <a:ext cx="699796" cy="6867331"/>
            </a:xfrm>
            <a:prstGeom prst="rect">
              <a:avLst/>
            </a:prstGeom>
            <a:solidFill>
              <a:srgbClr val="239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239756"/>
                </a:solidFill>
              </a:endParaRPr>
            </a:p>
          </p:txBody>
        </p:sp>
        <p:pic>
          <p:nvPicPr>
            <p:cNvPr id="2050" name="Picture 2">
              <a:extLst>
                <a:ext uri="{FF2B5EF4-FFF2-40B4-BE49-F238E27FC236}">
                  <a16:creationId xmlns:a16="http://schemas.microsoft.com/office/drawing/2014/main" id="{FF13AB60-2592-6C22-18C5-15C586DD9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 y="6214188"/>
              <a:ext cx="624140" cy="61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5">
            <a:extLst>
              <a:ext uri="{FF2B5EF4-FFF2-40B4-BE49-F238E27FC236}">
                <a16:creationId xmlns:a16="http://schemas.microsoft.com/office/drawing/2014/main" id="{2ABD5ECA-7BA1-A71E-1D71-6CC82D9D4E6D}"/>
              </a:ext>
            </a:extLst>
          </p:cNvPr>
          <p:cNvPicPr>
            <a:picLocks noChangeAspect="1"/>
          </p:cNvPicPr>
          <p:nvPr/>
        </p:nvPicPr>
        <p:blipFill>
          <a:blip r:embed="rId3"/>
          <a:stretch>
            <a:fillRect/>
          </a:stretch>
        </p:blipFill>
        <p:spPr>
          <a:xfrm>
            <a:off x="10265959" y="5966382"/>
            <a:ext cx="1897544" cy="891617"/>
          </a:xfrm>
          <a:prstGeom prst="rect">
            <a:avLst/>
          </a:prstGeom>
        </p:spPr>
      </p:pic>
      <p:sp>
        <p:nvSpPr>
          <p:cNvPr id="3" name="TextBox 2">
            <a:extLst>
              <a:ext uri="{FF2B5EF4-FFF2-40B4-BE49-F238E27FC236}">
                <a16:creationId xmlns:a16="http://schemas.microsoft.com/office/drawing/2014/main" id="{2AD5AD8A-CB59-DBEC-8898-581EC7687C50}"/>
              </a:ext>
            </a:extLst>
          </p:cNvPr>
          <p:cNvSpPr txBox="1"/>
          <p:nvPr/>
        </p:nvSpPr>
        <p:spPr>
          <a:xfrm>
            <a:off x="737976" y="453054"/>
            <a:ext cx="5802699" cy="1754326"/>
          </a:xfrm>
          <a:prstGeom prst="rect">
            <a:avLst/>
          </a:prstGeom>
          <a:noFill/>
        </p:spPr>
        <p:txBody>
          <a:bodyPr wrap="square" rtlCol="0">
            <a:spAutoFit/>
          </a:bodyPr>
          <a:lstStyle/>
          <a:p>
            <a:r>
              <a:rPr lang="en-US" b="1" dirty="0"/>
              <a:t>Loan Purpose:</a:t>
            </a:r>
          </a:p>
          <a:p>
            <a:r>
              <a:rPr lang="en-US" b="1" dirty="0"/>
              <a:t>Purchase (P):</a:t>
            </a:r>
            <a:r>
              <a:rPr lang="en-US" dirty="0"/>
              <a:t> 56.23%</a:t>
            </a:r>
          </a:p>
          <a:p>
            <a:r>
              <a:rPr lang="en-US" b="1" dirty="0"/>
              <a:t>Cash-Out Refinance (C):</a:t>
            </a:r>
            <a:r>
              <a:rPr lang="en-US" dirty="0"/>
              <a:t> 55.36%</a:t>
            </a:r>
          </a:p>
          <a:p>
            <a:r>
              <a:rPr lang="en-US" b="1" dirty="0"/>
              <a:t>No Cash-Out Refinance (N):</a:t>
            </a:r>
            <a:r>
              <a:rPr lang="en-US" dirty="0"/>
              <a:t> 31.60%</a:t>
            </a:r>
          </a:p>
          <a:p>
            <a:r>
              <a:rPr lang="en-US" dirty="0"/>
              <a:t>Purchase and Cash-Out Refinance loans having higher bad rates compared to No Cash-Out Refinance loans.</a:t>
            </a:r>
          </a:p>
        </p:txBody>
      </p:sp>
      <p:pic>
        <p:nvPicPr>
          <p:cNvPr id="5" name="Picture 4">
            <a:extLst>
              <a:ext uri="{FF2B5EF4-FFF2-40B4-BE49-F238E27FC236}">
                <a16:creationId xmlns:a16="http://schemas.microsoft.com/office/drawing/2014/main" id="{8265D000-910F-1C02-CB26-F27AB1151767}"/>
              </a:ext>
            </a:extLst>
          </p:cNvPr>
          <p:cNvPicPr>
            <a:picLocks noChangeAspect="1"/>
          </p:cNvPicPr>
          <p:nvPr/>
        </p:nvPicPr>
        <p:blipFill>
          <a:blip r:embed="rId4"/>
          <a:stretch>
            <a:fillRect/>
          </a:stretch>
        </p:blipFill>
        <p:spPr>
          <a:xfrm>
            <a:off x="6588186" y="514"/>
            <a:ext cx="5575317" cy="3097398"/>
          </a:xfrm>
          <a:prstGeom prst="rect">
            <a:avLst/>
          </a:prstGeom>
        </p:spPr>
      </p:pic>
      <p:sp>
        <p:nvSpPr>
          <p:cNvPr id="8" name="TextBox 7">
            <a:extLst>
              <a:ext uri="{FF2B5EF4-FFF2-40B4-BE49-F238E27FC236}">
                <a16:creationId xmlns:a16="http://schemas.microsoft.com/office/drawing/2014/main" id="{3DD95779-B8AD-4DFB-2857-6ECD77A39A90}"/>
              </a:ext>
            </a:extLst>
          </p:cNvPr>
          <p:cNvSpPr txBox="1"/>
          <p:nvPr/>
        </p:nvSpPr>
        <p:spPr>
          <a:xfrm>
            <a:off x="775805" y="1861946"/>
            <a:ext cx="6402884" cy="3139321"/>
          </a:xfrm>
          <a:prstGeom prst="rect">
            <a:avLst/>
          </a:prstGeom>
          <a:noFill/>
        </p:spPr>
        <p:txBody>
          <a:bodyPr wrap="square" rtlCol="0">
            <a:spAutoFit/>
          </a:bodyPr>
          <a:lstStyle/>
          <a:p>
            <a:endParaRPr lang="en-US" dirty="0"/>
          </a:p>
          <a:p>
            <a:r>
              <a:rPr lang="en-US" b="1" dirty="0"/>
              <a:t>Loan Age Categories:</a:t>
            </a:r>
          </a:p>
          <a:p>
            <a:r>
              <a:rPr lang="en-US" b="1" dirty="0"/>
              <a:t>(13.6, 27.2]:</a:t>
            </a:r>
            <a:r>
              <a:rPr lang="en-US" dirty="0"/>
              <a:t> 52.13%</a:t>
            </a:r>
          </a:p>
          <a:p>
            <a:r>
              <a:rPr lang="en-US" b="1" dirty="0"/>
              <a:t>(40.8, 54.4]:</a:t>
            </a:r>
            <a:r>
              <a:rPr lang="en-US" dirty="0"/>
              <a:t> 51.65%</a:t>
            </a:r>
          </a:p>
          <a:p>
            <a:r>
              <a:rPr lang="en-US" b="1" dirty="0"/>
              <a:t>(27.2, 40.8]:</a:t>
            </a:r>
            <a:r>
              <a:rPr lang="en-US" dirty="0"/>
              <a:t> 50.74%</a:t>
            </a:r>
          </a:p>
          <a:p>
            <a:r>
              <a:rPr lang="en-US" b="1" dirty="0"/>
              <a:t>(-0.068, 13.6]:</a:t>
            </a:r>
            <a:r>
              <a:rPr lang="en-US" dirty="0"/>
              <a:t> 46.89%</a:t>
            </a:r>
          </a:p>
          <a:p>
            <a:r>
              <a:rPr lang="en-US" b="1" dirty="0"/>
              <a:t>(54.4, 68.0]:</a:t>
            </a:r>
            <a:r>
              <a:rPr lang="en-US" dirty="0"/>
              <a:t> 43.79%</a:t>
            </a:r>
          </a:p>
          <a:p>
            <a:r>
              <a:rPr lang="en-US" dirty="0"/>
              <a:t>The analysis suggests that younger loans (less than 13.6 months) and older loans (54.4 to 68.0 months) tend to have lower bad rates compared to loans in other age categories.</a:t>
            </a:r>
          </a:p>
          <a:p>
            <a:endParaRPr lang="en-IN" dirty="0"/>
          </a:p>
        </p:txBody>
      </p:sp>
      <p:pic>
        <p:nvPicPr>
          <p:cNvPr id="10" name="Picture 9">
            <a:extLst>
              <a:ext uri="{FF2B5EF4-FFF2-40B4-BE49-F238E27FC236}">
                <a16:creationId xmlns:a16="http://schemas.microsoft.com/office/drawing/2014/main" id="{E8FD0DF4-56D1-9663-1120-6CC9F303AB72}"/>
              </a:ext>
            </a:extLst>
          </p:cNvPr>
          <p:cNvPicPr>
            <a:picLocks noChangeAspect="1"/>
          </p:cNvPicPr>
          <p:nvPr/>
        </p:nvPicPr>
        <p:blipFill>
          <a:blip r:embed="rId5"/>
          <a:stretch>
            <a:fillRect/>
          </a:stretch>
        </p:blipFill>
        <p:spPr>
          <a:xfrm>
            <a:off x="7226200" y="3097912"/>
            <a:ext cx="4832879" cy="2684933"/>
          </a:xfrm>
          <a:prstGeom prst="rect">
            <a:avLst/>
          </a:prstGeom>
        </p:spPr>
      </p:pic>
      <p:sp>
        <p:nvSpPr>
          <p:cNvPr id="11" name="TextBox 10">
            <a:extLst>
              <a:ext uri="{FF2B5EF4-FFF2-40B4-BE49-F238E27FC236}">
                <a16:creationId xmlns:a16="http://schemas.microsoft.com/office/drawing/2014/main" id="{47D958C0-C9E8-D1DC-E7A5-E384B3321760}"/>
              </a:ext>
            </a:extLst>
          </p:cNvPr>
          <p:cNvSpPr txBox="1"/>
          <p:nvPr/>
        </p:nvSpPr>
        <p:spPr>
          <a:xfrm>
            <a:off x="728293" y="4351684"/>
            <a:ext cx="11331458" cy="2862322"/>
          </a:xfrm>
          <a:prstGeom prst="rect">
            <a:avLst/>
          </a:prstGeom>
          <a:noFill/>
        </p:spPr>
        <p:txBody>
          <a:bodyPr wrap="square" rtlCol="0">
            <a:spAutoFit/>
          </a:bodyPr>
          <a:lstStyle/>
          <a:p>
            <a:endParaRPr lang="en-US" dirty="0"/>
          </a:p>
          <a:p>
            <a:r>
              <a:rPr lang="en-US" b="1" dirty="0"/>
              <a:t>Original Interest Rate Categories:</a:t>
            </a:r>
          </a:p>
          <a:p>
            <a:r>
              <a:rPr lang="en-US" b="1" dirty="0"/>
              <a:t>(4.35, 5.65]: </a:t>
            </a:r>
            <a:r>
              <a:rPr lang="en-US" dirty="0"/>
              <a:t>86.41%</a:t>
            </a:r>
          </a:p>
          <a:p>
            <a:r>
              <a:rPr lang="en-US" b="1" dirty="0"/>
              <a:t>(5.65, 6.95]: </a:t>
            </a:r>
            <a:r>
              <a:rPr lang="en-US" dirty="0"/>
              <a:t>61.65%</a:t>
            </a:r>
          </a:p>
          <a:p>
            <a:r>
              <a:rPr lang="en-US" b="1" dirty="0"/>
              <a:t>(3.05, 4.35]: </a:t>
            </a:r>
            <a:r>
              <a:rPr lang="en-US" dirty="0"/>
              <a:t>40.39%</a:t>
            </a:r>
          </a:p>
          <a:p>
            <a:r>
              <a:rPr lang="en-US" b="1" dirty="0"/>
              <a:t>(1.744, 3.05]:</a:t>
            </a:r>
            <a:r>
              <a:rPr lang="en-US" dirty="0"/>
              <a:t> 10.52%</a:t>
            </a:r>
          </a:p>
          <a:p>
            <a:r>
              <a:rPr lang="en-US" b="1" dirty="0"/>
              <a:t>(6.95, 8.25]:</a:t>
            </a:r>
            <a:r>
              <a:rPr lang="en-US" dirty="0"/>
              <a:t> 7.24%</a:t>
            </a:r>
          </a:p>
          <a:p>
            <a:r>
              <a:rPr lang="en-US" dirty="0"/>
              <a:t>Loans with higher original interest rates tend to have higher bad rates. For example, loans with an original interest rate between 4.35% and 5.65% have a significantly higher bad rate compared to lower-interest rate categories.</a:t>
            </a:r>
            <a:endParaRPr lang="en-IN" dirty="0"/>
          </a:p>
          <a:p>
            <a:endParaRPr lang="en-IN" dirty="0"/>
          </a:p>
        </p:txBody>
      </p:sp>
      <p:sp>
        <p:nvSpPr>
          <p:cNvPr id="12" name="TextBox 11">
            <a:extLst>
              <a:ext uri="{FF2B5EF4-FFF2-40B4-BE49-F238E27FC236}">
                <a16:creationId xmlns:a16="http://schemas.microsoft.com/office/drawing/2014/main" id="{13CCB4FA-5176-DC0D-351B-5FA89A49D99F}"/>
              </a:ext>
            </a:extLst>
          </p:cNvPr>
          <p:cNvSpPr txBox="1"/>
          <p:nvPr/>
        </p:nvSpPr>
        <p:spPr>
          <a:xfrm>
            <a:off x="2573433" y="32489"/>
            <a:ext cx="2807628" cy="461665"/>
          </a:xfrm>
          <a:prstGeom prst="rect">
            <a:avLst/>
          </a:prstGeom>
          <a:noFill/>
        </p:spPr>
        <p:txBody>
          <a:bodyPr wrap="none" rtlCol="0">
            <a:spAutoFit/>
          </a:bodyPr>
          <a:lstStyle/>
          <a:p>
            <a:r>
              <a:rPr lang="en-US" sz="2400" b="1" dirty="0"/>
              <a:t>Risk Factor Variables</a:t>
            </a:r>
            <a:endParaRPr lang="en-IN" sz="2400" b="1" dirty="0"/>
          </a:p>
        </p:txBody>
      </p:sp>
    </p:spTree>
    <p:extLst>
      <p:ext uri="{BB962C8B-B14F-4D97-AF65-F5344CB8AC3E}">
        <p14:creationId xmlns:p14="http://schemas.microsoft.com/office/powerpoint/2010/main" val="43907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640</TotalTime>
  <Words>989</Words>
  <Application>Microsoft Office PowerPoint</Application>
  <PresentationFormat>Widescreen</PresentationFormat>
  <Paragraphs>105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Google Sans</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Trends in Delinquency rates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 V Shettigar | BJ22004</dc:creator>
  <cp:lastModifiedBy>Arnav Singh</cp:lastModifiedBy>
  <cp:revision>24</cp:revision>
  <dcterms:created xsi:type="dcterms:W3CDTF">2023-01-29T11:19:54Z</dcterms:created>
  <dcterms:modified xsi:type="dcterms:W3CDTF">2024-02-08T14:19:10Z</dcterms:modified>
</cp:coreProperties>
</file>