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8CD2"/>
    <a:srgbClr val="FF99FF"/>
    <a:srgbClr val="000066"/>
    <a:srgbClr val="6666FF"/>
    <a:srgbClr val="6600FF"/>
    <a:srgbClr val="0066FF"/>
    <a:srgbClr val="FF66FF"/>
    <a:srgbClr val="CCECFF"/>
    <a:srgbClr val="EE786C"/>
    <a:srgbClr val="EA5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9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4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2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D1FA8C8-71D4-4A3F-B0A1-3ED4F3865D14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1039EDF-6DBF-4523-A66D-9DA92EC46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540093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</a:t>
            </a:r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AIR ticket price prediction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0580" y="4117828"/>
            <a:ext cx="7146360" cy="1198755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This is the data of different airlines of India and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flights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are organized between different cities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within India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The objective is to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build a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model that predicts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air ticket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prices.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117" y="4133919"/>
            <a:ext cx="2234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PROBLEM</a:t>
            </a:r>
          </a:p>
          <a:p>
            <a:pPr algn="just"/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STATEMENT</a:t>
            </a:r>
            <a:endParaRPr lang="en-US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1303" y="5564777"/>
            <a:ext cx="24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BY-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TUSHAR SHARMA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84" y="448853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BIVARIATE ANALYSIS -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684" y="1805213"/>
            <a:ext cx="6439693" cy="2240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709" y="2325189"/>
            <a:ext cx="3657600" cy="923330"/>
          </a:xfrm>
          <a:prstGeom prst="rect">
            <a:avLst/>
          </a:prstGeom>
          <a:solidFill>
            <a:srgbClr val="9E8CD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Price is maximum at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5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am and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4am.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reduces gradually without any pattern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4" y="4180115"/>
            <a:ext cx="7678647" cy="2393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6835" y="4779441"/>
            <a:ext cx="3482788" cy="92333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Plotting price vs duration for airlines shows overlapping hence, no information is extracted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387532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CORRELATION MATRIX -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297" y="2057399"/>
            <a:ext cx="7471954" cy="44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2" y="387531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FEATURE IMPORTANCE -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62" y="2057400"/>
            <a:ext cx="7746275" cy="403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37" y="2057400"/>
            <a:ext cx="3241357" cy="38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54" y="361406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MODEL COMPARISON: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754" y="1992086"/>
            <a:ext cx="9872871" cy="4038600"/>
          </a:xfrm>
        </p:spPr>
        <p:txBody>
          <a:bodyPr/>
          <a:lstStyle/>
          <a:p>
            <a:r>
              <a:rPr lang="en-US" dirty="0" smtClean="0"/>
              <a:t>Various algorithms were used, the  best performing algorithms were RandomForest and XGBoost. </a:t>
            </a:r>
          </a:p>
          <a:p>
            <a:r>
              <a:rPr lang="en-US" dirty="0" smtClean="0"/>
              <a:t>Lets Compare them:</a:t>
            </a:r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65712"/>
              </p:ext>
            </p:extLst>
          </p:nvPr>
        </p:nvGraphicFramePr>
        <p:xfrm>
          <a:off x="1299756" y="3287486"/>
          <a:ext cx="939872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745">
                  <a:extLst>
                    <a:ext uri="{9D8B030D-6E8A-4147-A177-3AD203B41FA5}">
                      <a16:colId xmlns:a16="http://schemas.microsoft.com/office/drawing/2014/main" val="980893816"/>
                    </a:ext>
                  </a:extLst>
                </a:gridCol>
                <a:gridCol w="1879745">
                  <a:extLst>
                    <a:ext uri="{9D8B030D-6E8A-4147-A177-3AD203B41FA5}">
                      <a16:colId xmlns:a16="http://schemas.microsoft.com/office/drawing/2014/main" val="3634338751"/>
                    </a:ext>
                  </a:extLst>
                </a:gridCol>
                <a:gridCol w="1879745">
                  <a:extLst>
                    <a:ext uri="{9D8B030D-6E8A-4147-A177-3AD203B41FA5}">
                      <a16:colId xmlns:a16="http://schemas.microsoft.com/office/drawing/2014/main" val="1639945976"/>
                    </a:ext>
                  </a:extLst>
                </a:gridCol>
                <a:gridCol w="1879745">
                  <a:extLst>
                    <a:ext uri="{9D8B030D-6E8A-4147-A177-3AD203B41FA5}">
                      <a16:colId xmlns:a16="http://schemas.microsoft.com/office/drawing/2014/main" val="1638583695"/>
                    </a:ext>
                  </a:extLst>
                </a:gridCol>
                <a:gridCol w="1879745">
                  <a:extLst>
                    <a:ext uri="{9D8B030D-6E8A-4147-A177-3AD203B41FA5}">
                      <a16:colId xmlns:a16="http://schemas.microsoft.com/office/drawing/2014/main" val="252159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ALGORITHM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 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R2 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ABSOLUTE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4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XGBRegressor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95%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82.69%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82.69%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61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</a:p>
                    <a:p>
                      <a:r>
                        <a:rPr lang="en-US" dirty="0" smtClean="0"/>
                        <a:t>Regressor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80.5%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28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32" y="361406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FEATURE SCALING EFFECT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27218"/>
            <a:ext cx="9872871" cy="4038600"/>
          </a:xfrm>
        </p:spPr>
        <p:txBody>
          <a:bodyPr/>
          <a:lstStyle/>
          <a:p>
            <a:r>
              <a:rPr lang="en-US" dirty="0" smtClean="0"/>
              <a:t>After Normalizing the features, no difference in the outcome was observed in terms of training , test, R2 score.</a:t>
            </a:r>
          </a:p>
          <a:p>
            <a:r>
              <a:rPr lang="en-US" dirty="0" smtClean="0"/>
              <a:t>After Standardizing the  features, </a:t>
            </a:r>
            <a:r>
              <a:rPr lang="en-US" dirty="0"/>
              <a:t>no difference in the outcome was observed in terms of training </a:t>
            </a:r>
            <a:r>
              <a:rPr lang="en-US" dirty="0" smtClean="0"/>
              <a:t>and </a:t>
            </a:r>
            <a:r>
              <a:rPr lang="en-US" dirty="0"/>
              <a:t>R2 </a:t>
            </a:r>
            <a:r>
              <a:rPr lang="en-US" dirty="0" smtClean="0"/>
              <a:t>score but test score reduced significantly.</a:t>
            </a:r>
          </a:p>
          <a:p>
            <a:r>
              <a:rPr lang="en-US" dirty="0" smtClean="0"/>
              <a:t>So it can be concluded that scaling has no effect, as majority of features have values  (1,0) as compared to numerical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13150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71" y="426720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314" y="2253342"/>
            <a:ext cx="9872871" cy="4038600"/>
          </a:xfrm>
        </p:spPr>
        <p:txBody>
          <a:bodyPr/>
          <a:lstStyle/>
          <a:p>
            <a:r>
              <a:rPr lang="en-US" dirty="0" smtClean="0"/>
              <a:t>XGBoost with </a:t>
            </a:r>
            <a:r>
              <a:rPr lang="en-US" dirty="0" smtClean="0"/>
              <a:t>no scaling can be used to predict the price of the Air Tickets.</a:t>
            </a:r>
          </a:p>
          <a:p>
            <a:r>
              <a:rPr lang="en-US" dirty="0"/>
              <a:t>I</a:t>
            </a:r>
            <a:r>
              <a:rPr lang="en-US" dirty="0" smtClean="0"/>
              <a:t>t gives best R2 score and Adjusted R2 score of 83% (approx.) and 82.5%(approx.) with least mean absolute error.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25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 Univariate Analysis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 Bivariate Analysis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 Correlation Matrix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 Feature Importance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 Model Comparison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 Feature Scaling Effect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 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304260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UNIVARIATE ANALYSIS -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3530" y="1799499"/>
            <a:ext cx="6024990" cy="3086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4176" y="2136686"/>
            <a:ext cx="376210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Among all airlines, Jet Airways is most frequently used airline.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3" y="3600076"/>
            <a:ext cx="4349931" cy="30038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0760" y="5515506"/>
            <a:ext cx="385354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Majority of flights have only one stop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45" y="240268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UNIVARIATE ANALYSIS -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091" y="1716138"/>
            <a:ext cx="4732429" cy="2490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5" y="3749040"/>
            <a:ext cx="5799909" cy="2847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868" y="2488168"/>
            <a:ext cx="5426486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Delhi is the place from where majority of flights depart.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3942" y="4988157"/>
            <a:ext cx="412382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Cochin is the destination for most flights.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51" y="362331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UNIVARIATE ANALYSIS -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560" y="1820294"/>
            <a:ext cx="5881960" cy="2178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5" y="3999209"/>
            <a:ext cx="6279778" cy="2573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091" y="2263420"/>
            <a:ext cx="427155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 the morning between 5 am and 10 am, majority flights take off.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3315" y="4795191"/>
            <a:ext cx="3931920" cy="646331"/>
          </a:xfrm>
          <a:prstGeom prst="rect">
            <a:avLst/>
          </a:prstGeom>
          <a:gradFill flip="none" rotWithShape="1">
            <a:gsLst>
              <a:gs pos="2400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 the evening majority of flights land, approximately around 7 pm and 10 pm.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02" y="353477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UNIVARIATE ANALYSIS -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1269" y="1781293"/>
            <a:ext cx="6188937" cy="24100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555" y="2617010"/>
            <a:ext cx="3921266" cy="369332"/>
          </a:xfrm>
          <a:prstGeom prst="rect">
            <a:avLst/>
          </a:prstGeom>
          <a:solidFill>
            <a:srgbClr val="EE786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Flights are more in first week of month.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4" y="3735978"/>
            <a:ext cx="4872445" cy="2873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9462" y="5066377"/>
            <a:ext cx="628723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Wednesday, Thursday and Friday has highest numbers of flights.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36" y="316571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UNIVARIATE ANALYSIS -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19" y="1662670"/>
            <a:ext cx="5659892" cy="2635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5823" y="2577822"/>
            <a:ext cx="507895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March, May and June has highest number of flights.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36" y="3852045"/>
            <a:ext cx="4107044" cy="2524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0681" y="4767943"/>
            <a:ext cx="6459967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Price is mostly below Rs 40,000. Outliers are present in Price column, handled it by imputing the median values for price above Rs 40000.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2" y="323851"/>
            <a:ext cx="9875520" cy="13563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IVARIATE ANALYSIS -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760" y="1538152"/>
            <a:ext cx="5390633" cy="288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2" y="3722914"/>
            <a:ext cx="5793377" cy="2786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704" y="1965960"/>
            <a:ext cx="5159828" cy="646331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average price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et Airways and Multiple Carrier Premium Economy is higher than other airlines.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4126" y="4990011"/>
            <a:ext cx="4389121" cy="646331"/>
          </a:xfrm>
          <a:prstGeom prst="rect">
            <a:avLst/>
          </a:prstGeom>
          <a:solidFill>
            <a:srgbClr val="66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66"/>
                </a:solidFill>
              </a:rPr>
              <a:t>The  price of flight is directly proportional to the  number  of stops.</a:t>
            </a: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87" y="368865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BIVARIATE ANALYSIS -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669" y="1678578"/>
            <a:ext cx="7994466" cy="2772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62" y="4450975"/>
            <a:ext cx="7126189" cy="2161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887" y="2225908"/>
            <a:ext cx="3422469" cy="646331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Air India and Jet Airways have higher duration than other flights.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6755" y="4951659"/>
            <a:ext cx="3361765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Price is maximum at 3 am and 4pm. It reduces gradually without any pattern.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2635</TotalTime>
  <Words>478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Basis</vt:lpstr>
      <vt:lpstr>FINAL PROJECT  AIR ticket price prediction</vt:lpstr>
      <vt:lpstr>CONTENTS</vt:lpstr>
      <vt:lpstr>UNIVARIATE ANALYSIS - </vt:lpstr>
      <vt:lpstr>UNIVARIATE ANALYSIS - </vt:lpstr>
      <vt:lpstr>UNIVARIATE ANALYSIS - </vt:lpstr>
      <vt:lpstr>UNIVARIATE ANALYSIS - </vt:lpstr>
      <vt:lpstr>UNIVARIATE ANALYSIS - </vt:lpstr>
      <vt:lpstr>BIVARIATE ANALYSIS - </vt:lpstr>
      <vt:lpstr>BIVARIATE ANALYSIS - </vt:lpstr>
      <vt:lpstr>BIVARIATE ANALYSIS - </vt:lpstr>
      <vt:lpstr>CORRELATION MATRIX - </vt:lpstr>
      <vt:lpstr>FEATURE IMPORTANCE - </vt:lpstr>
      <vt:lpstr>MODEL COMPARISON:</vt:lpstr>
      <vt:lpstr>FEATURE SCALING EFFECT: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</cp:revision>
  <dcterms:created xsi:type="dcterms:W3CDTF">2022-12-17T07:23:32Z</dcterms:created>
  <dcterms:modified xsi:type="dcterms:W3CDTF">2023-01-07T03:56:28Z</dcterms:modified>
</cp:coreProperties>
</file>