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B81F-2EFD-4A52-A9CA-C2009ABFA92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7A2D-C149-48B2-B769-7E1D4A5B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2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2E8863-E366-4D04-8F63-A4B4B1D2DDFF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/>
              <a:t>Разрешающие алгоритмы могут воплощаться в специализированных (программируемых) устройствах – автоматах. Устройство автомата (лента, читающая головка)</a:t>
            </a:r>
          </a:p>
          <a:p>
            <a:r>
              <a:rPr lang="ru-RU" altLang="en-US"/>
              <a:t>Простейший подход – считывание распознаваемого слова по буквам.</a:t>
            </a:r>
          </a:p>
        </p:txBody>
      </p:sp>
    </p:spTree>
    <p:extLst>
      <p:ext uri="{BB962C8B-B14F-4D97-AF65-F5344CB8AC3E}">
        <p14:creationId xmlns:p14="http://schemas.microsoft.com/office/powerpoint/2010/main" val="304663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DD7E2E-2761-4823-9A64-7375D28A092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62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AA2F5-CEF1-4042-A2F4-89BBC1C6CD51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/>
              <a:t>Теряется дополнительная информация о структуре слова, т.е. соответствует скорее грамматике на слайде 10, а не 9.</a:t>
            </a:r>
          </a:p>
        </p:txBody>
      </p:sp>
    </p:spTree>
    <p:extLst>
      <p:ext uri="{BB962C8B-B14F-4D97-AF65-F5344CB8AC3E}">
        <p14:creationId xmlns:p14="http://schemas.microsoft.com/office/powerpoint/2010/main" val="43142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46126E-DEBE-41B2-BE6E-BC13906B97BB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71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B813A5-8177-4987-9BD5-687F4C1A26A9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8699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C48324-A367-4E57-B455-82A74EBE1C9E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4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0BF272-C0DA-4461-948E-8085C244AC26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14 </a:t>
            </a:r>
            <a:r>
              <a:rPr lang="ru-RU" altLang="en-US"/>
              <a:t>узлов</a:t>
            </a:r>
          </a:p>
          <a:p>
            <a:r>
              <a:rPr lang="ru-RU" altLang="en-US"/>
              <a:t>17 дуг</a:t>
            </a:r>
          </a:p>
          <a:p>
            <a:r>
              <a:rPr lang="ru-RU" altLang="en-US"/>
              <a:t>Существуют инструменты для создания и использования конечных автоматов преобразователей, соответствующих определенному лексическому и морфологическому материалу.</a:t>
            </a:r>
          </a:p>
          <a:p>
            <a:r>
              <a:rPr lang="ru-RU" altLang="en-US"/>
              <a:t>Например: </a:t>
            </a:r>
            <a:r>
              <a:rPr lang="en-US" altLang="en-US"/>
              <a:t>Xerox Finite State Tools (</a:t>
            </a:r>
            <a:r>
              <a:rPr lang="ru-RU" altLang="en-US"/>
              <a:t>пакет программ, основной компонент - </a:t>
            </a:r>
            <a:r>
              <a:rPr lang="en-US" altLang="en-US"/>
              <a:t>xfst)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2399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FB4DC2-6AFE-4B9C-95DA-E0AE8E6BB504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21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14 </a:t>
            </a:r>
            <a:r>
              <a:rPr lang="ru-RU" altLang="en-US"/>
              <a:t>узлов</a:t>
            </a:r>
          </a:p>
          <a:p>
            <a:r>
              <a:rPr lang="ru-RU" altLang="en-US"/>
              <a:t>17 дуг</a:t>
            </a:r>
          </a:p>
          <a:p>
            <a:r>
              <a:rPr lang="ru-RU" altLang="en-US"/>
              <a:t>Существуют инструменты для создания и использования конечных автоматов преобразователей, соответствующих определенному лексическому и морфологическому материалу.</a:t>
            </a:r>
          </a:p>
          <a:p>
            <a:r>
              <a:rPr lang="ru-RU" altLang="en-US"/>
              <a:t>Например: </a:t>
            </a:r>
            <a:r>
              <a:rPr lang="en-US" altLang="en-US"/>
              <a:t>Xerox Finite State Tools (</a:t>
            </a:r>
            <a:r>
              <a:rPr lang="ru-RU" altLang="en-US"/>
              <a:t>пакет программ, основной компонент - </a:t>
            </a:r>
            <a:r>
              <a:rPr lang="en-US" altLang="en-US"/>
              <a:t>xfst)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9598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30EDC1-8B15-4AA8-900E-F83251873967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1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9E1C4A-2939-416A-A2D4-CD8B2DFC2DD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1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19200"/>
            <a:ext cx="10972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0972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2022-0E73-4FEF-AC95-677B312BD2F3}" type="datetime1">
              <a:rPr lang="en-US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553200"/>
            <a:ext cx="9956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LIN3022 Natural Language Processing</a:t>
            </a:r>
            <a:endParaRPr lang="en-US" sz="788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5532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FC5C-AFA5-45CE-A76A-9FF14A1DC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8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0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FC43-E5C5-46BF-9AFF-65066785080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4068-9FE8-44C0-B865-187A61F6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hyperlink" Target="http://lms.hse.ru/content/lessons/42734/Digital%20Library/3.pdf" TargetMode="Externa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ms.hse.ru/content/lessons/42734/Digital%20Library/3.pdf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автоматы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1" y="1397000"/>
            <a:ext cx="8435975" cy="5056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/>
              <a:t>Дано: алфавит </a:t>
            </a:r>
            <a:r>
              <a:rPr lang="en-US" dirty="0"/>
              <a:t>{V, C, #}, # - </a:t>
            </a:r>
            <a:r>
              <a:rPr lang="ru-RU" dirty="0"/>
              <a:t>конец слова</a:t>
            </a: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r>
              <a:rPr lang="en-US" dirty="0"/>
              <a:t>q</a:t>
            </a:r>
            <a:r>
              <a:rPr lang="ru-RU" dirty="0"/>
              <a:t>0 -</a:t>
            </a:r>
            <a:r>
              <a:rPr lang="en-US" dirty="0"/>
              <a:t> V - </a:t>
            </a:r>
            <a:r>
              <a:rPr lang="ru-RU" dirty="0"/>
              <a:t>продолжим</a:t>
            </a:r>
            <a:endParaRPr lang="en-US" dirty="0"/>
          </a:p>
          <a:p>
            <a:pPr marL="114300" indent="0">
              <a:buNone/>
              <a:defRPr/>
            </a:pPr>
            <a:r>
              <a:rPr lang="en-US" dirty="0"/>
              <a:t>q0 - C – </a:t>
            </a:r>
            <a:r>
              <a:rPr lang="ru-RU" dirty="0"/>
              <a:t>продолжим, но! </a:t>
            </a:r>
          </a:p>
          <a:p>
            <a:pPr marL="114300" indent="0">
              <a:buNone/>
              <a:defRPr/>
            </a:pPr>
            <a:r>
              <a:rPr lang="ru-RU" dirty="0"/>
              <a:t>	вдруг следующая будет </a:t>
            </a:r>
            <a:r>
              <a:rPr lang="en-US" dirty="0"/>
              <a:t> </a:t>
            </a:r>
            <a:r>
              <a:rPr lang="ru-RU" dirty="0"/>
              <a:t>согласная </a:t>
            </a:r>
            <a:endParaRPr lang="en-US" dirty="0"/>
          </a:p>
          <a:p>
            <a:pPr marL="114300" indent="0">
              <a:buNone/>
              <a:defRPr/>
            </a:pPr>
            <a:r>
              <a:rPr lang="en-US" dirty="0"/>
              <a:t>	–&gt; q1</a:t>
            </a:r>
          </a:p>
        </p:txBody>
      </p:sp>
      <p:sp>
        <p:nvSpPr>
          <p:cNvPr id="4096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72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Толдова С.Ю.</a:t>
            </a: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91653-31C7-4777-8A85-D23DA7F79F61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576" y="1988840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Clr>
                <a:schemeClr val="hlink"/>
              </a:buClr>
              <a:defRPr/>
            </a:pPr>
            <a:r>
              <a:rPr lang="ru-RU" sz="2400" dirty="0"/>
              <a:t>правильные слова:	</a:t>
            </a:r>
            <a:endParaRPr lang="en-US" sz="2400" dirty="0"/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kilikiti</a:t>
            </a:r>
            <a:r>
              <a:rPr lang="ru-RU" sz="2400" dirty="0"/>
              <a:t> (</a:t>
            </a:r>
            <a:r>
              <a:rPr lang="en-US" sz="2400" dirty="0"/>
              <a:t>cricket)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kolosi</a:t>
            </a:r>
            <a:r>
              <a:rPr lang="en-US" sz="2400" dirty="0"/>
              <a:t> (cross)</a:t>
            </a:r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i</a:t>
            </a:r>
            <a:endParaRPr lang="en-US" sz="2400" dirty="0"/>
          </a:p>
          <a:p>
            <a:pPr marL="8001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paiti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672064" y="2217371"/>
            <a:ext cx="364814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chemeClr val="hlink"/>
              </a:buClr>
              <a:defRPr/>
            </a:pPr>
            <a:r>
              <a:rPr lang="ru-RU" sz="2400" dirty="0"/>
              <a:t>неправильные слова: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/>
              <a:t>cricket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/>
              <a:t>h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err="1"/>
              <a:t>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6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ПРЕОБРАЗОВАНИЕ ДИАГРАММЫ </a:t>
            </a:r>
            <a:br>
              <a:rPr lang="ru-RU" altLang="en-US" sz="2800"/>
            </a:br>
            <a:r>
              <a:rPr lang="ru-RU" altLang="en-US" sz="2800"/>
              <a:t>В ПРАВИЛА РАБОТЫ АВТОМАТА</a:t>
            </a:r>
            <a:r>
              <a:rPr lang="en-US" altLang="en-US" sz="2800"/>
              <a:t> (3)</a:t>
            </a:r>
            <a:endParaRPr lang="ru-RU" altLang="en-US" sz="2800"/>
          </a:p>
        </p:txBody>
      </p:sp>
      <p:sp>
        <p:nvSpPr>
          <p:cNvPr id="21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0706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176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67775-E168-46DD-8310-831ECE069D9B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8910638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3505200" y="3429000"/>
            <a:ext cx="7620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343400" y="34290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5105400" y="3429000"/>
            <a:ext cx="7620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6019800" y="3429000"/>
            <a:ext cx="7620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6934200" y="3429000"/>
            <a:ext cx="7620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7086600" y="3505200"/>
            <a:ext cx="1143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543800" y="43815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7391400" y="4419600"/>
            <a:ext cx="762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9525000" y="2971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q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f</a:t>
            </a:r>
            <a:endParaRPr lang="ru-RU" altLang="en-US" sz="2000" i="1" baseline="-25000">
              <a:latin typeface="Times New Roman" panose="02020603050405020304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620000" y="2362200"/>
            <a:ext cx="19050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7772400" y="2895600"/>
            <a:ext cx="175260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8077200" y="3200400"/>
            <a:ext cx="14478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7772400" y="3200400"/>
            <a:ext cx="167640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9296400" y="3276600"/>
            <a:ext cx="152400" cy="990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574926" y="4724401"/>
            <a:ext cx="1844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q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, </a:t>
            </a:r>
            <a:r>
              <a:rPr lang="ru-RU" altLang="en-US" sz="2000" i="1"/>
              <a:t>к </a:t>
            </a:r>
            <a:r>
              <a:rPr lang="ru-RU" altLang="en-US" sz="2000" i="1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q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ym typeface="Symbol" panose="05050102010706020507" pitchFamily="18" charset="2"/>
              </a:rPr>
              <a:t>q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 i="1">
                <a:sym typeface="Symbol" panose="05050102010706020507" pitchFamily="18" charset="2"/>
              </a:rPr>
              <a:t>, </a:t>
            </a:r>
            <a:r>
              <a:rPr lang="ru-RU" altLang="en-US" sz="2000" i="1">
                <a:sym typeface="Symbol" panose="05050102010706020507" pitchFamily="18" charset="2"/>
              </a:rPr>
              <a:t>у  </a:t>
            </a:r>
            <a:r>
              <a:rPr lang="en-US" altLang="en-US" sz="2000" i="1">
                <a:sym typeface="Symbol" panose="05050102010706020507" pitchFamily="18" charset="2"/>
              </a:rPr>
              <a:t>q</a:t>
            </a:r>
            <a:r>
              <a:rPr lang="en-US" altLang="en-US" sz="2000" i="1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ym typeface="Symbol" panose="05050102010706020507" pitchFamily="18" charset="2"/>
              </a:rPr>
              <a:t>…</a:t>
            </a:r>
            <a:endParaRPr lang="ru-RU" altLang="en-US" sz="20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41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ПРЕОБРАЗОВАНИЕ ДИАГРАММЫ </a:t>
            </a:r>
            <a:br>
              <a:rPr lang="ru-RU" altLang="en-US" sz="2800"/>
            </a:br>
            <a:r>
              <a:rPr lang="ru-RU" altLang="en-US" sz="2800"/>
              <a:t>В ПРАВИЛА РАБОТЫ АВТОМАТА</a:t>
            </a:r>
            <a:r>
              <a:rPr lang="en-US" altLang="en-US" sz="2800"/>
              <a:t> (4)</a:t>
            </a:r>
            <a:endParaRPr lang="ru-RU" altLang="en-US" sz="2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219201"/>
            <a:ext cx="3200400" cy="4906963"/>
          </a:xfrm>
        </p:spPr>
        <p:txBody>
          <a:bodyPr/>
          <a:lstStyle/>
          <a:p>
            <a:pPr marL="347663" indent="-347663">
              <a:defRPr/>
            </a:pPr>
            <a:r>
              <a:rPr lang="en-US" altLang="en-US" i="1" dirty="0"/>
              <a:t>q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, </a:t>
            </a:r>
            <a:r>
              <a:rPr lang="ru-RU" altLang="en-US" i="1" dirty="0"/>
              <a:t>к </a:t>
            </a:r>
            <a:r>
              <a:rPr lang="ru-RU" altLang="en-US" i="1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sz="2000" i="1" baseline="-25000" dirty="0">
                <a:sym typeface="Symbol" pitchFamily="18" charset="2"/>
              </a:rPr>
              <a:t>1</a:t>
            </a:r>
          </a:p>
          <a:p>
            <a:pPr marL="347663" indent="-347663">
              <a:defRPr/>
            </a:pP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i="1" baseline="-25000" dirty="0">
                <a:sym typeface="Symbol" pitchFamily="18" charset="2"/>
              </a:rPr>
              <a:t>1</a:t>
            </a:r>
            <a:r>
              <a:rPr lang="en-US" altLang="en-US" i="1" dirty="0">
                <a:sym typeface="Symbol" pitchFamily="18" charset="2"/>
              </a:rPr>
              <a:t>, </a:t>
            </a:r>
            <a:r>
              <a:rPr lang="ru-RU" altLang="en-US" i="1" dirty="0">
                <a:sym typeface="Symbol" pitchFamily="18" charset="2"/>
              </a:rPr>
              <a:t>у  </a:t>
            </a: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i="1" baseline="-25000" dirty="0">
                <a:sym typeface="Symbol" pitchFamily="18" charset="2"/>
              </a:rPr>
              <a:t>2</a:t>
            </a:r>
          </a:p>
          <a:p>
            <a:pPr marL="347663" indent="-347663">
              <a:defRPr/>
            </a:pPr>
            <a:r>
              <a:rPr lang="en-US" altLang="en-US" i="1" dirty="0"/>
              <a:t>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</a:t>
            </a:r>
            <a:r>
              <a:rPr lang="ru-RU" altLang="en-US" i="1" dirty="0"/>
              <a:t>к </a:t>
            </a:r>
            <a:r>
              <a:rPr lang="ru-RU" altLang="en-US" i="1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sz="2000" i="1" baseline="-25000" dirty="0">
                <a:sym typeface="Symbol" pitchFamily="18" charset="2"/>
              </a:rPr>
              <a:t>3</a:t>
            </a:r>
          </a:p>
          <a:p>
            <a:pPr marL="347663" indent="-347663">
              <a:defRPr/>
            </a:pP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i="1" baseline="-25000" dirty="0">
                <a:sym typeface="Symbol" pitchFamily="18" charset="2"/>
              </a:rPr>
              <a:t>3</a:t>
            </a:r>
            <a:r>
              <a:rPr lang="en-US" altLang="en-US" i="1" dirty="0">
                <a:sym typeface="Symbol" pitchFamily="18" charset="2"/>
              </a:rPr>
              <a:t>, </a:t>
            </a:r>
            <a:r>
              <a:rPr lang="ru-RU" altLang="en-US" i="1" dirty="0">
                <a:sym typeface="Symbol" pitchFamily="18" charset="2"/>
              </a:rPr>
              <a:t>л  </a:t>
            </a:r>
            <a:r>
              <a:rPr lang="en-US" altLang="en-US" i="1" dirty="0">
                <a:sym typeface="Symbol" pitchFamily="18" charset="2"/>
              </a:rPr>
              <a:t>q</a:t>
            </a:r>
            <a:r>
              <a:rPr lang="ru-RU" altLang="en-US" i="1" baseline="-25000" dirty="0">
                <a:sym typeface="Symbol" pitchFamily="18" charset="2"/>
              </a:rPr>
              <a:t>4</a:t>
            </a:r>
            <a:endParaRPr lang="en-US" altLang="en-US" i="1" baseline="-25000" dirty="0">
              <a:sym typeface="Symbol" pitchFamily="18" charset="2"/>
            </a:endParaRPr>
          </a:p>
          <a:p>
            <a:pPr marL="347663" indent="-347663">
              <a:defRPr/>
            </a:pPr>
            <a:r>
              <a:rPr lang="en-US" altLang="en-US" i="1" dirty="0"/>
              <a:t>q</a:t>
            </a:r>
            <a:r>
              <a:rPr lang="ru-RU" altLang="en-US" i="1" baseline="-25000" dirty="0"/>
              <a:t>4</a:t>
            </a:r>
            <a:r>
              <a:rPr lang="en-US" altLang="en-US" i="1" dirty="0"/>
              <a:t>, </a:t>
            </a:r>
            <a:r>
              <a:rPr lang="ru-RU" altLang="en-US" i="1" dirty="0"/>
              <a:t>а </a:t>
            </a:r>
            <a:r>
              <a:rPr lang="ru-RU" altLang="en-US" i="1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q</a:t>
            </a:r>
            <a:r>
              <a:rPr lang="en-US" altLang="en-US" sz="2000" i="1" baseline="-25000" dirty="0" err="1">
                <a:sym typeface="Symbol" pitchFamily="18" charset="2"/>
              </a:rPr>
              <a:t>f</a:t>
            </a:r>
            <a:endParaRPr lang="en-US" altLang="en-US" sz="2000" i="1" baseline="-25000" dirty="0">
              <a:sym typeface="Symbol" pitchFamily="18" charset="2"/>
            </a:endParaRPr>
          </a:p>
          <a:p>
            <a:pPr marL="347663" indent="-347663">
              <a:defRPr/>
            </a:pPr>
            <a:r>
              <a:rPr lang="en-US" altLang="en-US" i="1" dirty="0"/>
              <a:t>q</a:t>
            </a:r>
            <a:r>
              <a:rPr lang="ru-RU" altLang="en-US" i="1" baseline="-25000" dirty="0"/>
              <a:t>4</a:t>
            </a:r>
            <a:r>
              <a:rPr lang="en-US" altLang="en-US" i="1" dirty="0"/>
              <a:t>, </a:t>
            </a:r>
            <a:r>
              <a:rPr lang="ru-RU" altLang="en-US" i="1" dirty="0"/>
              <a:t>ы </a:t>
            </a:r>
            <a:r>
              <a:rPr lang="ru-RU" altLang="en-US" i="1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q</a:t>
            </a:r>
            <a:r>
              <a:rPr lang="en-US" altLang="en-US" sz="2000" i="1" baseline="-25000" dirty="0" err="1">
                <a:sym typeface="Symbol" pitchFamily="18" charset="2"/>
              </a:rPr>
              <a:t>f</a:t>
            </a:r>
            <a:endParaRPr lang="en-US" altLang="en-US" sz="2000" i="1" baseline="-25000" dirty="0">
              <a:sym typeface="Symbol" pitchFamily="18" charset="2"/>
            </a:endParaRPr>
          </a:p>
          <a:p>
            <a:pPr marL="347663" indent="-347663">
              <a:defRPr/>
            </a:pPr>
            <a:r>
              <a:rPr lang="en-US" altLang="en-US" i="1" dirty="0"/>
              <a:t>q</a:t>
            </a:r>
            <a:r>
              <a:rPr lang="ru-RU" altLang="en-US" i="1" baseline="-25000" dirty="0"/>
              <a:t>4</a:t>
            </a:r>
            <a:r>
              <a:rPr lang="en-US" altLang="en-US" i="1" dirty="0"/>
              <a:t>, </a:t>
            </a:r>
            <a:r>
              <a:rPr lang="ru-RU" altLang="en-US" i="1" dirty="0"/>
              <a:t>е </a:t>
            </a:r>
            <a:r>
              <a:rPr lang="ru-RU" altLang="en-US" i="1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q</a:t>
            </a:r>
            <a:r>
              <a:rPr lang="en-US" altLang="en-US" sz="2000" i="1" baseline="-25000" dirty="0" err="1">
                <a:sym typeface="Symbol" pitchFamily="18" charset="2"/>
              </a:rPr>
              <a:t>f</a:t>
            </a:r>
            <a:endParaRPr lang="en-US" altLang="en-US" sz="2000" i="1" baseline="-25000" dirty="0">
              <a:sym typeface="Symbol" pitchFamily="18" charset="2"/>
            </a:endParaRPr>
          </a:p>
          <a:p>
            <a:pPr marL="347663" indent="-347663">
              <a:defRPr/>
            </a:pPr>
            <a:r>
              <a:rPr lang="en-US" altLang="en-US" i="1" dirty="0">
                <a:sym typeface="Symbol" pitchFamily="18" charset="2"/>
              </a:rPr>
              <a:t>q</a:t>
            </a:r>
            <a:r>
              <a:rPr lang="en-US" altLang="en-US" i="1" baseline="-25000" dirty="0">
                <a:sym typeface="Symbol" pitchFamily="18" charset="2"/>
              </a:rPr>
              <a:t>4</a:t>
            </a:r>
            <a:r>
              <a:rPr lang="en-US" altLang="en-US" i="1" dirty="0">
                <a:sym typeface="Symbol" pitchFamily="18" charset="2"/>
              </a:rPr>
              <a:t>, </a:t>
            </a:r>
            <a:r>
              <a:rPr lang="ru-RU" altLang="en-US" i="1" dirty="0">
                <a:sym typeface="Symbol" pitchFamily="18" charset="2"/>
              </a:rPr>
              <a:t>у  </a:t>
            </a:r>
            <a:r>
              <a:rPr lang="en-US" altLang="en-US" i="1" dirty="0" err="1">
                <a:sym typeface="Symbol" pitchFamily="18" charset="2"/>
              </a:rPr>
              <a:t>q</a:t>
            </a:r>
            <a:r>
              <a:rPr lang="en-US" altLang="en-US" i="1" baseline="-25000" dirty="0" err="1">
                <a:sym typeface="Symbol" pitchFamily="18" charset="2"/>
              </a:rPr>
              <a:t>f</a:t>
            </a:r>
            <a:endParaRPr lang="en-US" altLang="en-US" i="1" baseline="-25000" dirty="0">
              <a:sym typeface="Symbol" pitchFamily="18" charset="2"/>
            </a:endParaRPr>
          </a:p>
          <a:p>
            <a:pPr marL="347663" indent="-347663">
              <a:buNone/>
              <a:defRPr/>
            </a:pPr>
            <a:endParaRPr lang="ru-RU" altLang="en-US" dirty="0"/>
          </a:p>
        </p:txBody>
      </p:sp>
      <p:sp>
        <p:nvSpPr>
          <p:cNvPr id="7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0706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7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30646-469E-4EEC-93E1-E4007AB438FE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0" y="1200151"/>
            <a:ext cx="32004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en-US" i="1">
                <a:latin typeface="Arial" panose="020B0604020202020204" pitchFamily="34" charset="0"/>
              </a:rPr>
              <a:t>q</a:t>
            </a:r>
            <a:r>
              <a:rPr lang="en-US" altLang="en-US" i="1" baseline="-25000">
                <a:latin typeface="Arial" panose="020B0604020202020204" pitchFamily="34" charset="0"/>
              </a:rPr>
              <a:t>4</a:t>
            </a:r>
            <a:r>
              <a:rPr lang="en-US" altLang="en-US" i="1">
                <a:latin typeface="Arial" panose="020B0604020202020204" pitchFamily="34" charset="0"/>
              </a:rPr>
              <a:t>, </a:t>
            </a:r>
            <a:r>
              <a:rPr lang="ru-RU" altLang="en-US" i="1">
                <a:latin typeface="Arial" panose="020B0604020202020204" pitchFamily="34" charset="0"/>
              </a:rPr>
              <a:t>о </a:t>
            </a:r>
            <a:r>
              <a:rPr lang="ru-RU" altLang="en-US" i="1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000" i="1" baseline="-250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i="1" baseline="-250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ru-RU" altLang="en-US" i="1">
                <a:latin typeface="Arial" panose="020B0604020202020204" pitchFamily="34" charset="0"/>
                <a:sym typeface="Symbol" panose="05050102010706020507" pitchFamily="18" charset="2"/>
              </a:rPr>
              <a:t>й  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i="1" baseline="-2500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</a:p>
          <a:p>
            <a:pPr eaLnBrk="1" hangingPunct="1">
              <a:buClrTx/>
              <a:buSzTx/>
              <a:buFontTx/>
              <a:buNone/>
            </a:pPr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КОНЕЧНЫЙ АВТОМАТ (пример)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ru-RU" altLang="en-US" sz="2400"/>
              <a:t>Пятерка </a:t>
            </a:r>
            <a:r>
              <a:rPr lang="en-US" altLang="en-US" sz="2400"/>
              <a:t>(Q, </a:t>
            </a:r>
            <a:r>
              <a:rPr lang="el-GR" altLang="en-US" sz="2400"/>
              <a:t>Σ</a:t>
            </a:r>
            <a:r>
              <a:rPr lang="en-US" altLang="en-US" sz="2400"/>
              <a:t>, </a:t>
            </a:r>
            <a:r>
              <a:rPr lang="el-GR" altLang="en-US" sz="2400"/>
              <a:t>δ</a:t>
            </a:r>
            <a:r>
              <a:rPr lang="en-US" altLang="en-US" sz="2400"/>
              <a:t>, q</a:t>
            </a:r>
            <a:r>
              <a:rPr lang="en-US" altLang="en-US" sz="2400" baseline="-25000"/>
              <a:t>0</a:t>
            </a:r>
            <a:r>
              <a:rPr lang="en-US" altLang="en-US" sz="2400"/>
              <a:t>, F):</a:t>
            </a:r>
          </a:p>
          <a:p>
            <a:pPr>
              <a:defRPr/>
            </a:pPr>
            <a:r>
              <a:rPr lang="en-US" altLang="en-US" sz="2400"/>
              <a:t>Q </a:t>
            </a:r>
            <a:r>
              <a:rPr lang="ru-RU" altLang="en-US" sz="2400"/>
              <a:t>= </a:t>
            </a:r>
            <a:r>
              <a:rPr lang="en-US" altLang="en-US" sz="2400"/>
              <a:t>{q</a:t>
            </a:r>
            <a:r>
              <a:rPr lang="en-US" altLang="en-US" sz="2400" baseline="-25000"/>
              <a:t>0</a:t>
            </a:r>
            <a:r>
              <a:rPr lang="en-US" altLang="en-US" sz="2400"/>
              <a:t>, q</a:t>
            </a:r>
            <a:r>
              <a:rPr lang="en-US" altLang="en-US" sz="2400" baseline="-25000"/>
              <a:t>1 </a:t>
            </a:r>
            <a:r>
              <a:rPr lang="en-US" altLang="en-US" sz="2400"/>
              <a:t>, q</a:t>
            </a:r>
            <a:r>
              <a:rPr lang="en-US" altLang="en-US" sz="2400" baseline="-25000"/>
              <a:t>2 </a:t>
            </a:r>
            <a:r>
              <a:rPr lang="en-US" altLang="en-US" sz="2400"/>
              <a:t>, q</a:t>
            </a:r>
            <a:r>
              <a:rPr lang="en-US" altLang="en-US" sz="2400" baseline="-25000"/>
              <a:t>3 </a:t>
            </a:r>
            <a:r>
              <a:rPr lang="en-US" altLang="en-US" sz="2400"/>
              <a:t>, q</a:t>
            </a:r>
            <a:r>
              <a:rPr lang="en-US" altLang="en-US" sz="2400" baseline="-25000"/>
              <a:t>4 </a:t>
            </a:r>
            <a:r>
              <a:rPr lang="en-US" altLang="en-US" sz="2400"/>
              <a:t>, q</a:t>
            </a:r>
            <a:r>
              <a:rPr lang="en-US" altLang="en-US" sz="2400" baseline="-25000"/>
              <a:t>5 </a:t>
            </a:r>
            <a:r>
              <a:rPr lang="en-US" altLang="en-US" sz="2400"/>
              <a:t>, q</a:t>
            </a:r>
            <a:r>
              <a:rPr lang="en-US" altLang="en-US" sz="2400" baseline="-25000"/>
              <a:t>f</a:t>
            </a:r>
            <a:r>
              <a:rPr lang="en-US" altLang="en-US" sz="2400"/>
              <a:t>}</a:t>
            </a:r>
            <a:endParaRPr lang="ru-RU" altLang="en-US" sz="2400"/>
          </a:p>
          <a:p>
            <a:pPr>
              <a:defRPr/>
            </a:pPr>
            <a:r>
              <a:rPr lang="el-GR" altLang="en-US" sz="2400"/>
              <a:t>Σ</a:t>
            </a:r>
            <a:r>
              <a:rPr lang="en-US" altLang="en-US" sz="2400"/>
              <a:t> = </a:t>
            </a:r>
            <a:r>
              <a:rPr lang="ru-RU" altLang="en-US" sz="2400"/>
              <a:t>{а, е, й, к, л, о, у, ы}</a:t>
            </a:r>
          </a:p>
          <a:p>
            <a:pPr>
              <a:defRPr/>
            </a:pPr>
            <a:r>
              <a:rPr lang="el-GR" altLang="en-US" sz="2400"/>
              <a:t>δ</a:t>
            </a:r>
            <a:r>
              <a:rPr lang="en-US" altLang="en-US" sz="2400"/>
              <a:t> – </a:t>
            </a:r>
            <a:r>
              <a:rPr lang="ru-RU" altLang="en-US" sz="2400"/>
              <a:t>набор правил </a:t>
            </a:r>
            <a:r>
              <a:rPr lang="ru-RU" altLang="en-US" sz="2400" i="1"/>
              <a:t>q</a:t>
            </a:r>
            <a:r>
              <a:rPr lang="ru-RU" altLang="en-US" sz="2400" i="1" baseline="-25000"/>
              <a:t>0</a:t>
            </a:r>
            <a:r>
              <a:rPr lang="ru-RU" altLang="en-US" sz="2400" i="1"/>
              <a:t>, к </a:t>
            </a:r>
            <a:r>
              <a:rPr lang="ru-RU" altLang="en-US" sz="2400" i="1">
                <a:sym typeface="Symbol" pitchFamily="18" charset="2"/>
              </a:rPr>
              <a:t></a:t>
            </a:r>
            <a:r>
              <a:rPr lang="ru-RU" altLang="en-US" sz="2400" i="1"/>
              <a:t> q</a:t>
            </a:r>
            <a:r>
              <a:rPr lang="ru-RU" altLang="en-US" sz="2400" i="1" baseline="-25000"/>
              <a:t>1</a:t>
            </a:r>
            <a:r>
              <a:rPr lang="ru-RU" altLang="en-US" sz="2400"/>
              <a:t> и т.д. (см. выше</a:t>
            </a:r>
            <a:r>
              <a:rPr lang="en-US" altLang="en-US" sz="2400"/>
              <a:t> </a:t>
            </a:r>
            <a:r>
              <a:rPr lang="ru-RU" altLang="en-US" sz="2400"/>
              <a:t>и ниже)</a:t>
            </a:r>
            <a:endParaRPr lang="en-US" altLang="en-US" sz="2400"/>
          </a:p>
          <a:p>
            <a:pPr>
              <a:defRPr/>
            </a:pPr>
            <a:r>
              <a:rPr lang="en-US" altLang="en-US" sz="2400"/>
              <a:t>q</a:t>
            </a:r>
            <a:r>
              <a:rPr lang="en-US" altLang="en-US" sz="2400" baseline="-25000"/>
              <a:t>0</a:t>
            </a:r>
            <a:endParaRPr lang="ru-RU" altLang="en-US" sz="2400"/>
          </a:p>
          <a:p>
            <a:pPr>
              <a:defRPr/>
            </a:pPr>
            <a:r>
              <a:rPr lang="en-US" altLang="en-US" sz="2400"/>
              <a:t>F </a:t>
            </a:r>
            <a:r>
              <a:rPr lang="ru-RU" altLang="en-US" sz="2400"/>
              <a:t>= </a:t>
            </a:r>
            <a:r>
              <a:rPr lang="en-US" altLang="en-US" sz="2400"/>
              <a:t>{q</a:t>
            </a:r>
            <a:r>
              <a:rPr lang="en-US" altLang="en-US" sz="2400" baseline="-25000"/>
              <a:t>f</a:t>
            </a:r>
            <a:r>
              <a:rPr lang="en-US" altLang="en-US" sz="2400"/>
              <a:t>}</a:t>
            </a:r>
            <a:endParaRPr lang="ru-RU" altLang="en-US" sz="2400"/>
          </a:p>
          <a:p>
            <a:pPr>
              <a:defRPr/>
            </a:pPr>
            <a:endParaRPr lang="ru-RU" altLang="en-US" sz="240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0706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686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75FCC3-4FF8-49E4-8BC9-F2523DBDA7E3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7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ТАБЛИЧНОЕ ПРЕДСТАВЛЕНИЕ </a:t>
            </a:r>
            <a:br>
              <a:rPr lang="ru-RU" altLang="en-US" sz="2800"/>
            </a:br>
            <a:r>
              <a:rPr lang="ru-RU" altLang="en-US" sz="2800"/>
              <a:t>КОНЕЧНОГО АВТОМАТА</a:t>
            </a:r>
          </a:p>
        </p:txBody>
      </p:sp>
      <p:graphicFrame>
        <p:nvGraphicFramePr>
          <p:cNvPr id="216176" name="Group 112"/>
          <p:cNvGraphicFramePr>
            <a:graphicFrameLocks noGrp="1"/>
          </p:cNvGraphicFramePr>
          <p:nvPr>
            <p:ph sz="half" idx="1"/>
          </p:nvPr>
        </p:nvGraphicFramePr>
        <p:xfrm>
          <a:off x="4724400" y="1447801"/>
          <a:ext cx="4953000" cy="490696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-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6081" name="Group 17"/>
          <p:cNvGraphicFramePr>
            <a:graphicFrameLocks noGrp="1"/>
          </p:cNvGraphicFramePr>
          <p:nvPr>
            <p:ph sz="half" idx="2"/>
          </p:nvPr>
        </p:nvGraphicFramePr>
        <p:xfrm>
          <a:off x="2133600" y="1524001"/>
          <a:ext cx="1981200" cy="490696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6963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у 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л 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ru-RU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ru-RU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ru-RU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ы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ru-RU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у 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, </a:t>
                      </a:r>
                      <a:r>
                        <a:rPr kumimoji="0" lang="ru-RU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й 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278993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797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A2797-3B2D-40FB-B504-AE650C579150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6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преобразователи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6352" y="1417638"/>
            <a:ext cx="8579296" cy="45259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Finite State Transducer (</a:t>
            </a:r>
            <a:r>
              <a:rPr lang="ru-RU" sz="2400" dirty="0"/>
              <a:t>Конечные преобразователи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  <a:defRPr/>
            </a:pPr>
            <a:r>
              <a:rPr lang="ru-RU" sz="2400" dirty="0"/>
              <a:t>Задачи: </a:t>
            </a:r>
          </a:p>
          <a:p>
            <a:pPr marL="0" indent="0">
              <a:buNone/>
              <a:defRPr/>
            </a:pPr>
            <a:r>
              <a:rPr lang="ru-RU" sz="2400" dirty="0"/>
              <a:t>порождать правильные цепочки</a:t>
            </a:r>
          </a:p>
          <a:p>
            <a:pPr marL="0" indent="0">
              <a:buNone/>
              <a:defRPr/>
            </a:pPr>
            <a:r>
              <a:rPr lang="ru-RU" sz="2400" dirty="0"/>
              <a:t>приписывать цепочкам правильные аннотации</a:t>
            </a:r>
          </a:p>
          <a:p>
            <a:pPr marL="0" indent="0">
              <a:buNone/>
              <a:defRPr/>
            </a:pPr>
            <a:r>
              <a:rPr lang="ru-RU" sz="2400" dirty="0"/>
              <a:t>проверять соответствия (правильные пары):</a:t>
            </a:r>
          </a:p>
          <a:p>
            <a:pPr>
              <a:defRPr/>
            </a:pPr>
            <a:r>
              <a:rPr lang="ru-RU" sz="2400" dirty="0"/>
              <a:t>	цепочка букв </a:t>
            </a:r>
            <a:r>
              <a:rPr lang="en-US" sz="2400" dirty="0"/>
              <a:t>&lt;</a:t>
            </a:r>
            <a:r>
              <a:rPr lang="ru-RU" sz="2400" dirty="0"/>
              <a:t>-</a:t>
            </a:r>
            <a:r>
              <a:rPr lang="en-US" sz="2400" dirty="0"/>
              <a:t>&gt;</a:t>
            </a:r>
            <a:r>
              <a:rPr lang="ru-RU" sz="2400" dirty="0"/>
              <a:t> аннотация</a:t>
            </a:r>
          </a:p>
          <a:p>
            <a:pPr>
              <a:defRPr/>
            </a:pPr>
            <a:r>
              <a:rPr lang="ru-RU" sz="2400" dirty="0"/>
              <a:t>	условная запись словоформы </a:t>
            </a:r>
            <a:r>
              <a:rPr lang="en-US" sz="2400" dirty="0"/>
              <a:t>&lt;</a:t>
            </a:r>
            <a:r>
              <a:rPr lang="ru-RU" sz="2400" dirty="0"/>
              <a:t>-</a:t>
            </a:r>
            <a:r>
              <a:rPr lang="en-US" sz="2400" dirty="0"/>
              <a:t>&gt;</a:t>
            </a:r>
            <a:r>
              <a:rPr lang="ru-RU" sz="2400" dirty="0"/>
              <a:t> поверхностная запись</a:t>
            </a:r>
          </a:p>
          <a:p>
            <a:pPr marL="0" indent="0">
              <a:buNone/>
              <a:defRPr/>
            </a:pPr>
            <a:r>
              <a:rPr lang="ru-RU" dirty="0"/>
              <a:t>		</a:t>
            </a:r>
          </a:p>
        </p:txBody>
      </p:sp>
      <p:sp>
        <p:nvSpPr>
          <p:cNvPr id="5018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50181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324DE-F39D-4EDC-AFC1-B1D52446B075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2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/>
              <a:t>КОНЕЧНЫЙ ПРЕОБРАЗОВАТЕЛЬ</a:t>
            </a:r>
          </a:p>
        </p:txBody>
      </p:sp>
      <p:sp>
        <p:nvSpPr>
          <p:cNvPr id="120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0706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123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D96F0F-E488-4B5C-8EFC-B2F7FEF5BE38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1203" name="Text Box 13"/>
          <p:cNvSpPr txBox="1">
            <a:spLocks noChangeArrowheads="1"/>
          </p:cNvSpPr>
          <p:nvPr/>
        </p:nvSpPr>
        <p:spPr bwMode="auto">
          <a:xfrm>
            <a:off x="2774950" y="4437064"/>
            <a:ext cx="6096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Правила вида </a:t>
            </a:r>
            <a:r>
              <a:rPr lang="en-US" altLang="en-US" sz="2200" dirty="0">
                <a:latin typeface="Times New Roman" panose="02020603050405020304" pitchFamily="18" charset="0"/>
              </a:rPr>
              <a:t>q</a:t>
            </a:r>
            <a:r>
              <a:rPr lang="en-US" altLang="en-US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</a:rPr>
              <a:t>a</a:t>
            </a:r>
            <a:r>
              <a:rPr lang="en-US" altLang="en-US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</a:rPr>
              <a:t> b</a:t>
            </a:r>
            <a:r>
              <a:rPr lang="en-US" altLang="en-US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2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en-US" sz="2200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4" name="Line 16"/>
          <p:cNvSpPr>
            <a:spLocks noChangeShapeType="1"/>
          </p:cNvSpPr>
          <p:nvPr/>
        </p:nvSpPr>
        <p:spPr bwMode="auto">
          <a:xfrm flipH="1">
            <a:off x="5857262" y="314096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AutoShape 18"/>
          <p:cNvSpPr>
            <a:spLocks noChangeAspect="1" noChangeArrowheads="1" noTextEdit="1"/>
          </p:cNvSpPr>
          <p:nvPr/>
        </p:nvSpPr>
        <p:spPr bwMode="auto">
          <a:xfrm>
            <a:off x="1606550" y="1905001"/>
            <a:ext cx="89281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Rectangle 25"/>
          <p:cNvSpPr>
            <a:spLocks noChangeArrowheads="1"/>
          </p:cNvSpPr>
          <p:nvPr/>
        </p:nvSpPr>
        <p:spPr bwMode="auto">
          <a:xfrm>
            <a:off x="2825240" y="2592268"/>
            <a:ext cx="1377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читающая</a:t>
            </a: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головка устройства</a:t>
            </a:r>
            <a:endParaRPr lang="ru-RU" altLang="en-US" sz="2200" dirty="0"/>
          </a:p>
        </p:txBody>
      </p:sp>
      <p:sp>
        <p:nvSpPr>
          <p:cNvPr id="51209" name="Rectangle 54"/>
          <p:cNvSpPr>
            <a:spLocks noChangeArrowheads="1"/>
          </p:cNvSpPr>
          <p:nvPr/>
        </p:nvSpPr>
        <p:spPr bwMode="auto">
          <a:xfrm>
            <a:off x="7004050" y="32194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0" name="Rectangle 57"/>
          <p:cNvSpPr>
            <a:spLocks noChangeArrowheads="1"/>
          </p:cNvSpPr>
          <p:nvPr/>
        </p:nvSpPr>
        <p:spPr bwMode="auto">
          <a:xfrm>
            <a:off x="8945563" y="32194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1" name="Rectangle 58"/>
          <p:cNvSpPr>
            <a:spLocks noChangeArrowheads="1"/>
          </p:cNvSpPr>
          <p:nvPr/>
        </p:nvSpPr>
        <p:spPr bwMode="auto">
          <a:xfrm>
            <a:off x="1606550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2" name="Rectangle 59"/>
          <p:cNvSpPr>
            <a:spLocks noChangeArrowheads="1"/>
          </p:cNvSpPr>
          <p:nvPr/>
        </p:nvSpPr>
        <p:spPr bwMode="auto">
          <a:xfrm>
            <a:off x="2281238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3" name="Rectangle 60"/>
          <p:cNvSpPr>
            <a:spLocks noChangeArrowheads="1"/>
          </p:cNvSpPr>
          <p:nvPr/>
        </p:nvSpPr>
        <p:spPr bwMode="auto">
          <a:xfrm>
            <a:off x="2955925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4" name="Rectangle 61"/>
          <p:cNvSpPr>
            <a:spLocks noChangeArrowheads="1"/>
          </p:cNvSpPr>
          <p:nvPr/>
        </p:nvSpPr>
        <p:spPr bwMode="auto">
          <a:xfrm>
            <a:off x="3630613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5" name="Rectangle 62"/>
          <p:cNvSpPr>
            <a:spLocks noChangeArrowheads="1"/>
          </p:cNvSpPr>
          <p:nvPr/>
        </p:nvSpPr>
        <p:spPr bwMode="auto">
          <a:xfrm>
            <a:off x="4305300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6" name="Rectangle 63"/>
          <p:cNvSpPr>
            <a:spLocks noChangeArrowheads="1"/>
          </p:cNvSpPr>
          <p:nvPr/>
        </p:nvSpPr>
        <p:spPr bwMode="auto">
          <a:xfrm>
            <a:off x="4362450" y="34829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7" name="Rectangle 64"/>
          <p:cNvSpPr>
            <a:spLocks noChangeArrowheads="1"/>
          </p:cNvSpPr>
          <p:nvPr/>
        </p:nvSpPr>
        <p:spPr bwMode="auto">
          <a:xfrm>
            <a:off x="1606550" y="3744914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sp>
        <p:nvSpPr>
          <p:cNvPr id="51218" name="Rectangle 73"/>
          <p:cNvSpPr>
            <a:spLocks noChangeArrowheads="1"/>
          </p:cNvSpPr>
          <p:nvPr/>
        </p:nvSpPr>
        <p:spPr bwMode="auto">
          <a:xfrm>
            <a:off x="4494213" y="2239964"/>
            <a:ext cx="102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у</a:t>
            </a:r>
            <a:endParaRPr lang="ru-RU" altLang="en-US" sz="1800"/>
          </a:p>
        </p:txBody>
      </p:sp>
      <p:sp>
        <p:nvSpPr>
          <p:cNvPr id="51219" name="Rectangle 78"/>
          <p:cNvSpPr>
            <a:spLocks noChangeArrowheads="1"/>
          </p:cNvSpPr>
          <p:nvPr/>
        </p:nvSpPr>
        <p:spPr bwMode="auto">
          <a:xfrm>
            <a:off x="5181600" y="2239964"/>
            <a:ext cx="107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к</a:t>
            </a:r>
            <a:endParaRPr lang="ru-RU" altLang="en-US" sz="1800"/>
          </a:p>
        </p:txBody>
      </p:sp>
      <p:sp>
        <p:nvSpPr>
          <p:cNvPr id="51220" name="Rectangle 83"/>
          <p:cNvSpPr>
            <a:spLocks noChangeArrowheads="1"/>
          </p:cNvSpPr>
          <p:nvPr/>
        </p:nvSpPr>
        <p:spPr bwMode="auto">
          <a:xfrm>
            <a:off x="5867400" y="2239964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endParaRPr lang="ru-RU" altLang="en-US" sz="1800"/>
          </a:p>
        </p:txBody>
      </p:sp>
      <p:sp>
        <p:nvSpPr>
          <p:cNvPr id="51221" name="Rectangle 88"/>
          <p:cNvSpPr>
            <a:spLocks noChangeArrowheads="1"/>
          </p:cNvSpPr>
          <p:nvPr/>
        </p:nvSpPr>
        <p:spPr bwMode="auto">
          <a:xfrm>
            <a:off x="6553200" y="2239964"/>
            <a:ext cx="100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endParaRPr lang="ru-RU" altLang="en-US" sz="1800"/>
          </a:p>
        </p:txBody>
      </p:sp>
      <p:sp>
        <p:nvSpPr>
          <p:cNvPr id="51222" name="Rectangle 93"/>
          <p:cNvSpPr>
            <a:spLocks noChangeArrowheads="1"/>
          </p:cNvSpPr>
          <p:nvPr/>
        </p:nvSpPr>
        <p:spPr bwMode="auto">
          <a:xfrm>
            <a:off x="7239000" y="2239964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endParaRPr lang="ru-RU" altLang="en-US" sz="1800"/>
          </a:p>
        </p:txBody>
      </p:sp>
      <p:sp>
        <p:nvSpPr>
          <p:cNvPr id="51223" name="Rectangle 98"/>
          <p:cNvSpPr>
            <a:spLocks noChangeArrowheads="1"/>
          </p:cNvSpPr>
          <p:nvPr/>
        </p:nvSpPr>
        <p:spPr bwMode="auto">
          <a:xfrm>
            <a:off x="7924800" y="2239964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endParaRPr lang="ru-RU" altLang="en-US" sz="1800"/>
          </a:p>
        </p:txBody>
      </p:sp>
      <p:sp>
        <p:nvSpPr>
          <p:cNvPr id="51224" name="Rectangle 103"/>
          <p:cNvSpPr>
            <a:spLocks noChangeArrowheads="1"/>
          </p:cNvSpPr>
          <p:nvPr/>
        </p:nvSpPr>
        <p:spPr bwMode="auto">
          <a:xfrm>
            <a:off x="8610600" y="2239964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endParaRPr lang="ru-RU" altLang="en-US" sz="1800"/>
          </a:p>
        </p:txBody>
      </p:sp>
      <p:grpSp>
        <p:nvGrpSpPr>
          <p:cNvPr id="51225" name="Group 132"/>
          <p:cNvGrpSpPr>
            <a:grpSpLocks/>
          </p:cNvGrpSpPr>
          <p:nvPr/>
        </p:nvGrpSpPr>
        <p:grpSpPr bwMode="auto">
          <a:xfrm>
            <a:off x="3503614" y="2133601"/>
            <a:ext cx="6175375" cy="422275"/>
            <a:chOff x="1347" y="1359"/>
            <a:chExt cx="3890" cy="266"/>
          </a:xfrm>
        </p:grpSpPr>
        <p:grpSp>
          <p:nvGrpSpPr>
            <p:cNvPr id="51285" name="Group 67"/>
            <p:cNvGrpSpPr>
              <a:grpSpLocks/>
            </p:cNvGrpSpPr>
            <p:nvPr/>
          </p:nvGrpSpPr>
          <p:grpSpPr bwMode="auto">
            <a:xfrm>
              <a:off x="1347" y="1359"/>
              <a:ext cx="432" cy="266"/>
              <a:chOff x="1347" y="1359"/>
              <a:chExt cx="432" cy="266"/>
            </a:xfrm>
          </p:grpSpPr>
          <p:sp>
            <p:nvSpPr>
              <p:cNvPr id="51318" name="Rectangle 65"/>
              <p:cNvSpPr>
                <a:spLocks noChangeArrowheads="1"/>
              </p:cNvSpPr>
              <p:nvPr/>
            </p:nvSpPr>
            <p:spPr bwMode="auto">
              <a:xfrm>
                <a:off x="1347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19" name="Rectangle 66"/>
              <p:cNvSpPr>
                <a:spLocks noChangeArrowheads="1"/>
              </p:cNvSpPr>
              <p:nvPr/>
            </p:nvSpPr>
            <p:spPr bwMode="auto">
              <a:xfrm>
                <a:off x="1347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86" name="Rectangle 69"/>
            <p:cNvSpPr>
              <a:spLocks noChangeArrowheads="1"/>
            </p:cNvSpPr>
            <p:nvPr/>
          </p:nvSpPr>
          <p:spPr bwMode="auto">
            <a:xfrm>
              <a:off x="1507" y="1411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ru-RU" altLang="en-US" sz="2200" i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87" name="Group 72"/>
            <p:cNvGrpSpPr>
              <a:grpSpLocks/>
            </p:cNvGrpSpPr>
            <p:nvPr/>
          </p:nvGrpSpPr>
          <p:grpSpPr bwMode="auto">
            <a:xfrm>
              <a:off x="1779" y="1359"/>
              <a:ext cx="433" cy="266"/>
              <a:chOff x="1779" y="1359"/>
              <a:chExt cx="433" cy="266"/>
            </a:xfrm>
          </p:grpSpPr>
          <p:sp>
            <p:nvSpPr>
              <p:cNvPr id="51316" name="Rectangle 70"/>
              <p:cNvSpPr>
                <a:spLocks noChangeArrowheads="1"/>
              </p:cNvSpPr>
              <p:nvPr/>
            </p:nvSpPr>
            <p:spPr bwMode="auto">
              <a:xfrm>
                <a:off x="1779" y="1359"/>
                <a:ext cx="433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17" name="Rectangle 71"/>
              <p:cNvSpPr>
                <a:spLocks noChangeArrowheads="1"/>
              </p:cNvSpPr>
              <p:nvPr/>
            </p:nvSpPr>
            <p:spPr bwMode="auto">
              <a:xfrm>
                <a:off x="1779" y="1359"/>
                <a:ext cx="433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88" name="Rectangle 74"/>
            <p:cNvSpPr>
              <a:spLocks noChangeArrowheads="1"/>
            </p:cNvSpPr>
            <p:nvPr/>
          </p:nvSpPr>
          <p:spPr bwMode="auto">
            <a:xfrm>
              <a:off x="1935" y="1411"/>
              <a:ext cx="2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dirty="0"/>
                <a:t> </a:t>
              </a: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ru-RU" altLang="en-US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51289" name="Group 77"/>
            <p:cNvGrpSpPr>
              <a:grpSpLocks/>
            </p:cNvGrpSpPr>
            <p:nvPr/>
          </p:nvGrpSpPr>
          <p:grpSpPr bwMode="auto">
            <a:xfrm>
              <a:off x="2212" y="1359"/>
              <a:ext cx="432" cy="266"/>
              <a:chOff x="2212" y="1359"/>
              <a:chExt cx="432" cy="266"/>
            </a:xfrm>
          </p:grpSpPr>
          <p:sp>
            <p:nvSpPr>
              <p:cNvPr id="51314" name="Rectangle 75"/>
              <p:cNvSpPr>
                <a:spLocks noChangeArrowheads="1"/>
              </p:cNvSpPr>
              <p:nvPr/>
            </p:nvSpPr>
            <p:spPr bwMode="auto">
              <a:xfrm>
                <a:off x="2212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15" name="Rectangle 76"/>
              <p:cNvSpPr>
                <a:spLocks noChangeArrowheads="1"/>
              </p:cNvSpPr>
              <p:nvPr/>
            </p:nvSpPr>
            <p:spPr bwMode="auto">
              <a:xfrm>
                <a:off x="2212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90" name="Rectangle 79"/>
            <p:cNvSpPr>
              <a:spLocks noChangeArrowheads="1"/>
            </p:cNvSpPr>
            <p:nvPr/>
          </p:nvSpPr>
          <p:spPr bwMode="auto">
            <a:xfrm>
              <a:off x="2371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91" name="Group 82"/>
            <p:cNvGrpSpPr>
              <a:grpSpLocks/>
            </p:cNvGrpSpPr>
            <p:nvPr/>
          </p:nvGrpSpPr>
          <p:grpSpPr bwMode="auto">
            <a:xfrm>
              <a:off x="2644" y="1359"/>
              <a:ext cx="432" cy="266"/>
              <a:chOff x="2644" y="1359"/>
              <a:chExt cx="432" cy="266"/>
            </a:xfrm>
          </p:grpSpPr>
          <p:sp>
            <p:nvSpPr>
              <p:cNvPr id="51312" name="Rectangle 80"/>
              <p:cNvSpPr>
                <a:spLocks noChangeArrowheads="1"/>
              </p:cNvSpPr>
              <p:nvPr/>
            </p:nvSpPr>
            <p:spPr bwMode="auto">
              <a:xfrm>
                <a:off x="2644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13" name="Rectangle 81"/>
              <p:cNvSpPr>
                <a:spLocks noChangeArrowheads="1"/>
              </p:cNvSpPr>
              <p:nvPr/>
            </p:nvSpPr>
            <p:spPr bwMode="auto">
              <a:xfrm>
                <a:off x="2644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92" name="Rectangle 84"/>
            <p:cNvSpPr>
              <a:spLocks noChangeArrowheads="1"/>
            </p:cNvSpPr>
            <p:nvPr/>
          </p:nvSpPr>
          <p:spPr bwMode="auto">
            <a:xfrm>
              <a:off x="2808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93" name="Group 87"/>
            <p:cNvGrpSpPr>
              <a:grpSpLocks/>
            </p:cNvGrpSpPr>
            <p:nvPr/>
          </p:nvGrpSpPr>
          <p:grpSpPr bwMode="auto">
            <a:xfrm>
              <a:off x="3076" y="1359"/>
              <a:ext cx="432" cy="266"/>
              <a:chOff x="3076" y="1359"/>
              <a:chExt cx="432" cy="266"/>
            </a:xfrm>
          </p:grpSpPr>
          <p:sp>
            <p:nvSpPr>
              <p:cNvPr id="51310" name="Rectangle 85"/>
              <p:cNvSpPr>
                <a:spLocks noChangeArrowheads="1"/>
              </p:cNvSpPr>
              <p:nvPr/>
            </p:nvSpPr>
            <p:spPr bwMode="auto">
              <a:xfrm>
                <a:off x="3076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11" name="Rectangle 86"/>
              <p:cNvSpPr>
                <a:spLocks noChangeArrowheads="1"/>
              </p:cNvSpPr>
              <p:nvPr/>
            </p:nvSpPr>
            <p:spPr bwMode="auto">
              <a:xfrm>
                <a:off x="3076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94" name="Rectangle 89"/>
            <p:cNvSpPr>
              <a:spLocks noChangeArrowheads="1"/>
            </p:cNvSpPr>
            <p:nvPr/>
          </p:nvSpPr>
          <p:spPr bwMode="auto">
            <a:xfrm>
              <a:off x="3231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95" name="Group 92"/>
            <p:cNvGrpSpPr>
              <a:grpSpLocks/>
            </p:cNvGrpSpPr>
            <p:nvPr/>
          </p:nvGrpSpPr>
          <p:grpSpPr bwMode="auto">
            <a:xfrm>
              <a:off x="3508" y="1359"/>
              <a:ext cx="432" cy="266"/>
              <a:chOff x="3508" y="1359"/>
              <a:chExt cx="432" cy="266"/>
            </a:xfrm>
          </p:grpSpPr>
          <p:sp>
            <p:nvSpPr>
              <p:cNvPr id="51308" name="Rectangle 90"/>
              <p:cNvSpPr>
                <a:spLocks noChangeArrowheads="1"/>
              </p:cNvSpPr>
              <p:nvPr/>
            </p:nvSpPr>
            <p:spPr bwMode="auto">
              <a:xfrm>
                <a:off x="3508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09" name="Rectangle 91"/>
              <p:cNvSpPr>
                <a:spLocks noChangeArrowheads="1"/>
              </p:cNvSpPr>
              <p:nvPr/>
            </p:nvSpPr>
            <p:spPr bwMode="auto">
              <a:xfrm>
                <a:off x="3508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96" name="Rectangle 94"/>
            <p:cNvSpPr>
              <a:spLocks noChangeArrowheads="1"/>
            </p:cNvSpPr>
            <p:nvPr/>
          </p:nvSpPr>
          <p:spPr bwMode="auto">
            <a:xfrm>
              <a:off x="3673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97" name="Group 97"/>
            <p:cNvGrpSpPr>
              <a:grpSpLocks/>
            </p:cNvGrpSpPr>
            <p:nvPr/>
          </p:nvGrpSpPr>
          <p:grpSpPr bwMode="auto">
            <a:xfrm>
              <a:off x="3940" y="1359"/>
              <a:ext cx="432" cy="266"/>
              <a:chOff x="3940" y="1359"/>
              <a:chExt cx="432" cy="266"/>
            </a:xfrm>
          </p:grpSpPr>
          <p:sp>
            <p:nvSpPr>
              <p:cNvPr id="51306" name="Rectangle 95"/>
              <p:cNvSpPr>
                <a:spLocks noChangeArrowheads="1"/>
              </p:cNvSpPr>
              <p:nvPr/>
            </p:nvSpPr>
            <p:spPr bwMode="auto">
              <a:xfrm>
                <a:off x="3940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07" name="Rectangle 96"/>
              <p:cNvSpPr>
                <a:spLocks noChangeArrowheads="1"/>
              </p:cNvSpPr>
              <p:nvPr/>
            </p:nvSpPr>
            <p:spPr bwMode="auto">
              <a:xfrm>
                <a:off x="3940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98" name="Rectangle 99"/>
            <p:cNvSpPr>
              <a:spLocks noChangeArrowheads="1"/>
            </p:cNvSpPr>
            <p:nvPr/>
          </p:nvSpPr>
          <p:spPr bwMode="auto">
            <a:xfrm>
              <a:off x="4106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99" name="Group 102"/>
            <p:cNvGrpSpPr>
              <a:grpSpLocks/>
            </p:cNvGrpSpPr>
            <p:nvPr/>
          </p:nvGrpSpPr>
          <p:grpSpPr bwMode="auto">
            <a:xfrm>
              <a:off x="4372" y="1359"/>
              <a:ext cx="432" cy="266"/>
              <a:chOff x="4372" y="1359"/>
              <a:chExt cx="432" cy="266"/>
            </a:xfrm>
          </p:grpSpPr>
          <p:sp>
            <p:nvSpPr>
              <p:cNvPr id="51304" name="Rectangle 100"/>
              <p:cNvSpPr>
                <a:spLocks noChangeArrowheads="1"/>
              </p:cNvSpPr>
              <p:nvPr/>
            </p:nvSpPr>
            <p:spPr bwMode="auto">
              <a:xfrm>
                <a:off x="4372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05" name="Rectangle 101"/>
              <p:cNvSpPr>
                <a:spLocks noChangeArrowheads="1"/>
              </p:cNvSpPr>
              <p:nvPr/>
            </p:nvSpPr>
            <p:spPr bwMode="auto">
              <a:xfrm>
                <a:off x="4372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300" name="Rectangle 104"/>
            <p:cNvSpPr>
              <a:spLocks noChangeArrowheads="1"/>
            </p:cNvSpPr>
            <p:nvPr/>
          </p:nvSpPr>
          <p:spPr bwMode="auto">
            <a:xfrm>
              <a:off x="4538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301" name="Group 107"/>
            <p:cNvGrpSpPr>
              <a:grpSpLocks/>
            </p:cNvGrpSpPr>
            <p:nvPr/>
          </p:nvGrpSpPr>
          <p:grpSpPr bwMode="auto">
            <a:xfrm>
              <a:off x="4804" y="1359"/>
              <a:ext cx="433" cy="266"/>
              <a:chOff x="4804" y="1359"/>
              <a:chExt cx="433" cy="266"/>
            </a:xfrm>
          </p:grpSpPr>
          <p:sp>
            <p:nvSpPr>
              <p:cNvPr id="51302" name="Rectangle 105"/>
              <p:cNvSpPr>
                <a:spLocks noChangeArrowheads="1"/>
              </p:cNvSpPr>
              <p:nvPr/>
            </p:nvSpPr>
            <p:spPr bwMode="auto">
              <a:xfrm>
                <a:off x="4804" y="1359"/>
                <a:ext cx="433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303" name="Rectangle 106"/>
              <p:cNvSpPr>
                <a:spLocks noChangeArrowheads="1"/>
              </p:cNvSpPr>
              <p:nvPr/>
            </p:nvSpPr>
            <p:spPr bwMode="auto">
              <a:xfrm>
                <a:off x="4804" y="1359"/>
                <a:ext cx="433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51226" name="Rectangle 108"/>
          <p:cNvSpPr>
            <a:spLocks noChangeArrowheads="1"/>
          </p:cNvSpPr>
          <p:nvPr/>
        </p:nvSpPr>
        <p:spPr bwMode="auto">
          <a:xfrm>
            <a:off x="9296400" y="2239964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grpSp>
        <p:nvGrpSpPr>
          <p:cNvPr id="51227" name="Group 120"/>
          <p:cNvGrpSpPr>
            <a:grpSpLocks/>
          </p:cNvGrpSpPr>
          <p:nvPr/>
        </p:nvGrpSpPr>
        <p:grpSpPr bwMode="auto">
          <a:xfrm>
            <a:off x="4348164" y="2714625"/>
            <a:ext cx="687387" cy="723900"/>
            <a:chOff x="1779" y="1710"/>
            <a:chExt cx="433" cy="456"/>
          </a:xfrm>
        </p:grpSpPr>
        <p:sp>
          <p:nvSpPr>
            <p:cNvPr id="51274" name="Rectangle 109"/>
            <p:cNvSpPr>
              <a:spLocks noChangeArrowheads="1"/>
            </p:cNvSpPr>
            <p:nvPr/>
          </p:nvSpPr>
          <p:spPr bwMode="auto">
            <a:xfrm>
              <a:off x="1779" y="1710"/>
              <a:ext cx="433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1275" name="Freeform 110"/>
            <p:cNvSpPr>
              <a:spLocks/>
            </p:cNvSpPr>
            <p:nvPr/>
          </p:nvSpPr>
          <p:spPr bwMode="auto">
            <a:xfrm>
              <a:off x="1779" y="1710"/>
              <a:ext cx="433" cy="54"/>
            </a:xfrm>
            <a:custGeom>
              <a:avLst/>
              <a:gdLst>
                <a:gd name="T0" fmla="*/ 0 w 433"/>
                <a:gd name="T1" fmla="*/ 0 h 54"/>
                <a:gd name="T2" fmla="*/ 54 w 433"/>
                <a:gd name="T3" fmla="*/ 54 h 54"/>
                <a:gd name="T4" fmla="*/ 378 w 433"/>
                <a:gd name="T5" fmla="*/ 54 h 54"/>
                <a:gd name="T6" fmla="*/ 433 w 433"/>
                <a:gd name="T7" fmla="*/ 0 h 54"/>
                <a:gd name="T8" fmla="*/ 0 w 433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54">
                  <a:moveTo>
                    <a:pt x="0" y="0"/>
                  </a:moveTo>
                  <a:lnTo>
                    <a:pt x="54" y="54"/>
                  </a:lnTo>
                  <a:lnTo>
                    <a:pt x="378" y="54"/>
                  </a:lnTo>
                  <a:lnTo>
                    <a:pt x="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6" name="Freeform 111"/>
            <p:cNvSpPr>
              <a:spLocks/>
            </p:cNvSpPr>
            <p:nvPr/>
          </p:nvSpPr>
          <p:spPr bwMode="auto">
            <a:xfrm>
              <a:off x="1779" y="1710"/>
              <a:ext cx="54" cy="456"/>
            </a:xfrm>
            <a:custGeom>
              <a:avLst/>
              <a:gdLst>
                <a:gd name="T0" fmla="*/ 0 w 54"/>
                <a:gd name="T1" fmla="*/ 0 h 456"/>
                <a:gd name="T2" fmla="*/ 0 w 54"/>
                <a:gd name="T3" fmla="*/ 456 h 456"/>
                <a:gd name="T4" fmla="*/ 54 w 54"/>
                <a:gd name="T5" fmla="*/ 402 h 456"/>
                <a:gd name="T6" fmla="*/ 54 w 54"/>
                <a:gd name="T7" fmla="*/ 54 h 456"/>
                <a:gd name="T8" fmla="*/ 0 w 54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56">
                  <a:moveTo>
                    <a:pt x="0" y="0"/>
                  </a:moveTo>
                  <a:lnTo>
                    <a:pt x="0" y="456"/>
                  </a:lnTo>
                  <a:lnTo>
                    <a:pt x="54" y="402"/>
                  </a:lnTo>
                  <a:lnTo>
                    <a:pt x="5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112"/>
            <p:cNvSpPr>
              <a:spLocks/>
            </p:cNvSpPr>
            <p:nvPr/>
          </p:nvSpPr>
          <p:spPr bwMode="auto">
            <a:xfrm>
              <a:off x="1779" y="2112"/>
              <a:ext cx="433" cy="54"/>
            </a:xfrm>
            <a:custGeom>
              <a:avLst/>
              <a:gdLst>
                <a:gd name="T0" fmla="*/ 0 w 433"/>
                <a:gd name="T1" fmla="*/ 54 h 54"/>
                <a:gd name="T2" fmla="*/ 433 w 433"/>
                <a:gd name="T3" fmla="*/ 54 h 54"/>
                <a:gd name="T4" fmla="*/ 378 w 433"/>
                <a:gd name="T5" fmla="*/ 0 h 54"/>
                <a:gd name="T6" fmla="*/ 54 w 433"/>
                <a:gd name="T7" fmla="*/ 0 h 54"/>
                <a:gd name="T8" fmla="*/ 0 w 433"/>
                <a:gd name="T9" fmla="*/ 5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54">
                  <a:moveTo>
                    <a:pt x="0" y="54"/>
                  </a:moveTo>
                  <a:lnTo>
                    <a:pt x="433" y="54"/>
                  </a:lnTo>
                  <a:lnTo>
                    <a:pt x="378" y="0"/>
                  </a:lnTo>
                  <a:lnTo>
                    <a:pt x="54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Freeform 113"/>
            <p:cNvSpPr>
              <a:spLocks/>
            </p:cNvSpPr>
            <p:nvPr/>
          </p:nvSpPr>
          <p:spPr bwMode="auto">
            <a:xfrm>
              <a:off x="2157" y="1710"/>
              <a:ext cx="55" cy="456"/>
            </a:xfrm>
            <a:custGeom>
              <a:avLst/>
              <a:gdLst>
                <a:gd name="T0" fmla="*/ 55 w 55"/>
                <a:gd name="T1" fmla="*/ 456 h 456"/>
                <a:gd name="T2" fmla="*/ 55 w 55"/>
                <a:gd name="T3" fmla="*/ 0 h 456"/>
                <a:gd name="T4" fmla="*/ 0 w 55"/>
                <a:gd name="T5" fmla="*/ 54 h 456"/>
                <a:gd name="T6" fmla="*/ 0 w 55"/>
                <a:gd name="T7" fmla="*/ 402 h 456"/>
                <a:gd name="T8" fmla="*/ 55 w 55"/>
                <a:gd name="T9" fmla="*/ 456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456">
                  <a:moveTo>
                    <a:pt x="55" y="456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402"/>
                  </a:lnTo>
                  <a:lnTo>
                    <a:pt x="55" y="45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Rectangle 114"/>
            <p:cNvSpPr>
              <a:spLocks noChangeArrowheads="1"/>
            </p:cNvSpPr>
            <p:nvPr/>
          </p:nvSpPr>
          <p:spPr bwMode="auto">
            <a:xfrm>
              <a:off x="1779" y="1710"/>
              <a:ext cx="433" cy="456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1280" name="Rectangle 115"/>
            <p:cNvSpPr>
              <a:spLocks noChangeArrowheads="1"/>
            </p:cNvSpPr>
            <p:nvPr/>
          </p:nvSpPr>
          <p:spPr bwMode="auto">
            <a:xfrm>
              <a:off x="1833" y="1764"/>
              <a:ext cx="324" cy="348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1281" name="Line 116"/>
            <p:cNvSpPr>
              <a:spLocks noChangeShapeType="1"/>
            </p:cNvSpPr>
            <p:nvPr/>
          </p:nvSpPr>
          <p:spPr bwMode="auto">
            <a:xfrm>
              <a:off x="1779" y="1710"/>
              <a:ext cx="54" cy="5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Line 117"/>
            <p:cNvSpPr>
              <a:spLocks noChangeShapeType="1"/>
            </p:cNvSpPr>
            <p:nvPr/>
          </p:nvSpPr>
          <p:spPr bwMode="auto">
            <a:xfrm flipV="1">
              <a:off x="1779" y="2112"/>
              <a:ext cx="54" cy="5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Line 118"/>
            <p:cNvSpPr>
              <a:spLocks noChangeShapeType="1"/>
            </p:cNvSpPr>
            <p:nvPr/>
          </p:nvSpPr>
          <p:spPr bwMode="auto">
            <a:xfrm flipH="1" flipV="1">
              <a:off x="2157" y="2112"/>
              <a:ext cx="55" cy="5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Line 119"/>
            <p:cNvSpPr>
              <a:spLocks noChangeShapeType="1"/>
            </p:cNvSpPr>
            <p:nvPr/>
          </p:nvSpPr>
          <p:spPr bwMode="auto">
            <a:xfrm flipH="1">
              <a:off x="2157" y="1710"/>
              <a:ext cx="55" cy="54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8" name="Group 123"/>
          <p:cNvGrpSpPr>
            <a:grpSpLocks/>
          </p:cNvGrpSpPr>
          <p:nvPr/>
        </p:nvGrpSpPr>
        <p:grpSpPr bwMode="auto">
          <a:xfrm>
            <a:off x="4451350" y="2814638"/>
            <a:ext cx="514350" cy="514350"/>
            <a:chOff x="1844" y="1773"/>
            <a:chExt cx="324" cy="324"/>
          </a:xfrm>
        </p:grpSpPr>
        <p:sp>
          <p:nvSpPr>
            <p:cNvPr id="51272" name="Rectangle 121"/>
            <p:cNvSpPr>
              <a:spLocks noChangeArrowheads="1"/>
            </p:cNvSpPr>
            <p:nvPr/>
          </p:nvSpPr>
          <p:spPr bwMode="auto">
            <a:xfrm>
              <a:off x="1844" y="1773"/>
              <a:ext cx="324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1273" name="Rectangle 122"/>
            <p:cNvSpPr>
              <a:spLocks noChangeArrowheads="1"/>
            </p:cNvSpPr>
            <p:nvPr/>
          </p:nvSpPr>
          <p:spPr bwMode="auto">
            <a:xfrm>
              <a:off x="1844" y="1773"/>
              <a:ext cx="324" cy="324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1229" name="Rectangle 124"/>
          <p:cNvSpPr>
            <a:spLocks noChangeArrowheads="1"/>
          </p:cNvSpPr>
          <p:nvPr/>
        </p:nvSpPr>
        <p:spPr bwMode="auto">
          <a:xfrm>
            <a:off x="4618038" y="290036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100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endParaRPr lang="ru-RU" altLang="en-US" sz="1800"/>
          </a:p>
        </p:txBody>
      </p:sp>
      <p:sp>
        <p:nvSpPr>
          <p:cNvPr id="51230" name="Rectangle 125"/>
          <p:cNvSpPr>
            <a:spLocks noChangeArrowheads="1"/>
          </p:cNvSpPr>
          <p:nvPr/>
        </p:nvSpPr>
        <p:spPr bwMode="auto">
          <a:xfrm>
            <a:off x="4752975" y="3024188"/>
            <a:ext cx="496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ru-RU" altLang="en-US" sz="1800"/>
          </a:p>
        </p:txBody>
      </p:sp>
      <p:sp>
        <p:nvSpPr>
          <p:cNvPr id="51231" name="Rectangle 126"/>
          <p:cNvSpPr>
            <a:spLocks noChangeArrowheads="1"/>
          </p:cNvSpPr>
          <p:nvPr/>
        </p:nvSpPr>
        <p:spPr bwMode="auto">
          <a:xfrm>
            <a:off x="4800601" y="2900364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1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en-US" sz="1800"/>
          </a:p>
        </p:txBody>
      </p:sp>
      <p:grpSp>
        <p:nvGrpSpPr>
          <p:cNvPr id="51232" name="Group 133"/>
          <p:cNvGrpSpPr>
            <a:grpSpLocks/>
          </p:cNvGrpSpPr>
          <p:nvPr/>
        </p:nvGrpSpPr>
        <p:grpSpPr bwMode="auto">
          <a:xfrm>
            <a:off x="3575051" y="3716339"/>
            <a:ext cx="6175375" cy="422275"/>
            <a:chOff x="1347" y="1359"/>
            <a:chExt cx="3890" cy="266"/>
          </a:xfrm>
        </p:grpSpPr>
        <p:grpSp>
          <p:nvGrpSpPr>
            <p:cNvPr id="51237" name="Group 134"/>
            <p:cNvGrpSpPr>
              <a:grpSpLocks/>
            </p:cNvGrpSpPr>
            <p:nvPr/>
          </p:nvGrpSpPr>
          <p:grpSpPr bwMode="auto">
            <a:xfrm>
              <a:off x="1347" y="1359"/>
              <a:ext cx="432" cy="266"/>
              <a:chOff x="1347" y="1359"/>
              <a:chExt cx="432" cy="266"/>
            </a:xfrm>
          </p:grpSpPr>
          <p:sp>
            <p:nvSpPr>
              <p:cNvPr id="51270" name="Rectangle 135"/>
              <p:cNvSpPr>
                <a:spLocks noChangeArrowheads="1"/>
              </p:cNvSpPr>
              <p:nvPr/>
            </p:nvSpPr>
            <p:spPr bwMode="auto">
              <a:xfrm>
                <a:off x="1347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71" name="Rectangle 136"/>
              <p:cNvSpPr>
                <a:spLocks noChangeArrowheads="1"/>
              </p:cNvSpPr>
              <p:nvPr/>
            </p:nvSpPr>
            <p:spPr bwMode="auto">
              <a:xfrm>
                <a:off x="1347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38" name="Rectangle 137"/>
            <p:cNvSpPr>
              <a:spLocks noChangeArrowheads="1"/>
            </p:cNvSpPr>
            <p:nvPr/>
          </p:nvSpPr>
          <p:spPr bwMode="auto">
            <a:xfrm>
              <a:off x="1507" y="1411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ru-RU" altLang="en-US" sz="2200" i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39" name="Group 138"/>
            <p:cNvGrpSpPr>
              <a:grpSpLocks/>
            </p:cNvGrpSpPr>
            <p:nvPr/>
          </p:nvGrpSpPr>
          <p:grpSpPr bwMode="auto">
            <a:xfrm>
              <a:off x="1779" y="1359"/>
              <a:ext cx="433" cy="266"/>
              <a:chOff x="1779" y="1359"/>
              <a:chExt cx="433" cy="266"/>
            </a:xfrm>
          </p:grpSpPr>
          <p:sp>
            <p:nvSpPr>
              <p:cNvPr id="51268" name="Rectangle 139"/>
              <p:cNvSpPr>
                <a:spLocks noChangeArrowheads="1"/>
              </p:cNvSpPr>
              <p:nvPr/>
            </p:nvSpPr>
            <p:spPr bwMode="auto">
              <a:xfrm>
                <a:off x="1779" y="1359"/>
                <a:ext cx="433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69" name="Rectangle 140"/>
              <p:cNvSpPr>
                <a:spLocks noChangeArrowheads="1"/>
              </p:cNvSpPr>
              <p:nvPr/>
            </p:nvSpPr>
            <p:spPr bwMode="auto">
              <a:xfrm>
                <a:off x="1779" y="1359"/>
                <a:ext cx="433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40" name="Rectangle 141"/>
            <p:cNvSpPr>
              <a:spLocks noChangeArrowheads="1"/>
            </p:cNvSpPr>
            <p:nvPr/>
          </p:nvSpPr>
          <p:spPr bwMode="auto">
            <a:xfrm>
              <a:off x="1935" y="1411"/>
              <a:ext cx="1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2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ru-RU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2200" dirty="0"/>
            </a:p>
          </p:txBody>
        </p:sp>
        <p:grpSp>
          <p:nvGrpSpPr>
            <p:cNvPr id="51241" name="Group 142"/>
            <p:cNvGrpSpPr>
              <a:grpSpLocks/>
            </p:cNvGrpSpPr>
            <p:nvPr/>
          </p:nvGrpSpPr>
          <p:grpSpPr bwMode="auto">
            <a:xfrm>
              <a:off x="2212" y="1359"/>
              <a:ext cx="432" cy="266"/>
              <a:chOff x="2212" y="1359"/>
              <a:chExt cx="432" cy="266"/>
            </a:xfrm>
          </p:grpSpPr>
          <p:sp>
            <p:nvSpPr>
              <p:cNvPr id="51266" name="Rectangle 143"/>
              <p:cNvSpPr>
                <a:spLocks noChangeArrowheads="1"/>
              </p:cNvSpPr>
              <p:nvPr/>
            </p:nvSpPr>
            <p:spPr bwMode="auto">
              <a:xfrm>
                <a:off x="2212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67" name="Rectangle 144"/>
              <p:cNvSpPr>
                <a:spLocks noChangeArrowheads="1"/>
              </p:cNvSpPr>
              <p:nvPr/>
            </p:nvSpPr>
            <p:spPr bwMode="auto">
              <a:xfrm>
                <a:off x="2212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42" name="Rectangle 145"/>
            <p:cNvSpPr>
              <a:spLocks noChangeArrowheads="1"/>
            </p:cNvSpPr>
            <p:nvPr/>
          </p:nvSpPr>
          <p:spPr bwMode="auto">
            <a:xfrm>
              <a:off x="2371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43" name="Group 146"/>
            <p:cNvGrpSpPr>
              <a:grpSpLocks/>
            </p:cNvGrpSpPr>
            <p:nvPr/>
          </p:nvGrpSpPr>
          <p:grpSpPr bwMode="auto">
            <a:xfrm>
              <a:off x="2644" y="1359"/>
              <a:ext cx="432" cy="266"/>
              <a:chOff x="2644" y="1359"/>
              <a:chExt cx="432" cy="266"/>
            </a:xfrm>
          </p:grpSpPr>
          <p:sp>
            <p:nvSpPr>
              <p:cNvPr id="51264" name="Rectangle 147"/>
              <p:cNvSpPr>
                <a:spLocks noChangeArrowheads="1"/>
              </p:cNvSpPr>
              <p:nvPr/>
            </p:nvSpPr>
            <p:spPr bwMode="auto">
              <a:xfrm>
                <a:off x="2644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65" name="Rectangle 148"/>
              <p:cNvSpPr>
                <a:spLocks noChangeArrowheads="1"/>
              </p:cNvSpPr>
              <p:nvPr/>
            </p:nvSpPr>
            <p:spPr bwMode="auto">
              <a:xfrm>
                <a:off x="2644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44" name="Rectangle 149"/>
            <p:cNvSpPr>
              <a:spLocks noChangeArrowheads="1"/>
            </p:cNvSpPr>
            <p:nvPr/>
          </p:nvSpPr>
          <p:spPr bwMode="auto">
            <a:xfrm>
              <a:off x="2808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45" name="Group 150"/>
            <p:cNvGrpSpPr>
              <a:grpSpLocks/>
            </p:cNvGrpSpPr>
            <p:nvPr/>
          </p:nvGrpSpPr>
          <p:grpSpPr bwMode="auto">
            <a:xfrm>
              <a:off x="3076" y="1359"/>
              <a:ext cx="432" cy="266"/>
              <a:chOff x="3076" y="1359"/>
              <a:chExt cx="432" cy="266"/>
            </a:xfrm>
          </p:grpSpPr>
          <p:sp>
            <p:nvSpPr>
              <p:cNvPr id="51262" name="Rectangle 151"/>
              <p:cNvSpPr>
                <a:spLocks noChangeArrowheads="1"/>
              </p:cNvSpPr>
              <p:nvPr/>
            </p:nvSpPr>
            <p:spPr bwMode="auto">
              <a:xfrm>
                <a:off x="3076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63" name="Rectangle 152"/>
              <p:cNvSpPr>
                <a:spLocks noChangeArrowheads="1"/>
              </p:cNvSpPr>
              <p:nvPr/>
            </p:nvSpPr>
            <p:spPr bwMode="auto">
              <a:xfrm>
                <a:off x="3076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46" name="Rectangle 153"/>
            <p:cNvSpPr>
              <a:spLocks noChangeArrowheads="1"/>
            </p:cNvSpPr>
            <p:nvPr/>
          </p:nvSpPr>
          <p:spPr bwMode="auto">
            <a:xfrm>
              <a:off x="3231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47" name="Group 154"/>
            <p:cNvGrpSpPr>
              <a:grpSpLocks/>
            </p:cNvGrpSpPr>
            <p:nvPr/>
          </p:nvGrpSpPr>
          <p:grpSpPr bwMode="auto">
            <a:xfrm>
              <a:off x="3508" y="1359"/>
              <a:ext cx="432" cy="266"/>
              <a:chOff x="3508" y="1359"/>
              <a:chExt cx="432" cy="266"/>
            </a:xfrm>
          </p:grpSpPr>
          <p:sp>
            <p:nvSpPr>
              <p:cNvPr id="51260" name="Rectangle 155"/>
              <p:cNvSpPr>
                <a:spLocks noChangeArrowheads="1"/>
              </p:cNvSpPr>
              <p:nvPr/>
            </p:nvSpPr>
            <p:spPr bwMode="auto">
              <a:xfrm>
                <a:off x="3508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61" name="Rectangle 156"/>
              <p:cNvSpPr>
                <a:spLocks noChangeArrowheads="1"/>
              </p:cNvSpPr>
              <p:nvPr/>
            </p:nvSpPr>
            <p:spPr bwMode="auto">
              <a:xfrm>
                <a:off x="3508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48" name="Rectangle 157"/>
            <p:cNvSpPr>
              <a:spLocks noChangeArrowheads="1"/>
            </p:cNvSpPr>
            <p:nvPr/>
          </p:nvSpPr>
          <p:spPr bwMode="auto">
            <a:xfrm>
              <a:off x="3673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49" name="Group 158"/>
            <p:cNvGrpSpPr>
              <a:grpSpLocks/>
            </p:cNvGrpSpPr>
            <p:nvPr/>
          </p:nvGrpSpPr>
          <p:grpSpPr bwMode="auto">
            <a:xfrm>
              <a:off x="3940" y="1359"/>
              <a:ext cx="432" cy="266"/>
              <a:chOff x="3940" y="1359"/>
              <a:chExt cx="432" cy="266"/>
            </a:xfrm>
          </p:grpSpPr>
          <p:sp>
            <p:nvSpPr>
              <p:cNvPr id="51258" name="Rectangle 159"/>
              <p:cNvSpPr>
                <a:spLocks noChangeArrowheads="1"/>
              </p:cNvSpPr>
              <p:nvPr/>
            </p:nvSpPr>
            <p:spPr bwMode="auto">
              <a:xfrm>
                <a:off x="3940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59" name="Rectangle 160"/>
              <p:cNvSpPr>
                <a:spLocks noChangeArrowheads="1"/>
              </p:cNvSpPr>
              <p:nvPr/>
            </p:nvSpPr>
            <p:spPr bwMode="auto">
              <a:xfrm>
                <a:off x="3940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50" name="Rectangle 161"/>
            <p:cNvSpPr>
              <a:spLocks noChangeArrowheads="1"/>
            </p:cNvSpPr>
            <p:nvPr/>
          </p:nvSpPr>
          <p:spPr bwMode="auto">
            <a:xfrm>
              <a:off x="4106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51" name="Group 162"/>
            <p:cNvGrpSpPr>
              <a:grpSpLocks/>
            </p:cNvGrpSpPr>
            <p:nvPr/>
          </p:nvGrpSpPr>
          <p:grpSpPr bwMode="auto">
            <a:xfrm>
              <a:off x="4372" y="1359"/>
              <a:ext cx="432" cy="266"/>
              <a:chOff x="4372" y="1359"/>
              <a:chExt cx="432" cy="266"/>
            </a:xfrm>
          </p:grpSpPr>
          <p:sp>
            <p:nvSpPr>
              <p:cNvPr id="51256" name="Rectangle 163"/>
              <p:cNvSpPr>
                <a:spLocks noChangeArrowheads="1"/>
              </p:cNvSpPr>
              <p:nvPr/>
            </p:nvSpPr>
            <p:spPr bwMode="auto">
              <a:xfrm>
                <a:off x="4372" y="1359"/>
                <a:ext cx="432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57" name="Rectangle 164"/>
              <p:cNvSpPr>
                <a:spLocks noChangeArrowheads="1"/>
              </p:cNvSpPr>
              <p:nvPr/>
            </p:nvSpPr>
            <p:spPr bwMode="auto">
              <a:xfrm>
                <a:off x="4372" y="1359"/>
                <a:ext cx="432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252" name="Rectangle 165"/>
            <p:cNvSpPr>
              <a:spLocks noChangeArrowheads="1"/>
            </p:cNvSpPr>
            <p:nvPr/>
          </p:nvSpPr>
          <p:spPr bwMode="auto">
            <a:xfrm>
              <a:off x="4538" y="141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ru-RU" altLang="en-US" sz="1800"/>
            </a:p>
          </p:txBody>
        </p:sp>
        <p:grpSp>
          <p:nvGrpSpPr>
            <p:cNvPr id="51253" name="Group 166"/>
            <p:cNvGrpSpPr>
              <a:grpSpLocks/>
            </p:cNvGrpSpPr>
            <p:nvPr/>
          </p:nvGrpSpPr>
          <p:grpSpPr bwMode="auto">
            <a:xfrm>
              <a:off x="4804" y="1359"/>
              <a:ext cx="433" cy="266"/>
              <a:chOff x="4804" y="1359"/>
              <a:chExt cx="433" cy="266"/>
            </a:xfrm>
          </p:grpSpPr>
          <p:sp>
            <p:nvSpPr>
              <p:cNvPr id="51254" name="Rectangle 167"/>
              <p:cNvSpPr>
                <a:spLocks noChangeArrowheads="1"/>
              </p:cNvSpPr>
              <p:nvPr/>
            </p:nvSpPr>
            <p:spPr bwMode="auto">
              <a:xfrm>
                <a:off x="4804" y="1359"/>
                <a:ext cx="433" cy="2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255" name="Rectangle 168"/>
              <p:cNvSpPr>
                <a:spLocks noChangeArrowheads="1"/>
              </p:cNvSpPr>
              <p:nvPr/>
            </p:nvSpPr>
            <p:spPr bwMode="auto">
              <a:xfrm>
                <a:off x="4804" y="1359"/>
                <a:ext cx="433" cy="266"/>
              </a:xfrm>
              <a:prstGeom prst="rect">
                <a:avLst/>
              </a:prstGeom>
              <a:noFill/>
              <a:ln w="14288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51233" name="Text Box 17"/>
          <p:cNvSpPr txBox="1">
            <a:spLocks noChangeArrowheads="1"/>
          </p:cNvSpPr>
          <p:nvPr/>
        </p:nvSpPr>
        <p:spPr bwMode="auto">
          <a:xfrm>
            <a:off x="7363374" y="2731382"/>
            <a:ext cx="28908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направление движения обеих лент</a:t>
            </a:r>
          </a:p>
        </p:txBody>
      </p:sp>
      <p:sp>
        <p:nvSpPr>
          <p:cNvPr id="51234" name="Прямоугольник 1"/>
          <p:cNvSpPr>
            <a:spLocks noChangeArrowheads="1"/>
          </p:cNvSpPr>
          <p:nvPr/>
        </p:nvSpPr>
        <p:spPr bwMode="auto">
          <a:xfrm>
            <a:off x="2144936" y="4913219"/>
            <a:ext cx="757192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dirty="0">
                <a:latin typeface="+mn-lt"/>
              </a:rPr>
              <a:t>Распознавание (порождение) цепочек пар символов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200" dirty="0">
                <a:latin typeface="+mn-lt"/>
              </a:rPr>
              <a:t>Перекодирование (переход от записи на языке верхней ленты к записи на языке нижней ленты и наоборот)</a:t>
            </a:r>
          </a:p>
        </p:txBody>
      </p:sp>
    </p:spTree>
    <p:extLst>
      <p:ext uri="{BB962C8B-B14F-4D97-AF65-F5344CB8AC3E}">
        <p14:creationId xmlns:p14="http://schemas.microsoft.com/office/powerpoint/2010/main" val="3405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100" dirty="0"/>
              <a:t>КОНЕЧНЫЙ ПРЕОБРАЗОВАТЕЛЬ</a:t>
            </a:r>
          </a:p>
        </p:txBody>
      </p:sp>
      <p:sp>
        <p:nvSpPr>
          <p:cNvPr id="49192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9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4919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2FDA4E-C930-4F37-948B-8B58C09C29B6}" type="slidenum">
              <a:rPr lang="ru-RU" altLang="en-US" sz="9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ru-RU" altLang="en-US" sz="90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94892" y="1645139"/>
            <a:ext cx="8449580" cy="45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 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M = (N,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424242"/>
                </a:solidFill>
                <a:cs typeface="Tahoma" panose="020B0604030504040204" pitchFamily="34" charset="0"/>
              </a:rPr>
              <a:t>q</a:t>
            </a:r>
            <a:r>
              <a:rPr lang="en-US" altLang="en-US" sz="2400" baseline="-25000" dirty="0">
                <a:solidFill>
                  <a:srgbClr val="424242"/>
                </a:solidFill>
                <a:cs typeface="Tahoma" panose="020B0604030504040204" pitchFamily="34" charset="0"/>
              </a:rPr>
              <a:t>0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, F)</a:t>
            </a:r>
          </a:p>
          <a:p>
            <a:pPr defTabSz="685800">
              <a:spcBef>
                <a:spcPts val="450"/>
              </a:spcBef>
            </a:pP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где</a:t>
            </a:r>
            <a:endParaRPr lang="en-US" altLang="en-US" sz="2400" dirty="0">
              <a:latin typeface="+mj-lt"/>
            </a:endParaRPr>
          </a:p>
          <a:p>
            <a:pPr defTabSz="685800">
              <a:spcBef>
                <a:spcPts val="450"/>
              </a:spcBef>
            </a:pP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 N -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конечное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множество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всех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состояний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преобразова­теля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;</a:t>
            </a:r>
            <a:endParaRPr lang="en-US" altLang="en-US" sz="2400" dirty="0">
              <a:latin typeface="+mj-lt"/>
            </a:endParaRPr>
          </a:p>
          <a:p>
            <a:pPr defTabSz="685800">
              <a:spcBef>
                <a:spcPts val="450"/>
              </a:spcBef>
            </a:pP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-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конечный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входной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алфавит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;</a:t>
            </a:r>
            <a:endParaRPr lang="en-US" altLang="en-US" sz="2400" dirty="0">
              <a:latin typeface="+mj-lt"/>
            </a:endParaRPr>
          </a:p>
          <a:p>
            <a:pPr defTabSz="685800">
              <a:spcBef>
                <a:spcPts val="450"/>
              </a:spcBef>
            </a:pP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-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конечный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выходной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алфавит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;</a:t>
            </a:r>
            <a:endParaRPr lang="en-US" altLang="en-US" sz="2400" dirty="0">
              <a:latin typeface="+mj-lt"/>
            </a:endParaRPr>
          </a:p>
          <a:p>
            <a:pPr>
              <a:spcBef>
                <a:spcPts val="450"/>
              </a:spcBef>
            </a:pP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 </a:t>
            </a:r>
            <a:r>
              <a:rPr lang="el-GR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-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множество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функций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переходов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(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отображение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множества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  			в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множество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конечных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подмножеств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множества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		);</a:t>
            </a:r>
            <a:endParaRPr lang="en-US" altLang="en-US" sz="2400" dirty="0">
              <a:latin typeface="+mj-lt"/>
            </a:endParaRPr>
          </a:p>
          <a:p>
            <a:pPr>
              <a:spcBef>
                <a:spcPts val="450"/>
              </a:spcBef>
            </a:pP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424242"/>
                </a:solidFill>
                <a:cs typeface="Tahoma" panose="020B0604030504040204" pitchFamily="34" charset="0"/>
              </a:rPr>
              <a:t>q</a:t>
            </a:r>
            <a:r>
              <a:rPr lang="en-US" altLang="en-US" sz="2400" baseline="-25000" dirty="0">
                <a:solidFill>
                  <a:srgbClr val="424242"/>
                </a:solidFill>
                <a:cs typeface="Tahoma" panose="020B0604030504040204" pitchFamily="34" charset="0"/>
              </a:rPr>
              <a:t>0 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-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начальное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состояние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автомата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(  	);</a:t>
            </a:r>
          </a:p>
          <a:p>
            <a:pPr>
              <a:spcBef>
                <a:spcPts val="450"/>
              </a:spcBef>
            </a:pPr>
            <a:r>
              <a:rPr lang="ru-RU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F – </a:t>
            </a:r>
            <a:r>
              <a:rPr lang="ru-RU" altLang="en-US" sz="2400" dirty="0">
                <a:solidFill>
                  <a:srgbClr val="424242"/>
                </a:solidFill>
                <a:latin typeface="+mj-lt"/>
                <a:cs typeface="Tahoma" panose="020B0604030504040204" pitchFamily="34" charset="0"/>
              </a:rPr>
              <a:t>множество заключительных состояний</a:t>
            </a:r>
            <a:endParaRPr lang="en-US" altLang="en-US" sz="2400" dirty="0">
              <a:solidFill>
                <a:srgbClr val="424242"/>
              </a:solidFill>
              <a:latin typeface="+mj-lt"/>
              <a:cs typeface="Tahoma" panose="020B0604030504040204" pitchFamily="34" charset="0"/>
            </a:endParaRPr>
          </a:p>
          <a:p>
            <a:pPr defTabSz="685800">
              <a:spcBef>
                <a:spcPts val="450"/>
              </a:spcBef>
            </a:pPr>
            <a:endParaRPr lang="en-US" altLang="en-US" dirty="0">
              <a:solidFill>
                <a:srgbClr val="424242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2055" name="Picture 7" descr="http://ok-t.ru/studopedia/baza9/2736115679551.files/image194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445225"/>
            <a:ext cx="1080300" cy="33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ok-t.ru/studopedia/baza9/2736115679551.files/image194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77" y="4223270"/>
            <a:ext cx="705176" cy="3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ok-t.ru/studopedia/baza9/2736115679551.files/image104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08" y="5019061"/>
            <a:ext cx="533846" cy="2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ok-t.ru/studopedia/baza9/2736115679551.files/image105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610424"/>
            <a:ext cx="614022" cy="2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0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4151784" y="6274742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9F8A6D-6C75-4695-99C4-868DC25856EE}" type="slidenum">
              <a:rPr lang="ar-SA" altLang="en-US" sz="900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Преобразователи и отношения</a:t>
            </a:r>
            <a:endParaRPr lang="en-US" alt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5120" y="1710441"/>
            <a:ext cx="7985681" cy="45643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2400" dirty="0"/>
              <a:t>Например, мы хотим перекодировать кириллицу в латиницу</a:t>
            </a:r>
          </a:p>
          <a:p>
            <a:pPr>
              <a:defRPr/>
            </a:pPr>
            <a:r>
              <a:rPr lang="ru-RU" altLang="en-US" sz="2400" dirty="0"/>
              <a:t>Таблица соответствий</a:t>
            </a:r>
            <a:r>
              <a:rPr lang="en-US" altLang="en-US" sz="2400" dirty="0"/>
              <a:t>:</a:t>
            </a:r>
          </a:p>
          <a:p>
            <a:pPr lvl="1">
              <a:defRPr/>
            </a:pPr>
            <a:r>
              <a:rPr lang="en-US" altLang="en-US" dirty="0"/>
              <a:t>A : A</a:t>
            </a:r>
          </a:p>
          <a:p>
            <a:pPr lvl="1">
              <a:defRPr/>
            </a:pPr>
            <a:r>
              <a:rPr lang="en-US" altLang="en-US" dirty="0"/>
              <a:t>Б : B  </a:t>
            </a:r>
          </a:p>
          <a:p>
            <a:pPr lvl="1">
              <a:defRPr/>
            </a:pPr>
            <a:r>
              <a:rPr lang="en-US" altLang="en-US" dirty="0"/>
              <a:t>Г : G  </a:t>
            </a:r>
          </a:p>
          <a:p>
            <a:pPr lvl="1">
              <a:defRPr/>
            </a:pPr>
            <a:r>
              <a:rPr lang="en-US" altLang="en-US" dirty="0"/>
              <a:t>Д : D</a:t>
            </a:r>
          </a:p>
          <a:p>
            <a:pPr lvl="1">
              <a:defRPr/>
            </a:pPr>
            <a:r>
              <a:rPr lang="en-US" altLang="en-US" dirty="0"/>
              <a:t>etc.</a:t>
            </a:r>
          </a:p>
          <a:p>
            <a:pPr>
              <a:defRPr/>
            </a:pPr>
            <a:r>
              <a:rPr lang="ru-RU" altLang="en-US" sz="2400" dirty="0"/>
              <a:t>Пусть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R = {&lt;A, A&gt;, &lt;</a:t>
            </a:r>
            <a:r>
              <a:rPr lang="en-US" altLang="en-US" sz="2400" dirty="0"/>
              <a:t>Б, B&gt;, &lt;Г, G&gt;, &lt;Д, D&gt;, ..}</a:t>
            </a:r>
          </a:p>
          <a:p>
            <a:pPr>
              <a:defRPr/>
            </a:pPr>
            <a:r>
              <a:rPr lang="ru-RU" altLang="en-US" sz="2400" dirty="0"/>
              <a:t>Т.е. </a:t>
            </a:r>
            <a:r>
              <a:rPr lang="en-US" altLang="en-US" sz="2400" dirty="0"/>
              <a:t>R</a:t>
            </a:r>
            <a:r>
              <a:rPr lang="ru-RU" altLang="en-US" sz="2400" dirty="0"/>
              <a:t> – это множество отношений: </a:t>
            </a:r>
            <a:r>
              <a:rPr lang="en-US" altLang="en-US" sz="2400" dirty="0"/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  Cyrillic X Roman</a:t>
            </a:r>
          </a:p>
        </p:txBody>
      </p:sp>
    </p:spTree>
    <p:extLst>
      <p:ext uri="{BB962C8B-B14F-4D97-AF65-F5344CB8AC3E}">
        <p14:creationId xmlns:p14="http://schemas.microsoft.com/office/powerpoint/2010/main" val="317453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4648200" y="5543550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105064F-8A06-455E-908A-0429DF502035}" type="slidenum">
              <a:rPr lang="ar-SA" altLang="en-US" sz="900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altLang="en-US" dirty="0"/>
              <a:t>Преобразователь: перевод кириллических символов в латиницу </a:t>
            </a:r>
            <a:endParaRPr lang="en-US" alt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361822"/>
            <a:ext cx="3096344" cy="30861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initial =0; final = {0}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0–&gt;A:A-&gt; 0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0-&gt;Б:B-&gt; 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0-&gt;Г:G-&gt; 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0-&gt;Д:D-&gt; 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….</a:t>
            </a:r>
          </a:p>
          <a:p>
            <a:pPr>
              <a:defRPr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1864" y="2274095"/>
            <a:ext cx="5310336" cy="3753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Transducers implement a mapping defined by a relation</a:t>
            </a:r>
          </a:p>
          <a:p>
            <a:pPr>
              <a:defRPr/>
            </a:pPr>
            <a:r>
              <a:rPr lang="en-US" altLang="en-US" sz="2400" dirty="0">
                <a:sym typeface="Symbol" panose="05050102010706020507" pitchFamily="18" charset="2"/>
              </a:rPr>
              <a:t>R = {&lt;A, A&gt;, &lt;</a:t>
            </a:r>
            <a:r>
              <a:rPr lang="en-US" altLang="en-US" sz="2400" dirty="0"/>
              <a:t>Б, B&gt;, &lt;Г, G&gt;, &lt;Д, D&gt;, ..}</a:t>
            </a:r>
          </a:p>
          <a:p>
            <a:pPr>
              <a:defRPr/>
            </a:pPr>
            <a:r>
              <a:rPr lang="en-US" altLang="en-US" sz="2400" dirty="0"/>
              <a:t>These relations are called regular relations (since each side expresses a regular expression)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37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ПОСТРОЕНИЕ РАЗРЕШАЮЩЕГО АЛГОРИТМА (АВТОМАТЫ)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6550" y="1905001"/>
            <a:ext cx="8928100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204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C32E9-5B61-4B8E-BFB1-EDA17269DBB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819400" y="4191001"/>
            <a:ext cx="708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q</a:t>
            </a:r>
            <a:r>
              <a:rPr lang="en-US" altLang="en-US" sz="2000" baseline="-25000"/>
              <a:t>i</a:t>
            </a:r>
            <a:r>
              <a:rPr lang="en-US" altLang="en-US" sz="2000"/>
              <a:t> – </a:t>
            </a:r>
            <a:r>
              <a:rPr lang="ru-RU" altLang="en-US" sz="2000"/>
              <a:t>состояние автомата, меняется на каждом шаге считывания, определяет возможность продолжения считывания слова с учетом текущего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9349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4648200" y="5543550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5D5ABE-8FC9-4BDB-969B-E7534609D5D0}" type="slidenum">
              <a:rPr lang="ar-SA" altLang="en-US" sz="900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FSAs and FSTs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1628800"/>
            <a:ext cx="8363272" cy="3600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/>
              <a:t>FSTs</a:t>
            </a:r>
            <a:r>
              <a:rPr lang="ru-RU" altLang="en-US" sz="2400" dirty="0"/>
              <a:t> и </a:t>
            </a:r>
            <a:r>
              <a:rPr lang="en-US" altLang="en-US" sz="2400" dirty="0"/>
              <a:t>FSA:</a:t>
            </a:r>
          </a:p>
          <a:p>
            <a:pPr lvl="1">
              <a:defRPr/>
            </a:pPr>
            <a:r>
              <a:rPr lang="en-US" altLang="en-US" dirty="0"/>
              <a:t>Q: </a:t>
            </a:r>
            <a:r>
              <a:rPr lang="ru-RU" altLang="en-US" dirty="0"/>
              <a:t>конечный набор состояний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q0: </a:t>
            </a:r>
            <a:r>
              <a:rPr lang="ru-RU" altLang="en-US" dirty="0"/>
              <a:t>начальное состояние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F: </a:t>
            </a:r>
            <a:r>
              <a:rPr lang="ru-RU" altLang="en-US" dirty="0"/>
              <a:t>множество конечных состояний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ym typeface="Symbol" panose="05050102010706020507" pitchFamily="18" charset="2"/>
              </a:rPr>
              <a:t>: </a:t>
            </a:r>
            <a:r>
              <a:rPr lang="ru-RU" altLang="en-US" dirty="0">
                <a:sym typeface="Symbol" panose="05050102010706020507" pitchFamily="18" charset="2"/>
              </a:rPr>
              <a:t>функция перехода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ru-RU" altLang="en-US" sz="2400" dirty="0"/>
              <a:t>Различие</a:t>
            </a:r>
            <a:r>
              <a:rPr lang="en-US" altLang="en-US" sz="2400" dirty="0"/>
              <a:t>: </a:t>
            </a:r>
            <a:r>
              <a:rPr lang="ru-RU" altLang="en-US" sz="2400" dirty="0"/>
              <a:t>алфавит 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</a:t>
            </a:r>
            <a:r>
              <a:rPr lang="en-US" altLang="en-US" sz="2400" dirty="0"/>
              <a:t>) FST </a:t>
            </a:r>
            <a:r>
              <a:rPr lang="ru-RU" altLang="en-US" sz="2400" dirty="0"/>
              <a:t>состоит из сложных символов </a:t>
            </a:r>
            <a:r>
              <a:rPr lang="en-US" altLang="en-US" sz="2400" dirty="0"/>
              <a:t>(e.g., X:Y)</a:t>
            </a:r>
          </a:p>
          <a:p>
            <a:pPr lvl="1">
              <a:defRPr/>
            </a:pPr>
            <a:r>
              <a:rPr lang="en-US" altLang="en-US" dirty="0"/>
              <a:t>FSA: </a:t>
            </a:r>
            <a:r>
              <a:rPr lang="en-US" altLang="en-US" dirty="0">
                <a:sym typeface="Symbol" panose="05050102010706020507" pitchFamily="18" charset="2"/>
              </a:rPr>
              <a:t> = </a:t>
            </a:r>
            <a:r>
              <a:rPr lang="ru-RU" altLang="en-US" dirty="0">
                <a:sym typeface="Symbol" panose="05050102010706020507" pitchFamily="18" charset="2"/>
              </a:rPr>
              <a:t>конечный набор символов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FST: </a:t>
            </a:r>
            <a:r>
              <a:rPr lang="en-US" altLang="en-US" dirty="0">
                <a:sym typeface="Symbol" panose="05050102010706020507" pitchFamily="18" charset="2"/>
              </a:rPr>
              <a:t> =</a:t>
            </a:r>
            <a:r>
              <a:rPr lang="ru-RU" altLang="en-US" dirty="0">
                <a:sym typeface="Symbol" panose="05050102010706020507" pitchFamily="18" charset="2"/>
              </a:rPr>
              <a:t>конечный алфавит пар символов</a:t>
            </a:r>
            <a:endParaRPr lang="en-US" altLang="en-US" dirty="0"/>
          </a:p>
          <a:p>
            <a:pPr>
              <a:defRPr/>
            </a:pPr>
            <a:r>
              <a:rPr lang="ru-RU" altLang="en-US" sz="2400" dirty="0"/>
              <a:t>Если у нас есть символ, которому соответствует идентичный символ </a:t>
            </a:r>
            <a:r>
              <a:rPr lang="en-US" altLang="en-US" sz="2400" dirty="0"/>
              <a:t>X:X, </a:t>
            </a:r>
            <a:r>
              <a:rPr lang="ru-RU" altLang="en-US" sz="2400" dirty="0"/>
              <a:t>пишут</a:t>
            </a:r>
            <a:r>
              <a:rPr lang="en-US" altLang="en-US" sz="2400" dirty="0"/>
              <a:t> X</a:t>
            </a:r>
            <a:endParaRPr lang="el-G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857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ФРАГМЕНТ АНГЛИЙСКОЙ ГЛАГОЛЬНОЙ СИСТЕМЫ: КОНЕЧНЫЙ ПРЕОБРАЗОВАТЕЛЬ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81200" y="60706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200" dirty="0" err="1">
                <a:latin typeface="Arial" panose="020B0604020202020204" pitchFamily="34" charset="0"/>
              </a:rPr>
              <a:t>Martin&amp;Jurafski</a:t>
            </a:r>
            <a:endParaRPr lang="ru-RU" altLang="en-US" sz="1200" dirty="0">
              <a:latin typeface="Arial" panose="020B0604020202020204" pitchFamily="34" charset="0"/>
            </a:endParaRPr>
          </a:p>
        </p:txBody>
      </p:sp>
      <p:sp>
        <p:nvSpPr>
          <p:cNvPr id="5431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5922B-C083-4CCC-AB14-1FCE7785BAA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2351089" y="364490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3863975" y="2708276"/>
            <a:ext cx="7191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79253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63975" y="3789363"/>
            <a:ext cx="5032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656138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519738" y="27082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6383339" y="2205039"/>
            <a:ext cx="11525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383339" y="2708276"/>
            <a:ext cx="1152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727576" y="3716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735639" y="3716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743701" y="3716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440238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5375276" y="46529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383338" y="46529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Oval 22"/>
          <p:cNvSpPr>
            <a:spLocks noChangeArrowheads="1"/>
          </p:cNvSpPr>
          <p:nvPr/>
        </p:nvSpPr>
        <p:spPr bwMode="auto">
          <a:xfrm>
            <a:off x="2927350" y="3357563"/>
            <a:ext cx="865188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4291" name="Line 23"/>
          <p:cNvSpPr>
            <a:spLocks noChangeShapeType="1"/>
          </p:cNvSpPr>
          <p:nvPr/>
        </p:nvSpPr>
        <p:spPr bwMode="auto">
          <a:xfrm>
            <a:off x="3719514" y="3573464"/>
            <a:ext cx="730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Rectangle 24"/>
          <p:cNvSpPr>
            <a:spLocks noChangeArrowheads="1"/>
          </p:cNvSpPr>
          <p:nvPr/>
        </p:nvSpPr>
        <p:spPr bwMode="auto">
          <a:xfrm>
            <a:off x="2855913" y="3678238"/>
            <a:ext cx="1008062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4293" name="Line 25"/>
          <p:cNvSpPr>
            <a:spLocks noChangeShapeType="1"/>
          </p:cNvSpPr>
          <p:nvPr/>
        </p:nvSpPr>
        <p:spPr bwMode="auto">
          <a:xfrm>
            <a:off x="3000375" y="3644901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6"/>
          <p:cNvSpPr>
            <a:spLocks noChangeShapeType="1"/>
          </p:cNvSpPr>
          <p:nvPr/>
        </p:nvSpPr>
        <p:spPr bwMode="auto">
          <a:xfrm flipV="1">
            <a:off x="3432176" y="3716339"/>
            <a:ext cx="360363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Text Box 28"/>
          <p:cNvSpPr txBox="1">
            <a:spLocks noChangeArrowheads="1"/>
          </p:cNvSpPr>
          <p:nvPr/>
        </p:nvSpPr>
        <p:spPr bwMode="auto">
          <a:xfrm>
            <a:off x="2424113" y="31416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</a:t>
            </a:r>
            <a:endParaRPr lang="ru-RU" altLang="en-US" sz="1800"/>
          </a:p>
        </p:txBody>
      </p:sp>
      <p:sp>
        <p:nvSpPr>
          <p:cNvPr id="54296" name="Text Box 29"/>
          <p:cNvSpPr txBox="1">
            <a:spLocks noChangeArrowheads="1"/>
          </p:cNvSpPr>
          <p:nvPr/>
        </p:nvSpPr>
        <p:spPr bwMode="auto">
          <a:xfrm>
            <a:off x="3071813" y="2997201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Ø</a:t>
            </a:r>
          </a:p>
        </p:txBody>
      </p:sp>
      <p:sp>
        <p:nvSpPr>
          <p:cNvPr id="54297" name="Text Box 30"/>
          <p:cNvSpPr txBox="1">
            <a:spLocks noChangeArrowheads="1"/>
          </p:cNvSpPr>
          <p:nvPr/>
        </p:nvSpPr>
        <p:spPr bwMode="auto">
          <a:xfrm>
            <a:off x="2782888" y="393382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endParaRPr lang="ru-RU" altLang="en-US" sz="1800"/>
          </a:p>
        </p:txBody>
      </p:sp>
      <p:sp>
        <p:nvSpPr>
          <p:cNvPr id="54298" name="Text Box 31"/>
          <p:cNvSpPr txBox="1">
            <a:spLocks noChangeArrowheads="1"/>
          </p:cNvSpPr>
          <p:nvPr/>
        </p:nvSpPr>
        <p:spPr bwMode="auto">
          <a:xfrm>
            <a:off x="3359150" y="393382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</a:t>
            </a:r>
            <a:endParaRPr lang="ru-RU" altLang="en-US" sz="1800"/>
          </a:p>
        </p:txBody>
      </p:sp>
      <p:sp>
        <p:nvSpPr>
          <p:cNvPr id="54299" name="Text Box 32"/>
          <p:cNvSpPr txBox="1">
            <a:spLocks noChangeArrowheads="1"/>
          </p:cNvSpPr>
          <p:nvPr/>
        </p:nvSpPr>
        <p:spPr bwMode="auto">
          <a:xfrm>
            <a:off x="3792538" y="292417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</a:t>
            </a:r>
            <a:endParaRPr lang="ru-RU" altLang="en-US" sz="1800"/>
          </a:p>
        </p:txBody>
      </p:sp>
      <p:sp>
        <p:nvSpPr>
          <p:cNvPr id="54300" name="Text Box 33"/>
          <p:cNvSpPr txBox="1">
            <a:spLocks noChangeArrowheads="1"/>
          </p:cNvSpPr>
          <p:nvPr/>
        </p:nvSpPr>
        <p:spPr bwMode="auto">
          <a:xfrm>
            <a:off x="4727575" y="22050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</a:t>
            </a:r>
            <a:endParaRPr lang="ru-RU" altLang="en-US" sz="1800"/>
          </a:p>
        </p:txBody>
      </p:sp>
      <p:sp>
        <p:nvSpPr>
          <p:cNvPr id="54301" name="Text Box 34"/>
          <p:cNvSpPr txBox="1">
            <a:spLocks noChangeArrowheads="1"/>
          </p:cNvSpPr>
          <p:nvPr/>
        </p:nvSpPr>
        <p:spPr bwMode="auto">
          <a:xfrm>
            <a:off x="5519738" y="22050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  <a:endParaRPr lang="ru-RU" altLang="en-US" sz="1800"/>
          </a:p>
        </p:txBody>
      </p:sp>
      <p:sp>
        <p:nvSpPr>
          <p:cNvPr id="54302" name="Text Box 35"/>
          <p:cNvSpPr txBox="1">
            <a:spLocks noChangeArrowheads="1"/>
          </p:cNvSpPr>
          <p:nvPr/>
        </p:nvSpPr>
        <p:spPr bwMode="auto">
          <a:xfrm>
            <a:off x="6600825" y="19891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Inf: Ø </a:t>
            </a:r>
            <a:endParaRPr lang="ru-RU" altLang="en-US" sz="1800"/>
          </a:p>
        </p:txBody>
      </p:sp>
      <p:sp>
        <p:nvSpPr>
          <p:cNvPr id="54303" name="Text Box 38"/>
          <p:cNvSpPr txBox="1">
            <a:spLocks noChangeArrowheads="1"/>
          </p:cNvSpPr>
          <p:nvPr/>
        </p:nvSpPr>
        <p:spPr bwMode="auto">
          <a:xfrm>
            <a:off x="7175501" y="2492376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3PSg: s</a:t>
            </a:r>
            <a:endParaRPr lang="ru-RU" altLang="en-US" sz="1800"/>
          </a:p>
        </p:txBody>
      </p:sp>
      <p:sp>
        <p:nvSpPr>
          <p:cNvPr id="54304" name="Text Box 39"/>
          <p:cNvSpPr txBox="1">
            <a:spLocks noChangeArrowheads="1"/>
          </p:cNvSpPr>
          <p:nvPr/>
        </p:nvSpPr>
        <p:spPr bwMode="auto">
          <a:xfrm>
            <a:off x="4295775" y="3213101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i:a</a:t>
            </a:r>
            <a:endParaRPr lang="ru-RU" altLang="en-US" sz="1800"/>
          </a:p>
        </p:txBody>
      </p:sp>
      <p:sp>
        <p:nvSpPr>
          <p:cNvPr id="54305" name="Text Box 40"/>
          <p:cNvSpPr txBox="1">
            <a:spLocks noChangeArrowheads="1"/>
          </p:cNvSpPr>
          <p:nvPr/>
        </p:nvSpPr>
        <p:spPr bwMode="auto">
          <a:xfrm>
            <a:off x="4079875" y="393382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i:u</a:t>
            </a:r>
            <a:endParaRPr lang="ru-RU" altLang="en-US" sz="1800"/>
          </a:p>
        </p:txBody>
      </p:sp>
      <p:sp>
        <p:nvSpPr>
          <p:cNvPr id="54306" name="Text Box 41"/>
          <p:cNvSpPr txBox="1">
            <a:spLocks noChangeArrowheads="1"/>
          </p:cNvSpPr>
          <p:nvPr/>
        </p:nvSpPr>
        <p:spPr bwMode="auto">
          <a:xfrm>
            <a:off x="4656138" y="414972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</a:t>
            </a:r>
            <a:endParaRPr lang="ru-RU" altLang="en-US" sz="1800"/>
          </a:p>
        </p:txBody>
      </p:sp>
      <p:sp>
        <p:nvSpPr>
          <p:cNvPr id="54307" name="Text Box 42"/>
          <p:cNvSpPr txBox="1">
            <a:spLocks noChangeArrowheads="1"/>
          </p:cNvSpPr>
          <p:nvPr/>
        </p:nvSpPr>
        <p:spPr bwMode="auto">
          <a:xfrm>
            <a:off x="4943475" y="3213101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</a:t>
            </a:r>
            <a:endParaRPr lang="ru-RU" altLang="en-US" sz="1800"/>
          </a:p>
        </p:txBody>
      </p:sp>
      <p:sp>
        <p:nvSpPr>
          <p:cNvPr id="54308" name="Text Box 43"/>
          <p:cNvSpPr txBox="1">
            <a:spLocks noChangeArrowheads="1"/>
          </p:cNvSpPr>
          <p:nvPr/>
        </p:nvSpPr>
        <p:spPr bwMode="auto">
          <a:xfrm>
            <a:off x="5880100" y="3213101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  <a:endParaRPr lang="ru-RU" altLang="en-US" sz="1800"/>
          </a:p>
        </p:txBody>
      </p:sp>
      <p:sp>
        <p:nvSpPr>
          <p:cNvPr id="54309" name="Text Box 44"/>
          <p:cNvSpPr txBox="1">
            <a:spLocks noChangeArrowheads="1"/>
          </p:cNvSpPr>
          <p:nvPr/>
        </p:nvSpPr>
        <p:spPr bwMode="auto">
          <a:xfrm>
            <a:off x="7032625" y="3213101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Past:Ø</a:t>
            </a:r>
            <a:endParaRPr lang="ru-RU" altLang="en-US" sz="1800"/>
          </a:p>
        </p:txBody>
      </p:sp>
      <p:sp>
        <p:nvSpPr>
          <p:cNvPr id="54310" name="Text Box 45"/>
          <p:cNvSpPr txBox="1">
            <a:spLocks noChangeArrowheads="1"/>
          </p:cNvSpPr>
          <p:nvPr/>
        </p:nvSpPr>
        <p:spPr bwMode="auto">
          <a:xfrm>
            <a:off x="5591175" y="414972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  <a:endParaRPr lang="ru-RU" altLang="en-US" sz="1800"/>
          </a:p>
        </p:txBody>
      </p:sp>
      <p:sp>
        <p:nvSpPr>
          <p:cNvPr id="54311" name="Text Box 46"/>
          <p:cNvSpPr txBox="1">
            <a:spLocks noChangeArrowheads="1"/>
          </p:cNvSpPr>
          <p:nvPr/>
        </p:nvSpPr>
        <p:spPr bwMode="auto">
          <a:xfrm>
            <a:off x="6600825" y="4149726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PP: Ø</a:t>
            </a:r>
            <a:endParaRPr lang="ru-RU" altLang="en-US" sz="1800"/>
          </a:p>
        </p:txBody>
      </p:sp>
    </p:spTree>
    <p:extLst>
      <p:ext uri="{BB962C8B-B14F-4D97-AF65-F5344CB8AC3E}">
        <p14:creationId xmlns:p14="http://schemas.microsoft.com/office/powerpoint/2010/main" val="127923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LEX-FST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322" y="1480770"/>
            <a:ext cx="7049070" cy="121956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Lets allow</a:t>
            </a:r>
            <a:r>
              <a:rPr lang="en-US" altLang="en-US" sz="2400" dirty="0">
                <a:sym typeface="Symbol" panose="05050102010706020507" pitchFamily="18" charset="2"/>
              </a:rPr>
              <a:t></a:t>
            </a:r>
            <a:r>
              <a:rPr lang="en-US" altLang="en-US" sz="2400" b="1" dirty="0">
                <a:sym typeface="Symbol" panose="05050102010706020507" pitchFamily="18" charset="2"/>
              </a:rPr>
              <a:t></a:t>
            </a:r>
            <a:r>
              <a:rPr lang="en-US" altLang="en-US" sz="2400" dirty="0"/>
              <a:t> to pad the tape</a:t>
            </a:r>
          </a:p>
          <a:p>
            <a:pPr lvl="1">
              <a:defRPr/>
            </a:pPr>
            <a:r>
              <a:rPr lang="en-US" altLang="en-US" dirty="0"/>
              <a:t>Then, we won’t force both tapes to have same length</a:t>
            </a:r>
          </a:p>
          <a:p>
            <a:pPr>
              <a:defRPr/>
            </a:pPr>
            <a:r>
              <a:rPr lang="en-US" altLang="en-US" sz="2400" dirty="0"/>
              <a:t>Also, let’s pretend we’re generating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350" dirty="0"/>
          </a:p>
          <a:p>
            <a:pPr>
              <a:defRPr/>
            </a:pPr>
            <a:endParaRPr lang="en-US" altLang="en-US" sz="1350" dirty="0"/>
          </a:p>
        </p:txBody>
      </p:sp>
      <p:graphicFrame>
        <p:nvGraphicFramePr>
          <p:cNvPr id="410715" name="Group 91"/>
          <p:cNvGraphicFramePr>
            <a:graphicFrameLocks noGrp="1"/>
          </p:cNvGraphicFramePr>
          <p:nvPr/>
        </p:nvGraphicFramePr>
        <p:xfrm>
          <a:off x="2815828" y="2862879"/>
          <a:ext cx="3664744" cy="954861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6122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+N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+PL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39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0725" name="Group 101"/>
          <p:cNvGraphicFramePr>
            <a:graphicFrameLocks noGrp="1"/>
          </p:cNvGraphicFramePr>
          <p:nvPr/>
        </p:nvGraphicFramePr>
        <p:xfrm>
          <a:off x="2796510" y="4055453"/>
          <a:ext cx="4171950" cy="777478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739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+N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+PL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39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endParaRPr kumimoji="0" lang="en-US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0712" name="Group 88"/>
          <p:cNvGraphicFramePr>
            <a:graphicFrameLocks noGrp="1"/>
          </p:cNvGraphicFramePr>
          <p:nvPr/>
        </p:nvGraphicFramePr>
        <p:xfrm>
          <a:off x="2787633" y="5256403"/>
          <a:ext cx="3943350" cy="77747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739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+N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+PL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39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9144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133" name="Text Box 76"/>
          <p:cNvSpPr txBox="1">
            <a:spLocks noChangeArrowheads="1"/>
          </p:cNvSpPr>
          <p:nvPr/>
        </p:nvSpPr>
        <p:spPr bwMode="auto">
          <a:xfrm>
            <a:off x="7997964" y="3292258"/>
            <a:ext cx="1768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Lexical Tape</a:t>
            </a:r>
          </a:p>
        </p:txBody>
      </p:sp>
      <p:sp>
        <p:nvSpPr>
          <p:cNvPr id="45134" name="Text Box 77"/>
          <p:cNvSpPr txBox="1">
            <a:spLocks noChangeArrowheads="1"/>
          </p:cNvSpPr>
          <p:nvPr/>
        </p:nvSpPr>
        <p:spPr bwMode="auto">
          <a:xfrm>
            <a:off x="7251353" y="4100965"/>
            <a:ext cx="2400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Intermediate Tape</a:t>
            </a:r>
          </a:p>
        </p:txBody>
      </p:sp>
      <p:sp>
        <p:nvSpPr>
          <p:cNvPr id="45135" name="Oval 78"/>
          <p:cNvSpPr>
            <a:spLocks noChangeArrowheads="1"/>
          </p:cNvSpPr>
          <p:nvPr/>
        </p:nvSpPr>
        <p:spPr bwMode="auto">
          <a:xfrm>
            <a:off x="4667250" y="3434988"/>
            <a:ext cx="285750" cy="3429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45136" name="Oval 79"/>
          <p:cNvSpPr>
            <a:spLocks noChangeArrowheads="1"/>
          </p:cNvSpPr>
          <p:nvPr/>
        </p:nvSpPr>
        <p:spPr bwMode="auto">
          <a:xfrm>
            <a:off x="6148239" y="3458151"/>
            <a:ext cx="285750" cy="400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45137" name="Line 80"/>
          <p:cNvSpPr>
            <a:spLocks noChangeShapeType="1"/>
          </p:cNvSpPr>
          <p:nvPr/>
        </p:nvSpPr>
        <p:spPr bwMode="auto">
          <a:xfrm flipV="1">
            <a:off x="4955976" y="2822417"/>
            <a:ext cx="2436168" cy="78036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138" name="Line 81"/>
          <p:cNvSpPr>
            <a:spLocks noChangeShapeType="1"/>
          </p:cNvSpPr>
          <p:nvPr/>
        </p:nvSpPr>
        <p:spPr bwMode="auto">
          <a:xfrm flipV="1">
            <a:off x="6471484" y="3150393"/>
            <a:ext cx="1424716" cy="48697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139" name="Text Box 82"/>
          <p:cNvSpPr txBox="1">
            <a:spLocks noChangeArrowheads="1"/>
          </p:cNvSpPr>
          <p:nvPr/>
        </p:nvSpPr>
        <p:spPr bwMode="auto">
          <a:xfrm>
            <a:off x="7353300" y="2514601"/>
            <a:ext cx="30631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Morpheme Boundary</a:t>
            </a:r>
          </a:p>
        </p:txBody>
      </p:sp>
      <p:sp>
        <p:nvSpPr>
          <p:cNvPr id="45140" name="Text Box 83"/>
          <p:cNvSpPr txBox="1">
            <a:spLocks noChangeArrowheads="1"/>
          </p:cNvSpPr>
          <p:nvPr/>
        </p:nvSpPr>
        <p:spPr bwMode="auto">
          <a:xfrm>
            <a:off x="7812123" y="2878715"/>
            <a:ext cx="26627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Word-Final Boundary</a:t>
            </a:r>
          </a:p>
        </p:txBody>
      </p:sp>
      <p:pic>
        <p:nvPicPr>
          <p:cNvPr id="45141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10374" r="4880" b="3882"/>
          <a:stretch>
            <a:fillRect/>
          </a:stretch>
        </p:blipFill>
        <p:spPr bwMode="auto">
          <a:xfrm>
            <a:off x="7244933" y="4785717"/>
            <a:ext cx="2571750" cy="13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55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4648200" y="5543550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C01C35C-8353-467E-BD73-79A47530D290}" type="slidenum">
              <a:rPr lang="ar-SA" altLang="en-US" sz="900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Some English Spelling Rules</a:t>
            </a:r>
          </a:p>
        </p:txBody>
      </p:sp>
      <p:graphicFrame>
        <p:nvGraphicFramePr>
          <p:cNvPr id="428063" name="Group 31"/>
          <p:cNvGraphicFramePr>
            <a:graphicFrameLocks noGrp="1"/>
          </p:cNvGraphicFramePr>
          <p:nvPr/>
        </p:nvGraphicFramePr>
        <p:xfrm>
          <a:off x="3295650" y="2400301"/>
          <a:ext cx="5943600" cy="2739643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Consonant doubling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Beg / Begging / Begged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 deletion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Make / Making  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 insertion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Watch / Watches 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Y replacement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Try / Tries 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K Insertion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Panic / Panicked 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2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FST for the E-insertion Rule</a:t>
            </a:r>
            <a:endParaRPr lang="en-GB" dirty="0"/>
          </a:p>
        </p:txBody>
      </p:sp>
      <p:grpSp>
        <p:nvGrpSpPr>
          <p:cNvPr id="56323" name="Группа 1"/>
          <p:cNvGrpSpPr>
            <a:grpSpLocks/>
          </p:cNvGrpSpPr>
          <p:nvPr/>
        </p:nvGrpSpPr>
        <p:grpSpPr bwMode="auto">
          <a:xfrm>
            <a:off x="2279577" y="1556792"/>
            <a:ext cx="6831657" cy="3939166"/>
            <a:chOff x="2089150" y="1966118"/>
            <a:chExt cx="7848603" cy="4511976"/>
          </a:xfrm>
        </p:grpSpPr>
        <p:sp>
          <p:nvSpPr>
            <p:cNvPr id="56325" name="Oval 3"/>
            <p:cNvSpPr>
              <a:spLocks noChangeArrowheads="1"/>
            </p:cNvSpPr>
            <p:nvPr/>
          </p:nvSpPr>
          <p:spPr bwMode="auto">
            <a:xfrm>
              <a:off x="2698750" y="4114800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q0</a:t>
              </a:r>
              <a:endParaRPr lang="en-GB" altLang="en-US" sz="2000" dirty="0"/>
            </a:p>
          </p:txBody>
        </p:sp>
        <p:sp>
          <p:nvSpPr>
            <p:cNvPr id="56326" name="Oval 5"/>
            <p:cNvSpPr>
              <a:spLocks noChangeArrowheads="1"/>
            </p:cNvSpPr>
            <p:nvPr/>
          </p:nvSpPr>
          <p:spPr bwMode="auto">
            <a:xfrm>
              <a:off x="7096066" y="4072863"/>
              <a:ext cx="685800" cy="68579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q3</a:t>
              </a:r>
              <a:endParaRPr lang="en-GB" altLang="en-US" sz="2000" dirty="0"/>
            </a:p>
          </p:txBody>
        </p:sp>
        <p:sp>
          <p:nvSpPr>
            <p:cNvPr id="56327" name="Oval 6"/>
            <p:cNvSpPr>
              <a:spLocks noChangeArrowheads="1"/>
            </p:cNvSpPr>
            <p:nvPr/>
          </p:nvSpPr>
          <p:spPr bwMode="auto">
            <a:xfrm>
              <a:off x="8566150" y="4114800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q4</a:t>
              </a:r>
              <a:endParaRPr lang="en-GB" altLang="en-US" sz="2000" dirty="0"/>
            </a:p>
          </p:txBody>
        </p:sp>
        <p:sp>
          <p:nvSpPr>
            <p:cNvPr id="56328" name="Oval 7"/>
            <p:cNvSpPr>
              <a:spLocks noChangeArrowheads="1"/>
            </p:cNvSpPr>
            <p:nvPr/>
          </p:nvSpPr>
          <p:spPr bwMode="auto">
            <a:xfrm>
              <a:off x="5594350" y="2819400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q5</a:t>
              </a:r>
              <a:endParaRPr lang="en-GB" altLang="en-US" sz="2000" dirty="0"/>
            </a:p>
          </p:txBody>
        </p:sp>
        <p:sp>
          <p:nvSpPr>
            <p:cNvPr id="56329" name="Oval 8"/>
            <p:cNvSpPr>
              <a:spLocks noChangeArrowheads="1"/>
            </p:cNvSpPr>
            <p:nvPr/>
          </p:nvSpPr>
          <p:spPr bwMode="auto">
            <a:xfrm>
              <a:off x="2774950" y="4191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56330" name="Oval 9"/>
            <p:cNvSpPr>
              <a:spLocks noChangeArrowheads="1"/>
            </p:cNvSpPr>
            <p:nvPr/>
          </p:nvSpPr>
          <p:spPr bwMode="auto">
            <a:xfrm>
              <a:off x="4070350" y="4114800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1350"/>
                <a:t>q1</a:t>
              </a:r>
              <a:endParaRPr lang="en-GB" altLang="en-US" sz="1350"/>
            </a:p>
          </p:txBody>
        </p:sp>
        <p:sp>
          <p:nvSpPr>
            <p:cNvPr id="56331" name="Oval 10"/>
            <p:cNvSpPr>
              <a:spLocks noChangeArrowheads="1"/>
            </p:cNvSpPr>
            <p:nvPr/>
          </p:nvSpPr>
          <p:spPr bwMode="auto">
            <a:xfrm>
              <a:off x="4146550" y="4191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sp>
          <p:nvSpPr>
            <p:cNvPr id="56332" name="Oval 11"/>
            <p:cNvSpPr>
              <a:spLocks noChangeArrowheads="1"/>
            </p:cNvSpPr>
            <p:nvPr/>
          </p:nvSpPr>
          <p:spPr bwMode="auto">
            <a:xfrm>
              <a:off x="5594350" y="4114800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q2</a:t>
              </a:r>
              <a:endParaRPr lang="en-GB" altLang="en-US" sz="2000" dirty="0"/>
            </a:p>
          </p:txBody>
        </p:sp>
        <p:sp>
          <p:nvSpPr>
            <p:cNvPr id="56333" name="Oval 12"/>
            <p:cNvSpPr>
              <a:spLocks noChangeArrowheads="1"/>
            </p:cNvSpPr>
            <p:nvPr/>
          </p:nvSpPr>
          <p:spPr bwMode="auto">
            <a:xfrm>
              <a:off x="5670550" y="4191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  <p:cxnSp>
          <p:nvCxnSpPr>
            <p:cNvPr id="56334" name="AutoShape 13"/>
            <p:cNvCxnSpPr>
              <a:cxnSpLocks noChangeShapeType="1"/>
              <a:stCxn id="56326" idx="6"/>
              <a:endCxn id="56327" idx="2"/>
            </p:cNvCxnSpPr>
            <p:nvPr/>
          </p:nvCxnSpPr>
          <p:spPr bwMode="auto">
            <a:xfrm>
              <a:off x="7804150" y="445770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5" name="AutoShape 15"/>
            <p:cNvCxnSpPr>
              <a:cxnSpLocks noChangeShapeType="1"/>
              <a:stCxn id="56332" idx="6"/>
              <a:endCxn id="56326" idx="2"/>
            </p:cNvCxnSpPr>
            <p:nvPr/>
          </p:nvCxnSpPr>
          <p:spPr bwMode="auto">
            <a:xfrm>
              <a:off x="6280150" y="4457700"/>
              <a:ext cx="838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AutoShape 16"/>
            <p:cNvCxnSpPr>
              <a:cxnSpLocks noChangeShapeType="1"/>
              <a:stCxn id="56330" idx="7"/>
              <a:endCxn id="56332" idx="1"/>
            </p:cNvCxnSpPr>
            <p:nvPr/>
          </p:nvCxnSpPr>
          <p:spPr bwMode="auto">
            <a:xfrm rot="5400000" flipV="1">
              <a:off x="5174458" y="3696495"/>
              <a:ext cx="1587" cy="1038225"/>
            </a:xfrm>
            <a:prstGeom prst="curvedConnector3">
              <a:avLst>
                <a:gd name="adj1" fmla="val -12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7" name="AutoShape 18"/>
            <p:cNvCxnSpPr>
              <a:cxnSpLocks noChangeShapeType="1"/>
              <a:stCxn id="56330" idx="3"/>
              <a:endCxn id="56325" idx="5"/>
            </p:cNvCxnSpPr>
            <p:nvPr/>
          </p:nvCxnSpPr>
          <p:spPr bwMode="auto">
            <a:xfrm rot="5400000">
              <a:off x="3726658" y="4258470"/>
              <a:ext cx="1587" cy="885825"/>
            </a:xfrm>
            <a:prstGeom prst="curvedConnector3">
              <a:avLst>
                <a:gd name="adj1" fmla="val 134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8" name="AutoShape 19"/>
            <p:cNvCxnSpPr>
              <a:cxnSpLocks noChangeShapeType="1"/>
              <a:stCxn id="56332" idx="3"/>
              <a:endCxn id="56330" idx="5"/>
            </p:cNvCxnSpPr>
            <p:nvPr/>
          </p:nvCxnSpPr>
          <p:spPr bwMode="auto">
            <a:xfrm rot="5400000">
              <a:off x="5174458" y="4182270"/>
              <a:ext cx="1587" cy="1038225"/>
            </a:xfrm>
            <a:prstGeom prst="curvedConnector3">
              <a:avLst>
                <a:gd name="adj1" fmla="val 126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9" name="AutoShape 21"/>
            <p:cNvCxnSpPr>
              <a:cxnSpLocks noChangeShapeType="1"/>
              <a:stCxn id="56332" idx="0"/>
              <a:endCxn id="56328" idx="4"/>
            </p:cNvCxnSpPr>
            <p:nvPr/>
          </p:nvCxnSpPr>
          <p:spPr bwMode="auto">
            <a:xfrm rot="-5400000">
              <a:off x="5632450" y="38100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0" name="AutoShape 22"/>
            <p:cNvCxnSpPr>
              <a:cxnSpLocks noChangeShapeType="1"/>
              <a:stCxn id="56328" idx="5"/>
              <a:endCxn id="56332" idx="7"/>
            </p:cNvCxnSpPr>
            <p:nvPr/>
          </p:nvCxnSpPr>
          <p:spPr bwMode="auto">
            <a:xfrm rot="5400000">
              <a:off x="5775326" y="3810001"/>
              <a:ext cx="8096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1" name="AutoShape 23"/>
            <p:cNvCxnSpPr>
              <a:cxnSpLocks noChangeShapeType="1"/>
              <a:stCxn id="56325" idx="1"/>
              <a:endCxn id="56325" idx="7"/>
            </p:cNvCxnSpPr>
            <p:nvPr/>
          </p:nvCxnSpPr>
          <p:spPr bwMode="auto">
            <a:xfrm rot="5400000" flipV="1">
              <a:off x="3040858" y="3972720"/>
              <a:ext cx="1587" cy="485775"/>
            </a:xfrm>
            <a:prstGeom prst="curvedConnector3">
              <a:avLst>
                <a:gd name="adj1" fmla="val -381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2" name="AutoShape 24"/>
            <p:cNvCxnSpPr>
              <a:cxnSpLocks noChangeShapeType="1"/>
              <a:stCxn id="56325" idx="7"/>
              <a:endCxn id="56330" idx="1"/>
            </p:cNvCxnSpPr>
            <p:nvPr/>
          </p:nvCxnSpPr>
          <p:spPr bwMode="auto">
            <a:xfrm rot="5400000" flipV="1">
              <a:off x="3726658" y="3772695"/>
              <a:ext cx="1587" cy="885825"/>
            </a:xfrm>
            <a:prstGeom prst="curvedConnector3">
              <a:avLst>
                <a:gd name="adj1" fmla="val -12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AutoShape 25"/>
            <p:cNvCxnSpPr>
              <a:cxnSpLocks noChangeShapeType="1"/>
              <a:stCxn id="56330" idx="1"/>
              <a:endCxn id="56330" idx="7"/>
            </p:cNvCxnSpPr>
            <p:nvPr/>
          </p:nvCxnSpPr>
          <p:spPr bwMode="auto">
            <a:xfrm rot="5400000" flipV="1">
              <a:off x="4412458" y="3972720"/>
              <a:ext cx="1587" cy="485775"/>
            </a:xfrm>
            <a:prstGeom prst="curvedConnector3">
              <a:avLst>
                <a:gd name="adj1" fmla="val -397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26"/>
            <p:cNvCxnSpPr>
              <a:cxnSpLocks noChangeShapeType="1"/>
            </p:cNvCxnSpPr>
            <p:nvPr/>
          </p:nvCxnSpPr>
          <p:spPr bwMode="auto">
            <a:xfrm rot="5400000">
              <a:off x="4758531" y="3263623"/>
              <a:ext cx="809625" cy="103822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5" name="AutoShape 27"/>
            <p:cNvCxnSpPr>
              <a:cxnSpLocks noChangeShapeType="1"/>
              <a:stCxn id="56328" idx="2"/>
              <a:endCxn id="56325" idx="0"/>
            </p:cNvCxnSpPr>
            <p:nvPr/>
          </p:nvCxnSpPr>
          <p:spPr bwMode="auto">
            <a:xfrm rot="10800000" flipV="1">
              <a:off x="3041650" y="3162300"/>
              <a:ext cx="2552700" cy="952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6" name="AutoShape 28"/>
            <p:cNvCxnSpPr>
              <a:cxnSpLocks noChangeShapeType="1"/>
              <a:stCxn id="56332" idx="4"/>
              <a:endCxn id="56325" idx="4"/>
            </p:cNvCxnSpPr>
            <p:nvPr/>
          </p:nvCxnSpPr>
          <p:spPr bwMode="auto">
            <a:xfrm rot="5400000">
              <a:off x="4488656" y="3353594"/>
              <a:ext cx="1588" cy="2895600"/>
            </a:xfrm>
            <a:prstGeom prst="curvedConnector3">
              <a:avLst>
                <a:gd name="adj1" fmla="val 331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7" name="AutoShape 29"/>
            <p:cNvCxnSpPr>
              <a:cxnSpLocks noChangeShapeType="1"/>
              <a:stCxn id="56327" idx="4"/>
              <a:endCxn id="56325" idx="3"/>
            </p:cNvCxnSpPr>
            <p:nvPr/>
          </p:nvCxnSpPr>
          <p:spPr bwMode="auto">
            <a:xfrm rot="16200000" flipV="1">
              <a:off x="5803901" y="1695451"/>
              <a:ext cx="100012" cy="6110287"/>
            </a:xfrm>
            <a:prstGeom prst="curvedConnector3">
              <a:avLst>
                <a:gd name="adj1" fmla="val -1206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8" name="AutoShape 30"/>
            <p:cNvCxnSpPr>
              <a:cxnSpLocks noChangeShapeType="1"/>
              <a:endCxn id="56325" idx="2"/>
            </p:cNvCxnSpPr>
            <p:nvPr/>
          </p:nvCxnSpPr>
          <p:spPr bwMode="auto">
            <a:xfrm flipV="1">
              <a:off x="2089150" y="4457700"/>
              <a:ext cx="6096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9" name="Text Box 31"/>
            <p:cNvSpPr txBox="1">
              <a:spLocks noChangeArrowheads="1"/>
            </p:cNvSpPr>
            <p:nvPr/>
          </p:nvSpPr>
          <p:spPr bwMode="auto">
            <a:xfrm>
              <a:off x="2312003" y="2807920"/>
              <a:ext cx="552856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^:</a:t>
              </a:r>
              <a:r>
                <a:rPr lang="fi-FI" altLang="en-US" sz="2000" dirty="0">
                  <a:sym typeface="Symbol" panose="05050102010706020507" pitchFamily="18" charset="2"/>
                </a:rPr>
                <a:t></a:t>
              </a:r>
              <a:endParaRPr lang="en-GB" altLang="en-US" sz="2000" dirty="0"/>
            </a:p>
          </p:txBody>
        </p:sp>
        <p:sp>
          <p:nvSpPr>
            <p:cNvPr id="56350" name="Text Box 32"/>
            <p:cNvSpPr txBox="1">
              <a:spLocks noChangeArrowheads="1"/>
            </p:cNvSpPr>
            <p:nvPr/>
          </p:nvSpPr>
          <p:spPr bwMode="auto">
            <a:xfrm>
              <a:off x="6378576" y="4038601"/>
              <a:ext cx="528913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>
                  <a:sym typeface="Symbol" panose="05050102010706020507" pitchFamily="18" charset="2"/>
                </a:rPr>
                <a:t>:e</a:t>
              </a:r>
              <a:endParaRPr lang="en-GB" altLang="en-US" sz="2000" dirty="0"/>
            </a:p>
          </p:txBody>
        </p:sp>
        <p:sp>
          <p:nvSpPr>
            <p:cNvPr id="56351" name="Text Box 33"/>
            <p:cNvSpPr txBox="1">
              <a:spLocks noChangeArrowheads="1"/>
            </p:cNvSpPr>
            <p:nvPr/>
          </p:nvSpPr>
          <p:spPr bwMode="auto">
            <a:xfrm>
              <a:off x="6127750" y="3581400"/>
              <a:ext cx="552856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^:</a:t>
              </a:r>
              <a:r>
                <a:rPr lang="fi-FI" altLang="en-US" sz="2000" dirty="0">
                  <a:sym typeface="Symbol" panose="05050102010706020507" pitchFamily="18" charset="2"/>
                </a:rPr>
                <a:t></a:t>
              </a:r>
              <a:endParaRPr lang="en-GB" altLang="en-US" sz="2000" dirty="0"/>
            </a:p>
          </p:txBody>
        </p:sp>
        <p:sp>
          <p:nvSpPr>
            <p:cNvPr id="56352" name="Text Box 34"/>
            <p:cNvSpPr txBox="1">
              <a:spLocks noChangeArrowheads="1"/>
            </p:cNvSpPr>
            <p:nvPr/>
          </p:nvSpPr>
          <p:spPr bwMode="auto">
            <a:xfrm>
              <a:off x="4984750" y="3962400"/>
              <a:ext cx="552856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^:</a:t>
              </a:r>
              <a:r>
                <a:rPr lang="fi-FI" altLang="en-US" sz="2000" dirty="0">
                  <a:sym typeface="Symbol" panose="05050102010706020507" pitchFamily="18" charset="2"/>
                </a:rPr>
                <a:t></a:t>
              </a:r>
              <a:endParaRPr lang="en-GB" altLang="en-US" sz="2000" dirty="0"/>
            </a:p>
          </p:txBody>
        </p:sp>
        <p:sp>
          <p:nvSpPr>
            <p:cNvPr id="56353" name="Text Box 35"/>
            <p:cNvSpPr txBox="1">
              <a:spLocks noChangeArrowheads="1"/>
            </p:cNvSpPr>
            <p:nvPr/>
          </p:nvSpPr>
          <p:spPr bwMode="auto">
            <a:xfrm>
              <a:off x="4958381" y="3372653"/>
              <a:ext cx="845820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z, s, x</a:t>
              </a:r>
              <a:endParaRPr lang="en-GB" altLang="en-US" sz="2000" dirty="0"/>
            </a:p>
          </p:txBody>
        </p:sp>
        <p:sp>
          <p:nvSpPr>
            <p:cNvPr id="56354" name="Text Box 36"/>
            <p:cNvSpPr txBox="1">
              <a:spLocks noChangeArrowheads="1"/>
            </p:cNvSpPr>
            <p:nvPr/>
          </p:nvSpPr>
          <p:spPr bwMode="auto">
            <a:xfrm>
              <a:off x="4028988" y="3220415"/>
              <a:ext cx="845820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z, s, x</a:t>
              </a:r>
              <a:endParaRPr lang="en-GB" altLang="en-US" sz="2000" dirty="0"/>
            </a:p>
          </p:txBody>
        </p:sp>
        <p:sp>
          <p:nvSpPr>
            <p:cNvPr id="56355" name="Text Box 37"/>
            <p:cNvSpPr txBox="1">
              <a:spLocks noChangeArrowheads="1"/>
            </p:cNvSpPr>
            <p:nvPr/>
          </p:nvSpPr>
          <p:spPr bwMode="auto">
            <a:xfrm>
              <a:off x="3404274" y="3688898"/>
              <a:ext cx="845820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z, s, x</a:t>
              </a:r>
              <a:endParaRPr lang="en-GB" altLang="en-US" sz="2000" dirty="0"/>
            </a:p>
          </p:txBody>
        </p:sp>
        <p:sp>
          <p:nvSpPr>
            <p:cNvPr id="56356" name="Text Box 38"/>
            <p:cNvSpPr txBox="1">
              <a:spLocks noChangeArrowheads="1"/>
            </p:cNvSpPr>
            <p:nvPr/>
          </p:nvSpPr>
          <p:spPr bwMode="auto">
            <a:xfrm>
              <a:off x="7880350" y="4029005"/>
              <a:ext cx="488833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s</a:t>
              </a:r>
              <a:endParaRPr lang="en-GB" altLang="en-US" sz="2000" dirty="0"/>
            </a:p>
          </p:txBody>
        </p:sp>
        <p:sp>
          <p:nvSpPr>
            <p:cNvPr id="56357" name="Text Box 39"/>
            <p:cNvSpPr txBox="1">
              <a:spLocks noChangeArrowheads="1"/>
            </p:cNvSpPr>
            <p:nvPr/>
          </p:nvSpPr>
          <p:spPr bwMode="auto">
            <a:xfrm>
              <a:off x="2514598" y="3429001"/>
              <a:ext cx="409209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#</a:t>
              </a:r>
              <a:endParaRPr lang="en-GB" altLang="en-US" sz="2000" dirty="0"/>
            </a:p>
          </p:txBody>
        </p:sp>
        <p:sp>
          <p:nvSpPr>
            <p:cNvPr id="56358" name="Text Box 40"/>
            <p:cNvSpPr txBox="1">
              <a:spLocks noChangeArrowheads="1"/>
            </p:cNvSpPr>
            <p:nvPr/>
          </p:nvSpPr>
          <p:spPr bwMode="auto">
            <a:xfrm>
              <a:off x="2255835" y="3124199"/>
              <a:ext cx="949314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other</a:t>
              </a:r>
              <a:endParaRPr lang="en-GB" altLang="en-US" sz="2000" dirty="0"/>
            </a:p>
          </p:txBody>
        </p:sp>
        <p:sp>
          <p:nvSpPr>
            <p:cNvPr id="56359" name="Text Box 41"/>
            <p:cNvSpPr txBox="1">
              <a:spLocks noChangeArrowheads="1"/>
            </p:cNvSpPr>
            <p:nvPr/>
          </p:nvSpPr>
          <p:spPr bwMode="auto">
            <a:xfrm>
              <a:off x="4935538" y="4495799"/>
              <a:ext cx="609946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z, x</a:t>
              </a:r>
              <a:endParaRPr lang="en-GB" altLang="en-US" sz="2000" dirty="0"/>
            </a:p>
          </p:txBody>
        </p:sp>
        <p:sp>
          <p:nvSpPr>
            <p:cNvPr id="56360" name="Text Box 42"/>
            <p:cNvSpPr txBox="1">
              <a:spLocks noChangeArrowheads="1"/>
            </p:cNvSpPr>
            <p:nvPr/>
          </p:nvSpPr>
          <p:spPr bwMode="auto">
            <a:xfrm>
              <a:off x="3460751" y="4800600"/>
              <a:ext cx="1156908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#, other</a:t>
              </a:r>
              <a:endParaRPr lang="en-GB" altLang="en-US" sz="2000" dirty="0"/>
            </a:p>
          </p:txBody>
        </p:sp>
        <p:sp>
          <p:nvSpPr>
            <p:cNvPr id="56361" name="Text Box 43"/>
            <p:cNvSpPr txBox="1">
              <a:spLocks noChangeArrowheads="1"/>
            </p:cNvSpPr>
            <p:nvPr/>
          </p:nvSpPr>
          <p:spPr bwMode="auto">
            <a:xfrm>
              <a:off x="4313239" y="5257801"/>
              <a:ext cx="1156908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#, other</a:t>
              </a:r>
              <a:endParaRPr lang="en-GB" altLang="en-US" sz="2000" dirty="0"/>
            </a:p>
          </p:txBody>
        </p:sp>
        <p:sp>
          <p:nvSpPr>
            <p:cNvPr id="56362" name="Text Box 44"/>
            <p:cNvSpPr txBox="1">
              <a:spLocks noChangeArrowheads="1"/>
            </p:cNvSpPr>
            <p:nvPr/>
          </p:nvSpPr>
          <p:spPr bwMode="auto">
            <a:xfrm>
              <a:off x="6324600" y="6019802"/>
              <a:ext cx="409209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#</a:t>
              </a:r>
              <a:endParaRPr lang="en-GB" altLang="en-US" sz="2000" dirty="0"/>
            </a:p>
          </p:txBody>
        </p:sp>
        <p:sp>
          <p:nvSpPr>
            <p:cNvPr id="56363" name="Text Box 45"/>
            <p:cNvSpPr txBox="1">
              <a:spLocks noChangeArrowheads="1"/>
            </p:cNvSpPr>
            <p:nvPr/>
          </p:nvSpPr>
          <p:spPr bwMode="auto">
            <a:xfrm>
              <a:off x="3779839" y="2895600"/>
              <a:ext cx="821732" cy="45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2000" dirty="0"/>
                <a:t>other</a:t>
              </a:r>
              <a:endParaRPr lang="en-GB" altLang="en-US" sz="2000" dirty="0"/>
            </a:p>
          </p:txBody>
        </p:sp>
        <p:sp>
          <p:nvSpPr>
            <p:cNvPr id="56364" name="Text Box 46"/>
            <p:cNvSpPr txBox="1">
              <a:spLocks noChangeArrowheads="1"/>
            </p:cNvSpPr>
            <p:nvPr/>
          </p:nvSpPr>
          <p:spPr bwMode="auto">
            <a:xfrm>
              <a:off x="5670550" y="3657601"/>
              <a:ext cx="283979" cy="343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1350"/>
                <a:t>s</a:t>
              </a:r>
              <a:endParaRPr lang="en-GB" altLang="en-US" sz="1350"/>
            </a:p>
          </p:txBody>
        </p:sp>
        <p:graphicFrame>
          <p:nvGraphicFramePr>
            <p:cNvPr id="56365" name="Object 47"/>
            <p:cNvGraphicFramePr>
              <a:graphicFrameLocks noChangeAspect="1"/>
            </p:cNvGraphicFramePr>
            <p:nvPr/>
          </p:nvGraphicFramePr>
          <p:xfrm>
            <a:off x="6965955" y="2057401"/>
            <a:ext cx="2971798" cy="181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Уравнение" r:id="rId3" imgW="1143000" imgH="711200" progId="Equation.3">
                    <p:embed/>
                  </p:oleObj>
                </mc:Choice>
                <mc:Fallback>
                  <p:oleObj name="Уравнение" r:id="rId3" imgW="1143000" imgH="711200" progId="Equation.3">
                    <p:embed/>
                    <p:pic>
                      <p:nvPicPr>
                        <p:cNvPr id="5636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5955" y="2057401"/>
                          <a:ext cx="2971798" cy="1814513"/>
                        </a:xfrm>
                        <a:prstGeom prst="rect">
                          <a:avLst/>
                        </a:prstGeom>
                        <a:solidFill>
                          <a:srgbClr val="DDEAF3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6" name="Rectangle 48"/>
            <p:cNvSpPr>
              <a:spLocks noChangeArrowheads="1"/>
            </p:cNvSpPr>
            <p:nvPr/>
          </p:nvSpPr>
          <p:spPr bwMode="auto">
            <a:xfrm>
              <a:off x="6965953" y="1966118"/>
              <a:ext cx="2971800" cy="201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/>
            </a:p>
          </p:txBody>
        </p:sp>
      </p:grpSp>
      <p:sp>
        <p:nvSpPr>
          <p:cNvPr id="56324" name="TextBox 44"/>
          <p:cNvSpPr txBox="1">
            <a:spLocks noChangeArrowheads="1"/>
          </p:cNvSpPr>
          <p:nvPr/>
        </p:nvSpPr>
        <p:spPr bwMode="auto">
          <a:xfrm>
            <a:off x="1981200" y="5228935"/>
            <a:ext cx="833675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+mn-lt"/>
              </a:rPr>
              <a:t>Пример из учебника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  <a:hlinkClick r:id="rId5" tooltip="3.PDF"/>
              </a:rPr>
              <a:t>Words and transducers</a:t>
            </a:r>
            <a:r>
              <a:rPr lang="en-US" altLang="en-US" sz="1400" dirty="0">
                <a:latin typeface="+mn-lt"/>
              </a:rPr>
              <a:t/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http://people.mokk.bme.hu/~kornai/termeszetes/3.pdf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 err="1">
                <a:latin typeface="+mn-lt"/>
              </a:rPr>
              <a:t>Jurafsky</a:t>
            </a:r>
            <a:r>
              <a:rPr lang="en-US" altLang="en-US" sz="1400" dirty="0">
                <a:latin typeface="+mn-lt"/>
              </a:rPr>
              <a:t> D., James H. Speech and language processing an introduction to natural language processing, computational linguistics, and speech. – 2009.</a:t>
            </a:r>
          </a:p>
        </p:txBody>
      </p:sp>
    </p:spTree>
    <p:extLst>
      <p:ext uri="{BB962C8B-B14F-4D97-AF65-F5344CB8AC3E}">
        <p14:creationId xmlns:p14="http://schemas.microsoft.com/office/powerpoint/2010/main" val="25100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E-insertion FST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6189B6E-C147-45E1-9F50-AD776926F3D3}" type="slidenum">
              <a:rPr lang="ru-RU" altLang="en-US" sz="90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ru-RU" altLang="en-US" sz="900">
              <a:latin typeface="Arial" panose="020B0604020202020204" pitchFamily="34" charset="0"/>
            </a:endParaRPr>
          </a:p>
        </p:txBody>
      </p:sp>
      <p:pic>
        <p:nvPicPr>
          <p:cNvPr id="5837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72816"/>
            <a:ext cx="8064896" cy="32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1757191" y="5242899"/>
            <a:ext cx="643520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+mn-lt"/>
              </a:rPr>
              <a:t>Пример из учебника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  <a:hlinkClick r:id="rId3" tooltip="3.PDF"/>
              </a:rPr>
              <a:t>Words and transducers</a:t>
            </a:r>
            <a:r>
              <a:rPr lang="en-US" altLang="en-US" sz="1400" dirty="0">
                <a:latin typeface="+mn-lt"/>
              </a:rPr>
              <a:t/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http://people.mokk.bme.hu/~kornai/termeszetes/3.pdf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 err="1">
                <a:latin typeface="+mn-lt"/>
              </a:rPr>
              <a:t>Jurafsky</a:t>
            </a:r>
            <a:r>
              <a:rPr lang="en-US" altLang="en-US" sz="1400" dirty="0">
                <a:latin typeface="+mn-lt"/>
              </a:rPr>
              <a:t> D., James H. Speech and language processing an introduction to natural language processing, computational linguistics, and speech. – 2009.</a:t>
            </a:r>
          </a:p>
        </p:txBody>
      </p:sp>
    </p:spTree>
    <p:extLst>
      <p:ext uri="{BB962C8B-B14F-4D97-AF65-F5344CB8AC3E}">
        <p14:creationId xmlns:p14="http://schemas.microsoft.com/office/powerpoint/2010/main" val="93712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4648200" y="5543550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9091A4F-89E1-4276-AB72-B0C8EA8E9054}" type="slidenum">
              <a:rPr lang="ar-SA" altLang="en-US" sz="900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E-insertion FST</a:t>
            </a:r>
          </a:p>
        </p:txBody>
      </p:sp>
      <p:graphicFrame>
        <p:nvGraphicFramePr>
          <p:cNvPr id="414751" name="Group 31"/>
          <p:cNvGraphicFramePr>
            <a:graphicFrameLocks noGrp="1"/>
          </p:cNvGraphicFramePr>
          <p:nvPr>
            <p:ph type="body" idx="1"/>
          </p:nvPr>
        </p:nvGraphicFramePr>
        <p:xfrm>
          <a:off x="2135561" y="1541415"/>
          <a:ext cx="4616055" cy="839459"/>
        </p:xfrm>
        <a:graphic>
          <a:graphicData uri="http://schemas.openxmlformats.org/drawingml/2006/table">
            <a:tbl>
              <a:tblPr/>
              <a:tblGrid>
                <a:gridCol w="76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566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63" marB="3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93"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63" marB="3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685800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25600" defTabSz="814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81213" defTabSz="8143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384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956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528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1001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2860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>
                          <a:tab pos="3255963" algn="l"/>
                          <a:tab pos="4068763" algn="l"/>
                          <a:tab pos="4883150" algn="l"/>
                          <a:tab pos="5695950" algn="l"/>
                          <a:tab pos="6510338" algn="l"/>
                        </a:tabLst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68580" marR="68580" marT="34263" marB="3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2135560" y="2364582"/>
            <a:ext cx="6912768" cy="3536156"/>
          </a:xfrm>
          <a:prstGeom prst="rect">
            <a:avLst/>
          </a:prstGeom>
          <a:noFill/>
          <a:ln>
            <a:noFill/>
          </a:ln>
          <a:effectLst/>
        </p:spPr>
        <p:txBody>
          <a:bodyPr lIns="61913" tIns="30956" rIns="61913" bIns="30956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91440">
              <a:spcBef>
                <a:spcPts val="225"/>
              </a:spcBef>
              <a:spcAft>
                <a:spcPts val="225"/>
              </a:spcAft>
              <a:buClr>
                <a:schemeClr val="folHlink"/>
              </a:buClr>
              <a:buSzPct val="60000"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Trace:</a:t>
            </a:r>
          </a:p>
          <a:p>
            <a:pPr marL="91440" lvl="1">
              <a:spcBef>
                <a:spcPts val="225"/>
              </a:spcBef>
              <a:spcAft>
                <a:spcPts val="225"/>
              </a:spcAft>
              <a:buClr>
                <a:schemeClr val="hlink"/>
              </a:buClr>
              <a:buSzPct val="55000"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generating 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foxes# 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fox^s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91440" lvl="2">
              <a:spcBef>
                <a:spcPts val="225"/>
              </a:spcBef>
              <a:spcAft>
                <a:spcPts val="225"/>
              </a:spcAft>
              <a:buClr>
                <a:schemeClr val="folHlink"/>
              </a:buClr>
              <a:buSzPct val="50000"/>
              <a:buNone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-&gt;q0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^:</a:t>
            </a:r>
            <a:r>
              <a:rPr lang="en-US" altLang="en-US" sz="2000" b="1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-&gt;q2-</a:t>
            </a:r>
            <a:r>
              <a:rPr lang="en-US" altLang="en-US" sz="2000" b="1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:e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-&gt;q3-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-&gt;q4-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</a:t>
            </a:r>
          </a:p>
          <a:p>
            <a:pPr marL="91440" lvl="1">
              <a:spcBef>
                <a:spcPts val="225"/>
              </a:spcBef>
              <a:spcAft>
                <a:spcPts val="225"/>
              </a:spcAft>
              <a:buClr>
                <a:schemeClr val="hlink"/>
              </a:buClr>
              <a:buSzPct val="55000"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generating </a:t>
            </a:r>
            <a:r>
              <a:rPr lang="en-US" altLang="en-US" sz="2000" dirty="0" err="1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foxs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# 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fox^s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91440" lvl="2">
              <a:spcBef>
                <a:spcPts val="225"/>
              </a:spcBef>
              <a:spcAft>
                <a:spcPts val="225"/>
              </a:spcAft>
              <a:buClr>
                <a:schemeClr val="folHlink"/>
              </a:buClr>
              <a:buSzPct val="50000"/>
              <a:buNone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-&gt;q0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^:</a:t>
            </a:r>
            <a:r>
              <a:rPr lang="en-US" altLang="en-US" sz="2000" b="1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-&gt;q2-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-&gt;q5-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FAIL</a:t>
            </a:r>
          </a:p>
          <a:p>
            <a:pPr marL="91440" lvl="1">
              <a:spcBef>
                <a:spcPts val="225"/>
              </a:spcBef>
              <a:spcAft>
                <a:spcPts val="225"/>
              </a:spcAft>
              <a:buClr>
                <a:schemeClr val="hlink"/>
              </a:buClr>
              <a:buSzPct val="55000"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generating 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salt# 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salt#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91440" lvl="2">
              <a:spcBef>
                <a:spcPts val="225"/>
              </a:spcBef>
              <a:spcAft>
                <a:spcPts val="225"/>
              </a:spcAft>
              <a:buClr>
                <a:schemeClr val="folHlink"/>
              </a:buClr>
              <a:buSzPct val="50000"/>
              <a:buNone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-&gt;q1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</a:t>
            </a:r>
            <a:endParaRPr lang="en-US" altLang="en-US" sz="2000" dirty="0">
              <a:solidFill>
                <a:srgbClr val="FF33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marL="91440" lvl="1">
              <a:spcBef>
                <a:spcPts val="225"/>
              </a:spcBef>
              <a:spcAft>
                <a:spcPts val="225"/>
              </a:spcAft>
              <a:buClr>
                <a:schemeClr val="hlink"/>
              </a:buClr>
              <a:buSzPct val="55000"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parsing 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assess#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91440" lvl="2">
              <a:spcBef>
                <a:spcPts val="225"/>
              </a:spcBef>
              <a:spcAft>
                <a:spcPts val="225"/>
              </a:spcAft>
              <a:buClr>
                <a:schemeClr val="folHlink"/>
              </a:buClr>
              <a:buSzPct val="50000"/>
              <a:buNone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-&gt;q0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^:</a:t>
            </a:r>
            <a:r>
              <a:rPr lang="en-US" altLang="en-US" sz="2000" b="1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-&gt;q2-</a:t>
            </a:r>
            <a:r>
              <a:rPr lang="en-US" altLang="en-US" sz="2000" b="1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:e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-&gt;q3-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-&gt;q4-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</a:t>
            </a:r>
            <a:r>
              <a:rPr lang="en-US" altLang="en-US" sz="2000" dirty="0">
                <a:solidFill>
                  <a:srgbClr val="FF3300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FAIL</a:t>
            </a:r>
            <a:endParaRPr lang="en-US" altLang="en-US" sz="2000" dirty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marL="91440" lvl="2">
              <a:buClr>
                <a:schemeClr val="folHlink"/>
              </a:buClr>
              <a:buSzPct val="50000"/>
              <a:buNone/>
            </a:pP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</a:rPr>
              <a:t>-&gt;q0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-&gt;q0-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-&gt;q1-</a:t>
            </a:r>
            <a:r>
              <a:rPr lang="en-US" altLang="en-US" sz="2000" dirty="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</a:t>
            </a:r>
            <a:r>
              <a:rPr lang="en-US" altLang="en-US" sz="2000" dirty="0">
                <a:latin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q0</a:t>
            </a:r>
            <a:endParaRPr lang="ru-RU" altLang="en-US" sz="2000" dirty="0">
              <a:latin typeface="Tahom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1440" lvl="2">
              <a:buClr>
                <a:schemeClr val="folHlink"/>
              </a:buClr>
              <a:buSzPct val="50000"/>
              <a:buNone/>
            </a:pPr>
            <a:r>
              <a:rPr lang="en-US" altLang="en-US" sz="1600" dirty="0"/>
              <a:t>http://people.mokk.bme.hu/~kornai/termeszetes/3.pdf</a:t>
            </a:r>
            <a:br>
              <a:rPr lang="en-US" altLang="en-US" sz="1600" dirty="0"/>
            </a:br>
            <a:r>
              <a:rPr lang="en-US" altLang="en-US" sz="1600" dirty="0" err="1"/>
              <a:t>Jurafsky</a:t>
            </a:r>
            <a:r>
              <a:rPr lang="en-US" altLang="en-US" sz="1600" dirty="0"/>
              <a:t> D., James H. Speech and language processing an introduction to natural language processing, computational linguistics, and</a:t>
            </a:r>
            <a:endParaRPr lang="en-US" altLang="en-US" sz="1600" dirty="0">
              <a:latin typeface="Tahom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9180" name="Text Box 27"/>
          <p:cNvSpPr txBox="1">
            <a:spLocks noChangeArrowheads="1"/>
          </p:cNvSpPr>
          <p:nvPr/>
        </p:nvSpPr>
        <p:spPr bwMode="auto">
          <a:xfrm>
            <a:off x="6940982" y="1552604"/>
            <a:ext cx="2031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Intermediate Tape</a:t>
            </a:r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7032105" y="1969627"/>
            <a:ext cx="1521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Surface Tape</a:t>
            </a:r>
          </a:p>
        </p:txBody>
      </p:sp>
      <p:pic>
        <p:nvPicPr>
          <p:cNvPr id="49182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23566" r="2069" b="7179"/>
          <a:stretch>
            <a:fillRect/>
          </a:stretch>
        </p:blipFill>
        <p:spPr bwMode="auto">
          <a:xfrm>
            <a:off x="7830541" y="3501008"/>
            <a:ext cx="273630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Autofit/>
          </a:bodyPr>
          <a:lstStyle/>
          <a:p>
            <a:r>
              <a:rPr lang="ru-RU" sz="3600" dirty="0"/>
              <a:t>Формальные модели. </a:t>
            </a:r>
            <a:br>
              <a:rPr lang="ru-RU" sz="3600" dirty="0"/>
            </a:br>
            <a:r>
              <a:rPr lang="ru-RU" sz="3600" dirty="0"/>
              <a:t>Конечные преобразователи. Композиция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66" y="1448369"/>
            <a:ext cx="7795580" cy="4608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7872" y="5949280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/>
              <a:t>http://people.mokk.bme.hu/~kornai/termeszetes/3.pdf</a:t>
            </a:r>
            <a:br>
              <a:rPr lang="en-US" altLang="en-US" sz="1400" dirty="0"/>
            </a:br>
            <a:r>
              <a:rPr lang="en-US" altLang="en-US" sz="1400" dirty="0" err="1"/>
              <a:t>Jurafsky</a:t>
            </a:r>
            <a:r>
              <a:rPr lang="en-US" altLang="en-US" sz="1400" dirty="0"/>
              <a:t> D., James H. Speech and language processing an introduction to natural language processing, computational linguistics, and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266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FST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Общая схема морфологического анализа</a:t>
            </a:r>
            <a:br>
              <a:rPr lang="ru-RU" dirty="0"/>
            </a:br>
            <a:endParaRPr lang="en-US" dirty="0"/>
          </a:p>
        </p:txBody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Два уровня морфологических преобразований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60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Multi-Level Tape Machines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07568" y="4077072"/>
            <a:ext cx="7920880" cy="19442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2200" dirty="0"/>
              <a:t>Один преобразователь для соответствия словарного уровня промежуточному</a:t>
            </a:r>
          </a:p>
          <a:p>
            <a:pPr marL="0" indent="0">
              <a:buNone/>
              <a:defRPr/>
            </a:pPr>
            <a:r>
              <a:rPr lang="ru-RU" sz="2200" dirty="0"/>
              <a:t>Второй – соответствия промежуточного (морфонологического) уровня поверхностному (орфографическому) </a:t>
            </a:r>
            <a:endParaRPr lang="en-US" sz="2200" dirty="0"/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417910" indent="-16073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75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42938" indent="-12858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35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900113" indent="-1285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157288" indent="-128588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C404D46-04E6-473A-A6DD-448E0450F2C7}" type="slidenum">
              <a:rPr lang="en-US" altLang="en-US" sz="675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en-US" sz="675">
              <a:latin typeface="Arial" panose="020B0604020202020204" pitchFamily="34" charset="0"/>
            </a:endParaRPr>
          </a:p>
        </p:txBody>
      </p:sp>
      <p:pic>
        <p:nvPicPr>
          <p:cNvPr id="21510" name="Picture 4" descr="making1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71" y="2315468"/>
            <a:ext cx="3689747" cy="123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582795" y="1700808"/>
            <a:ext cx="1159501" cy="1004888"/>
          </a:xfrm>
          <a:prstGeom prst="wedgeRoundRectCallout">
            <a:avLst>
              <a:gd name="adj1" fmla="val -211147"/>
              <a:gd name="adj2" fmla="val 70232"/>
              <a:gd name="adj3" fmla="val 16667"/>
            </a:avLst>
          </a:prstGeom>
          <a:solidFill>
            <a:schemeClr val="accent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mt-MT" sz="1350" dirty="0"/>
              <a:t>^ marks a morpheme boundary</a:t>
            </a:r>
            <a:endParaRPr lang="en-GB" sz="135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63161" y="2906614"/>
            <a:ext cx="971122" cy="1062446"/>
          </a:xfrm>
          <a:prstGeom prst="wedgeRoundRectCallout">
            <a:avLst>
              <a:gd name="adj1" fmla="val -157063"/>
              <a:gd name="adj2" fmla="val -40941"/>
              <a:gd name="adj3" fmla="val 16667"/>
            </a:avLst>
          </a:prstGeom>
          <a:solidFill>
            <a:schemeClr val="accent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350" dirty="0"/>
              <a:t>#</a:t>
            </a:r>
            <a:r>
              <a:rPr lang="mt-MT" sz="1350" dirty="0"/>
              <a:t> marks a </a:t>
            </a:r>
            <a:r>
              <a:rPr lang="en-GB" sz="1350" dirty="0"/>
              <a:t>word </a:t>
            </a:r>
            <a:r>
              <a:rPr lang="mt-MT" sz="1350" dirty="0"/>
              <a:t>boundary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8880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автоматы</a:t>
            </a:r>
            <a:endParaRPr lang="en-US" dirty="0"/>
          </a:p>
        </p:txBody>
      </p:sp>
      <p:pic>
        <p:nvPicPr>
          <p:cNvPr id="19459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72" y="1600201"/>
            <a:ext cx="6054057" cy="4525963"/>
          </a:xfrm>
        </p:spPr>
      </p:pic>
      <p:sp>
        <p:nvSpPr>
          <p:cNvPr id="1946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648200" y="6248400"/>
            <a:ext cx="447833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dirty="0" err="1">
                <a:latin typeface="Arial" panose="020B0604020202020204" pitchFamily="34" charset="0"/>
              </a:rPr>
              <a:t>Jurafsky&amp;Martin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1C03323-C3B3-4C25-A939-B62F3B11B07A}" type="slidenum">
              <a:rPr lang="ru-RU" altLang="en-US" smtClean="0">
                <a:latin typeface="Arial" panose="020B0604020202020204" pitchFamily="34" charset="0"/>
              </a:rPr>
              <a:pPr/>
              <a:t>3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5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Overall Scheme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281614" y="5014914"/>
            <a:ext cx="1628775" cy="2678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417910" indent="-16073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75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42938" indent="-12858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35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900113" indent="-1285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157288" indent="-128588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12E005-C9C6-4E1F-AC62-55DDC766655F}" type="slidenum">
              <a:rPr lang="en-US" altLang="en-US" sz="675">
                <a:latin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en-US" sz="675">
              <a:latin typeface="Arial" panose="020B0604020202020204" pitchFamily="34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210425" y="5014914"/>
            <a:ext cx="1200150" cy="2678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417910" indent="-16073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575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42938" indent="-12858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135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900113" indent="-1285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157288" indent="-128588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125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75" dirty="0">
                <a:latin typeface="Arial" panose="020B0604020202020204" pitchFamily="34" charset="0"/>
              </a:rPr>
              <a:t>LIN3022 Natural Language Processing</a:t>
            </a:r>
            <a:endParaRPr lang="en-US" altLang="en-US" sz="788" dirty="0">
              <a:latin typeface="Arial" panose="020B0604020202020204" pitchFamily="34" charset="0"/>
            </a:endParaRPr>
          </a:p>
        </p:txBody>
      </p:sp>
      <p:pic>
        <p:nvPicPr>
          <p:cNvPr id="29701" name="Picture 3" descr="3leveltrace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1556793"/>
            <a:ext cx="4288673" cy="401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автоматы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47850" y="1600201"/>
            <a:ext cx="8362950" cy="453165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ru-RU" sz="2400" dirty="0"/>
              <a:t>алфавит (конечный) – символы, которые считывает автомат (метки на дуге - символы, по которым осуществляется переход из одного состояния в другое</a:t>
            </a:r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набор состояний (конечный) – вершины графа</a:t>
            </a:r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переходы соответствуют ориентированным дугам на графе</a:t>
            </a:r>
          </a:p>
          <a:p>
            <a:pPr>
              <a:spcBef>
                <a:spcPts val="0"/>
              </a:spcBef>
              <a:defRPr/>
            </a:pPr>
            <a:endParaRPr lang="ru-RU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Finite State Automata, Finite State Machines, FSA</a:t>
            </a:r>
            <a:endParaRPr lang="ru-RU" sz="2400" dirty="0"/>
          </a:p>
          <a:p>
            <a:pPr>
              <a:spcBef>
                <a:spcPts val="0"/>
              </a:spcBef>
              <a:defRPr/>
            </a:pPr>
            <a:endParaRPr lang="en-US" sz="2400" dirty="0"/>
          </a:p>
        </p:txBody>
      </p:sp>
      <p:sp>
        <p:nvSpPr>
          <p:cNvPr id="2048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966712B-75B8-48E1-A90C-19C574F86EB1}" type="slidenum">
              <a:rPr lang="ru-RU" altLang="en-US" smtClean="0">
                <a:latin typeface="Arial" panose="020B0604020202020204" pitchFamily="34" charset="0"/>
              </a:rPr>
              <a:pPr/>
              <a:t>4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автоматы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83832" y="6162489"/>
            <a:ext cx="2895600" cy="52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200" dirty="0" err="1">
                <a:latin typeface="Arial" panose="020B0604020202020204" pitchFamily="34" charset="0"/>
              </a:rPr>
              <a:t>Jurafsky&amp;Martin</a:t>
            </a:r>
            <a:endParaRPr lang="ru-RU" altLang="en-US" sz="1200" dirty="0">
              <a:latin typeface="Arial" panose="020B0604020202020204" pitchFamily="34" charset="0"/>
            </a:endParaRPr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7701F24-8E8F-4063-A5E1-CF6BC2258156}" type="slidenum">
              <a:rPr lang="ru-RU" altLang="en-US" smtClean="0">
                <a:latin typeface="Arial" panose="020B0604020202020204" pitchFamily="34" charset="0"/>
              </a:rPr>
              <a:pPr/>
              <a:t>5</a:t>
            </a:fld>
            <a:endParaRPr lang="ru-RU" altLang="en-US">
              <a:latin typeface="Arial" panose="020B0604020202020204" pitchFamily="34" charset="0"/>
            </a:endParaRPr>
          </a:p>
        </p:txBody>
      </p:sp>
      <p:pic>
        <p:nvPicPr>
          <p:cNvPr id="22534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12657"/>
            <a:ext cx="5869632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Конечные автоматы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933248" y="12687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Конечный распознаватель – распознает цепочки, содержащие нечетное число единиц</a:t>
            </a:r>
          </a:p>
          <a:p>
            <a:pPr>
              <a:defRPr/>
            </a:pPr>
            <a:r>
              <a:rPr lang="ru-RU" sz="2400" dirty="0"/>
              <a:t>1101 – </a:t>
            </a:r>
            <a:r>
              <a:rPr lang="ru-RU" sz="2400" dirty="0" err="1"/>
              <a:t>ок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101 – </a:t>
            </a:r>
            <a:r>
              <a:rPr lang="en-US" sz="2400" dirty="0"/>
              <a:t>no</a:t>
            </a:r>
          </a:p>
          <a:p>
            <a:pPr>
              <a:defRPr/>
            </a:pPr>
            <a:r>
              <a:rPr lang="en-US" sz="2400" dirty="0"/>
              <a:t>11111 – ok</a:t>
            </a:r>
          </a:p>
          <a:p>
            <a:pPr>
              <a:defRPr/>
            </a:pPr>
            <a:r>
              <a:rPr lang="en-US" sz="2400" dirty="0"/>
              <a:t>1 – no</a:t>
            </a:r>
          </a:p>
          <a:p>
            <a:pPr>
              <a:defRPr/>
            </a:pPr>
            <a:r>
              <a:rPr lang="en-US" sz="2400" dirty="0"/>
              <a:t>0 - ok</a:t>
            </a:r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7701F24-8E8F-4063-A5E1-CF6BC2258156}" type="slidenum">
              <a:rPr lang="ru-RU" altLang="en-US" smtClean="0">
                <a:latin typeface="Arial" panose="020B0604020202020204" pitchFamily="34" charset="0"/>
              </a:rPr>
              <a:pPr/>
              <a:t>6</a:t>
            </a:fld>
            <a:endParaRPr lang="ru-RU" altLang="en-US"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08" y="2117978"/>
            <a:ext cx="8291264" cy="41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Конечные автоматы. Таблица переходов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3503712" y="3068960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3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7701F24-8E8F-4063-A5E1-CF6BC2258156}" type="slidenum">
              <a:rPr lang="ru-RU" altLang="en-US" smtClean="0">
                <a:latin typeface="Arial" panose="020B0604020202020204" pitchFamily="34" charset="0"/>
              </a:rPr>
              <a:pPr/>
              <a:t>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3440" y="339973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чет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35688" y="3429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нечет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4144" y="378904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нечет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2064" y="378904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чет</a:t>
            </a:r>
            <a:endParaRPr lang="en-US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420280" y="3429000"/>
          <a:ext cx="11037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Нечет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8256240" y="3429000"/>
          <a:ext cx="5040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529" name="Группа 22528"/>
          <p:cNvGrpSpPr/>
          <p:nvPr/>
        </p:nvGrpSpPr>
        <p:grpSpPr>
          <a:xfrm>
            <a:off x="3935760" y="2060849"/>
            <a:ext cx="2304256" cy="889343"/>
            <a:chOff x="2411760" y="2060848"/>
            <a:chExt cx="2304256" cy="88934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411760" y="2060848"/>
              <a:ext cx="2160240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алфавит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H="1">
              <a:off x="3124200" y="2530767"/>
              <a:ext cx="151656" cy="41311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3851920" y="2492896"/>
              <a:ext cx="864096" cy="45729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4003031" y="4214640"/>
            <a:ext cx="1415129" cy="958502"/>
            <a:chOff x="2479030" y="4214640"/>
            <a:chExt cx="1415129" cy="95850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2479030" y="4741094"/>
              <a:ext cx="1357702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переходы</a:t>
              </a:r>
              <a:endParaRPr lang="en-US" sz="2000" b="1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V="1">
              <a:off x="3462111" y="4214640"/>
              <a:ext cx="432048" cy="501207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2135560" y="4184198"/>
            <a:ext cx="1357702" cy="944012"/>
            <a:chOff x="611560" y="4184198"/>
            <a:chExt cx="1357702" cy="94401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11560" y="4696162"/>
              <a:ext cx="1357702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состояния</a:t>
              </a:r>
              <a:endParaRPr lang="en-US" sz="2000" b="1" dirty="0"/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 flipV="1">
              <a:off x="1236712" y="4184198"/>
              <a:ext cx="493606" cy="50405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28" name="Группа 22527"/>
          <p:cNvGrpSpPr/>
          <p:nvPr/>
        </p:nvGrpSpPr>
        <p:grpSpPr>
          <a:xfrm>
            <a:off x="7824192" y="4293097"/>
            <a:ext cx="1954560" cy="1137636"/>
            <a:chOff x="6300192" y="4293097"/>
            <a:chExt cx="1954560" cy="1137636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300192" y="4825687"/>
              <a:ext cx="1954560" cy="6050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Допустимое</a:t>
              </a:r>
              <a:r>
                <a:rPr lang="ru-RU" sz="2000" b="1" dirty="0">
                  <a:solidFill>
                    <a:schemeClr val="bg2"/>
                  </a:solidFill>
                </a:rPr>
                <a:t> </a:t>
              </a:r>
              <a:r>
                <a:rPr lang="ru-RU" sz="2000" b="1" dirty="0"/>
                <a:t>состояние</a:t>
              </a:r>
              <a:r>
                <a:rPr lang="en-US" sz="2000" b="1" dirty="0"/>
                <a:t>???</a:t>
              </a:r>
            </a:p>
          </p:txBody>
        </p:sp>
        <p:cxnSp>
          <p:nvCxnSpPr>
            <p:cNvPr id="31" name="Прямая со стрелкой 30"/>
            <p:cNvCxnSpPr/>
            <p:nvPr/>
          </p:nvCxnSpPr>
          <p:spPr>
            <a:xfrm flipH="1" flipV="1">
              <a:off x="7092280" y="4293097"/>
              <a:ext cx="720080" cy="532590"/>
            </a:xfrm>
            <a:prstGeom prst="straightConnector1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5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ОПРЕДЕЛЕНИЕ КОНЕЧНОГО АВТОМАТА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ru-RU" altLang="en-US" sz="2400"/>
              <a:t>Пятерка </a:t>
            </a:r>
            <a:r>
              <a:rPr lang="en-US" altLang="en-US" sz="2400"/>
              <a:t>(Q, </a:t>
            </a:r>
            <a:r>
              <a:rPr lang="el-GR" altLang="en-US" sz="2400"/>
              <a:t>Σ</a:t>
            </a:r>
            <a:r>
              <a:rPr lang="en-US" altLang="en-US" sz="2400"/>
              <a:t>, </a:t>
            </a:r>
            <a:r>
              <a:rPr lang="el-GR" altLang="en-US" sz="2400"/>
              <a:t>δ</a:t>
            </a:r>
            <a:r>
              <a:rPr lang="en-US" altLang="en-US" sz="2400"/>
              <a:t>, q</a:t>
            </a:r>
            <a:r>
              <a:rPr lang="en-US" altLang="en-US" sz="2400" baseline="-25000"/>
              <a:t>0</a:t>
            </a:r>
            <a:r>
              <a:rPr lang="en-US" altLang="en-US" sz="2400"/>
              <a:t>, F):</a:t>
            </a:r>
          </a:p>
          <a:p>
            <a:pPr>
              <a:defRPr/>
            </a:pPr>
            <a:r>
              <a:rPr lang="en-US" altLang="en-US" sz="2400"/>
              <a:t>Q – </a:t>
            </a:r>
            <a:r>
              <a:rPr lang="ru-RU" altLang="en-US" sz="2400"/>
              <a:t>конечное множество (состояния)</a:t>
            </a:r>
          </a:p>
          <a:p>
            <a:pPr>
              <a:defRPr/>
            </a:pPr>
            <a:r>
              <a:rPr lang="el-GR" altLang="en-US" sz="2400"/>
              <a:t>Σ</a:t>
            </a:r>
            <a:r>
              <a:rPr lang="en-US" altLang="en-US" sz="2400"/>
              <a:t> – </a:t>
            </a:r>
            <a:r>
              <a:rPr lang="ru-RU" altLang="en-US" sz="2400"/>
              <a:t>конечное множество (входной алфавит)</a:t>
            </a:r>
          </a:p>
          <a:p>
            <a:pPr>
              <a:defRPr/>
            </a:pPr>
            <a:r>
              <a:rPr lang="el-GR" altLang="en-US" sz="2400"/>
              <a:t>δ</a:t>
            </a:r>
            <a:r>
              <a:rPr lang="en-US" altLang="en-US" sz="2400"/>
              <a:t> – </a:t>
            </a:r>
            <a:r>
              <a:rPr lang="ru-RU" altLang="en-US" sz="2400"/>
              <a:t>отношение между </a:t>
            </a:r>
            <a:r>
              <a:rPr lang="en-US" altLang="en-US" sz="2400"/>
              <a:t>Q x </a:t>
            </a:r>
            <a:r>
              <a:rPr lang="el-GR" altLang="en-US" sz="2400"/>
              <a:t>Σ</a:t>
            </a:r>
            <a:r>
              <a:rPr lang="en-US" altLang="en-US" sz="2400"/>
              <a:t> </a:t>
            </a:r>
            <a:r>
              <a:rPr lang="ru-RU" altLang="en-US" sz="2400"/>
              <a:t>и </a:t>
            </a:r>
            <a:r>
              <a:rPr lang="en-US" altLang="en-US" sz="2400"/>
              <a:t>Q (</a:t>
            </a:r>
            <a:r>
              <a:rPr lang="ru-RU" altLang="en-US" sz="2400"/>
              <a:t>правила</a:t>
            </a:r>
            <a:r>
              <a:rPr lang="en-US" altLang="en-US" sz="2400"/>
              <a:t>)</a:t>
            </a:r>
          </a:p>
          <a:p>
            <a:pPr>
              <a:defRPr/>
            </a:pPr>
            <a:r>
              <a:rPr lang="en-US" altLang="en-US" sz="2400"/>
              <a:t>q</a:t>
            </a:r>
            <a:r>
              <a:rPr lang="en-US" altLang="en-US" sz="2400" baseline="-25000"/>
              <a:t>0</a:t>
            </a:r>
            <a:r>
              <a:rPr lang="en-US" altLang="en-US" sz="2400"/>
              <a:t> – </a:t>
            </a:r>
            <a:r>
              <a:rPr lang="ru-RU" altLang="en-US" sz="2400"/>
              <a:t>элемент из </a:t>
            </a:r>
            <a:r>
              <a:rPr lang="en-US" altLang="en-US" sz="2400"/>
              <a:t>Q (</a:t>
            </a:r>
            <a:r>
              <a:rPr lang="ru-RU" altLang="en-US" sz="2400"/>
              <a:t>начальное состояние)</a:t>
            </a:r>
          </a:p>
          <a:p>
            <a:pPr>
              <a:defRPr/>
            </a:pPr>
            <a:r>
              <a:rPr lang="en-US" altLang="en-US" sz="2400"/>
              <a:t>F – </a:t>
            </a:r>
            <a:r>
              <a:rPr lang="ru-RU" altLang="en-US" sz="2400"/>
              <a:t>подмножество </a:t>
            </a:r>
            <a:r>
              <a:rPr lang="en-US" altLang="en-US" sz="2400"/>
              <a:t>Q (</a:t>
            </a:r>
            <a:r>
              <a:rPr lang="ru-RU" altLang="en-US" sz="2400"/>
              <a:t>заключительные состояния</a:t>
            </a:r>
            <a:r>
              <a:rPr lang="en-US" altLang="en-US" sz="2400"/>
              <a:t>)</a:t>
            </a:r>
            <a:endParaRPr lang="ru-RU" altLang="en-US" sz="2400"/>
          </a:p>
          <a:p>
            <a:pPr>
              <a:defRPr/>
            </a:pPr>
            <a:endParaRPr lang="ru-RU" altLang="en-US" sz="2400"/>
          </a:p>
        </p:txBody>
      </p:sp>
      <p:sp>
        <p:nvSpPr>
          <p:cNvPr id="34820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3482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1A4EAC-D638-42BF-9066-19FE32044527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7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 dirty="0"/>
              <a:t>Пример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2013566" y="1124744"/>
            <a:ext cx="8229600" cy="49251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Дано: алфавит {а, б, в ….}</a:t>
            </a:r>
            <a:endParaRPr lang="en-US" dirty="0"/>
          </a:p>
          <a:p>
            <a:r>
              <a:rPr lang="ru-RU" dirty="0"/>
              <a:t>Язык: маршальский (один из микронезийских языков) – не бывает слов с согласными кластерами (больше одной согласной)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правильные слова:			неправильные слова: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kilikiti</a:t>
            </a:r>
            <a:r>
              <a:rPr lang="ru-RU" dirty="0"/>
              <a:t> (</a:t>
            </a:r>
            <a:r>
              <a:rPr lang="en-US" dirty="0"/>
              <a:t>cricket</a:t>
            </a:r>
            <a:r>
              <a:rPr lang="ru-RU" dirty="0"/>
              <a:t>)				</a:t>
            </a:r>
            <a:r>
              <a:rPr lang="en-US" dirty="0"/>
              <a:t>cricket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kolosi</a:t>
            </a:r>
            <a:r>
              <a:rPr lang="ru-RU" dirty="0"/>
              <a:t> (</a:t>
            </a:r>
            <a:r>
              <a:rPr lang="en-US" dirty="0"/>
              <a:t>cross</a:t>
            </a:r>
            <a:r>
              <a:rPr lang="ru-RU" dirty="0"/>
              <a:t>)				</a:t>
            </a:r>
            <a:r>
              <a:rPr lang="en-US" dirty="0" err="1"/>
              <a:t>hm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paiti</a:t>
            </a:r>
            <a:r>
              <a:rPr lang="ru-RU" dirty="0"/>
              <a:t> (</a:t>
            </a:r>
            <a:r>
              <a:rPr lang="en-US" dirty="0"/>
              <a:t>fight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hapu</a:t>
            </a:r>
            <a:r>
              <a:rPr lang="ru-RU" dirty="0"/>
              <a:t> (</a:t>
            </a:r>
            <a:r>
              <a:rPr lang="en-US" dirty="0"/>
              <a:t>half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siloti</a:t>
            </a:r>
            <a:r>
              <a:rPr lang="ru-RU" dirty="0"/>
              <a:t> (</a:t>
            </a:r>
            <a:r>
              <a:rPr lang="en-US" dirty="0"/>
              <a:t>story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foka</a:t>
            </a:r>
            <a:r>
              <a:rPr lang="ru-RU" dirty="0"/>
              <a:t> (?)</a:t>
            </a:r>
          </a:p>
          <a:p>
            <a:pPr marL="0" indent="0">
              <a:buNone/>
            </a:pPr>
            <a:r>
              <a:rPr lang="ru-RU" dirty="0"/>
              <a:t>Задача:</a:t>
            </a:r>
            <a:endParaRPr lang="en-US" dirty="0"/>
          </a:p>
          <a:p>
            <a:r>
              <a:rPr lang="ru-RU" dirty="0"/>
              <a:t>Конечный автомат, распознающий заимствования без согласных кластеров</a:t>
            </a:r>
            <a:endParaRPr lang="en-US" dirty="0"/>
          </a:p>
        </p:txBody>
      </p:sp>
      <p:sp>
        <p:nvSpPr>
          <p:cNvPr id="34820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3482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1A4EAC-D638-42BF-9066-19FE32044527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1516</Words>
  <Application>Microsoft Office PowerPoint</Application>
  <PresentationFormat>Widescreen</PresentationFormat>
  <Paragraphs>456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等线</vt:lpstr>
      <vt:lpstr>Garamond</vt:lpstr>
      <vt:lpstr>Symbol</vt:lpstr>
      <vt:lpstr>Tahoma</vt:lpstr>
      <vt:lpstr>Times New Roman</vt:lpstr>
      <vt:lpstr>Wingdings</vt:lpstr>
      <vt:lpstr>Office Theme</vt:lpstr>
      <vt:lpstr>Уравнение</vt:lpstr>
      <vt:lpstr>PowerPoint Presentation</vt:lpstr>
      <vt:lpstr>ПОСТРОЕНИЕ РАЗРЕШАЮЩЕГО АЛГОРИТМА (АВТОМАТЫ)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автоматы. Таблица переходов</vt:lpstr>
      <vt:lpstr>ОПРЕДЕЛЕНИЕ КОНЕЧНОГО АВТОМАТА</vt:lpstr>
      <vt:lpstr>Пример</vt:lpstr>
      <vt:lpstr>Конечные автоматы</vt:lpstr>
      <vt:lpstr>ПРЕОБРАЗОВАНИЕ ДИАГРАММЫ  В ПРАВИЛА РАБОТЫ АВТОМАТА (3)</vt:lpstr>
      <vt:lpstr>ПРЕОБРАЗОВАНИЕ ДИАГРАММЫ  В ПРАВИЛА РАБОТЫ АВТОМАТА (4)</vt:lpstr>
      <vt:lpstr>КОНЕЧНЫЙ АВТОМАТ (пример)</vt:lpstr>
      <vt:lpstr>ТАБЛИЧНОЕ ПРЕДСТАВЛЕНИЕ  КОНЕЧНОГО АВТОМАТА</vt:lpstr>
      <vt:lpstr>Конечные преобразователи</vt:lpstr>
      <vt:lpstr>КОНЕЧНЫЙ ПРЕОБРАЗОВАТЕЛЬ</vt:lpstr>
      <vt:lpstr>КОНЕЧНЫЙ ПРЕОБРАЗОВАТЕЛЬ</vt:lpstr>
      <vt:lpstr>Преобразователи и отношения</vt:lpstr>
      <vt:lpstr>Преобразователь: перевод кириллических символов в латиницу </vt:lpstr>
      <vt:lpstr>FSAs and FSTs</vt:lpstr>
      <vt:lpstr>ФРАГМЕНТ АНГЛИЙСКОЙ ГЛАГОЛЬНОЙ СИСТЕМЫ: КОНЕЧНЫЙ ПРЕОБРАЗОВАТЕЛЬ</vt:lpstr>
      <vt:lpstr>LEX-FST</vt:lpstr>
      <vt:lpstr>Some English Spelling Rules</vt:lpstr>
      <vt:lpstr>FST for the E-insertion Rule</vt:lpstr>
      <vt:lpstr>E-insertion FST</vt:lpstr>
      <vt:lpstr>E-insertion FST</vt:lpstr>
      <vt:lpstr>Формальные модели.  Конечные преобразователи. Композиция</vt:lpstr>
      <vt:lpstr>FST Общая схема морфологического анализа </vt:lpstr>
      <vt:lpstr>Multi-Level Tape Machines</vt:lpstr>
      <vt:lpstr>Overall Scheme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 Горшков</dc:creator>
  <cp:lastModifiedBy>Дмитрий Горшков</cp:lastModifiedBy>
  <cp:revision>1</cp:revision>
  <dcterms:created xsi:type="dcterms:W3CDTF">2019-10-08T10:26:26Z</dcterms:created>
  <dcterms:modified xsi:type="dcterms:W3CDTF">2019-10-08T10:27:55Z</dcterms:modified>
</cp:coreProperties>
</file>