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notesMasterIdLst>
    <p:notesMasterId r:id="rId57"/>
  </p:notesMasterIdLst>
  <p:sldIdLst>
    <p:sldId id="256" r:id="rId3"/>
    <p:sldId id="345" r:id="rId4"/>
    <p:sldId id="400" r:id="rId5"/>
    <p:sldId id="395" r:id="rId6"/>
    <p:sldId id="396" r:id="rId7"/>
    <p:sldId id="398" r:id="rId8"/>
    <p:sldId id="401" r:id="rId9"/>
    <p:sldId id="402" r:id="rId10"/>
    <p:sldId id="403" r:id="rId11"/>
    <p:sldId id="404" r:id="rId12"/>
    <p:sldId id="405" r:id="rId13"/>
    <p:sldId id="419" r:id="rId14"/>
    <p:sldId id="406" r:id="rId15"/>
    <p:sldId id="407" r:id="rId16"/>
    <p:sldId id="408" r:id="rId17"/>
    <p:sldId id="427" r:id="rId18"/>
    <p:sldId id="409" r:id="rId19"/>
    <p:sldId id="410" r:id="rId20"/>
    <p:sldId id="411" r:id="rId21"/>
    <p:sldId id="412" r:id="rId22"/>
    <p:sldId id="413" r:id="rId23"/>
    <p:sldId id="420" r:id="rId24"/>
    <p:sldId id="421" r:id="rId25"/>
    <p:sldId id="422" r:id="rId26"/>
    <p:sldId id="423" r:id="rId27"/>
    <p:sldId id="425" r:id="rId28"/>
    <p:sldId id="426" r:id="rId29"/>
    <p:sldId id="428" r:id="rId30"/>
    <p:sldId id="429" r:id="rId31"/>
    <p:sldId id="430" r:id="rId32"/>
    <p:sldId id="431" r:id="rId33"/>
    <p:sldId id="333" r:id="rId34"/>
    <p:sldId id="432" r:id="rId35"/>
    <p:sldId id="433" r:id="rId36"/>
    <p:sldId id="434" r:id="rId37"/>
    <p:sldId id="436" r:id="rId38"/>
    <p:sldId id="437" r:id="rId39"/>
    <p:sldId id="435" r:id="rId40"/>
    <p:sldId id="438" r:id="rId41"/>
    <p:sldId id="439" r:id="rId42"/>
    <p:sldId id="440" r:id="rId43"/>
    <p:sldId id="441" r:id="rId44"/>
    <p:sldId id="442" r:id="rId45"/>
    <p:sldId id="443" r:id="rId46"/>
    <p:sldId id="447" r:id="rId47"/>
    <p:sldId id="448" r:id="rId48"/>
    <p:sldId id="449" r:id="rId49"/>
    <p:sldId id="446" r:id="rId50"/>
    <p:sldId id="348" r:id="rId51"/>
    <p:sldId id="349" r:id="rId52"/>
    <p:sldId id="361" r:id="rId53"/>
    <p:sldId id="362" r:id="rId54"/>
    <p:sldId id="363" r:id="rId55"/>
    <p:sldId id="364"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Стиль из темы 1 - акцент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4191" autoAdjust="0"/>
    <p:restoredTop sz="94660"/>
  </p:normalViewPr>
  <p:slideViewPr>
    <p:cSldViewPr snapToGrid="0">
      <p:cViewPr varScale="1">
        <p:scale>
          <a:sx n="103" d="100"/>
          <a:sy n="103" d="100"/>
        </p:scale>
        <p:origin x="138" y="7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tableStyles" Target="tableStyle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notesMaster" Target="notesMasters/notesMaster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26A49A-2DA5-43B0-9C2E-A32C696B59CD}" type="datetimeFigureOut">
              <a:rPr lang="en-US" smtClean="0"/>
              <a:t>10/8/2019</a:t>
            </a:fld>
            <a:endParaRPr lang="en-US"/>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0CF53D-4388-420A-992A-F0F6776E73D3}" type="slidenum">
              <a:rPr lang="en-US" smtClean="0"/>
              <a:t>‹#›</a:t>
            </a:fld>
            <a:endParaRPr lang="en-US"/>
          </a:p>
        </p:txBody>
      </p:sp>
    </p:spTree>
    <p:extLst>
      <p:ext uri="{BB962C8B-B14F-4D97-AF65-F5344CB8AC3E}">
        <p14:creationId xmlns:p14="http://schemas.microsoft.com/office/powerpoint/2010/main" val="27864998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4C48324-A367-4E57-B455-82A74EBE1C9E}" type="slidenum">
              <a:rPr lang="ru-RU" altLang="en-US" smtClean="0">
                <a:latin typeface="Garamond" panose="02020404030301010803" pitchFamily="18" charset="0"/>
              </a:rPr>
              <a:pPr>
                <a:spcBef>
                  <a:spcPct val="0"/>
                </a:spcBef>
              </a:pPr>
              <a:t>5</a:t>
            </a:fld>
            <a:endParaRPr lang="ru-RU" altLang="en-US" smtClean="0">
              <a:latin typeface="Garamond" panose="02020404030301010803" pitchFamily="18" charset="0"/>
            </a:endParaRPr>
          </a:p>
        </p:txBody>
      </p:sp>
      <p:sp>
        <p:nvSpPr>
          <p:cNvPr id="5222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4206408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F0BF272-C0DA-4461-948E-8085C244AC26}" type="slidenum">
              <a:rPr lang="ru-RU" altLang="en-US" smtClean="0">
                <a:latin typeface="Garamond" panose="02020404030301010803" pitchFamily="18" charset="0"/>
              </a:rPr>
              <a:pPr>
                <a:spcBef>
                  <a:spcPct val="0"/>
                </a:spcBef>
              </a:pPr>
              <a:t>6</a:t>
            </a:fld>
            <a:endParaRPr lang="ru-RU" altLang="en-US" smtClean="0">
              <a:latin typeface="Garamond" panose="02020404030301010803" pitchFamily="18" charset="0"/>
            </a:endParaRPr>
          </a:p>
        </p:txBody>
      </p:sp>
      <p:sp>
        <p:nvSpPr>
          <p:cNvPr id="5017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8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14 </a:t>
            </a:r>
            <a:r>
              <a:rPr lang="ru-RU" altLang="en-US" smtClean="0"/>
              <a:t>узлов</a:t>
            </a:r>
          </a:p>
          <a:p>
            <a:r>
              <a:rPr lang="ru-RU" altLang="en-US" smtClean="0"/>
              <a:t>17 дуг</a:t>
            </a:r>
          </a:p>
          <a:p>
            <a:r>
              <a:rPr lang="ru-RU" altLang="en-US" smtClean="0"/>
              <a:t>Существуют инструменты для создания и использования конечных автоматов преобразователей, соответствующих определенному лексическому и морфологическому материалу.</a:t>
            </a:r>
          </a:p>
          <a:p>
            <a:r>
              <a:rPr lang="ru-RU" altLang="en-US" smtClean="0"/>
              <a:t>Например: </a:t>
            </a:r>
            <a:r>
              <a:rPr lang="en-US" altLang="en-US" smtClean="0"/>
              <a:t>Xerox Finite State Tools (</a:t>
            </a:r>
            <a:r>
              <a:rPr lang="ru-RU" altLang="en-US" smtClean="0"/>
              <a:t>пакет программ, основной компонент - </a:t>
            </a:r>
            <a:r>
              <a:rPr lang="en-US" altLang="en-US" smtClean="0"/>
              <a:t>xfst)</a:t>
            </a:r>
            <a:endParaRPr lang="ru-RU" altLang="en-US" smtClean="0"/>
          </a:p>
        </p:txBody>
      </p:sp>
    </p:spTree>
    <p:extLst>
      <p:ext uri="{BB962C8B-B14F-4D97-AF65-F5344CB8AC3E}">
        <p14:creationId xmlns:p14="http://schemas.microsoft.com/office/powerpoint/2010/main" val="20937456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F0BF272-C0DA-4461-948E-8085C244AC26}" type="slidenum">
              <a:rPr lang="ru-RU" altLang="en-US" smtClean="0">
                <a:latin typeface="Garamond" panose="02020404030301010803" pitchFamily="18" charset="0"/>
              </a:rPr>
              <a:pPr>
                <a:spcBef>
                  <a:spcPct val="0"/>
                </a:spcBef>
              </a:pPr>
              <a:t>11</a:t>
            </a:fld>
            <a:endParaRPr lang="ru-RU" altLang="en-US" smtClean="0">
              <a:latin typeface="Garamond" panose="02020404030301010803" pitchFamily="18" charset="0"/>
            </a:endParaRPr>
          </a:p>
        </p:txBody>
      </p:sp>
      <p:sp>
        <p:nvSpPr>
          <p:cNvPr id="5017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8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14 </a:t>
            </a:r>
            <a:r>
              <a:rPr lang="ru-RU" altLang="en-US" smtClean="0"/>
              <a:t>узлов</a:t>
            </a:r>
          </a:p>
          <a:p>
            <a:r>
              <a:rPr lang="ru-RU" altLang="en-US" smtClean="0"/>
              <a:t>17 дуг</a:t>
            </a:r>
          </a:p>
          <a:p>
            <a:r>
              <a:rPr lang="ru-RU" altLang="en-US" smtClean="0"/>
              <a:t>Существуют инструменты для создания и использования конечных автоматов преобразователей, соответствующих определенному лексическому и морфологическому материалу.</a:t>
            </a:r>
          </a:p>
          <a:p>
            <a:r>
              <a:rPr lang="ru-RU" altLang="en-US" smtClean="0"/>
              <a:t>Например: </a:t>
            </a:r>
            <a:r>
              <a:rPr lang="en-US" altLang="en-US" smtClean="0"/>
              <a:t>Xerox Finite State Tools (</a:t>
            </a:r>
            <a:r>
              <a:rPr lang="ru-RU" altLang="en-US" smtClean="0"/>
              <a:t>пакет программ, основной компонент - </a:t>
            </a:r>
            <a:r>
              <a:rPr lang="en-US" altLang="en-US" smtClean="0"/>
              <a:t>xfst)</a:t>
            </a:r>
            <a:endParaRPr lang="ru-RU" altLang="en-US" smtClean="0"/>
          </a:p>
        </p:txBody>
      </p:sp>
    </p:spTree>
    <p:extLst>
      <p:ext uri="{BB962C8B-B14F-4D97-AF65-F5344CB8AC3E}">
        <p14:creationId xmlns:p14="http://schemas.microsoft.com/office/powerpoint/2010/main" val="17449501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fontAlgn="base">
              <a:spcBef>
                <a:spcPct val="0"/>
              </a:spcBef>
              <a:spcAft>
                <a:spcPct val="0"/>
              </a:spcAft>
              <a:defRPr>
                <a:solidFill>
                  <a:schemeClr val="tx1"/>
                </a:solidFill>
                <a:latin typeface="Garamond" panose="02020404030301010803" pitchFamily="18" charset="0"/>
              </a:defRPr>
            </a:lvl6pPr>
            <a:lvl7pPr marL="2971800" indent="-228600" fontAlgn="base">
              <a:spcBef>
                <a:spcPct val="0"/>
              </a:spcBef>
              <a:spcAft>
                <a:spcPct val="0"/>
              </a:spcAft>
              <a:defRPr>
                <a:solidFill>
                  <a:schemeClr val="tx1"/>
                </a:solidFill>
                <a:latin typeface="Garamond" panose="02020404030301010803" pitchFamily="18" charset="0"/>
              </a:defRPr>
            </a:lvl7pPr>
            <a:lvl8pPr marL="3429000" indent="-228600" fontAlgn="base">
              <a:spcBef>
                <a:spcPct val="0"/>
              </a:spcBef>
              <a:spcAft>
                <a:spcPct val="0"/>
              </a:spcAft>
              <a:defRPr>
                <a:solidFill>
                  <a:schemeClr val="tx1"/>
                </a:solidFill>
                <a:latin typeface="Garamond" panose="02020404030301010803" pitchFamily="18" charset="0"/>
              </a:defRPr>
            </a:lvl8pPr>
            <a:lvl9pPr marL="3886200" indent="-228600" fontAlgn="base">
              <a:spcBef>
                <a:spcPct val="0"/>
              </a:spcBef>
              <a:spcAft>
                <a:spcPct val="0"/>
              </a:spcAft>
              <a:defRPr>
                <a:solidFill>
                  <a:schemeClr val="tx1"/>
                </a:solidFill>
                <a:latin typeface="Garamond" panose="02020404030301010803" pitchFamily="18" charset="0"/>
              </a:defRPr>
            </a:lvl9pPr>
          </a:lstStyle>
          <a:p>
            <a:pPr fontAlgn="base">
              <a:spcBef>
                <a:spcPct val="0"/>
              </a:spcBef>
              <a:spcAft>
                <a:spcPct val="0"/>
              </a:spcAft>
            </a:pPr>
            <a:fld id="{8F9E1C4A-2939-416A-A2D4-CD8B2DFC2DD2}" type="slidenum">
              <a:rPr lang="en-US" altLang="en-US"/>
              <a:pPr fontAlgn="base">
                <a:spcBef>
                  <a:spcPct val="0"/>
                </a:spcBef>
                <a:spcAft>
                  <a:spcPct val="0"/>
                </a:spcAft>
              </a:pPr>
              <a:t>49</a:t>
            </a:fld>
            <a:endParaRPr lang="en-US" altLang="en-US"/>
          </a:p>
        </p:txBody>
      </p:sp>
      <p:sp>
        <p:nvSpPr>
          <p:cNvPr id="22531"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22532"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pPr>
              <a:spcBef>
                <a:spcPct val="0"/>
              </a:spcBef>
            </a:pPr>
            <a:endParaRPr lang="en-US" altLang="en-US" smtClean="0"/>
          </a:p>
        </p:txBody>
      </p:sp>
    </p:spTree>
    <p:extLst>
      <p:ext uri="{BB962C8B-B14F-4D97-AF65-F5344CB8AC3E}">
        <p14:creationId xmlns:p14="http://schemas.microsoft.com/office/powerpoint/2010/main" val="6571355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fontAlgn="base">
              <a:spcBef>
                <a:spcPct val="0"/>
              </a:spcBef>
              <a:spcAft>
                <a:spcPct val="0"/>
              </a:spcAft>
              <a:defRPr>
                <a:solidFill>
                  <a:schemeClr val="tx1"/>
                </a:solidFill>
                <a:latin typeface="Garamond" panose="02020404030301010803" pitchFamily="18" charset="0"/>
              </a:defRPr>
            </a:lvl6pPr>
            <a:lvl7pPr marL="2971800" indent="-228600" fontAlgn="base">
              <a:spcBef>
                <a:spcPct val="0"/>
              </a:spcBef>
              <a:spcAft>
                <a:spcPct val="0"/>
              </a:spcAft>
              <a:defRPr>
                <a:solidFill>
                  <a:schemeClr val="tx1"/>
                </a:solidFill>
                <a:latin typeface="Garamond" panose="02020404030301010803" pitchFamily="18" charset="0"/>
              </a:defRPr>
            </a:lvl7pPr>
            <a:lvl8pPr marL="3429000" indent="-228600" fontAlgn="base">
              <a:spcBef>
                <a:spcPct val="0"/>
              </a:spcBef>
              <a:spcAft>
                <a:spcPct val="0"/>
              </a:spcAft>
              <a:defRPr>
                <a:solidFill>
                  <a:schemeClr val="tx1"/>
                </a:solidFill>
                <a:latin typeface="Garamond" panose="02020404030301010803" pitchFamily="18" charset="0"/>
              </a:defRPr>
            </a:lvl8pPr>
            <a:lvl9pPr marL="3886200" indent="-228600" fontAlgn="base">
              <a:spcBef>
                <a:spcPct val="0"/>
              </a:spcBef>
              <a:spcAft>
                <a:spcPct val="0"/>
              </a:spcAft>
              <a:defRPr>
                <a:solidFill>
                  <a:schemeClr val="tx1"/>
                </a:solidFill>
                <a:latin typeface="Garamond" panose="02020404030301010803" pitchFamily="18" charset="0"/>
              </a:defRPr>
            </a:lvl9pPr>
          </a:lstStyle>
          <a:p>
            <a:pPr fontAlgn="base">
              <a:spcBef>
                <a:spcPct val="0"/>
              </a:spcBef>
              <a:spcAft>
                <a:spcPct val="0"/>
              </a:spcAft>
            </a:pPr>
            <a:fld id="{7EDD7E2E-2761-4823-9A64-7375D28A092C}" type="slidenum">
              <a:rPr lang="en-US" altLang="en-US"/>
              <a:pPr fontAlgn="base">
                <a:spcBef>
                  <a:spcPct val="0"/>
                </a:spcBef>
                <a:spcAft>
                  <a:spcPct val="0"/>
                </a:spcAft>
              </a:pPr>
              <a:t>50</a:t>
            </a:fld>
            <a:endParaRPr lang="en-US" altLang="en-US"/>
          </a:p>
        </p:txBody>
      </p:sp>
      <p:sp>
        <p:nvSpPr>
          <p:cNvPr id="30723"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30724"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pPr>
              <a:spcBef>
                <a:spcPct val="0"/>
              </a:spcBef>
            </a:pPr>
            <a:endParaRPr lang="en-US" altLang="en-US" smtClean="0"/>
          </a:p>
        </p:txBody>
      </p:sp>
    </p:spTree>
    <p:extLst>
      <p:ext uri="{BB962C8B-B14F-4D97-AF65-F5344CB8AC3E}">
        <p14:creationId xmlns:p14="http://schemas.microsoft.com/office/powerpoint/2010/main" val="16638667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pPr>
              <a:defRPr/>
            </a:pPr>
            <a:fld id="{9B30EDC1-8B15-4AA8-900E-F83251873967}" type="slidenum">
              <a:rPr lang="ru-RU" smtClean="0"/>
              <a:pPr>
                <a:defRPr/>
              </a:pPr>
              <a:t>51</a:t>
            </a:fld>
            <a:endParaRPr lang="ru-RU"/>
          </a:p>
        </p:txBody>
      </p:sp>
    </p:spTree>
    <p:extLst>
      <p:ext uri="{BB962C8B-B14F-4D97-AF65-F5344CB8AC3E}">
        <p14:creationId xmlns:p14="http://schemas.microsoft.com/office/powerpoint/2010/main" val="10438804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pPr>
              <a:defRPr/>
            </a:pPr>
            <a:fld id="{9B30EDC1-8B15-4AA8-900E-F83251873967}" type="slidenum">
              <a:rPr lang="ru-RU" smtClean="0"/>
              <a:pPr>
                <a:defRPr/>
              </a:pPr>
              <a:t>52</a:t>
            </a:fld>
            <a:endParaRPr lang="ru-RU"/>
          </a:p>
        </p:txBody>
      </p:sp>
    </p:spTree>
    <p:extLst>
      <p:ext uri="{BB962C8B-B14F-4D97-AF65-F5344CB8AC3E}">
        <p14:creationId xmlns:p14="http://schemas.microsoft.com/office/powerpoint/2010/main" val="38854229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pPr>
              <a:defRPr/>
            </a:pPr>
            <a:fld id="{9B30EDC1-8B15-4AA8-900E-F83251873967}" type="slidenum">
              <a:rPr lang="ru-RU" smtClean="0"/>
              <a:pPr>
                <a:defRPr/>
              </a:pPr>
              <a:t>54</a:t>
            </a:fld>
            <a:endParaRPr lang="ru-RU"/>
          </a:p>
        </p:txBody>
      </p:sp>
    </p:spTree>
    <p:extLst>
      <p:ext uri="{BB962C8B-B14F-4D97-AF65-F5344CB8AC3E}">
        <p14:creationId xmlns:p14="http://schemas.microsoft.com/office/powerpoint/2010/main" val="16723521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Master" Target="../slideMasters/slideMaster2.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914400" y="2130426"/>
            <a:ext cx="103632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71FA2173-0EF2-4B2F-BD53-048A68EC865E}" type="datetimeFigureOut">
              <a:rPr lang="en-US" smtClean="0"/>
              <a:t>10/8/2019</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6A6D6522-2C51-42B8-A8AC-9E31DE72D4D5}" type="slidenum">
              <a:rPr lang="en-US" smtClean="0"/>
              <a:t>‹#›</a:t>
            </a:fld>
            <a:endParaRPr lang="en-US"/>
          </a:p>
        </p:txBody>
      </p:sp>
    </p:spTree>
    <p:extLst>
      <p:ext uri="{BB962C8B-B14F-4D97-AF65-F5344CB8AC3E}">
        <p14:creationId xmlns:p14="http://schemas.microsoft.com/office/powerpoint/2010/main" val="1533655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71FA2173-0EF2-4B2F-BD53-048A68EC865E}" type="datetimeFigureOut">
              <a:rPr lang="en-US" smtClean="0"/>
              <a:t>10/8/2019</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6A6D6522-2C51-42B8-A8AC-9E31DE72D4D5}" type="slidenum">
              <a:rPr lang="en-US" smtClean="0"/>
              <a:t>‹#›</a:t>
            </a:fld>
            <a:endParaRPr lang="en-US"/>
          </a:p>
        </p:txBody>
      </p:sp>
    </p:spTree>
    <p:extLst>
      <p:ext uri="{BB962C8B-B14F-4D97-AF65-F5344CB8AC3E}">
        <p14:creationId xmlns:p14="http://schemas.microsoft.com/office/powerpoint/2010/main" val="797791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839200" y="274639"/>
            <a:ext cx="27432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609600" y="274639"/>
            <a:ext cx="80264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71FA2173-0EF2-4B2F-BD53-048A68EC865E}" type="datetimeFigureOut">
              <a:rPr lang="en-US" smtClean="0"/>
              <a:t>10/8/2019</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6A6D6522-2C51-42B8-A8AC-9E31DE72D4D5}" type="slidenum">
              <a:rPr lang="en-US" smtClean="0"/>
              <a:t>‹#›</a:t>
            </a:fld>
            <a:endParaRPr lang="en-US"/>
          </a:p>
        </p:txBody>
      </p:sp>
    </p:spTree>
    <p:extLst>
      <p:ext uri="{BB962C8B-B14F-4D97-AF65-F5344CB8AC3E}">
        <p14:creationId xmlns:p14="http://schemas.microsoft.com/office/powerpoint/2010/main" val="13335946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HSE">
    <p:spTree>
      <p:nvGrpSpPr>
        <p:cNvPr id="1" name=""/>
        <p:cNvGrpSpPr/>
        <p:nvPr/>
      </p:nvGrpSpPr>
      <p:grpSpPr>
        <a:xfrm>
          <a:off x="0" y="0"/>
          <a:ext cx="0" cy="0"/>
          <a:chOff x="0" y="0"/>
          <a:chExt cx="0" cy="0"/>
        </a:xfrm>
      </p:grpSpPr>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pic>
        <p:nvPicPr>
          <p:cNvPr id="9" name="Picture 2" descr="http://www.hse.ru/pubs/lib/data/access/ram/ticket/79/144196565691ca43a1b8670fb6a227fde3c5e8e9a0/cached-thumb-img.29274.0.252964193739569.jpg"/>
          <p:cNvPicPr>
            <a:picLocks noChangeAspect="1" noChangeArrowheads="1"/>
          </p:cNvPicPr>
          <p:nvPr/>
        </p:nvPicPr>
        <p:blipFill rotWithShape="1">
          <a:blip r:embed="rId2">
            <a:duotone>
              <a:schemeClr val="bg2">
                <a:shade val="45000"/>
                <a:satMod val="135000"/>
              </a:schemeClr>
              <a:prstClr val="white"/>
            </a:duotone>
            <a:extLst>
              <a:ext uri="{BEBA8EAE-BF5A-486C-A8C5-ECC9F3942E4B}">
                <a14:imgProps xmlns:a14="http://schemas.microsoft.com/office/drawing/2010/main">
                  <a14:imgLayer r:embed="rId3">
                    <a14:imgEffect>
                      <a14:colorTemperature colorTemp="1500"/>
                    </a14:imgEffect>
                    <a14:imgEffect>
                      <a14:saturation sat="0"/>
                    </a14:imgEffect>
                  </a14:imgLayer>
                </a14:imgProps>
              </a:ext>
              <a:ext uri="{28A0092B-C50C-407E-A947-70E740481C1C}">
                <a14:useLocalDpi xmlns:a14="http://schemas.microsoft.com/office/drawing/2010/main" val="0"/>
              </a:ext>
            </a:extLst>
          </a:blip>
          <a:srcRect b="59214"/>
          <a:stretch/>
        </p:blipFill>
        <p:spPr bwMode="auto">
          <a:xfrm>
            <a:off x="-11813" y="-50141"/>
            <a:ext cx="12203813" cy="117125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2743644" y="180199"/>
            <a:ext cx="5803192" cy="707886"/>
          </a:xfrm>
          <a:prstGeom prst="rect">
            <a:avLst/>
          </a:prstGeom>
          <a:noFill/>
        </p:spPr>
        <p:txBody>
          <a:bodyPr wrap="none" rtlCol="0">
            <a:spAutoFit/>
          </a:bodyPr>
          <a:lstStyle/>
          <a:p>
            <a:r>
              <a:rPr lang="ru-RU" sz="4000" b="1" dirty="0" smtClean="0">
                <a:latin typeface="Palatino Linotype" panose="02040502050505030304" pitchFamily="18" charset="0"/>
              </a:rPr>
              <a:t>Векторная семантика</a:t>
            </a:r>
            <a:endParaRPr lang="ru-RU" sz="4000" b="1" dirty="0">
              <a:latin typeface="Palatino Linotype" panose="02040502050505030304" pitchFamily="18" charset="0"/>
            </a:endParaRPr>
          </a:p>
        </p:txBody>
      </p:sp>
      <p:pic>
        <p:nvPicPr>
          <p:cNvPr id="11" name="Рисунок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9356" y="2057"/>
            <a:ext cx="2170245" cy="1096196"/>
          </a:xfrm>
          <a:prstGeom prst="rect">
            <a:avLst/>
          </a:prstGeom>
        </p:spPr>
      </p:pic>
      <p:sp>
        <p:nvSpPr>
          <p:cNvPr id="12" name="Прямоугольник 11"/>
          <p:cNvSpPr/>
          <p:nvPr/>
        </p:nvSpPr>
        <p:spPr>
          <a:xfrm>
            <a:off x="-23315" y="6340172"/>
            <a:ext cx="9868568" cy="530154"/>
          </a:xfrm>
          <a:prstGeom prst="rect">
            <a:avLst/>
          </a:prstGeom>
          <a:gradFill flip="none" rotWithShape="1">
            <a:gsLst>
              <a:gs pos="0">
                <a:schemeClr val="bg1">
                  <a:lumMod val="75000"/>
                </a:schemeClr>
              </a:gs>
              <a:gs pos="75000">
                <a:srgbClr val="DDDDDD"/>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800"/>
          </a:p>
        </p:txBody>
      </p:sp>
      <p:pic>
        <p:nvPicPr>
          <p:cNvPr id="13" name="Picture 6" descr="http://www.hse.ru/data/2012/01/19/1263884310/logo_%D1%81_hse_black_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b="21013"/>
          <a:stretch/>
        </p:blipFill>
        <p:spPr bwMode="auto">
          <a:xfrm>
            <a:off x="10760122" y="6224310"/>
            <a:ext cx="830036" cy="633690"/>
          </a:xfrm>
          <a:prstGeom prst="rect">
            <a:avLst/>
          </a:prstGeom>
          <a:noFill/>
          <a:extLst>
            <a:ext uri="{909E8E84-426E-40DD-AFC4-6F175D3DCCD1}">
              <a14:hiddenFill xmlns:a14="http://schemas.microsoft.com/office/drawing/2010/main">
                <a:solidFill>
                  <a:srgbClr val="FFFFFF"/>
                </a:solidFill>
              </a14:hiddenFill>
            </a:ext>
          </a:extLst>
        </p:spPr>
      </p:pic>
      <p:sp>
        <p:nvSpPr>
          <p:cNvPr id="14" name="Прямоугольник 13"/>
          <p:cNvSpPr/>
          <p:nvPr/>
        </p:nvSpPr>
        <p:spPr>
          <a:xfrm>
            <a:off x="2159563" y="6264970"/>
            <a:ext cx="7039011" cy="523220"/>
          </a:xfrm>
          <a:prstGeom prst="rect">
            <a:avLst/>
          </a:prstGeom>
        </p:spPr>
        <p:txBody>
          <a:bodyPr wrap="square">
            <a:spAutoFit/>
          </a:bodyPr>
          <a:lstStyle/>
          <a:p>
            <a:pPr algn="ctr"/>
            <a:r>
              <a:rPr lang="ru-RU" sz="1400" b="1" dirty="0">
                <a:latin typeface="Palatino Linotype" panose="02040502050505030304" pitchFamily="18" charset="0"/>
              </a:rPr>
              <a:t>Высшая Школа Экономики, Москва, </a:t>
            </a:r>
            <a:r>
              <a:rPr lang="ru-RU" sz="1400" b="1" dirty="0" smtClean="0">
                <a:latin typeface="Palatino Linotype" panose="02040502050505030304" pitchFamily="18" charset="0"/>
              </a:rPr>
              <a:t>2015. С.Ю.  </a:t>
            </a:r>
          </a:p>
          <a:p>
            <a:pPr algn="ctr"/>
            <a:r>
              <a:rPr lang="ru-RU" sz="1400" b="1" dirty="0" err="1" smtClean="0">
                <a:latin typeface="Palatino Linotype" panose="02040502050505030304" pitchFamily="18" charset="0"/>
              </a:rPr>
              <a:t>Толдова</a:t>
            </a:r>
            <a:r>
              <a:rPr lang="ru-RU" sz="1400" b="1" dirty="0" smtClean="0">
                <a:latin typeface="Palatino Linotype" panose="02040502050505030304" pitchFamily="18" charset="0"/>
              </a:rPr>
              <a:t>. Компьютерная лингвистика 2 </a:t>
            </a:r>
            <a:endParaRPr lang="ru-RU" sz="1400" b="1" dirty="0">
              <a:latin typeface="Palatino Linotype" panose="02040502050505030304" pitchFamily="18" charset="0"/>
            </a:endParaRPr>
          </a:p>
        </p:txBody>
      </p:sp>
    </p:spTree>
    <p:extLst>
      <p:ext uri="{BB962C8B-B14F-4D97-AF65-F5344CB8AC3E}">
        <p14:creationId xmlns:p14="http://schemas.microsoft.com/office/powerpoint/2010/main" val="23457714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101600" y="0"/>
            <a:ext cx="11887200" cy="1066800"/>
          </a:xfrm>
        </p:spPr>
        <p:txBody>
          <a:bodyPr/>
          <a:lstStyle/>
          <a:p>
            <a:r>
              <a:rPr lang="en-US" smtClean="0"/>
              <a:t>Click to edit Master title style</a:t>
            </a:r>
            <a:endParaRPr lang="en-GB"/>
          </a:p>
        </p:txBody>
      </p:sp>
      <p:sp>
        <p:nvSpPr>
          <p:cNvPr id="3" name="Content Placeholder 2"/>
          <p:cNvSpPr>
            <a:spLocks noGrp="1"/>
          </p:cNvSpPr>
          <p:nvPr>
            <p:ph sz="half" idx="1"/>
          </p:nvPr>
        </p:nvSpPr>
        <p:spPr>
          <a:xfrm>
            <a:off x="508000" y="1219200"/>
            <a:ext cx="10972800" cy="2552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508000" y="3924300"/>
            <a:ext cx="10972800" cy="2552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a:xfrm>
            <a:off x="0" y="6553200"/>
            <a:ext cx="1625600" cy="304800"/>
          </a:xfrm>
        </p:spPr>
        <p:txBody>
          <a:bodyPr/>
          <a:lstStyle>
            <a:lvl1pPr>
              <a:defRPr/>
            </a:lvl1pPr>
          </a:lstStyle>
          <a:p>
            <a:pPr>
              <a:defRPr/>
            </a:pPr>
            <a:fld id="{5BE42022-0E73-4FEF-AC95-677B312BD2F3}" type="datetime1">
              <a:rPr lang="en-US"/>
              <a:pPr>
                <a:defRPr/>
              </a:pPr>
              <a:t>10/8/2019</a:t>
            </a:fld>
            <a:endParaRPr lang="en-US"/>
          </a:p>
        </p:txBody>
      </p:sp>
      <p:sp>
        <p:nvSpPr>
          <p:cNvPr id="6" name="Footer Placeholder 5"/>
          <p:cNvSpPr>
            <a:spLocks noGrp="1"/>
          </p:cNvSpPr>
          <p:nvPr>
            <p:ph type="ftr" sz="quarter" idx="11"/>
          </p:nvPr>
        </p:nvSpPr>
        <p:spPr>
          <a:xfrm>
            <a:off x="1625600" y="6553200"/>
            <a:ext cx="9956800" cy="304800"/>
          </a:xfrm>
        </p:spPr>
        <p:txBody>
          <a:bodyPr/>
          <a:lstStyle>
            <a:lvl1pPr>
              <a:defRPr/>
            </a:lvl1pPr>
          </a:lstStyle>
          <a:p>
            <a:pPr>
              <a:defRPr/>
            </a:pPr>
            <a:r>
              <a:rPr lang="en-US"/>
              <a:t>LIN3022 Natural Language Processing</a:t>
            </a:r>
            <a:endParaRPr lang="en-US" sz="1050"/>
          </a:p>
        </p:txBody>
      </p:sp>
      <p:sp>
        <p:nvSpPr>
          <p:cNvPr id="7" name="Slide Number Placeholder 6"/>
          <p:cNvSpPr>
            <a:spLocks noGrp="1"/>
          </p:cNvSpPr>
          <p:nvPr>
            <p:ph type="sldNum" sz="quarter" idx="12"/>
          </p:nvPr>
        </p:nvSpPr>
        <p:spPr>
          <a:xfrm>
            <a:off x="11582400" y="6553200"/>
            <a:ext cx="609600" cy="304800"/>
          </a:xfrm>
        </p:spPr>
        <p:txBody>
          <a:bodyPr/>
          <a:lstStyle>
            <a:lvl1pPr>
              <a:defRPr/>
            </a:lvl1pPr>
          </a:lstStyle>
          <a:p>
            <a:pPr>
              <a:defRPr/>
            </a:pPr>
            <a:fld id="{6FF6FC5C-AFA5-45CE-A76A-9FF14A1DC427}" type="slidenum">
              <a:rPr lang="en-US"/>
              <a:pPr>
                <a:defRPr/>
              </a:pPr>
              <a:t>‹#›</a:t>
            </a:fld>
            <a:endParaRPr lang="en-US"/>
          </a:p>
        </p:txBody>
      </p:sp>
    </p:spTree>
    <p:extLst>
      <p:ext uri="{BB962C8B-B14F-4D97-AF65-F5344CB8AC3E}">
        <p14:creationId xmlns:p14="http://schemas.microsoft.com/office/powerpoint/2010/main" val="40036650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914400" y="2130426"/>
            <a:ext cx="103632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pPr>
              <a:defRPr/>
            </a:pPr>
            <a:endParaRPr lang="en-US" altLang="en-US"/>
          </a:p>
        </p:txBody>
      </p:sp>
      <p:sp>
        <p:nvSpPr>
          <p:cNvPr id="5" name="Нижний колонтитул 4"/>
          <p:cNvSpPr>
            <a:spLocks noGrp="1"/>
          </p:cNvSpPr>
          <p:nvPr>
            <p:ph type="ftr" sz="quarter" idx="11"/>
          </p:nvPr>
        </p:nvSpPr>
        <p:spPr/>
        <p:txBody>
          <a:bodyPr/>
          <a:lstStyle/>
          <a:p>
            <a:pPr>
              <a:defRPr/>
            </a:pPr>
            <a:r>
              <a:rPr lang="ru-RU" altLang="en-US" smtClean="0"/>
              <a:t>ВШЭ. Магистры 2 курс. Компьютерная лингвистика.  Толдова С.Ю</a:t>
            </a:r>
            <a:endParaRPr lang="en-US" altLang="en-US"/>
          </a:p>
        </p:txBody>
      </p:sp>
      <p:sp>
        <p:nvSpPr>
          <p:cNvPr id="6" name="Номер слайда 5"/>
          <p:cNvSpPr>
            <a:spLocks noGrp="1"/>
          </p:cNvSpPr>
          <p:nvPr>
            <p:ph type="sldNum" sz="quarter" idx="12"/>
          </p:nvPr>
        </p:nvSpPr>
        <p:spPr/>
        <p:txBody>
          <a:bodyPr/>
          <a:lstStyle/>
          <a:p>
            <a:pPr>
              <a:defRPr/>
            </a:pPr>
            <a:fld id="{72CDA493-345C-4FD2-B887-93649CB80610}" type="slidenum">
              <a:rPr lang="en-US" altLang="en-US" smtClean="0"/>
              <a:pPr>
                <a:defRPr/>
              </a:pPr>
              <a:t>‹#›</a:t>
            </a:fld>
            <a:endParaRPr lang="en-US" altLang="en-US"/>
          </a:p>
        </p:txBody>
      </p:sp>
    </p:spTree>
    <p:extLst>
      <p:ext uri="{BB962C8B-B14F-4D97-AF65-F5344CB8AC3E}">
        <p14:creationId xmlns:p14="http://schemas.microsoft.com/office/powerpoint/2010/main" val="1872593958"/>
      </p:ext>
    </p:extLst>
  </p:cSld>
  <p:clrMapOvr>
    <a:masterClrMapping/>
  </p:clrMapOvr>
  <p:timing>
    <p:tnLst>
      <p:par>
        <p:cTn id="1" dur="indefinite" restart="never" nodeType="tmRoot"/>
      </p:par>
    </p:tnLst>
  </p:timing>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HSE">
    <p:spTree>
      <p:nvGrpSpPr>
        <p:cNvPr id="1" name=""/>
        <p:cNvGrpSpPr/>
        <p:nvPr/>
      </p:nvGrpSpPr>
      <p:grpSpPr>
        <a:xfrm>
          <a:off x="0" y="0"/>
          <a:ext cx="0" cy="0"/>
          <a:chOff x="0" y="0"/>
          <a:chExt cx="0" cy="0"/>
        </a:xfrm>
      </p:grpSpPr>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pic>
        <p:nvPicPr>
          <p:cNvPr id="9" name="Picture 2" descr="http://www.hse.ru/pubs/lib/data/access/ram/ticket/79/144196565691ca43a1b8670fb6a227fde3c5e8e9a0/cached-thumb-img.29274.0.252964193739569.jpg"/>
          <p:cNvPicPr>
            <a:picLocks noChangeAspect="1" noChangeArrowheads="1"/>
          </p:cNvPicPr>
          <p:nvPr/>
        </p:nvPicPr>
        <p:blipFill rotWithShape="1">
          <a:blip r:embed="rId2">
            <a:duotone>
              <a:schemeClr val="bg2">
                <a:shade val="45000"/>
                <a:satMod val="135000"/>
              </a:schemeClr>
              <a:prstClr val="white"/>
            </a:duotone>
            <a:extLst>
              <a:ext uri="{BEBA8EAE-BF5A-486C-A8C5-ECC9F3942E4B}">
                <a14:imgProps xmlns:a14="http://schemas.microsoft.com/office/drawing/2010/main">
                  <a14:imgLayer r:embed="rId3">
                    <a14:imgEffect>
                      <a14:colorTemperature colorTemp="1500"/>
                    </a14:imgEffect>
                    <a14:imgEffect>
                      <a14:saturation sat="0"/>
                    </a14:imgEffect>
                  </a14:imgLayer>
                </a14:imgProps>
              </a:ext>
              <a:ext uri="{28A0092B-C50C-407E-A947-70E740481C1C}">
                <a14:useLocalDpi xmlns:a14="http://schemas.microsoft.com/office/drawing/2010/main" val="0"/>
              </a:ext>
            </a:extLst>
          </a:blip>
          <a:srcRect b="59214"/>
          <a:stretch/>
        </p:blipFill>
        <p:spPr bwMode="auto">
          <a:xfrm>
            <a:off x="-11813" y="-50141"/>
            <a:ext cx="12203813" cy="117125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2743644" y="180199"/>
            <a:ext cx="5803192" cy="707886"/>
          </a:xfrm>
          <a:prstGeom prst="rect">
            <a:avLst/>
          </a:prstGeom>
          <a:noFill/>
        </p:spPr>
        <p:txBody>
          <a:bodyPr wrap="none" rtlCol="0">
            <a:spAutoFit/>
          </a:bodyPr>
          <a:lstStyle/>
          <a:p>
            <a:r>
              <a:rPr lang="ru-RU" sz="4000" b="1" dirty="0" smtClean="0">
                <a:latin typeface="Palatino Linotype" panose="02040502050505030304" pitchFamily="18" charset="0"/>
              </a:rPr>
              <a:t>Векторная семантика</a:t>
            </a:r>
            <a:endParaRPr lang="ru-RU" sz="4000" b="1" dirty="0">
              <a:latin typeface="Palatino Linotype" panose="02040502050505030304" pitchFamily="18" charset="0"/>
            </a:endParaRPr>
          </a:p>
        </p:txBody>
      </p:sp>
      <p:pic>
        <p:nvPicPr>
          <p:cNvPr id="11" name="Рисунок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9356" y="2057"/>
            <a:ext cx="2170245" cy="1096196"/>
          </a:xfrm>
          <a:prstGeom prst="rect">
            <a:avLst/>
          </a:prstGeom>
        </p:spPr>
      </p:pic>
      <p:sp>
        <p:nvSpPr>
          <p:cNvPr id="12" name="Прямоугольник 11"/>
          <p:cNvSpPr/>
          <p:nvPr/>
        </p:nvSpPr>
        <p:spPr>
          <a:xfrm>
            <a:off x="-23315" y="6340172"/>
            <a:ext cx="9868568" cy="530154"/>
          </a:xfrm>
          <a:prstGeom prst="rect">
            <a:avLst/>
          </a:prstGeom>
          <a:gradFill flip="none" rotWithShape="1">
            <a:gsLst>
              <a:gs pos="0">
                <a:schemeClr val="bg1">
                  <a:lumMod val="75000"/>
                </a:schemeClr>
              </a:gs>
              <a:gs pos="75000">
                <a:srgbClr val="DDDDDD"/>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800"/>
          </a:p>
        </p:txBody>
      </p:sp>
      <p:pic>
        <p:nvPicPr>
          <p:cNvPr id="13" name="Picture 6" descr="http://www.hse.ru/data/2012/01/19/1263884310/logo_%D1%81_hse_black_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b="21013"/>
          <a:stretch/>
        </p:blipFill>
        <p:spPr bwMode="auto">
          <a:xfrm>
            <a:off x="10760122" y="6224310"/>
            <a:ext cx="830036" cy="633690"/>
          </a:xfrm>
          <a:prstGeom prst="rect">
            <a:avLst/>
          </a:prstGeom>
          <a:noFill/>
          <a:extLst>
            <a:ext uri="{909E8E84-426E-40DD-AFC4-6F175D3DCCD1}">
              <a14:hiddenFill xmlns:a14="http://schemas.microsoft.com/office/drawing/2010/main">
                <a:solidFill>
                  <a:srgbClr val="FFFFFF"/>
                </a:solidFill>
              </a14:hiddenFill>
            </a:ext>
          </a:extLst>
        </p:spPr>
      </p:pic>
      <p:sp>
        <p:nvSpPr>
          <p:cNvPr id="14" name="Прямоугольник 13"/>
          <p:cNvSpPr/>
          <p:nvPr/>
        </p:nvSpPr>
        <p:spPr>
          <a:xfrm>
            <a:off x="2159563" y="6264970"/>
            <a:ext cx="7039011" cy="523220"/>
          </a:xfrm>
          <a:prstGeom prst="rect">
            <a:avLst/>
          </a:prstGeom>
        </p:spPr>
        <p:txBody>
          <a:bodyPr wrap="square">
            <a:spAutoFit/>
          </a:bodyPr>
          <a:lstStyle/>
          <a:p>
            <a:pPr algn="ctr"/>
            <a:r>
              <a:rPr lang="ru-RU" sz="1400" b="1" dirty="0">
                <a:latin typeface="Palatino Linotype" panose="02040502050505030304" pitchFamily="18" charset="0"/>
              </a:rPr>
              <a:t>Высшая Школа Экономики, Москва, </a:t>
            </a:r>
            <a:r>
              <a:rPr lang="ru-RU" sz="1400" b="1" dirty="0" smtClean="0">
                <a:latin typeface="Palatino Linotype" panose="02040502050505030304" pitchFamily="18" charset="0"/>
              </a:rPr>
              <a:t>2015. С.Ю.  </a:t>
            </a:r>
          </a:p>
          <a:p>
            <a:pPr algn="ctr"/>
            <a:r>
              <a:rPr lang="ru-RU" sz="1400" b="1" dirty="0" err="1" smtClean="0">
                <a:latin typeface="Palatino Linotype" panose="02040502050505030304" pitchFamily="18" charset="0"/>
              </a:rPr>
              <a:t>Толдова</a:t>
            </a:r>
            <a:r>
              <a:rPr lang="ru-RU" sz="1400" b="1" dirty="0" smtClean="0">
                <a:latin typeface="Palatino Linotype" panose="02040502050505030304" pitchFamily="18" charset="0"/>
              </a:rPr>
              <a:t>. Компьютерная лингвистика 2 </a:t>
            </a:r>
            <a:endParaRPr lang="ru-RU" sz="1400" b="1" dirty="0">
              <a:latin typeface="Palatino Linotype" panose="02040502050505030304" pitchFamily="18" charset="0"/>
            </a:endParaRPr>
          </a:p>
        </p:txBody>
      </p:sp>
      <p:pic>
        <p:nvPicPr>
          <p:cNvPr id="15" name="Picture 2" descr="http://www.hse.ru/pubs/lib/data/access/ram/ticket/79/144196565691ca43a1b8670fb6a227fde3c5e8e9a0/cached-thumb-img.29274.0.252964193739569.jpg"/>
          <p:cNvPicPr>
            <a:picLocks noChangeAspect="1" noChangeArrowheads="1"/>
          </p:cNvPicPr>
          <p:nvPr userDrawn="1"/>
        </p:nvPicPr>
        <p:blipFill rotWithShape="1">
          <a:blip r:embed="rId2">
            <a:duotone>
              <a:schemeClr val="bg2">
                <a:shade val="45000"/>
                <a:satMod val="135000"/>
              </a:schemeClr>
              <a:prstClr val="white"/>
            </a:duotone>
            <a:extLst>
              <a:ext uri="{BEBA8EAE-BF5A-486C-A8C5-ECC9F3942E4B}">
                <a14:imgProps xmlns:a14="http://schemas.microsoft.com/office/drawing/2010/main">
                  <a14:imgLayer r:embed="rId3">
                    <a14:imgEffect>
                      <a14:colorTemperature colorTemp="1500"/>
                    </a14:imgEffect>
                    <a14:imgEffect>
                      <a14:saturation sat="0"/>
                    </a14:imgEffect>
                  </a14:imgLayer>
                </a14:imgProps>
              </a:ext>
              <a:ext uri="{28A0092B-C50C-407E-A947-70E740481C1C}">
                <a14:useLocalDpi xmlns:a14="http://schemas.microsoft.com/office/drawing/2010/main" val="0"/>
              </a:ext>
            </a:extLst>
          </a:blip>
          <a:srcRect b="59214"/>
          <a:stretch/>
        </p:blipFill>
        <p:spPr bwMode="auto">
          <a:xfrm>
            <a:off x="-11813" y="-50141"/>
            <a:ext cx="12203813" cy="1171255"/>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userDrawn="1"/>
        </p:nvSpPr>
        <p:spPr>
          <a:xfrm>
            <a:off x="2743644" y="180199"/>
            <a:ext cx="5803192" cy="707886"/>
          </a:xfrm>
          <a:prstGeom prst="rect">
            <a:avLst/>
          </a:prstGeom>
          <a:noFill/>
        </p:spPr>
        <p:txBody>
          <a:bodyPr wrap="none" rtlCol="0">
            <a:spAutoFit/>
          </a:bodyPr>
          <a:lstStyle/>
          <a:p>
            <a:r>
              <a:rPr lang="ru-RU" sz="4000" b="1" dirty="0" smtClean="0">
                <a:latin typeface="Palatino Linotype" panose="02040502050505030304" pitchFamily="18" charset="0"/>
              </a:rPr>
              <a:t>Векторная семантика</a:t>
            </a:r>
            <a:endParaRPr lang="ru-RU" sz="4000" b="1" dirty="0">
              <a:latin typeface="Palatino Linotype" panose="02040502050505030304" pitchFamily="18" charset="0"/>
            </a:endParaRPr>
          </a:p>
        </p:txBody>
      </p:sp>
      <p:pic>
        <p:nvPicPr>
          <p:cNvPr id="17" name="Рисунок 1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89356" y="2057"/>
            <a:ext cx="2170245" cy="1096196"/>
          </a:xfrm>
          <a:prstGeom prst="rect">
            <a:avLst/>
          </a:prstGeom>
        </p:spPr>
      </p:pic>
      <p:sp>
        <p:nvSpPr>
          <p:cNvPr id="18" name="Прямоугольник 17"/>
          <p:cNvSpPr/>
          <p:nvPr userDrawn="1"/>
        </p:nvSpPr>
        <p:spPr>
          <a:xfrm>
            <a:off x="-23315" y="6340172"/>
            <a:ext cx="9868568" cy="530154"/>
          </a:xfrm>
          <a:prstGeom prst="rect">
            <a:avLst/>
          </a:prstGeom>
          <a:gradFill flip="none" rotWithShape="1">
            <a:gsLst>
              <a:gs pos="0">
                <a:schemeClr val="bg1">
                  <a:lumMod val="75000"/>
                </a:schemeClr>
              </a:gs>
              <a:gs pos="75000">
                <a:srgbClr val="DDDDDD"/>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800"/>
          </a:p>
        </p:txBody>
      </p:sp>
      <p:pic>
        <p:nvPicPr>
          <p:cNvPr id="19" name="Picture 6" descr="http://www.hse.ru/data/2012/01/19/1263884310/logo_%D1%81_hse_black_e.png"/>
          <p:cNvPicPr>
            <a:picLocks noChangeAspect="1" noChangeArrowheads="1"/>
          </p:cNvPicPr>
          <p:nvPr userDrawn="1"/>
        </p:nvPicPr>
        <p:blipFill rotWithShape="1">
          <a:blip r:embed="rId5" cstate="print">
            <a:extLst>
              <a:ext uri="{28A0092B-C50C-407E-A947-70E740481C1C}">
                <a14:useLocalDpi xmlns:a14="http://schemas.microsoft.com/office/drawing/2010/main" val="0"/>
              </a:ext>
            </a:extLst>
          </a:blip>
          <a:srcRect b="21013"/>
          <a:stretch/>
        </p:blipFill>
        <p:spPr bwMode="auto">
          <a:xfrm>
            <a:off x="10760122" y="6224310"/>
            <a:ext cx="830036" cy="633690"/>
          </a:xfrm>
          <a:prstGeom prst="rect">
            <a:avLst/>
          </a:prstGeom>
          <a:noFill/>
          <a:extLst>
            <a:ext uri="{909E8E84-426E-40DD-AFC4-6F175D3DCCD1}">
              <a14:hiddenFill xmlns:a14="http://schemas.microsoft.com/office/drawing/2010/main">
                <a:solidFill>
                  <a:srgbClr val="FFFFFF"/>
                </a:solidFill>
              </a14:hiddenFill>
            </a:ext>
          </a:extLst>
        </p:spPr>
      </p:pic>
      <p:sp>
        <p:nvSpPr>
          <p:cNvPr id="20" name="Прямоугольник 19"/>
          <p:cNvSpPr/>
          <p:nvPr userDrawn="1"/>
        </p:nvSpPr>
        <p:spPr>
          <a:xfrm>
            <a:off x="2159563" y="6264970"/>
            <a:ext cx="7039011" cy="523220"/>
          </a:xfrm>
          <a:prstGeom prst="rect">
            <a:avLst/>
          </a:prstGeom>
        </p:spPr>
        <p:txBody>
          <a:bodyPr wrap="square">
            <a:spAutoFit/>
          </a:bodyPr>
          <a:lstStyle/>
          <a:p>
            <a:pPr algn="ctr"/>
            <a:r>
              <a:rPr lang="ru-RU" sz="1400" b="1" dirty="0">
                <a:latin typeface="Palatino Linotype" panose="02040502050505030304" pitchFamily="18" charset="0"/>
              </a:rPr>
              <a:t>Высшая Школа Экономики, Москва, </a:t>
            </a:r>
            <a:r>
              <a:rPr lang="ru-RU" sz="1400" b="1" dirty="0" smtClean="0">
                <a:latin typeface="Palatino Linotype" panose="02040502050505030304" pitchFamily="18" charset="0"/>
              </a:rPr>
              <a:t>2015. С.Ю.  </a:t>
            </a:r>
          </a:p>
          <a:p>
            <a:pPr algn="ctr"/>
            <a:r>
              <a:rPr lang="ru-RU" sz="1400" b="1" dirty="0" err="1" smtClean="0">
                <a:latin typeface="Palatino Linotype" panose="02040502050505030304" pitchFamily="18" charset="0"/>
              </a:rPr>
              <a:t>Толдова</a:t>
            </a:r>
            <a:r>
              <a:rPr lang="ru-RU" sz="1400" b="1" dirty="0" smtClean="0">
                <a:latin typeface="Palatino Linotype" panose="02040502050505030304" pitchFamily="18" charset="0"/>
              </a:rPr>
              <a:t>. Компьютерная лингвистика 2 </a:t>
            </a:r>
            <a:endParaRPr lang="ru-RU" sz="1400" b="1" dirty="0">
              <a:latin typeface="Palatino Linotype" panose="02040502050505030304" pitchFamily="18" charset="0"/>
            </a:endParaRPr>
          </a:p>
        </p:txBody>
      </p:sp>
    </p:spTree>
    <p:extLst>
      <p:ext uri="{BB962C8B-B14F-4D97-AF65-F5344CB8AC3E}">
        <p14:creationId xmlns:p14="http://schemas.microsoft.com/office/powerpoint/2010/main" val="190927581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63084" y="4406901"/>
            <a:ext cx="103632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pPr>
              <a:defRPr/>
            </a:pPr>
            <a:endParaRPr lang="en-US" altLang="en-US"/>
          </a:p>
        </p:txBody>
      </p:sp>
      <p:sp>
        <p:nvSpPr>
          <p:cNvPr id="5" name="Нижний колонтитул 4"/>
          <p:cNvSpPr>
            <a:spLocks noGrp="1"/>
          </p:cNvSpPr>
          <p:nvPr>
            <p:ph type="ftr" sz="quarter" idx="11"/>
          </p:nvPr>
        </p:nvSpPr>
        <p:spPr/>
        <p:txBody>
          <a:bodyPr/>
          <a:lstStyle/>
          <a:p>
            <a:pPr>
              <a:defRPr/>
            </a:pPr>
            <a:r>
              <a:rPr lang="ru-RU" altLang="en-US" smtClean="0"/>
              <a:t>ВШЭ. Магистры 2 курс. Компьютерная лингвистика.  Толдова С.Ю</a:t>
            </a:r>
            <a:endParaRPr lang="en-US" altLang="en-US"/>
          </a:p>
        </p:txBody>
      </p:sp>
      <p:sp>
        <p:nvSpPr>
          <p:cNvPr id="6" name="Номер слайда 5"/>
          <p:cNvSpPr>
            <a:spLocks noGrp="1"/>
          </p:cNvSpPr>
          <p:nvPr>
            <p:ph type="sldNum" sz="quarter" idx="12"/>
          </p:nvPr>
        </p:nvSpPr>
        <p:spPr/>
        <p:txBody>
          <a:bodyPr/>
          <a:lstStyle/>
          <a:p>
            <a:pPr>
              <a:defRPr/>
            </a:pPr>
            <a:fld id="{72CDA493-345C-4FD2-B887-93649CB80610}" type="slidenum">
              <a:rPr lang="en-US" altLang="en-US" smtClean="0"/>
              <a:pPr>
                <a:defRPr/>
              </a:pPr>
              <a:t>‹#›</a:t>
            </a:fld>
            <a:endParaRPr lang="en-US" altLang="en-US"/>
          </a:p>
        </p:txBody>
      </p:sp>
    </p:spTree>
    <p:extLst>
      <p:ext uri="{BB962C8B-B14F-4D97-AF65-F5344CB8AC3E}">
        <p14:creationId xmlns:p14="http://schemas.microsoft.com/office/powerpoint/2010/main" val="3865584821"/>
      </p:ext>
    </p:extLst>
  </p:cSld>
  <p:clrMapOvr>
    <a:masterClrMapping/>
  </p:clrMapOvr>
  <p:timing>
    <p:tnLst>
      <p:par>
        <p:cTn id="1" dur="indefinite" restart="never" nodeType="tmRoot"/>
      </p:par>
    </p:tnLst>
  </p:timing>
  <p:hf sldNum="0" hd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pPr>
              <a:defRPr/>
            </a:pPr>
            <a:endParaRPr lang="en-US" altLang="en-US"/>
          </a:p>
        </p:txBody>
      </p:sp>
      <p:sp>
        <p:nvSpPr>
          <p:cNvPr id="6" name="Нижний колонтитул 5"/>
          <p:cNvSpPr>
            <a:spLocks noGrp="1"/>
          </p:cNvSpPr>
          <p:nvPr>
            <p:ph type="ftr" sz="quarter" idx="11"/>
          </p:nvPr>
        </p:nvSpPr>
        <p:spPr/>
        <p:txBody>
          <a:bodyPr/>
          <a:lstStyle/>
          <a:p>
            <a:pPr>
              <a:defRPr/>
            </a:pPr>
            <a:r>
              <a:rPr lang="ru-RU" altLang="en-US" smtClean="0"/>
              <a:t>ВШЭ. Магистры 2 курс. Компьютерная лингвистика.  Толдова С.Ю</a:t>
            </a:r>
            <a:endParaRPr lang="en-US" altLang="en-US"/>
          </a:p>
        </p:txBody>
      </p:sp>
      <p:sp>
        <p:nvSpPr>
          <p:cNvPr id="7" name="Номер слайда 6"/>
          <p:cNvSpPr>
            <a:spLocks noGrp="1"/>
          </p:cNvSpPr>
          <p:nvPr>
            <p:ph type="sldNum" sz="quarter" idx="12"/>
          </p:nvPr>
        </p:nvSpPr>
        <p:spPr/>
        <p:txBody>
          <a:bodyPr/>
          <a:lstStyle/>
          <a:p>
            <a:pPr>
              <a:defRPr/>
            </a:pPr>
            <a:fld id="{72CDA493-345C-4FD2-B887-93649CB80610}" type="slidenum">
              <a:rPr lang="en-US" altLang="en-US" smtClean="0"/>
              <a:pPr>
                <a:defRPr/>
              </a:pPr>
              <a:t>‹#›</a:t>
            </a:fld>
            <a:endParaRPr lang="en-US" altLang="en-US"/>
          </a:p>
        </p:txBody>
      </p:sp>
    </p:spTree>
    <p:extLst>
      <p:ext uri="{BB962C8B-B14F-4D97-AF65-F5344CB8AC3E}">
        <p14:creationId xmlns:p14="http://schemas.microsoft.com/office/powerpoint/2010/main" val="1560899560"/>
      </p:ext>
    </p:extLst>
  </p:cSld>
  <p:clrMapOvr>
    <a:masterClrMapping/>
  </p:clrMapOvr>
  <p:timing>
    <p:tnLst>
      <p:par>
        <p:cTn id="1" dur="indefinite" restart="never" nodeType="tmRoot"/>
      </p:par>
    </p:tnLst>
  </p:timing>
  <p:hf sldNum="0" hd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pPr>
              <a:defRPr/>
            </a:pPr>
            <a:endParaRPr lang="en-US" altLang="en-US"/>
          </a:p>
        </p:txBody>
      </p:sp>
      <p:sp>
        <p:nvSpPr>
          <p:cNvPr id="8" name="Нижний колонтитул 7"/>
          <p:cNvSpPr>
            <a:spLocks noGrp="1"/>
          </p:cNvSpPr>
          <p:nvPr>
            <p:ph type="ftr" sz="quarter" idx="11"/>
          </p:nvPr>
        </p:nvSpPr>
        <p:spPr/>
        <p:txBody>
          <a:bodyPr/>
          <a:lstStyle/>
          <a:p>
            <a:pPr>
              <a:defRPr/>
            </a:pPr>
            <a:r>
              <a:rPr lang="ru-RU" altLang="en-US" smtClean="0"/>
              <a:t>ВШЭ. Магистры 2 курс. Компьютерная лингвистика.  Толдова С.Ю</a:t>
            </a:r>
            <a:endParaRPr lang="en-US" altLang="en-US"/>
          </a:p>
        </p:txBody>
      </p:sp>
      <p:sp>
        <p:nvSpPr>
          <p:cNvPr id="9" name="Номер слайда 8"/>
          <p:cNvSpPr>
            <a:spLocks noGrp="1"/>
          </p:cNvSpPr>
          <p:nvPr>
            <p:ph type="sldNum" sz="quarter" idx="12"/>
          </p:nvPr>
        </p:nvSpPr>
        <p:spPr/>
        <p:txBody>
          <a:bodyPr/>
          <a:lstStyle/>
          <a:p>
            <a:pPr>
              <a:defRPr/>
            </a:pPr>
            <a:fld id="{72CDA493-345C-4FD2-B887-93649CB80610}" type="slidenum">
              <a:rPr lang="en-US" altLang="en-US" smtClean="0"/>
              <a:pPr>
                <a:defRPr/>
              </a:pPr>
              <a:t>‹#›</a:t>
            </a:fld>
            <a:endParaRPr lang="en-US" altLang="en-US"/>
          </a:p>
        </p:txBody>
      </p:sp>
    </p:spTree>
    <p:extLst>
      <p:ext uri="{BB962C8B-B14F-4D97-AF65-F5344CB8AC3E}">
        <p14:creationId xmlns:p14="http://schemas.microsoft.com/office/powerpoint/2010/main" val="1353098362"/>
      </p:ext>
    </p:extLst>
  </p:cSld>
  <p:clrMapOvr>
    <a:masterClrMapping/>
  </p:clrMapOvr>
  <p:timing>
    <p:tnLst>
      <p:par>
        <p:cTn id="1" dur="indefinite" restart="never" nodeType="tmRoot"/>
      </p:par>
    </p:tnLst>
  </p:timing>
  <p:hf sldNum="0" hd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pPr>
              <a:defRPr/>
            </a:pPr>
            <a:endParaRPr lang="en-US" altLang="en-US"/>
          </a:p>
        </p:txBody>
      </p:sp>
      <p:sp>
        <p:nvSpPr>
          <p:cNvPr id="4" name="Нижний колонтитул 3"/>
          <p:cNvSpPr>
            <a:spLocks noGrp="1"/>
          </p:cNvSpPr>
          <p:nvPr>
            <p:ph type="ftr" sz="quarter" idx="11"/>
          </p:nvPr>
        </p:nvSpPr>
        <p:spPr/>
        <p:txBody>
          <a:bodyPr/>
          <a:lstStyle/>
          <a:p>
            <a:pPr>
              <a:defRPr/>
            </a:pPr>
            <a:r>
              <a:rPr lang="ru-RU" altLang="en-US" smtClean="0"/>
              <a:t>ВШЭ. Магистры 2 курс. Компьютерная лингвистика.  Толдова С.Ю</a:t>
            </a:r>
            <a:endParaRPr lang="en-US" altLang="en-US"/>
          </a:p>
        </p:txBody>
      </p:sp>
      <p:sp>
        <p:nvSpPr>
          <p:cNvPr id="5" name="Номер слайда 4"/>
          <p:cNvSpPr>
            <a:spLocks noGrp="1"/>
          </p:cNvSpPr>
          <p:nvPr>
            <p:ph type="sldNum" sz="quarter" idx="12"/>
          </p:nvPr>
        </p:nvSpPr>
        <p:spPr/>
        <p:txBody>
          <a:bodyPr/>
          <a:lstStyle/>
          <a:p>
            <a:pPr>
              <a:defRPr/>
            </a:pPr>
            <a:fld id="{72CDA493-345C-4FD2-B887-93649CB80610}" type="slidenum">
              <a:rPr lang="en-US" altLang="en-US" smtClean="0"/>
              <a:pPr>
                <a:defRPr/>
              </a:pPr>
              <a:t>‹#›</a:t>
            </a:fld>
            <a:endParaRPr lang="en-US" altLang="en-US"/>
          </a:p>
        </p:txBody>
      </p:sp>
    </p:spTree>
    <p:extLst>
      <p:ext uri="{BB962C8B-B14F-4D97-AF65-F5344CB8AC3E}">
        <p14:creationId xmlns:p14="http://schemas.microsoft.com/office/powerpoint/2010/main" val="688701770"/>
      </p:ext>
    </p:extLst>
  </p:cSld>
  <p:clrMapOvr>
    <a:masterClrMapping/>
  </p:clrMapOvr>
  <p:timing>
    <p:tnLst>
      <p:par>
        <p:cTn id="1" dur="indefinite" restart="never" nodeType="tmRoot"/>
      </p:par>
    </p:tnLst>
  </p:timing>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71FA2173-0EF2-4B2F-BD53-048A68EC865E}" type="datetimeFigureOut">
              <a:rPr lang="en-US" smtClean="0"/>
              <a:t>10/8/2019</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6A6D6522-2C51-42B8-A8AC-9E31DE72D4D5}" type="slidenum">
              <a:rPr lang="en-US" smtClean="0"/>
              <a:t>‹#›</a:t>
            </a:fld>
            <a:endParaRPr lang="en-US"/>
          </a:p>
        </p:txBody>
      </p:sp>
    </p:spTree>
    <p:extLst>
      <p:ext uri="{BB962C8B-B14F-4D97-AF65-F5344CB8AC3E}">
        <p14:creationId xmlns:p14="http://schemas.microsoft.com/office/powerpoint/2010/main" val="10815310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pPr>
              <a:defRPr/>
            </a:pPr>
            <a:endParaRPr lang="en-US" altLang="en-US"/>
          </a:p>
        </p:txBody>
      </p:sp>
      <p:sp>
        <p:nvSpPr>
          <p:cNvPr id="3" name="Нижний колонтитул 2"/>
          <p:cNvSpPr>
            <a:spLocks noGrp="1"/>
          </p:cNvSpPr>
          <p:nvPr>
            <p:ph type="ftr" sz="quarter" idx="11"/>
          </p:nvPr>
        </p:nvSpPr>
        <p:spPr/>
        <p:txBody>
          <a:bodyPr/>
          <a:lstStyle/>
          <a:p>
            <a:pPr>
              <a:defRPr/>
            </a:pPr>
            <a:r>
              <a:rPr lang="ru-RU" altLang="en-US" smtClean="0"/>
              <a:t>ВШЭ. Магистры 2 курс. Компьютерная лингвистика.  Толдова С.Ю</a:t>
            </a:r>
            <a:endParaRPr lang="en-US" altLang="en-US"/>
          </a:p>
        </p:txBody>
      </p:sp>
      <p:sp>
        <p:nvSpPr>
          <p:cNvPr id="4" name="Номер слайда 3"/>
          <p:cNvSpPr>
            <a:spLocks noGrp="1"/>
          </p:cNvSpPr>
          <p:nvPr>
            <p:ph type="sldNum" sz="quarter" idx="12"/>
          </p:nvPr>
        </p:nvSpPr>
        <p:spPr/>
        <p:txBody>
          <a:bodyPr/>
          <a:lstStyle/>
          <a:p>
            <a:pPr>
              <a:defRPr/>
            </a:pPr>
            <a:fld id="{72CDA493-345C-4FD2-B887-93649CB80610}" type="slidenum">
              <a:rPr lang="en-US" altLang="en-US" smtClean="0"/>
              <a:pPr>
                <a:defRPr/>
              </a:pPr>
              <a:t>‹#›</a:t>
            </a:fld>
            <a:endParaRPr lang="en-US" altLang="en-US"/>
          </a:p>
        </p:txBody>
      </p:sp>
    </p:spTree>
    <p:extLst>
      <p:ext uri="{BB962C8B-B14F-4D97-AF65-F5344CB8AC3E}">
        <p14:creationId xmlns:p14="http://schemas.microsoft.com/office/powerpoint/2010/main" val="1649592059"/>
      </p:ext>
    </p:extLst>
  </p:cSld>
  <p:clrMapOvr>
    <a:masterClrMapping/>
  </p:clrMapOvr>
  <p:timing>
    <p:tnLst>
      <p:par>
        <p:cTn id="1" dur="indefinite" restart="never" nodeType="tmRoot"/>
      </p:par>
    </p:tnLst>
  </p:timing>
  <p:hf sldNum="0" hd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1" y="273050"/>
            <a:ext cx="4011084" cy="1162050"/>
          </a:xfrm>
        </p:spPr>
        <p:txBody>
          <a:bodyPr anchor="b"/>
          <a:lstStyle>
            <a:lvl1pPr algn="l">
              <a:defRPr sz="2000" b="1"/>
            </a:lvl1pPr>
          </a:lstStyle>
          <a:p>
            <a:r>
              <a:rPr lang="ru-RU" smtClean="0"/>
              <a:t>Образец заголовка</a:t>
            </a:r>
            <a:endParaRPr lang="ru-RU"/>
          </a:p>
        </p:txBody>
      </p:sp>
      <p:sp>
        <p:nvSpPr>
          <p:cNvPr id="3" name="Объект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pPr>
              <a:defRPr/>
            </a:pPr>
            <a:endParaRPr lang="en-US" altLang="en-US"/>
          </a:p>
        </p:txBody>
      </p:sp>
      <p:sp>
        <p:nvSpPr>
          <p:cNvPr id="6" name="Нижний колонтитул 5"/>
          <p:cNvSpPr>
            <a:spLocks noGrp="1"/>
          </p:cNvSpPr>
          <p:nvPr>
            <p:ph type="ftr" sz="quarter" idx="11"/>
          </p:nvPr>
        </p:nvSpPr>
        <p:spPr/>
        <p:txBody>
          <a:bodyPr/>
          <a:lstStyle/>
          <a:p>
            <a:pPr>
              <a:defRPr/>
            </a:pPr>
            <a:r>
              <a:rPr lang="ru-RU" altLang="en-US" smtClean="0"/>
              <a:t>ВШЭ. Магистры 2 курс. Компьютерная лингвистика.  Толдова С.Ю</a:t>
            </a:r>
            <a:endParaRPr lang="en-US" altLang="en-US"/>
          </a:p>
        </p:txBody>
      </p:sp>
      <p:sp>
        <p:nvSpPr>
          <p:cNvPr id="7" name="Номер слайда 6"/>
          <p:cNvSpPr>
            <a:spLocks noGrp="1"/>
          </p:cNvSpPr>
          <p:nvPr>
            <p:ph type="sldNum" sz="quarter" idx="12"/>
          </p:nvPr>
        </p:nvSpPr>
        <p:spPr/>
        <p:txBody>
          <a:bodyPr/>
          <a:lstStyle/>
          <a:p>
            <a:pPr>
              <a:defRPr/>
            </a:pPr>
            <a:fld id="{72CDA493-345C-4FD2-B887-93649CB80610}" type="slidenum">
              <a:rPr lang="en-US" altLang="en-US" smtClean="0"/>
              <a:pPr>
                <a:defRPr/>
              </a:pPr>
              <a:t>‹#›</a:t>
            </a:fld>
            <a:endParaRPr lang="en-US" altLang="en-US"/>
          </a:p>
        </p:txBody>
      </p:sp>
    </p:spTree>
    <p:extLst>
      <p:ext uri="{BB962C8B-B14F-4D97-AF65-F5344CB8AC3E}">
        <p14:creationId xmlns:p14="http://schemas.microsoft.com/office/powerpoint/2010/main" val="942588144"/>
      </p:ext>
    </p:extLst>
  </p:cSld>
  <p:clrMapOvr>
    <a:masterClrMapping/>
  </p:clrMapOvr>
  <p:timing>
    <p:tnLst>
      <p:par>
        <p:cTn id="1" dur="indefinite" restart="never" nodeType="tmRoot"/>
      </p:par>
    </p:tnLst>
  </p:timing>
  <p:hf sldNum="0" hd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389717" y="4800600"/>
            <a:ext cx="73152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ru-RU"/>
          </a:p>
        </p:txBody>
      </p:sp>
      <p:sp>
        <p:nvSpPr>
          <p:cNvPr id="4" name="Текст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pPr>
              <a:defRPr/>
            </a:pPr>
            <a:endParaRPr lang="en-US" altLang="en-US"/>
          </a:p>
        </p:txBody>
      </p:sp>
      <p:sp>
        <p:nvSpPr>
          <p:cNvPr id="6" name="Нижний колонтитул 5"/>
          <p:cNvSpPr>
            <a:spLocks noGrp="1"/>
          </p:cNvSpPr>
          <p:nvPr>
            <p:ph type="ftr" sz="quarter" idx="11"/>
          </p:nvPr>
        </p:nvSpPr>
        <p:spPr/>
        <p:txBody>
          <a:bodyPr/>
          <a:lstStyle/>
          <a:p>
            <a:pPr>
              <a:defRPr/>
            </a:pPr>
            <a:r>
              <a:rPr lang="ru-RU" altLang="en-US" smtClean="0"/>
              <a:t>ВШЭ. Магистры 2 курс. Компьютерная лингвистика.  Толдова С.Ю</a:t>
            </a:r>
            <a:endParaRPr lang="en-US" altLang="en-US"/>
          </a:p>
        </p:txBody>
      </p:sp>
      <p:sp>
        <p:nvSpPr>
          <p:cNvPr id="7" name="Номер слайда 6"/>
          <p:cNvSpPr>
            <a:spLocks noGrp="1"/>
          </p:cNvSpPr>
          <p:nvPr>
            <p:ph type="sldNum" sz="quarter" idx="12"/>
          </p:nvPr>
        </p:nvSpPr>
        <p:spPr/>
        <p:txBody>
          <a:bodyPr/>
          <a:lstStyle/>
          <a:p>
            <a:pPr>
              <a:defRPr/>
            </a:pPr>
            <a:fld id="{72CDA493-345C-4FD2-B887-93649CB80610}" type="slidenum">
              <a:rPr lang="en-US" altLang="en-US" smtClean="0"/>
              <a:pPr>
                <a:defRPr/>
              </a:pPr>
              <a:t>‹#›</a:t>
            </a:fld>
            <a:endParaRPr lang="en-US" altLang="en-US"/>
          </a:p>
        </p:txBody>
      </p:sp>
    </p:spTree>
    <p:extLst>
      <p:ext uri="{BB962C8B-B14F-4D97-AF65-F5344CB8AC3E}">
        <p14:creationId xmlns:p14="http://schemas.microsoft.com/office/powerpoint/2010/main" val="2462446169"/>
      </p:ext>
    </p:extLst>
  </p:cSld>
  <p:clrMapOvr>
    <a:masterClrMapping/>
  </p:clrMapOvr>
  <p:timing>
    <p:tnLst>
      <p:par>
        <p:cTn id="1" dur="indefinite" restart="never" nodeType="tmRoot"/>
      </p:par>
    </p:tnLst>
  </p:timing>
  <p:hf sldNum="0" hd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pPr>
              <a:defRPr/>
            </a:pPr>
            <a:endParaRPr lang="en-US" altLang="en-US"/>
          </a:p>
        </p:txBody>
      </p:sp>
      <p:sp>
        <p:nvSpPr>
          <p:cNvPr id="5" name="Нижний колонтитул 4"/>
          <p:cNvSpPr>
            <a:spLocks noGrp="1"/>
          </p:cNvSpPr>
          <p:nvPr>
            <p:ph type="ftr" sz="quarter" idx="11"/>
          </p:nvPr>
        </p:nvSpPr>
        <p:spPr/>
        <p:txBody>
          <a:bodyPr/>
          <a:lstStyle/>
          <a:p>
            <a:pPr>
              <a:defRPr/>
            </a:pPr>
            <a:r>
              <a:rPr lang="ru-RU" altLang="en-US" smtClean="0"/>
              <a:t>ВШЭ. Магистры 2 курс. Компьютерная лингвистика.  Толдова С.Ю</a:t>
            </a:r>
            <a:endParaRPr lang="en-US" altLang="en-US"/>
          </a:p>
        </p:txBody>
      </p:sp>
      <p:sp>
        <p:nvSpPr>
          <p:cNvPr id="6" name="Номер слайда 5"/>
          <p:cNvSpPr>
            <a:spLocks noGrp="1"/>
          </p:cNvSpPr>
          <p:nvPr>
            <p:ph type="sldNum" sz="quarter" idx="12"/>
          </p:nvPr>
        </p:nvSpPr>
        <p:spPr/>
        <p:txBody>
          <a:bodyPr/>
          <a:lstStyle/>
          <a:p>
            <a:pPr>
              <a:defRPr/>
            </a:pPr>
            <a:fld id="{72CDA493-345C-4FD2-B887-93649CB80610}" type="slidenum">
              <a:rPr lang="en-US" altLang="en-US" smtClean="0"/>
              <a:pPr>
                <a:defRPr/>
              </a:pPr>
              <a:t>‹#›</a:t>
            </a:fld>
            <a:endParaRPr lang="en-US" altLang="en-US"/>
          </a:p>
        </p:txBody>
      </p:sp>
    </p:spTree>
    <p:extLst>
      <p:ext uri="{BB962C8B-B14F-4D97-AF65-F5344CB8AC3E}">
        <p14:creationId xmlns:p14="http://schemas.microsoft.com/office/powerpoint/2010/main" val="3871989839"/>
      </p:ext>
    </p:extLst>
  </p:cSld>
  <p:clrMapOvr>
    <a:masterClrMapping/>
  </p:clrMapOvr>
  <p:timing>
    <p:tnLst>
      <p:par>
        <p:cTn id="1" dur="indefinite" restart="never" nodeType="tmRoot"/>
      </p:par>
    </p:tnLst>
  </p:timing>
  <p:hf sldNum="0" hd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839200" y="274639"/>
            <a:ext cx="27432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609600" y="274639"/>
            <a:ext cx="80264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pPr>
              <a:defRPr/>
            </a:pPr>
            <a:endParaRPr lang="en-US" altLang="en-US"/>
          </a:p>
        </p:txBody>
      </p:sp>
      <p:sp>
        <p:nvSpPr>
          <p:cNvPr id="5" name="Нижний колонтитул 4"/>
          <p:cNvSpPr>
            <a:spLocks noGrp="1"/>
          </p:cNvSpPr>
          <p:nvPr>
            <p:ph type="ftr" sz="quarter" idx="11"/>
          </p:nvPr>
        </p:nvSpPr>
        <p:spPr/>
        <p:txBody>
          <a:bodyPr/>
          <a:lstStyle/>
          <a:p>
            <a:pPr>
              <a:defRPr/>
            </a:pPr>
            <a:r>
              <a:rPr lang="ru-RU" altLang="en-US" smtClean="0"/>
              <a:t>ВШЭ. Магистры 2 курс. Компьютерная лингвистика.  Толдова С.Ю</a:t>
            </a:r>
            <a:endParaRPr lang="en-US" altLang="en-US"/>
          </a:p>
        </p:txBody>
      </p:sp>
      <p:sp>
        <p:nvSpPr>
          <p:cNvPr id="6" name="Номер слайда 5"/>
          <p:cNvSpPr>
            <a:spLocks noGrp="1"/>
          </p:cNvSpPr>
          <p:nvPr>
            <p:ph type="sldNum" sz="quarter" idx="12"/>
          </p:nvPr>
        </p:nvSpPr>
        <p:spPr/>
        <p:txBody>
          <a:bodyPr/>
          <a:lstStyle/>
          <a:p>
            <a:pPr>
              <a:defRPr/>
            </a:pPr>
            <a:fld id="{72CDA493-345C-4FD2-B887-93649CB80610}" type="slidenum">
              <a:rPr lang="en-US" altLang="en-US" smtClean="0"/>
              <a:pPr>
                <a:defRPr/>
              </a:pPr>
              <a:t>‹#›</a:t>
            </a:fld>
            <a:endParaRPr lang="en-US" altLang="en-US"/>
          </a:p>
        </p:txBody>
      </p:sp>
    </p:spTree>
    <p:extLst>
      <p:ext uri="{BB962C8B-B14F-4D97-AF65-F5344CB8AC3E}">
        <p14:creationId xmlns:p14="http://schemas.microsoft.com/office/powerpoint/2010/main" val="1902839156"/>
      </p:ext>
    </p:extLst>
  </p:cSld>
  <p:clrMapOvr>
    <a:masterClrMapping/>
  </p:clrMapOvr>
  <p:timing>
    <p:tnLst>
      <p:par>
        <p:cTn id="1" dur="indefinite" restart="never" nodeType="tmRoot"/>
      </p:par>
    </p:tnLst>
  </p:timing>
  <p:hf sldNum="0" hd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Пользовательский маке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Дата 2"/>
          <p:cNvSpPr>
            <a:spLocks noGrp="1"/>
          </p:cNvSpPr>
          <p:nvPr>
            <p:ph type="dt" sz="half" idx="10"/>
          </p:nvPr>
        </p:nvSpPr>
        <p:spPr/>
        <p:txBody>
          <a:bodyPr/>
          <a:lstStyle/>
          <a:p>
            <a:pPr>
              <a:defRPr/>
            </a:pPr>
            <a:endParaRPr lang="en-US" altLang="en-US"/>
          </a:p>
        </p:txBody>
      </p:sp>
      <p:sp>
        <p:nvSpPr>
          <p:cNvPr id="4" name="Нижний колонтитул 3"/>
          <p:cNvSpPr>
            <a:spLocks noGrp="1"/>
          </p:cNvSpPr>
          <p:nvPr>
            <p:ph type="ftr" sz="quarter" idx="11"/>
          </p:nvPr>
        </p:nvSpPr>
        <p:spPr/>
        <p:txBody>
          <a:bodyPr/>
          <a:lstStyle/>
          <a:p>
            <a:pPr>
              <a:defRPr/>
            </a:pPr>
            <a:r>
              <a:rPr lang="ru-RU" altLang="en-US" smtClean="0"/>
              <a:t>ВШЭ. Магистры 2 курс. Компьютерная лингвистика.  Толдова С.Ю</a:t>
            </a:r>
            <a:endParaRPr lang="en-US" altLang="en-US"/>
          </a:p>
        </p:txBody>
      </p:sp>
      <p:sp>
        <p:nvSpPr>
          <p:cNvPr id="5" name="Номер слайда 4"/>
          <p:cNvSpPr>
            <a:spLocks noGrp="1"/>
          </p:cNvSpPr>
          <p:nvPr>
            <p:ph type="sldNum" sz="quarter" idx="12"/>
          </p:nvPr>
        </p:nvSpPr>
        <p:spPr/>
        <p:txBody>
          <a:bodyPr/>
          <a:lstStyle/>
          <a:p>
            <a:pPr>
              <a:defRPr/>
            </a:pPr>
            <a:fld id="{72CDA493-345C-4FD2-B887-93649CB80610}" type="slidenum">
              <a:rPr lang="en-US" altLang="en-US" smtClean="0"/>
              <a:pPr>
                <a:defRPr/>
              </a:pPr>
              <a:t>‹#›</a:t>
            </a:fld>
            <a:endParaRPr lang="en-US" altLang="en-US"/>
          </a:p>
        </p:txBody>
      </p:sp>
    </p:spTree>
    <p:extLst>
      <p:ext uri="{BB962C8B-B14F-4D97-AF65-F5344CB8AC3E}">
        <p14:creationId xmlns:p14="http://schemas.microsoft.com/office/powerpoint/2010/main" val="3365198408"/>
      </p:ext>
    </p:extLst>
  </p:cSld>
  <p:clrMapOvr>
    <a:masterClrMapping/>
  </p:clrMapOvr>
  <p:hf sldNum="0" hd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ru-RU"/>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Date Placeholder 3"/>
          <p:cNvSpPr>
            <a:spLocks noGrp="1"/>
          </p:cNvSpPr>
          <p:nvPr>
            <p:ph type="dt" sz="half" idx="10"/>
          </p:nvPr>
        </p:nvSpPr>
        <p:spPr/>
        <p:txBody>
          <a:bodyPr/>
          <a:lstStyle/>
          <a:p>
            <a:fld id="{24E55E56-CBB9-4F66-9544-C1DB695F8C68}" type="datetimeFigureOut">
              <a:rPr lang="ru-RU" smtClean="0"/>
              <a:t>08.10.2019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4E39DF5-7CDE-4960-9840-F15B5CBAC436}" type="slidenum">
              <a:rPr lang="ru-RU" smtClean="0"/>
              <a:t>‹#›</a:t>
            </a:fld>
            <a:endParaRPr lang="ru-RU"/>
          </a:p>
        </p:txBody>
      </p:sp>
    </p:spTree>
    <p:extLst>
      <p:ext uri="{BB962C8B-B14F-4D97-AF65-F5344CB8AC3E}">
        <p14:creationId xmlns:p14="http://schemas.microsoft.com/office/powerpoint/2010/main" val="419034300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AndTwoObj" preserve="1">
  <p:cSld name="Заголовок, текст и два объекта">
    <p:spTree>
      <p:nvGrpSpPr>
        <p:cNvPr id="1" name=""/>
        <p:cNvGrpSpPr/>
        <p:nvPr/>
      </p:nvGrpSpPr>
      <p:grpSpPr>
        <a:xfrm>
          <a:off x="0" y="0"/>
          <a:ext cx="0" cy="0"/>
          <a:chOff x="0" y="0"/>
          <a:chExt cx="0" cy="0"/>
        </a:xfrm>
      </p:grpSpPr>
      <p:sp>
        <p:nvSpPr>
          <p:cNvPr id="2" name="Title 1"/>
          <p:cNvSpPr>
            <a:spLocks noGrp="1"/>
          </p:cNvSpPr>
          <p:nvPr>
            <p:ph type="title"/>
          </p:nvPr>
        </p:nvSpPr>
        <p:spPr>
          <a:xfrm>
            <a:off x="609601" y="244476"/>
            <a:ext cx="11180233" cy="1431925"/>
          </a:xfrm>
        </p:spPr>
        <p:txBody>
          <a:bodyPr/>
          <a:lstStyle/>
          <a:p>
            <a:r>
              <a:rPr lang="ru-RU" smtClean="0"/>
              <a:t>Образец заголовка</a:t>
            </a:r>
            <a:endParaRPr lang="en-GB"/>
          </a:p>
        </p:txBody>
      </p:sp>
      <p:sp>
        <p:nvSpPr>
          <p:cNvPr id="3" name="Text Placeholder 2"/>
          <p:cNvSpPr>
            <a:spLocks noGrp="1"/>
          </p:cNvSpPr>
          <p:nvPr>
            <p:ph type="body" sz="half" idx="1"/>
          </p:nvPr>
        </p:nvSpPr>
        <p:spPr>
          <a:xfrm>
            <a:off x="1117601" y="1905000"/>
            <a:ext cx="5236633" cy="41910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GB"/>
          </a:p>
        </p:txBody>
      </p:sp>
      <p:sp>
        <p:nvSpPr>
          <p:cNvPr id="4" name="Content Placeholder 3"/>
          <p:cNvSpPr>
            <a:spLocks noGrp="1"/>
          </p:cNvSpPr>
          <p:nvPr>
            <p:ph sz="quarter" idx="2"/>
          </p:nvPr>
        </p:nvSpPr>
        <p:spPr>
          <a:xfrm>
            <a:off x="6557434" y="1905000"/>
            <a:ext cx="5236633" cy="20193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GB"/>
          </a:p>
        </p:txBody>
      </p:sp>
      <p:sp>
        <p:nvSpPr>
          <p:cNvPr id="5" name="Content Placeholder 4"/>
          <p:cNvSpPr>
            <a:spLocks noGrp="1"/>
          </p:cNvSpPr>
          <p:nvPr>
            <p:ph sz="quarter" idx="3"/>
          </p:nvPr>
        </p:nvSpPr>
        <p:spPr>
          <a:xfrm>
            <a:off x="6557434" y="4076700"/>
            <a:ext cx="5236633" cy="20193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GB"/>
          </a:p>
        </p:txBody>
      </p:sp>
      <p:sp>
        <p:nvSpPr>
          <p:cNvPr id="6" name="Date Placeholder 5"/>
          <p:cNvSpPr>
            <a:spLocks noGrp="1"/>
          </p:cNvSpPr>
          <p:nvPr>
            <p:ph type="dt" sz="half" idx="10"/>
          </p:nvPr>
        </p:nvSpPr>
        <p:spPr>
          <a:xfrm>
            <a:off x="1117601" y="6245225"/>
            <a:ext cx="2535767" cy="476250"/>
          </a:xfrm>
        </p:spPr>
        <p:txBody>
          <a:bodyPr/>
          <a:lstStyle>
            <a:lvl1pPr>
              <a:defRPr/>
            </a:lvl1pPr>
          </a:lstStyle>
          <a:p>
            <a:pPr>
              <a:defRPr/>
            </a:pPr>
            <a:endParaRPr lang="ru-RU" altLang="en-US"/>
          </a:p>
        </p:txBody>
      </p:sp>
      <p:sp>
        <p:nvSpPr>
          <p:cNvPr id="7" name="Footer Placeholder 6"/>
          <p:cNvSpPr>
            <a:spLocks noGrp="1"/>
          </p:cNvSpPr>
          <p:nvPr>
            <p:ph type="ftr" sz="quarter" idx="11"/>
          </p:nvPr>
        </p:nvSpPr>
        <p:spPr>
          <a:xfrm>
            <a:off x="4572000" y="6245225"/>
            <a:ext cx="3860800" cy="476250"/>
          </a:xfrm>
        </p:spPr>
        <p:txBody>
          <a:bodyPr/>
          <a:lstStyle>
            <a:lvl1pPr>
              <a:defRPr/>
            </a:lvl1pPr>
          </a:lstStyle>
          <a:p>
            <a:pPr>
              <a:defRPr/>
            </a:pPr>
            <a:endParaRPr lang="ru-RU" altLang="en-US"/>
          </a:p>
        </p:txBody>
      </p:sp>
      <p:sp>
        <p:nvSpPr>
          <p:cNvPr id="8" name="Slide Number Placeholder 7"/>
          <p:cNvSpPr>
            <a:spLocks noGrp="1"/>
          </p:cNvSpPr>
          <p:nvPr>
            <p:ph type="sldNum" sz="quarter" idx="12"/>
          </p:nvPr>
        </p:nvSpPr>
        <p:spPr>
          <a:xfrm>
            <a:off x="9249834" y="6245225"/>
            <a:ext cx="2535767" cy="476250"/>
          </a:xfrm>
        </p:spPr>
        <p:txBody>
          <a:bodyPr/>
          <a:lstStyle>
            <a:lvl1pPr>
              <a:defRPr/>
            </a:lvl1pPr>
          </a:lstStyle>
          <a:p>
            <a:pPr>
              <a:defRPr/>
            </a:pPr>
            <a:fld id="{455CB9C1-B78E-49DE-BEB5-A15214EF70B9}" type="slidenum">
              <a:rPr lang="ru-RU" altLang="en-US"/>
              <a:pPr>
                <a:defRPr/>
              </a:pPr>
              <a:t>‹#›</a:t>
            </a:fld>
            <a:endParaRPr lang="ru-RU" altLang="en-US"/>
          </a:p>
        </p:txBody>
      </p:sp>
    </p:spTree>
    <p:extLst>
      <p:ext uri="{BB962C8B-B14F-4D97-AF65-F5344CB8AC3E}">
        <p14:creationId xmlns:p14="http://schemas.microsoft.com/office/powerpoint/2010/main" val="2263515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63084" y="4406901"/>
            <a:ext cx="103632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71FA2173-0EF2-4B2F-BD53-048A68EC865E}" type="datetimeFigureOut">
              <a:rPr lang="en-US" smtClean="0"/>
              <a:t>10/8/2019</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6A6D6522-2C51-42B8-A8AC-9E31DE72D4D5}" type="slidenum">
              <a:rPr lang="en-US" smtClean="0"/>
              <a:t>‹#›</a:t>
            </a:fld>
            <a:endParaRPr lang="en-US"/>
          </a:p>
        </p:txBody>
      </p:sp>
    </p:spTree>
    <p:extLst>
      <p:ext uri="{BB962C8B-B14F-4D97-AF65-F5344CB8AC3E}">
        <p14:creationId xmlns:p14="http://schemas.microsoft.com/office/powerpoint/2010/main" val="2455309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71FA2173-0EF2-4B2F-BD53-048A68EC865E}" type="datetimeFigureOut">
              <a:rPr lang="en-US" smtClean="0"/>
              <a:t>10/8/2019</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6A6D6522-2C51-42B8-A8AC-9E31DE72D4D5}" type="slidenum">
              <a:rPr lang="en-US" smtClean="0"/>
              <a:t>‹#›</a:t>
            </a:fld>
            <a:endParaRPr lang="en-US"/>
          </a:p>
        </p:txBody>
      </p:sp>
    </p:spTree>
    <p:extLst>
      <p:ext uri="{BB962C8B-B14F-4D97-AF65-F5344CB8AC3E}">
        <p14:creationId xmlns:p14="http://schemas.microsoft.com/office/powerpoint/2010/main" val="1000820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71FA2173-0EF2-4B2F-BD53-048A68EC865E}" type="datetimeFigureOut">
              <a:rPr lang="en-US" smtClean="0"/>
              <a:t>10/8/2019</a:t>
            </a:fld>
            <a:endParaRPr lang="en-US"/>
          </a:p>
        </p:txBody>
      </p:sp>
      <p:sp>
        <p:nvSpPr>
          <p:cNvPr id="8" name="Нижний колонтитул 7"/>
          <p:cNvSpPr>
            <a:spLocks noGrp="1"/>
          </p:cNvSpPr>
          <p:nvPr>
            <p:ph type="ftr" sz="quarter" idx="11"/>
          </p:nvPr>
        </p:nvSpPr>
        <p:spPr/>
        <p:txBody>
          <a:bodyPr/>
          <a:lstStyle/>
          <a:p>
            <a:endParaRPr lang="en-US"/>
          </a:p>
        </p:txBody>
      </p:sp>
      <p:sp>
        <p:nvSpPr>
          <p:cNvPr id="9" name="Номер слайда 8"/>
          <p:cNvSpPr>
            <a:spLocks noGrp="1"/>
          </p:cNvSpPr>
          <p:nvPr>
            <p:ph type="sldNum" sz="quarter" idx="12"/>
          </p:nvPr>
        </p:nvSpPr>
        <p:spPr/>
        <p:txBody>
          <a:bodyPr/>
          <a:lstStyle/>
          <a:p>
            <a:fld id="{6A6D6522-2C51-42B8-A8AC-9E31DE72D4D5}" type="slidenum">
              <a:rPr lang="en-US" smtClean="0"/>
              <a:t>‹#›</a:t>
            </a:fld>
            <a:endParaRPr lang="en-US"/>
          </a:p>
        </p:txBody>
      </p:sp>
    </p:spTree>
    <p:extLst>
      <p:ext uri="{BB962C8B-B14F-4D97-AF65-F5344CB8AC3E}">
        <p14:creationId xmlns:p14="http://schemas.microsoft.com/office/powerpoint/2010/main" val="2816534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71FA2173-0EF2-4B2F-BD53-048A68EC865E}" type="datetimeFigureOut">
              <a:rPr lang="en-US" smtClean="0"/>
              <a:t>10/8/2019</a:t>
            </a:fld>
            <a:endParaRPr lang="en-US"/>
          </a:p>
        </p:txBody>
      </p:sp>
      <p:sp>
        <p:nvSpPr>
          <p:cNvPr id="4" name="Нижний колонтитул 3"/>
          <p:cNvSpPr>
            <a:spLocks noGrp="1"/>
          </p:cNvSpPr>
          <p:nvPr>
            <p:ph type="ftr" sz="quarter" idx="11"/>
          </p:nvPr>
        </p:nvSpPr>
        <p:spPr/>
        <p:txBody>
          <a:bodyPr/>
          <a:lstStyle/>
          <a:p>
            <a:endParaRPr lang="en-US"/>
          </a:p>
        </p:txBody>
      </p:sp>
      <p:sp>
        <p:nvSpPr>
          <p:cNvPr id="5" name="Номер слайда 4"/>
          <p:cNvSpPr>
            <a:spLocks noGrp="1"/>
          </p:cNvSpPr>
          <p:nvPr>
            <p:ph type="sldNum" sz="quarter" idx="12"/>
          </p:nvPr>
        </p:nvSpPr>
        <p:spPr/>
        <p:txBody>
          <a:bodyPr/>
          <a:lstStyle/>
          <a:p>
            <a:fld id="{6A6D6522-2C51-42B8-A8AC-9E31DE72D4D5}" type="slidenum">
              <a:rPr lang="en-US" smtClean="0"/>
              <a:t>‹#›</a:t>
            </a:fld>
            <a:endParaRPr lang="en-US"/>
          </a:p>
        </p:txBody>
      </p:sp>
    </p:spTree>
    <p:extLst>
      <p:ext uri="{BB962C8B-B14F-4D97-AF65-F5344CB8AC3E}">
        <p14:creationId xmlns:p14="http://schemas.microsoft.com/office/powerpoint/2010/main" val="3634454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71FA2173-0EF2-4B2F-BD53-048A68EC865E}" type="datetimeFigureOut">
              <a:rPr lang="en-US" smtClean="0"/>
              <a:t>10/8/2019</a:t>
            </a:fld>
            <a:endParaRPr lang="en-US"/>
          </a:p>
        </p:txBody>
      </p:sp>
      <p:sp>
        <p:nvSpPr>
          <p:cNvPr id="3" name="Нижний колонтитул 2"/>
          <p:cNvSpPr>
            <a:spLocks noGrp="1"/>
          </p:cNvSpPr>
          <p:nvPr>
            <p:ph type="ftr" sz="quarter" idx="11"/>
          </p:nvPr>
        </p:nvSpPr>
        <p:spPr/>
        <p:txBody>
          <a:bodyPr/>
          <a:lstStyle/>
          <a:p>
            <a:endParaRPr lang="en-US"/>
          </a:p>
        </p:txBody>
      </p:sp>
      <p:sp>
        <p:nvSpPr>
          <p:cNvPr id="4" name="Номер слайда 3"/>
          <p:cNvSpPr>
            <a:spLocks noGrp="1"/>
          </p:cNvSpPr>
          <p:nvPr>
            <p:ph type="sldNum" sz="quarter" idx="12"/>
          </p:nvPr>
        </p:nvSpPr>
        <p:spPr/>
        <p:txBody>
          <a:bodyPr/>
          <a:lstStyle/>
          <a:p>
            <a:fld id="{6A6D6522-2C51-42B8-A8AC-9E31DE72D4D5}" type="slidenum">
              <a:rPr lang="en-US" smtClean="0"/>
              <a:t>‹#›</a:t>
            </a:fld>
            <a:endParaRPr lang="en-US"/>
          </a:p>
        </p:txBody>
      </p:sp>
    </p:spTree>
    <p:extLst>
      <p:ext uri="{BB962C8B-B14F-4D97-AF65-F5344CB8AC3E}">
        <p14:creationId xmlns:p14="http://schemas.microsoft.com/office/powerpoint/2010/main" val="1321945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1" y="273050"/>
            <a:ext cx="4011084" cy="1162050"/>
          </a:xfrm>
        </p:spPr>
        <p:txBody>
          <a:bodyPr anchor="b"/>
          <a:lstStyle>
            <a:lvl1pPr algn="l">
              <a:defRPr sz="2000" b="1"/>
            </a:lvl1pPr>
          </a:lstStyle>
          <a:p>
            <a:r>
              <a:rPr lang="ru-RU" smtClean="0"/>
              <a:t>Образец заголовка</a:t>
            </a:r>
            <a:endParaRPr lang="ru-RU"/>
          </a:p>
        </p:txBody>
      </p:sp>
      <p:sp>
        <p:nvSpPr>
          <p:cNvPr id="3" name="Объект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71FA2173-0EF2-4B2F-BD53-048A68EC865E}" type="datetimeFigureOut">
              <a:rPr lang="en-US" smtClean="0"/>
              <a:t>10/8/2019</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6A6D6522-2C51-42B8-A8AC-9E31DE72D4D5}" type="slidenum">
              <a:rPr lang="en-US" smtClean="0"/>
              <a:t>‹#›</a:t>
            </a:fld>
            <a:endParaRPr lang="en-US"/>
          </a:p>
        </p:txBody>
      </p:sp>
    </p:spTree>
    <p:extLst>
      <p:ext uri="{BB962C8B-B14F-4D97-AF65-F5344CB8AC3E}">
        <p14:creationId xmlns:p14="http://schemas.microsoft.com/office/powerpoint/2010/main" val="3433439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389717" y="4800600"/>
            <a:ext cx="73152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ru-RU"/>
          </a:p>
        </p:txBody>
      </p:sp>
      <p:sp>
        <p:nvSpPr>
          <p:cNvPr id="4" name="Текст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71FA2173-0EF2-4B2F-BD53-048A68EC865E}" type="datetimeFigureOut">
              <a:rPr lang="en-US" smtClean="0"/>
              <a:t>10/8/2019</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6A6D6522-2C51-42B8-A8AC-9E31DE72D4D5}" type="slidenum">
              <a:rPr lang="en-US" smtClean="0"/>
              <a:t>‹#›</a:t>
            </a:fld>
            <a:endParaRPr lang="en-US"/>
          </a:p>
        </p:txBody>
      </p:sp>
    </p:spTree>
    <p:extLst>
      <p:ext uri="{BB962C8B-B14F-4D97-AF65-F5344CB8AC3E}">
        <p14:creationId xmlns:p14="http://schemas.microsoft.com/office/powerpoint/2010/main" val="2903782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FA2173-0EF2-4B2F-BD53-048A68EC865E}" type="datetimeFigureOut">
              <a:rPr lang="en-US" smtClean="0"/>
              <a:t>10/8/2019</a:t>
            </a:fld>
            <a:endParaRPr lang="en-US"/>
          </a:p>
        </p:txBody>
      </p:sp>
      <p:sp>
        <p:nvSpPr>
          <p:cNvPr id="5" name="Нижний колонтитул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Номер слайда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6D6522-2C51-42B8-A8AC-9E31DE72D4D5}" type="slidenum">
              <a:rPr lang="en-US" smtClean="0"/>
              <a:t>‹#›</a:t>
            </a:fld>
            <a:endParaRPr lang="en-US"/>
          </a:p>
        </p:txBody>
      </p:sp>
    </p:spTree>
    <p:extLst>
      <p:ext uri="{BB962C8B-B14F-4D97-AF65-F5344CB8AC3E}">
        <p14:creationId xmlns:p14="http://schemas.microsoft.com/office/powerpoint/2010/main" val="38557711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88" r:id="rId13"/>
  </p:sldLayoutIdLst>
  <p:transition spd="slow">
    <p:cut/>
  </p:transition>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ltLang="en-US"/>
          </a:p>
        </p:txBody>
      </p:sp>
      <p:sp>
        <p:nvSpPr>
          <p:cNvPr id="5" name="Нижний колонтитул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ru-RU" altLang="en-US" smtClean="0"/>
              <a:t>ВШЭ. Магистры 2 курс. Компьютерная лингвистика.  Толдова С.Ю</a:t>
            </a:r>
            <a:endParaRPr lang="en-US" altLang="en-US"/>
          </a:p>
        </p:txBody>
      </p:sp>
      <p:sp>
        <p:nvSpPr>
          <p:cNvPr id="6" name="Номер слайда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72CDA493-345C-4FD2-B887-93649CB80610}" type="slidenum">
              <a:rPr lang="en-US" altLang="en-US" smtClean="0"/>
              <a:pPr>
                <a:defRPr/>
              </a:pPr>
              <a:t>‹#›</a:t>
            </a:fld>
            <a:endParaRPr lang="en-US" altLang="en-US"/>
          </a:p>
        </p:txBody>
      </p:sp>
    </p:spTree>
    <p:extLst>
      <p:ext uri="{BB962C8B-B14F-4D97-AF65-F5344CB8AC3E}">
        <p14:creationId xmlns:p14="http://schemas.microsoft.com/office/powerpoint/2010/main" val="2607912055"/>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Lst>
  <p:transition spd="slow">
    <p:cut/>
  </p:transition>
  <p:timing>
    <p:tnLst>
      <p:par>
        <p:cTn id="1" dur="indefinite" restart="never" nodeType="tmRoot"/>
      </p:par>
    </p:tnLst>
  </p:timing>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2.png"/><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2.png"/><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png"/></Relationships>
</file>

<file path=ppt/slides/_rels/slide3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png"/></Relationships>
</file>

<file path=ppt/slides/_rels/slide4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png"/></Relationships>
</file>

<file path=ppt/slides/_rels/slide4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png"/></Relationships>
</file>

<file path=ppt/slides/_rels/slide4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png"/></Relationships>
</file>

<file path=ppt/slides/_rels/slide4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3.png"/></Relationships>
</file>

<file path=ppt/slides/_rels/slide4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1.gif"/><Relationship Id="rId5" Type="http://schemas.openxmlformats.org/officeDocument/2006/relationships/image" Target="../media/image10.gif"/><Relationship Id="rId4" Type="http://schemas.openxmlformats.org/officeDocument/2006/relationships/image" Target="../media/image9.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a:bodyPr>
          <a:lstStyle/>
          <a:p>
            <a:r>
              <a:rPr lang="ru-RU" dirty="0" smtClean="0"/>
              <a:t>Конечные преобразователи</a:t>
            </a:r>
            <a:br>
              <a:rPr lang="ru-RU" dirty="0" smtClean="0"/>
            </a:br>
            <a:r>
              <a:rPr lang="ru-RU" dirty="0" smtClean="0"/>
              <a:t>и двухуровневая морфология</a:t>
            </a:r>
            <a:endParaRPr lang="en-US" dirty="0"/>
          </a:p>
        </p:txBody>
      </p:sp>
      <p:sp>
        <p:nvSpPr>
          <p:cNvPr id="3" name="Подзаголовок 2"/>
          <p:cNvSpPr>
            <a:spLocks noGrp="1"/>
          </p:cNvSpPr>
          <p:nvPr>
            <p:ph type="subTitle" idx="1"/>
          </p:nvPr>
        </p:nvSpPr>
        <p:spPr>
          <a:xfrm>
            <a:off x="1524000" y="3241429"/>
            <a:ext cx="9144000" cy="3052768"/>
          </a:xfrm>
        </p:spPr>
        <p:txBody>
          <a:bodyPr>
            <a:normAutofit/>
          </a:bodyPr>
          <a:lstStyle/>
          <a:p>
            <a:endParaRPr lang="en-US" dirty="0"/>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p>
        </p:txBody>
      </p:sp>
      <p:grpSp>
        <p:nvGrpSpPr>
          <p:cNvPr id="4" name="Группа 3"/>
          <p:cNvGrpSpPr/>
          <p:nvPr/>
        </p:nvGrpSpPr>
        <p:grpSpPr>
          <a:xfrm>
            <a:off x="0" y="0"/>
            <a:ext cx="12245684" cy="6897381"/>
            <a:chOff x="-49460" y="-24994"/>
            <a:chExt cx="9233386" cy="6897381"/>
          </a:xfrm>
        </p:grpSpPr>
        <p:pic>
          <p:nvPicPr>
            <p:cNvPr id="5" name="Picture 2" descr="http://www.hse.ru/pubs/lib/data/access/ram/ticket/79/144196565691ca43a1b8670fb6a227fde3c5e8e9a0/cached-thumb-img.29274.0.252964193739569.jpg"/>
            <p:cNvPicPr>
              <a:picLocks noChangeAspect="1" noChangeArrowheads="1"/>
            </p:cNvPicPr>
            <p:nvPr/>
          </p:nvPicPr>
          <p:blipFill rotWithShape="1">
            <a:blip r:embed="rId2">
              <a:duotone>
                <a:prstClr val="black"/>
                <a:schemeClr val="tx2">
                  <a:tint val="45000"/>
                  <a:satMod val="400000"/>
                </a:schemeClr>
              </a:duotone>
              <a:extLst>
                <a:ext uri="{28A0092B-C50C-407E-A947-70E740481C1C}">
                  <a14:useLocalDpi xmlns:a14="http://schemas.microsoft.com/office/drawing/2010/main" val="0"/>
                </a:ext>
              </a:extLst>
            </a:blip>
            <a:srcRect b="59214"/>
            <a:stretch/>
          </p:blipFill>
          <p:spPr bwMode="auto">
            <a:xfrm>
              <a:off x="-4430" y="-24994"/>
              <a:ext cx="9152860" cy="1171255"/>
            </a:xfrm>
            <a:prstGeom prst="rect">
              <a:avLst/>
            </a:prstGeom>
            <a:noFill/>
            <a:extLst>
              <a:ext uri="{909E8E84-426E-40DD-AFC4-6F175D3DCCD1}">
                <a14:hiddenFill xmlns:a14="http://schemas.microsoft.com/office/drawing/2010/main">
                  <a:solidFill>
                    <a:srgbClr val="FFFFFF"/>
                  </a:solidFill>
                </a14:hiddenFill>
              </a:ext>
            </a:extLst>
          </p:spPr>
        </p:pic>
        <p:grpSp>
          <p:nvGrpSpPr>
            <p:cNvPr id="6" name="Группа 5"/>
            <p:cNvGrpSpPr/>
            <p:nvPr/>
          </p:nvGrpSpPr>
          <p:grpSpPr>
            <a:xfrm>
              <a:off x="-49460" y="6439990"/>
              <a:ext cx="9233386" cy="432397"/>
              <a:chOff x="-49460" y="6439990"/>
              <a:chExt cx="9233386" cy="432397"/>
            </a:xfrm>
          </p:grpSpPr>
          <p:pic>
            <p:nvPicPr>
              <p:cNvPr id="7" name="Picture 2" descr="http://www.hse.ru/pubs/lib/data/access/ram/ticket/79/144196565691ca43a1b8670fb6a227fde3c5e8e9a0/cached-thumb-img.29274.0.252964193739569.jpg"/>
              <p:cNvPicPr>
                <a:picLocks noChangeAspect="1" noChangeArrowheads="1"/>
              </p:cNvPicPr>
              <p:nvPr/>
            </p:nvPicPr>
            <p:blipFill rotWithShape="1">
              <a:blip r:embed="rId2">
                <a:duotone>
                  <a:prstClr val="black"/>
                  <a:schemeClr val="tx2">
                    <a:tint val="45000"/>
                    <a:satMod val="400000"/>
                  </a:schemeClr>
                </a:duotone>
                <a:extLst>
                  <a:ext uri="{28A0092B-C50C-407E-A947-70E740481C1C}">
                    <a14:useLocalDpi xmlns:a14="http://schemas.microsoft.com/office/drawing/2010/main" val="0"/>
                  </a:ext>
                </a:extLst>
              </a:blip>
              <a:srcRect t="25781" b="59214"/>
              <a:stretch/>
            </p:blipFill>
            <p:spPr bwMode="auto">
              <a:xfrm>
                <a:off x="-49460" y="6439990"/>
                <a:ext cx="9197890" cy="43239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9460" y="6439990"/>
                <a:ext cx="9193459" cy="261610"/>
              </a:xfrm>
              <a:prstGeom prst="rect">
                <a:avLst/>
              </a:prstGeom>
              <a:noFill/>
            </p:spPr>
            <p:txBody>
              <a:bodyPr wrap="square" rtlCol="0">
                <a:spAutoFit/>
              </a:bodyPr>
              <a:lstStyle/>
              <a:p>
                <a:pPr algn="ctr"/>
                <a:r>
                  <a:rPr lang="en-US" sz="1100" b="1" dirty="0" smtClean="0">
                    <a:solidFill>
                      <a:schemeClr val="bg1"/>
                    </a:solidFill>
                    <a:latin typeface="Palatino Linotype" panose="02040502050505030304" pitchFamily="18" charset="0"/>
                  </a:rPr>
                  <a:t>National Research University “Higher School of Economic”</a:t>
                </a:r>
                <a:endParaRPr lang="ru-RU" sz="1100" b="1" dirty="0">
                  <a:solidFill>
                    <a:schemeClr val="bg1"/>
                  </a:solidFill>
                  <a:latin typeface="Palatino Linotype" panose="02040502050505030304" pitchFamily="18" charset="0"/>
                </a:endParaRPr>
              </a:p>
            </p:txBody>
          </p:sp>
          <p:cxnSp>
            <p:nvCxnSpPr>
              <p:cNvPr id="9" name="Прямая соединительная линия 8"/>
              <p:cNvCxnSpPr/>
              <p:nvPr/>
            </p:nvCxnSpPr>
            <p:spPr>
              <a:xfrm>
                <a:off x="-36512" y="6439990"/>
                <a:ext cx="9220438" cy="0"/>
              </a:xfrm>
              <a:prstGeom prst="line">
                <a:avLst/>
              </a:prstGeom>
              <a:ln w="76200">
                <a:solidFill>
                  <a:schemeClr val="tx2">
                    <a:lumMod val="50000"/>
                  </a:schemeClr>
                </a:solidFill>
              </a:ln>
            </p:spPr>
            <p:style>
              <a:lnRef idx="1">
                <a:schemeClr val="dk1"/>
              </a:lnRef>
              <a:fillRef idx="0">
                <a:schemeClr val="dk1"/>
              </a:fillRef>
              <a:effectRef idx="0">
                <a:schemeClr val="dk1"/>
              </a:effectRef>
              <a:fontRef idx="minor">
                <a:schemeClr val="tx1"/>
              </a:fontRef>
            </p:style>
          </p:cxnSp>
        </p:grpSp>
      </p:grpSp>
      <p:grpSp>
        <p:nvGrpSpPr>
          <p:cNvPr id="10" name="Группа 9"/>
          <p:cNvGrpSpPr/>
          <p:nvPr/>
        </p:nvGrpSpPr>
        <p:grpSpPr>
          <a:xfrm>
            <a:off x="5479048" y="4863826"/>
            <a:ext cx="1694483" cy="613149"/>
            <a:chOff x="2123728" y="3995785"/>
            <a:chExt cx="4968552" cy="1916073"/>
          </a:xfrm>
        </p:grpSpPr>
        <p:pic>
          <p:nvPicPr>
            <p:cNvPr id="11" name="Picture 6" descr="http://www.hse.ru/data/2012/01/19/1263884310/logo_%D1%81_hse_black_e.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21013"/>
            <a:stretch/>
          </p:blipFill>
          <p:spPr bwMode="auto">
            <a:xfrm>
              <a:off x="4810469" y="4037908"/>
              <a:ext cx="2281811" cy="1873950"/>
            </a:xfrm>
            <a:prstGeom prst="rect">
              <a:avLst/>
            </a:prstGeom>
            <a:noFill/>
            <a:extLst>
              <a:ext uri="{909E8E84-426E-40DD-AFC4-6F175D3DCCD1}">
                <a14:hiddenFill xmlns:a14="http://schemas.microsoft.com/office/drawing/2010/main">
                  <a:solidFill>
                    <a:srgbClr val="FFFFFF"/>
                  </a:solidFill>
                </a14:hiddenFill>
              </a:ext>
            </a:extLst>
          </p:spPr>
        </p:pic>
        <p:pic>
          <p:nvPicPr>
            <p:cNvPr id="12" name="Рисунок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23728" y="3995785"/>
              <a:ext cx="2686741" cy="1916073"/>
            </a:xfrm>
            <a:prstGeom prst="rect">
              <a:avLst/>
            </a:prstGeom>
          </p:spPr>
        </p:pic>
      </p:grpSp>
    </p:spTree>
    <p:extLst>
      <p:ext uri="{BB962C8B-B14F-4D97-AF65-F5344CB8AC3E}">
        <p14:creationId xmlns:p14="http://schemas.microsoft.com/office/powerpoint/2010/main" val="12796041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defRPr/>
            </a:pPr>
            <a:r>
              <a:rPr lang="ru-RU" sz="3200"/>
              <a:t>КОНЕЧНЫЙ ПРЕОБРАЗОВАТЕЛЬ В ВИДЕ ДИАГРАММЫ</a:t>
            </a:r>
          </a:p>
        </p:txBody>
      </p:sp>
      <p:grpSp>
        <p:nvGrpSpPr>
          <p:cNvPr id="53251" name="Group 3"/>
          <p:cNvGrpSpPr>
            <a:grpSpLocks/>
          </p:cNvGrpSpPr>
          <p:nvPr/>
        </p:nvGrpSpPr>
        <p:grpSpPr bwMode="auto">
          <a:xfrm>
            <a:off x="2782889" y="2873376"/>
            <a:ext cx="1152525" cy="555625"/>
            <a:chOff x="793" y="1810"/>
            <a:chExt cx="726" cy="350"/>
          </a:xfrm>
        </p:grpSpPr>
        <p:sp>
          <p:nvSpPr>
            <p:cNvPr id="53273" name="Line 4"/>
            <p:cNvSpPr>
              <a:spLocks noChangeShapeType="1"/>
            </p:cNvSpPr>
            <p:nvPr/>
          </p:nvSpPr>
          <p:spPr bwMode="auto">
            <a:xfrm>
              <a:off x="793" y="2160"/>
              <a:ext cx="72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74" name="Text Box 5"/>
            <p:cNvSpPr txBox="1">
              <a:spLocks noChangeArrowheads="1"/>
            </p:cNvSpPr>
            <p:nvPr/>
          </p:nvSpPr>
          <p:spPr bwMode="auto">
            <a:xfrm>
              <a:off x="962" y="1810"/>
              <a:ext cx="21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eaLnBrk="1" hangingPunct="1">
                <a:spcBef>
                  <a:spcPct val="0"/>
                </a:spcBef>
                <a:buClrTx/>
                <a:buSzTx/>
                <a:buFontTx/>
                <a:buNone/>
              </a:pPr>
              <a:r>
                <a:rPr lang="ru-RU" altLang="en-US" sz="1800"/>
                <a:t>К</a:t>
              </a:r>
            </a:p>
          </p:txBody>
        </p:sp>
      </p:grpSp>
      <p:grpSp>
        <p:nvGrpSpPr>
          <p:cNvPr id="53252" name="Group 6"/>
          <p:cNvGrpSpPr>
            <a:grpSpLocks/>
          </p:cNvGrpSpPr>
          <p:nvPr/>
        </p:nvGrpSpPr>
        <p:grpSpPr bwMode="auto">
          <a:xfrm>
            <a:off x="3863976" y="2852739"/>
            <a:ext cx="1152525" cy="555625"/>
            <a:chOff x="793" y="1810"/>
            <a:chExt cx="726" cy="350"/>
          </a:xfrm>
        </p:grpSpPr>
        <p:sp>
          <p:nvSpPr>
            <p:cNvPr id="53271" name="Line 7"/>
            <p:cNvSpPr>
              <a:spLocks noChangeShapeType="1"/>
            </p:cNvSpPr>
            <p:nvPr/>
          </p:nvSpPr>
          <p:spPr bwMode="auto">
            <a:xfrm>
              <a:off x="793" y="2160"/>
              <a:ext cx="72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72" name="Text Box 8"/>
            <p:cNvSpPr txBox="1">
              <a:spLocks noChangeArrowheads="1"/>
            </p:cNvSpPr>
            <p:nvPr/>
          </p:nvSpPr>
          <p:spPr bwMode="auto">
            <a:xfrm>
              <a:off x="962" y="1810"/>
              <a:ext cx="21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eaLnBrk="1" hangingPunct="1">
                <a:spcBef>
                  <a:spcPct val="0"/>
                </a:spcBef>
                <a:buClrTx/>
                <a:buSzTx/>
                <a:buFontTx/>
                <a:buNone/>
              </a:pPr>
              <a:r>
                <a:rPr lang="ru-RU" altLang="en-US" sz="1800"/>
                <a:t>У</a:t>
              </a:r>
            </a:p>
          </p:txBody>
        </p:sp>
      </p:grpSp>
      <p:grpSp>
        <p:nvGrpSpPr>
          <p:cNvPr id="53253" name="Group 9"/>
          <p:cNvGrpSpPr>
            <a:grpSpLocks/>
          </p:cNvGrpSpPr>
          <p:nvPr/>
        </p:nvGrpSpPr>
        <p:grpSpPr bwMode="auto">
          <a:xfrm>
            <a:off x="4943476" y="2852739"/>
            <a:ext cx="1152525" cy="555625"/>
            <a:chOff x="793" y="1810"/>
            <a:chExt cx="726" cy="350"/>
          </a:xfrm>
        </p:grpSpPr>
        <p:sp>
          <p:nvSpPr>
            <p:cNvPr id="53269" name="Line 10"/>
            <p:cNvSpPr>
              <a:spLocks noChangeShapeType="1"/>
            </p:cNvSpPr>
            <p:nvPr/>
          </p:nvSpPr>
          <p:spPr bwMode="auto">
            <a:xfrm>
              <a:off x="793" y="2160"/>
              <a:ext cx="72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70" name="Text Box 11"/>
            <p:cNvSpPr txBox="1">
              <a:spLocks noChangeArrowheads="1"/>
            </p:cNvSpPr>
            <p:nvPr/>
          </p:nvSpPr>
          <p:spPr bwMode="auto">
            <a:xfrm>
              <a:off x="962" y="1810"/>
              <a:ext cx="21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eaLnBrk="1" hangingPunct="1">
                <a:spcBef>
                  <a:spcPct val="0"/>
                </a:spcBef>
                <a:buClrTx/>
                <a:buSzTx/>
                <a:buFontTx/>
                <a:buNone/>
              </a:pPr>
              <a:r>
                <a:rPr lang="ru-RU" altLang="en-US" sz="1800"/>
                <a:t>К</a:t>
              </a:r>
            </a:p>
          </p:txBody>
        </p:sp>
      </p:grpSp>
      <p:grpSp>
        <p:nvGrpSpPr>
          <p:cNvPr id="53254" name="Group 12"/>
          <p:cNvGrpSpPr>
            <a:grpSpLocks/>
          </p:cNvGrpSpPr>
          <p:nvPr/>
        </p:nvGrpSpPr>
        <p:grpSpPr bwMode="auto">
          <a:xfrm>
            <a:off x="6024564" y="2852739"/>
            <a:ext cx="1152525" cy="555625"/>
            <a:chOff x="793" y="1810"/>
            <a:chExt cx="726" cy="350"/>
          </a:xfrm>
        </p:grpSpPr>
        <p:sp>
          <p:nvSpPr>
            <p:cNvPr id="53267" name="Line 13"/>
            <p:cNvSpPr>
              <a:spLocks noChangeShapeType="1"/>
            </p:cNvSpPr>
            <p:nvPr/>
          </p:nvSpPr>
          <p:spPr bwMode="auto">
            <a:xfrm>
              <a:off x="793" y="2160"/>
              <a:ext cx="72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68" name="Text Box 14"/>
            <p:cNvSpPr txBox="1">
              <a:spLocks noChangeArrowheads="1"/>
            </p:cNvSpPr>
            <p:nvPr/>
          </p:nvSpPr>
          <p:spPr bwMode="auto">
            <a:xfrm>
              <a:off x="962" y="1810"/>
              <a:ext cx="21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eaLnBrk="1" hangingPunct="1">
                <a:spcBef>
                  <a:spcPct val="0"/>
                </a:spcBef>
                <a:buClrTx/>
                <a:buSzTx/>
                <a:buFontTx/>
                <a:buNone/>
              </a:pPr>
              <a:r>
                <a:rPr lang="ru-RU" altLang="en-US" sz="1800"/>
                <a:t>Л</a:t>
              </a:r>
            </a:p>
          </p:txBody>
        </p:sp>
      </p:grpSp>
      <p:grpSp>
        <p:nvGrpSpPr>
          <p:cNvPr id="53255" name="Group 15"/>
          <p:cNvGrpSpPr>
            <a:grpSpLocks/>
          </p:cNvGrpSpPr>
          <p:nvPr/>
        </p:nvGrpSpPr>
        <p:grpSpPr bwMode="auto">
          <a:xfrm>
            <a:off x="7104064" y="2852739"/>
            <a:ext cx="1152525" cy="555625"/>
            <a:chOff x="793" y="1810"/>
            <a:chExt cx="726" cy="350"/>
          </a:xfrm>
        </p:grpSpPr>
        <p:sp>
          <p:nvSpPr>
            <p:cNvPr id="53265" name="Line 16"/>
            <p:cNvSpPr>
              <a:spLocks noChangeShapeType="1"/>
            </p:cNvSpPr>
            <p:nvPr/>
          </p:nvSpPr>
          <p:spPr bwMode="auto">
            <a:xfrm>
              <a:off x="793" y="2160"/>
              <a:ext cx="72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66" name="Text Box 17"/>
            <p:cNvSpPr txBox="1">
              <a:spLocks noChangeArrowheads="1"/>
            </p:cNvSpPr>
            <p:nvPr/>
          </p:nvSpPr>
          <p:spPr bwMode="auto">
            <a:xfrm>
              <a:off x="962" y="1810"/>
              <a:ext cx="36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eaLnBrk="1" hangingPunct="1">
                <a:spcBef>
                  <a:spcPct val="0"/>
                </a:spcBef>
                <a:buClrTx/>
                <a:buSzTx/>
                <a:buFontTx/>
                <a:buNone/>
              </a:pPr>
              <a:r>
                <a:rPr lang="ru-RU" altLang="en-US" sz="1800"/>
                <a:t>А</a:t>
              </a:r>
              <a:r>
                <a:rPr lang="en-US" altLang="en-US" sz="1800"/>
                <a:t>:Ø</a:t>
              </a:r>
            </a:p>
          </p:txBody>
        </p:sp>
      </p:grpSp>
      <p:sp>
        <p:nvSpPr>
          <p:cNvPr id="53256" name="Text Box 18"/>
          <p:cNvSpPr txBox="1">
            <a:spLocks noChangeArrowheads="1"/>
          </p:cNvSpPr>
          <p:nvPr/>
        </p:nvSpPr>
        <p:spPr bwMode="auto">
          <a:xfrm>
            <a:off x="3575050" y="5157788"/>
            <a:ext cx="46815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eaLnBrk="1" hangingPunct="1">
              <a:spcBef>
                <a:spcPct val="50000"/>
              </a:spcBef>
              <a:buClrTx/>
              <a:buSzTx/>
              <a:buFontTx/>
              <a:buNone/>
            </a:pPr>
            <a:r>
              <a:rPr lang="ru-RU" altLang="en-US" sz="1800" i="1"/>
              <a:t>Записать в виде таблицы?</a:t>
            </a:r>
          </a:p>
        </p:txBody>
      </p:sp>
      <p:grpSp>
        <p:nvGrpSpPr>
          <p:cNvPr id="53257" name="Group 19"/>
          <p:cNvGrpSpPr>
            <a:grpSpLocks/>
          </p:cNvGrpSpPr>
          <p:nvPr/>
        </p:nvGrpSpPr>
        <p:grpSpPr bwMode="auto">
          <a:xfrm>
            <a:off x="8183564" y="2852739"/>
            <a:ext cx="1152525" cy="555625"/>
            <a:chOff x="793" y="1810"/>
            <a:chExt cx="726" cy="350"/>
          </a:xfrm>
        </p:grpSpPr>
        <p:sp>
          <p:nvSpPr>
            <p:cNvPr id="53263" name="Line 20"/>
            <p:cNvSpPr>
              <a:spLocks noChangeShapeType="1"/>
            </p:cNvSpPr>
            <p:nvPr/>
          </p:nvSpPr>
          <p:spPr bwMode="auto">
            <a:xfrm>
              <a:off x="793" y="2160"/>
              <a:ext cx="72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64" name="Text Box 21"/>
            <p:cNvSpPr txBox="1">
              <a:spLocks noChangeArrowheads="1"/>
            </p:cNvSpPr>
            <p:nvPr/>
          </p:nvSpPr>
          <p:spPr bwMode="auto">
            <a:xfrm>
              <a:off x="962" y="1810"/>
              <a:ext cx="49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eaLnBrk="1" hangingPunct="1">
                <a:spcBef>
                  <a:spcPct val="0"/>
                </a:spcBef>
                <a:buClrTx/>
                <a:buSzTx/>
                <a:buFontTx/>
                <a:buNone/>
              </a:pPr>
              <a:r>
                <a:rPr lang="ru-RU" altLang="en-US" sz="1800" i="1"/>
                <a:t>Им.</a:t>
              </a:r>
              <a:r>
                <a:rPr lang="ru-RU" altLang="en-US" sz="1800"/>
                <a:t>:А</a:t>
              </a:r>
            </a:p>
          </p:txBody>
        </p:sp>
      </p:grpSp>
      <p:grpSp>
        <p:nvGrpSpPr>
          <p:cNvPr id="53258" name="Group 27"/>
          <p:cNvGrpSpPr>
            <a:grpSpLocks/>
          </p:cNvGrpSpPr>
          <p:nvPr/>
        </p:nvGrpSpPr>
        <p:grpSpPr bwMode="auto">
          <a:xfrm>
            <a:off x="9191626" y="2852739"/>
            <a:ext cx="1152525" cy="555625"/>
            <a:chOff x="793" y="1810"/>
            <a:chExt cx="726" cy="350"/>
          </a:xfrm>
        </p:grpSpPr>
        <p:sp>
          <p:nvSpPr>
            <p:cNvPr id="53261" name="Line 28"/>
            <p:cNvSpPr>
              <a:spLocks noChangeShapeType="1"/>
            </p:cNvSpPr>
            <p:nvPr/>
          </p:nvSpPr>
          <p:spPr bwMode="auto">
            <a:xfrm>
              <a:off x="793" y="2160"/>
              <a:ext cx="72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62" name="Text Box 29"/>
            <p:cNvSpPr txBox="1">
              <a:spLocks noChangeArrowheads="1"/>
            </p:cNvSpPr>
            <p:nvPr/>
          </p:nvSpPr>
          <p:spPr bwMode="auto">
            <a:xfrm>
              <a:off x="962" y="1810"/>
              <a:ext cx="48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eaLnBrk="1" hangingPunct="1">
                <a:spcBef>
                  <a:spcPct val="0"/>
                </a:spcBef>
                <a:buClrTx/>
                <a:buSzTx/>
                <a:buFontTx/>
                <a:buNone/>
              </a:pPr>
              <a:r>
                <a:rPr lang="ru-RU" altLang="en-US" sz="1800" i="1"/>
                <a:t>Ед.: </a:t>
              </a:r>
              <a:r>
                <a:rPr lang="en-US" altLang="en-US" sz="1800"/>
                <a:t>Ø</a:t>
              </a:r>
            </a:p>
          </p:txBody>
        </p:sp>
      </p:grpSp>
      <p:sp>
        <p:nvSpPr>
          <p:cNvPr id="53259" name="Нижний колонтитул 1"/>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r>
              <a:rPr lang="ru-RU" altLang="en-US" sz="1200">
                <a:latin typeface="Arial" panose="020B0604020202020204" pitchFamily="34" charset="0"/>
              </a:rPr>
              <a:t>Компьютерная лингвистика.  Толдова С.Ю.</a:t>
            </a:r>
          </a:p>
        </p:txBody>
      </p:sp>
      <p:sp>
        <p:nvSpPr>
          <p:cNvPr id="53260" name="Номер слайда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fld id="{B2EABC8F-B1DA-47D9-802D-FFA87F312090}" type="slidenum">
              <a:rPr lang="ru-RU" altLang="en-US" sz="1200">
                <a:latin typeface="Arial" panose="020B0604020202020204" pitchFamily="34" charset="0"/>
              </a:rPr>
              <a:pPr>
                <a:spcBef>
                  <a:spcPct val="0"/>
                </a:spcBef>
                <a:buClrTx/>
                <a:buSzTx/>
                <a:buFontTx/>
                <a:buNone/>
              </a:pPr>
              <a:t>10</a:t>
            </a:fld>
            <a:endParaRPr lang="ru-RU" altLang="en-US" sz="1200">
              <a:latin typeface="Arial" panose="020B0604020202020204" pitchFamily="34" charset="0"/>
            </a:endParaRPr>
          </a:p>
        </p:txBody>
      </p:sp>
    </p:spTree>
    <p:extLst>
      <p:ext uri="{BB962C8B-B14F-4D97-AF65-F5344CB8AC3E}">
        <p14:creationId xmlns:p14="http://schemas.microsoft.com/office/powerpoint/2010/main" val="12800780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a:defRPr/>
            </a:pPr>
            <a:r>
              <a:rPr lang="ru-RU" sz="2800"/>
              <a:t>ФРАГМЕНТ АНГЛИЙСКОЙ ГЛАГОЛЬНОЙ СИСТЕМЫ: КОНЕЧНЫЙ ПРЕОБРАЗОВАТЕЛЬ</a:t>
            </a:r>
          </a:p>
        </p:txBody>
      </p:sp>
      <p:sp>
        <p:nvSpPr>
          <p:cNvPr id="33795" name="Rectangle 3"/>
          <p:cNvSpPr>
            <a:spLocks noGrp="1" noChangeArrowheads="1"/>
          </p:cNvSpPr>
          <p:nvPr>
            <p:ph idx="1"/>
          </p:nvPr>
        </p:nvSpPr>
        <p:spPr/>
        <p:txBody>
          <a:bodyPr/>
          <a:lstStyle/>
          <a:p>
            <a:pPr>
              <a:defRPr/>
            </a:pPr>
            <a:endParaRPr lang="ru-RU"/>
          </a:p>
        </p:txBody>
      </p:sp>
      <p:sp>
        <p:nvSpPr>
          <p:cNvPr id="49192" name="Нижний колонтитул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r>
              <a:rPr lang="ru-RU" altLang="en-US" sz="1200">
                <a:latin typeface="Arial" panose="020B0604020202020204" pitchFamily="34" charset="0"/>
              </a:rPr>
              <a:t>Компьютерная лингвистика.  Толдова С.Ю.</a:t>
            </a:r>
          </a:p>
        </p:txBody>
      </p:sp>
      <p:sp>
        <p:nvSpPr>
          <p:cNvPr id="49193" name="Номер слайда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fld id="{C62FDA4E-C930-4F37-948B-8B58C09C29B6}" type="slidenum">
              <a:rPr lang="ru-RU" altLang="en-US" sz="1200">
                <a:latin typeface="Arial" panose="020B0604020202020204" pitchFamily="34" charset="0"/>
              </a:rPr>
              <a:pPr>
                <a:spcBef>
                  <a:spcPct val="0"/>
                </a:spcBef>
                <a:buClrTx/>
                <a:buSzTx/>
                <a:buFontTx/>
                <a:buNone/>
              </a:pPr>
              <a:t>11</a:t>
            </a:fld>
            <a:endParaRPr lang="ru-RU" altLang="en-US" sz="1200">
              <a:latin typeface="Arial" panose="020B0604020202020204" pitchFamily="34" charset="0"/>
            </a:endParaRPr>
          </a:p>
        </p:txBody>
      </p:sp>
      <p:sp>
        <p:nvSpPr>
          <p:cNvPr id="49156" name="Line 4"/>
          <p:cNvSpPr>
            <a:spLocks noChangeShapeType="1"/>
          </p:cNvSpPr>
          <p:nvPr/>
        </p:nvSpPr>
        <p:spPr bwMode="auto">
          <a:xfrm>
            <a:off x="2351089" y="3644900"/>
            <a:ext cx="64928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57" name="Line 5"/>
          <p:cNvSpPr>
            <a:spLocks noChangeShapeType="1"/>
          </p:cNvSpPr>
          <p:nvPr/>
        </p:nvSpPr>
        <p:spPr bwMode="auto">
          <a:xfrm flipV="1">
            <a:off x="3863975" y="2708276"/>
            <a:ext cx="719138" cy="9366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58" name="Line 6"/>
          <p:cNvSpPr>
            <a:spLocks noChangeShapeType="1"/>
          </p:cNvSpPr>
          <p:nvPr/>
        </p:nvSpPr>
        <p:spPr bwMode="auto">
          <a:xfrm>
            <a:off x="3792538" y="3716338"/>
            <a:ext cx="863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59" name="Line 7"/>
          <p:cNvSpPr>
            <a:spLocks noChangeShapeType="1"/>
          </p:cNvSpPr>
          <p:nvPr/>
        </p:nvSpPr>
        <p:spPr bwMode="auto">
          <a:xfrm>
            <a:off x="3863975" y="3789363"/>
            <a:ext cx="503238" cy="863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60" name="Line 8"/>
          <p:cNvSpPr>
            <a:spLocks noChangeShapeType="1"/>
          </p:cNvSpPr>
          <p:nvPr/>
        </p:nvSpPr>
        <p:spPr bwMode="auto">
          <a:xfrm>
            <a:off x="4656138" y="2708275"/>
            <a:ext cx="863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61" name="Line 9"/>
          <p:cNvSpPr>
            <a:spLocks noChangeShapeType="1"/>
          </p:cNvSpPr>
          <p:nvPr/>
        </p:nvSpPr>
        <p:spPr bwMode="auto">
          <a:xfrm>
            <a:off x="5519738" y="2708275"/>
            <a:ext cx="79216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62" name="Line 10"/>
          <p:cNvSpPr>
            <a:spLocks noChangeShapeType="1"/>
          </p:cNvSpPr>
          <p:nvPr/>
        </p:nvSpPr>
        <p:spPr bwMode="auto">
          <a:xfrm flipV="1">
            <a:off x="6383339" y="2205039"/>
            <a:ext cx="1152525" cy="5032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63" name="Line 11"/>
          <p:cNvSpPr>
            <a:spLocks noChangeShapeType="1"/>
          </p:cNvSpPr>
          <p:nvPr/>
        </p:nvSpPr>
        <p:spPr bwMode="auto">
          <a:xfrm>
            <a:off x="6383339" y="2708276"/>
            <a:ext cx="1152525" cy="2889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64" name="Line 12"/>
          <p:cNvSpPr>
            <a:spLocks noChangeShapeType="1"/>
          </p:cNvSpPr>
          <p:nvPr/>
        </p:nvSpPr>
        <p:spPr bwMode="auto">
          <a:xfrm>
            <a:off x="4727576" y="3716338"/>
            <a:ext cx="9366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65" name="Line 13"/>
          <p:cNvSpPr>
            <a:spLocks noChangeShapeType="1"/>
          </p:cNvSpPr>
          <p:nvPr/>
        </p:nvSpPr>
        <p:spPr bwMode="auto">
          <a:xfrm>
            <a:off x="5735639" y="3716338"/>
            <a:ext cx="9366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66" name="Line 14"/>
          <p:cNvSpPr>
            <a:spLocks noChangeShapeType="1"/>
          </p:cNvSpPr>
          <p:nvPr/>
        </p:nvSpPr>
        <p:spPr bwMode="auto">
          <a:xfrm>
            <a:off x="6743701" y="3716338"/>
            <a:ext cx="12239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67" name="Line 15"/>
          <p:cNvSpPr>
            <a:spLocks noChangeShapeType="1"/>
          </p:cNvSpPr>
          <p:nvPr/>
        </p:nvSpPr>
        <p:spPr bwMode="auto">
          <a:xfrm>
            <a:off x="4440238" y="4652963"/>
            <a:ext cx="863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68" name="Line 16"/>
          <p:cNvSpPr>
            <a:spLocks noChangeShapeType="1"/>
          </p:cNvSpPr>
          <p:nvPr/>
        </p:nvSpPr>
        <p:spPr bwMode="auto">
          <a:xfrm>
            <a:off x="5375276" y="4652963"/>
            <a:ext cx="9366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69" name="Line 17"/>
          <p:cNvSpPr>
            <a:spLocks noChangeShapeType="1"/>
          </p:cNvSpPr>
          <p:nvPr/>
        </p:nvSpPr>
        <p:spPr bwMode="auto">
          <a:xfrm>
            <a:off x="6383338" y="4652963"/>
            <a:ext cx="100806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70" name="Oval 22"/>
          <p:cNvSpPr>
            <a:spLocks noChangeArrowheads="1"/>
          </p:cNvSpPr>
          <p:nvPr/>
        </p:nvSpPr>
        <p:spPr bwMode="auto">
          <a:xfrm>
            <a:off x="2927350" y="3357563"/>
            <a:ext cx="865188" cy="8636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eaLnBrk="1" hangingPunct="1">
              <a:spcBef>
                <a:spcPct val="0"/>
              </a:spcBef>
              <a:buClrTx/>
              <a:buSzTx/>
              <a:buFontTx/>
              <a:buNone/>
            </a:pPr>
            <a:endParaRPr lang="en-US" altLang="en-US" sz="1800"/>
          </a:p>
        </p:txBody>
      </p:sp>
      <p:sp>
        <p:nvSpPr>
          <p:cNvPr id="49171" name="Line 23"/>
          <p:cNvSpPr>
            <a:spLocks noChangeShapeType="1"/>
          </p:cNvSpPr>
          <p:nvPr/>
        </p:nvSpPr>
        <p:spPr bwMode="auto">
          <a:xfrm>
            <a:off x="3719514" y="3573464"/>
            <a:ext cx="73025" cy="1428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72" name="Rectangle 24"/>
          <p:cNvSpPr>
            <a:spLocks noChangeArrowheads="1"/>
          </p:cNvSpPr>
          <p:nvPr/>
        </p:nvSpPr>
        <p:spPr bwMode="auto">
          <a:xfrm>
            <a:off x="2855913" y="3678238"/>
            <a:ext cx="1008062" cy="5762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eaLnBrk="1" hangingPunct="1">
              <a:spcBef>
                <a:spcPct val="0"/>
              </a:spcBef>
              <a:buClrTx/>
              <a:buSzTx/>
              <a:buFontTx/>
              <a:buNone/>
            </a:pPr>
            <a:endParaRPr lang="en-US" altLang="en-US" sz="1800"/>
          </a:p>
        </p:txBody>
      </p:sp>
      <p:sp>
        <p:nvSpPr>
          <p:cNvPr id="49173" name="Line 25"/>
          <p:cNvSpPr>
            <a:spLocks noChangeShapeType="1"/>
          </p:cNvSpPr>
          <p:nvPr/>
        </p:nvSpPr>
        <p:spPr bwMode="auto">
          <a:xfrm>
            <a:off x="3000375" y="3644901"/>
            <a:ext cx="431800" cy="9366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74" name="Line 26"/>
          <p:cNvSpPr>
            <a:spLocks noChangeShapeType="1"/>
          </p:cNvSpPr>
          <p:nvPr/>
        </p:nvSpPr>
        <p:spPr bwMode="auto">
          <a:xfrm flipV="1">
            <a:off x="3432176" y="3716339"/>
            <a:ext cx="360363" cy="8651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75" name="Text Box 28"/>
          <p:cNvSpPr txBox="1">
            <a:spLocks noChangeArrowheads="1"/>
          </p:cNvSpPr>
          <p:nvPr/>
        </p:nvSpPr>
        <p:spPr bwMode="auto">
          <a:xfrm>
            <a:off x="2424113" y="3141663"/>
            <a:ext cx="431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eaLnBrk="1" hangingPunct="1">
              <a:spcBef>
                <a:spcPct val="50000"/>
              </a:spcBef>
              <a:buClrTx/>
              <a:buSzTx/>
              <a:buFontTx/>
              <a:buNone/>
            </a:pPr>
            <a:r>
              <a:rPr lang="en-US" altLang="en-US" sz="1800"/>
              <a:t>s</a:t>
            </a:r>
            <a:endParaRPr lang="ru-RU" altLang="en-US" sz="1800"/>
          </a:p>
        </p:txBody>
      </p:sp>
      <p:sp>
        <p:nvSpPr>
          <p:cNvPr id="49176" name="Text Box 29"/>
          <p:cNvSpPr txBox="1">
            <a:spLocks noChangeArrowheads="1"/>
          </p:cNvSpPr>
          <p:nvPr/>
        </p:nvSpPr>
        <p:spPr bwMode="auto">
          <a:xfrm>
            <a:off x="3071813" y="2997201"/>
            <a:ext cx="431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eaLnBrk="1" hangingPunct="1">
              <a:spcBef>
                <a:spcPct val="50000"/>
              </a:spcBef>
              <a:buClrTx/>
              <a:buSzTx/>
              <a:buFontTx/>
              <a:buNone/>
            </a:pPr>
            <a:r>
              <a:rPr lang="en-US" altLang="en-US" sz="1800"/>
              <a:t>Ø</a:t>
            </a:r>
          </a:p>
        </p:txBody>
      </p:sp>
      <p:sp>
        <p:nvSpPr>
          <p:cNvPr id="49177" name="Text Box 30"/>
          <p:cNvSpPr txBox="1">
            <a:spLocks noChangeArrowheads="1"/>
          </p:cNvSpPr>
          <p:nvPr/>
        </p:nvSpPr>
        <p:spPr bwMode="auto">
          <a:xfrm>
            <a:off x="2782888" y="3933826"/>
            <a:ext cx="431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eaLnBrk="1" hangingPunct="1">
              <a:spcBef>
                <a:spcPct val="50000"/>
              </a:spcBef>
              <a:buClrTx/>
              <a:buSzTx/>
              <a:buFontTx/>
              <a:buNone/>
            </a:pPr>
            <a:r>
              <a:rPr lang="en-US" altLang="en-US" sz="1800"/>
              <a:t>p</a:t>
            </a:r>
            <a:endParaRPr lang="ru-RU" altLang="en-US" sz="1800"/>
          </a:p>
        </p:txBody>
      </p:sp>
      <p:sp>
        <p:nvSpPr>
          <p:cNvPr id="49178" name="Text Box 31"/>
          <p:cNvSpPr txBox="1">
            <a:spLocks noChangeArrowheads="1"/>
          </p:cNvSpPr>
          <p:nvPr/>
        </p:nvSpPr>
        <p:spPr bwMode="auto">
          <a:xfrm>
            <a:off x="3359150" y="3933826"/>
            <a:ext cx="431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eaLnBrk="1" hangingPunct="1">
              <a:spcBef>
                <a:spcPct val="50000"/>
              </a:spcBef>
              <a:buClrTx/>
              <a:buSzTx/>
              <a:buFontTx/>
              <a:buNone/>
            </a:pPr>
            <a:r>
              <a:rPr lang="en-US" altLang="en-US" sz="1800"/>
              <a:t>r</a:t>
            </a:r>
            <a:endParaRPr lang="ru-RU" altLang="en-US" sz="1800"/>
          </a:p>
        </p:txBody>
      </p:sp>
      <p:sp>
        <p:nvSpPr>
          <p:cNvPr id="49179" name="Text Box 32"/>
          <p:cNvSpPr txBox="1">
            <a:spLocks noChangeArrowheads="1"/>
          </p:cNvSpPr>
          <p:nvPr/>
        </p:nvSpPr>
        <p:spPr bwMode="auto">
          <a:xfrm>
            <a:off x="3792538" y="2924176"/>
            <a:ext cx="431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eaLnBrk="1" hangingPunct="1">
              <a:spcBef>
                <a:spcPct val="50000"/>
              </a:spcBef>
              <a:buClrTx/>
              <a:buSzTx/>
              <a:buFontTx/>
              <a:buNone/>
            </a:pPr>
            <a:r>
              <a:rPr lang="en-US" altLang="en-US" sz="1800"/>
              <a:t>i</a:t>
            </a:r>
            <a:endParaRPr lang="ru-RU" altLang="en-US" sz="1800"/>
          </a:p>
        </p:txBody>
      </p:sp>
      <p:sp>
        <p:nvSpPr>
          <p:cNvPr id="49180" name="Text Box 33"/>
          <p:cNvSpPr txBox="1">
            <a:spLocks noChangeArrowheads="1"/>
          </p:cNvSpPr>
          <p:nvPr/>
        </p:nvSpPr>
        <p:spPr bwMode="auto">
          <a:xfrm>
            <a:off x="4727575" y="2205038"/>
            <a:ext cx="431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eaLnBrk="1" hangingPunct="1">
              <a:spcBef>
                <a:spcPct val="50000"/>
              </a:spcBef>
              <a:buClrTx/>
              <a:buSzTx/>
              <a:buFontTx/>
              <a:buNone/>
            </a:pPr>
            <a:r>
              <a:rPr lang="en-US" altLang="en-US" sz="1800"/>
              <a:t>n</a:t>
            </a:r>
            <a:endParaRPr lang="ru-RU" altLang="en-US" sz="1800"/>
          </a:p>
        </p:txBody>
      </p:sp>
      <p:sp>
        <p:nvSpPr>
          <p:cNvPr id="49181" name="Text Box 34"/>
          <p:cNvSpPr txBox="1">
            <a:spLocks noChangeArrowheads="1"/>
          </p:cNvSpPr>
          <p:nvPr/>
        </p:nvSpPr>
        <p:spPr bwMode="auto">
          <a:xfrm>
            <a:off x="5519738" y="2205038"/>
            <a:ext cx="431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eaLnBrk="1" hangingPunct="1">
              <a:spcBef>
                <a:spcPct val="50000"/>
              </a:spcBef>
              <a:buClrTx/>
              <a:buSzTx/>
              <a:buFontTx/>
              <a:buNone/>
            </a:pPr>
            <a:r>
              <a:rPr lang="en-US" altLang="en-US" sz="1800"/>
              <a:t>g</a:t>
            </a:r>
            <a:endParaRPr lang="ru-RU" altLang="en-US" sz="1800"/>
          </a:p>
        </p:txBody>
      </p:sp>
      <p:sp>
        <p:nvSpPr>
          <p:cNvPr id="49182" name="Text Box 35"/>
          <p:cNvSpPr txBox="1">
            <a:spLocks noChangeArrowheads="1"/>
          </p:cNvSpPr>
          <p:nvPr/>
        </p:nvSpPr>
        <p:spPr bwMode="auto">
          <a:xfrm>
            <a:off x="6600825" y="1989138"/>
            <a:ext cx="863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eaLnBrk="1" hangingPunct="1">
              <a:spcBef>
                <a:spcPct val="50000"/>
              </a:spcBef>
              <a:buClrTx/>
              <a:buSzTx/>
              <a:buFontTx/>
              <a:buNone/>
            </a:pPr>
            <a:r>
              <a:rPr lang="en-US" altLang="en-US" sz="1800"/>
              <a:t>Inf: Ø </a:t>
            </a:r>
            <a:endParaRPr lang="ru-RU" altLang="en-US" sz="1800"/>
          </a:p>
        </p:txBody>
      </p:sp>
      <p:sp>
        <p:nvSpPr>
          <p:cNvPr id="49183" name="Text Box 38"/>
          <p:cNvSpPr txBox="1">
            <a:spLocks noChangeArrowheads="1"/>
          </p:cNvSpPr>
          <p:nvPr/>
        </p:nvSpPr>
        <p:spPr bwMode="auto">
          <a:xfrm>
            <a:off x="7175501" y="2492376"/>
            <a:ext cx="11525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eaLnBrk="1" hangingPunct="1">
              <a:spcBef>
                <a:spcPct val="50000"/>
              </a:spcBef>
              <a:buClrTx/>
              <a:buSzTx/>
              <a:buFontTx/>
              <a:buNone/>
            </a:pPr>
            <a:r>
              <a:rPr lang="en-US" altLang="en-US" sz="1800"/>
              <a:t>3PSg: s</a:t>
            </a:r>
            <a:endParaRPr lang="ru-RU" altLang="en-US" sz="1800"/>
          </a:p>
        </p:txBody>
      </p:sp>
      <p:sp>
        <p:nvSpPr>
          <p:cNvPr id="49184" name="Text Box 39"/>
          <p:cNvSpPr txBox="1">
            <a:spLocks noChangeArrowheads="1"/>
          </p:cNvSpPr>
          <p:nvPr/>
        </p:nvSpPr>
        <p:spPr bwMode="auto">
          <a:xfrm>
            <a:off x="4295775" y="3213101"/>
            <a:ext cx="431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eaLnBrk="1" hangingPunct="1">
              <a:spcBef>
                <a:spcPct val="50000"/>
              </a:spcBef>
              <a:buClrTx/>
              <a:buSzTx/>
              <a:buFontTx/>
              <a:buNone/>
            </a:pPr>
            <a:r>
              <a:rPr lang="en-US" altLang="en-US" sz="1800"/>
              <a:t>i:a</a:t>
            </a:r>
            <a:endParaRPr lang="ru-RU" altLang="en-US" sz="1800"/>
          </a:p>
        </p:txBody>
      </p:sp>
      <p:sp>
        <p:nvSpPr>
          <p:cNvPr id="49185" name="Text Box 40"/>
          <p:cNvSpPr txBox="1">
            <a:spLocks noChangeArrowheads="1"/>
          </p:cNvSpPr>
          <p:nvPr/>
        </p:nvSpPr>
        <p:spPr bwMode="auto">
          <a:xfrm>
            <a:off x="4079875" y="3933826"/>
            <a:ext cx="431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eaLnBrk="1" hangingPunct="1">
              <a:spcBef>
                <a:spcPct val="50000"/>
              </a:spcBef>
              <a:buClrTx/>
              <a:buSzTx/>
              <a:buFontTx/>
              <a:buNone/>
            </a:pPr>
            <a:r>
              <a:rPr lang="en-US" altLang="en-US" sz="1800"/>
              <a:t>i:u</a:t>
            </a:r>
            <a:endParaRPr lang="ru-RU" altLang="en-US" sz="1800"/>
          </a:p>
        </p:txBody>
      </p:sp>
      <p:sp>
        <p:nvSpPr>
          <p:cNvPr id="49186" name="Text Box 41"/>
          <p:cNvSpPr txBox="1">
            <a:spLocks noChangeArrowheads="1"/>
          </p:cNvSpPr>
          <p:nvPr/>
        </p:nvSpPr>
        <p:spPr bwMode="auto">
          <a:xfrm>
            <a:off x="4656138" y="4149726"/>
            <a:ext cx="431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eaLnBrk="1" hangingPunct="1">
              <a:spcBef>
                <a:spcPct val="50000"/>
              </a:spcBef>
              <a:buClrTx/>
              <a:buSzTx/>
              <a:buFontTx/>
              <a:buNone/>
            </a:pPr>
            <a:r>
              <a:rPr lang="en-US" altLang="en-US" sz="1800"/>
              <a:t>n</a:t>
            </a:r>
            <a:endParaRPr lang="ru-RU" altLang="en-US" sz="1800"/>
          </a:p>
        </p:txBody>
      </p:sp>
      <p:sp>
        <p:nvSpPr>
          <p:cNvPr id="49187" name="Text Box 42"/>
          <p:cNvSpPr txBox="1">
            <a:spLocks noChangeArrowheads="1"/>
          </p:cNvSpPr>
          <p:nvPr/>
        </p:nvSpPr>
        <p:spPr bwMode="auto">
          <a:xfrm>
            <a:off x="4943475" y="3213101"/>
            <a:ext cx="431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eaLnBrk="1" hangingPunct="1">
              <a:spcBef>
                <a:spcPct val="50000"/>
              </a:spcBef>
              <a:buClrTx/>
              <a:buSzTx/>
              <a:buFontTx/>
              <a:buNone/>
            </a:pPr>
            <a:r>
              <a:rPr lang="en-US" altLang="en-US" sz="1800"/>
              <a:t>n</a:t>
            </a:r>
            <a:endParaRPr lang="ru-RU" altLang="en-US" sz="1800"/>
          </a:p>
        </p:txBody>
      </p:sp>
      <p:sp>
        <p:nvSpPr>
          <p:cNvPr id="49188" name="Text Box 43"/>
          <p:cNvSpPr txBox="1">
            <a:spLocks noChangeArrowheads="1"/>
          </p:cNvSpPr>
          <p:nvPr/>
        </p:nvSpPr>
        <p:spPr bwMode="auto">
          <a:xfrm>
            <a:off x="5880100" y="3213101"/>
            <a:ext cx="431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eaLnBrk="1" hangingPunct="1">
              <a:spcBef>
                <a:spcPct val="50000"/>
              </a:spcBef>
              <a:buClrTx/>
              <a:buSzTx/>
              <a:buFontTx/>
              <a:buNone/>
            </a:pPr>
            <a:r>
              <a:rPr lang="en-US" altLang="en-US" sz="1800"/>
              <a:t>g</a:t>
            </a:r>
            <a:endParaRPr lang="ru-RU" altLang="en-US" sz="1800"/>
          </a:p>
        </p:txBody>
      </p:sp>
      <p:sp>
        <p:nvSpPr>
          <p:cNvPr id="49189" name="Text Box 44"/>
          <p:cNvSpPr txBox="1">
            <a:spLocks noChangeArrowheads="1"/>
          </p:cNvSpPr>
          <p:nvPr/>
        </p:nvSpPr>
        <p:spPr bwMode="auto">
          <a:xfrm>
            <a:off x="7032625" y="3213101"/>
            <a:ext cx="9350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eaLnBrk="1" hangingPunct="1">
              <a:spcBef>
                <a:spcPct val="50000"/>
              </a:spcBef>
              <a:buClrTx/>
              <a:buSzTx/>
              <a:buFontTx/>
              <a:buNone/>
            </a:pPr>
            <a:r>
              <a:rPr lang="en-US" altLang="en-US" sz="1800"/>
              <a:t>Past:Ø</a:t>
            </a:r>
            <a:endParaRPr lang="ru-RU" altLang="en-US" sz="1800"/>
          </a:p>
        </p:txBody>
      </p:sp>
      <p:sp>
        <p:nvSpPr>
          <p:cNvPr id="49190" name="Text Box 45"/>
          <p:cNvSpPr txBox="1">
            <a:spLocks noChangeArrowheads="1"/>
          </p:cNvSpPr>
          <p:nvPr/>
        </p:nvSpPr>
        <p:spPr bwMode="auto">
          <a:xfrm>
            <a:off x="5591175" y="4149726"/>
            <a:ext cx="431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eaLnBrk="1" hangingPunct="1">
              <a:spcBef>
                <a:spcPct val="50000"/>
              </a:spcBef>
              <a:buClrTx/>
              <a:buSzTx/>
              <a:buFontTx/>
              <a:buNone/>
            </a:pPr>
            <a:r>
              <a:rPr lang="en-US" altLang="en-US" sz="1800"/>
              <a:t>g</a:t>
            </a:r>
            <a:endParaRPr lang="ru-RU" altLang="en-US" sz="1800"/>
          </a:p>
        </p:txBody>
      </p:sp>
      <p:sp>
        <p:nvSpPr>
          <p:cNvPr id="49191" name="Text Box 46"/>
          <p:cNvSpPr txBox="1">
            <a:spLocks noChangeArrowheads="1"/>
          </p:cNvSpPr>
          <p:nvPr/>
        </p:nvSpPr>
        <p:spPr bwMode="auto">
          <a:xfrm>
            <a:off x="6600825" y="4149726"/>
            <a:ext cx="863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eaLnBrk="1" hangingPunct="1">
              <a:spcBef>
                <a:spcPct val="50000"/>
              </a:spcBef>
              <a:buClrTx/>
              <a:buSzTx/>
              <a:buFontTx/>
              <a:buNone/>
            </a:pPr>
            <a:r>
              <a:rPr lang="en-US" altLang="en-US" sz="1800"/>
              <a:t>PP: Ø</a:t>
            </a:r>
            <a:endParaRPr lang="ru-RU" altLang="en-US" sz="1800"/>
          </a:p>
        </p:txBody>
      </p:sp>
    </p:spTree>
    <p:extLst>
      <p:ext uri="{BB962C8B-B14F-4D97-AF65-F5344CB8AC3E}">
        <p14:creationId xmlns:p14="http://schemas.microsoft.com/office/powerpoint/2010/main" val="36783990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smtClean="0"/>
              <a:t>Двухуровневая морфология</a:t>
            </a:r>
            <a:endParaRPr lang="en-US" dirty="0"/>
          </a:p>
        </p:txBody>
      </p:sp>
      <p:sp>
        <p:nvSpPr>
          <p:cNvPr id="4" name="Подзаголовок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372221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Заголовок 6"/>
          <p:cNvSpPr>
            <a:spLocks noGrp="1"/>
          </p:cNvSpPr>
          <p:nvPr>
            <p:ph type="title"/>
          </p:nvPr>
        </p:nvSpPr>
        <p:spPr>
          <a:xfrm>
            <a:off x="1963738" y="20638"/>
            <a:ext cx="8229600" cy="1143000"/>
          </a:xfrm>
        </p:spPr>
        <p:txBody>
          <a:bodyPr/>
          <a:lstStyle/>
          <a:p>
            <a:pPr>
              <a:defRPr/>
            </a:pPr>
            <a:r>
              <a:rPr lang="ru-RU" dirty="0" smtClean="0"/>
              <a:t>Немного морфологии</a:t>
            </a:r>
            <a:endParaRPr lang="en-US" dirty="0"/>
          </a:p>
        </p:txBody>
      </p:sp>
      <p:sp>
        <p:nvSpPr>
          <p:cNvPr id="8" name="Объект 7"/>
          <p:cNvSpPr>
            <a:spLocks noGrp="1"/>
          </p:cNvSpPr>
          <p:nvPr>
            <p:ph idx="1"/>
          </p:nvPr>
        </p:nvSpPr>
        <p:spPr>
          <a:xfrm>
            <a:off x="1703388" y="981075"/>
            <a:ext cx="8856662" cy="4857750"/>
          </a:xfrm>
        </p:spPr>
        <p:txBody>
          <a:bodyPr/>
          <a:lstStyle/>
          <a:p>
            <a:pPr>
              <a:defRPr/>
            </a:pPr>
            <a:r>
              <a:rPr lang="ru-RU" sz="2400" dirty="0"/>
              <a:t>Дано:</a:t>
            </a:r>
          </a:p>
          <a:p>
            <a:pPr>
              <a:defRPr/>
            </a:pPr>
            <a:r>
              <a:rPr lang="ru-RU" sz="2400" dirty="0"/>
              <a:t>Основа из словаря + набор морфологических характеристик</a:t>
            </a:r>
          </a:p>
          <a:p>
            <a:pPr>
              <a:defRPr/>
            </a:pPr>
            <a:r>
              <a:rPr lang="ru-RU" sz="2400" dirty="0"/>
              <a:t>Задача:</a:t>
            </a:r>
          </a:p>
          <a:p>
            <a:pPr>
              <a:defRPr/>
            </a:pPr>
            <a:r>
              <a:rPr lang="ru-RU" sz="2400" dirty="0"/>
              <a:t>построить </a:t>
            </a:r>
            <a:r>
              <a:rPr lang="en-US" sz="2400" dirty="0"/>
              <a:t>/</a:t>
            </a:r>
            <a:r>
              <a:rPr lang="ru-RU" sz="2400" dirty="0"/>
              <a:t> проверить соответствует данное «глубинное» представление словоформы (без учета разных </a:t>
            </a:r>
            <a:r>
              <a:rPr lang="ru-RU" sz="2400" dirty="0" err="1"/>
              <a:t>поврехностных</a:t>
            </a:r>
            <a:r>
              <a:rPr lang="ru-RU" sz="2400" dirty="0"/>
              <a:t> морфонологических процессов) данной «словарной» цепочке:</a:t>
            </a:r>
          </a:p>
          <a:p>
            <a:pPr>
              <a:defRPr/>
            </a:pPr>
            <a:r>
              <a:rPr lang="ru-RU" sz="2400" dirty="0"/>
              <a:t>«лексический уровень»: </a:t>
            </a:r>
          </a:p>
          <a:p>
            <a:pPr marL="0" indent="0">
              <a:buFont typeface="Wingdings" panose="05000000000000000000" pitchFamily="2" charset="2"/>
              <a:buNone/>
              <a:defRPr/>
            </a:pPr>
            <a:r>
              <a:rPr lang="ru-RU" sz="2400" i="1" dirty="0"/>
              <a:t>			говор- </a:t>
            </a:r>
            <a:r>
              <a:rPr lang="ru-RU" sz="2400" dirty="0"/>
              <a:t>(основа из словаря) + </a:t>
            </a:r>
            <a:r>
              <a:rPr lang="ru-RU" sz="2400" dirty="0" err="1"/>
              <a:t>наст.вр</a:t>
            </a:r>
            <a:r>
              <a:rPr lang="ru-RU" sz="2400" dirty="0"/>
              <a:t> + 2</a:t>
            </a:r>
            <a:r>
              <a:rPr lang="en-US" sz="2400" dirty="0"/>
              <a:t>.</a:t>
            </a:r>
            <a:r>
              <a:rPr lang="en-US" sz="2400" dirty="0" err="1"/>
              <a:t>sg</a:t>
            </a:r>
            <a:endParaRPr lang="en-US" sz="2400" dirty="0"/>
          </a:p>
          <a:p>
            <a:pPr marL="0" indent="0">
              <a:buFont typeface="Wingdings" panose="05000000000000000000" pitchFamily="2" charset="2"/>
              <a:buNone/>
              <a:defRPr/>
            </a:pPr>
            <a:r>
              <a:rPr lang="ru-RU" sz="2400" dirty="0"/>
              <a:t>Уровень словоформы:</a:t>
            </a:r>
          </a:p>
          <a:p>
            <a:pPr marL="0" indent="0">
              <a:buFont typeface="Wingdings" panose="05000000000000000000" pitchFamily="2" charset="2"/>
              <a:buNone/>
              <a:defRPr/>
            </a:pPr>
            <a:r>
              <a:rPr lang="ru-RU" dirty="0" smtClean="0"/>
              <a:t>			</a:t>
            </a:r>
            <a:r>
              <a:rPr lang="ru-RU" sz="2400" i="1" dirty="0" err="1"/>
              <a:t>говор.</a:t>
            </a:r>
            <a:r>
              <a:rPr lang="ru-RU" sz="2400" i="1" dirty="0" err="1">
                <a:sym typeface="Symbol" panose="05050102010706020507" pitchFamily="18" charset="2"/>
              </a:rPr>
              <a:t>.</a:t>
            </a:r>
            <a:r>
              <a:rPr lang="ru-RU" sz="2400" i="1" dirty="0" err="1"/>
              <a:t>ишь</a:t>
            </a:r>
            <a:endParaRPr lang="en-US" i="1" dirty="0" smtClean="0"/>
          </a:p>
          <a:p>
            <a:pPr marL="0" indent="0">
              <a:buFont typeface="Wingdings" panose="05000000000000000000" pitchFamily="2" charset="2"/>
              <a:buNone/>
              <a:defRPr/>
            </a:pPr>
            <a:endParaRPr lang="ru-RU" dirty="0" smtClean="0"/>
          </a:p>
        </p:txBody>
      </p:sp>
      <p:sp>
        <p:nvSpPr>
          <p:cNvPr id="21508" name="Номер слайда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fontAlgn="base">
              <a:spcBef>
                <a:spcPct val="0"/>
              </a:spcBef>
              <a:spcAft>
                <a:spcPct val="0"/>
              </a:spcAft>
              <a:buClrTx/>
              <a:buSzTx/>
              <a:buFontTx/>
              <a:buNone/>
            </a:pPr>
            <a:fld id="{931F8418-1985-48D9-9234-FC9637643BA8}" type="slidenum">
              <a:rPr lang="ru-RU" altLang="en-US" sz="1200" smtClean="0">
                <a:latin typeface="Arial" panose="020B0604020202020204" pitchFamily="34" charset="0"/>
              </a:rPr>
              <a:pPr fontAlgn="base">
                <a:spcBef>
                  <a:spcPct val="0"/>
                </a:spcBef>
                <a:spcAft>
                  <a:spcPct val="0"/>
                </a:spcAft>
                <a:buClrTx/>
                <a:buSzTx/>
                <a:buFontTx/>
                <a:buNone/>
              </a:pPr>
              <a:t>13</a:t>
            </a:fld>
            <a:endParaRPr lang="ru-RU" altLang="en-US" sz="1200" smtClean="0">
              <a:latin typeface="Arial" panose="020B0604020202020204" pitchFamily="34" charset="0"/>
            </a:endParaRPr>
          </a:p>
        </p:txBody>
      </p:sp>
      <p:sp>
        <p:nvSpPr>
          <p:cNvPr id="21509" name="Нижний колонтитул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fontAlgn="base">
              <a:spcBef>
                <a:spcPct val="0"/>
              </a:spcBef>
              <a:spcAft>
                <a:spcPct val="0"/>
              </a:spcAft>
              <a:buClrTx/>
              <a:buSzTx/>
              <a:buFontTx/>
              <a:buNone/>
            </a:pPr>
            <a:r>
              <a:rPr lang="ru-RU" altLang="en-US" sz="1200" smtClean="0">
                <a:latin typeface="Arial" panose="020B0604020202020204" pitchFamily="34" charset="0"/>
              </a:rPr>
              <a:t>Компьютерная лингвистика.  Толдова С.Ю.</a:t>
            </a:r>
          </a:p>
        </p:txBody>
      </p:sp>
    </p:spTree>
    <p:extLst>
      <p:ext uri="{BB962C8B-B14F-4D97-AF65-F5344CB8AC3E}">
        <p14:creationId xmlns:p14="http://schemas.microsoft.com/office/powerpoint/2010/main" val="9550717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Заголовок 6"/>
          <p:cNvSpPr>
            <a:spLocks noGrp="1"/>
          </p:cNvSpPr>
          <p:nvPr>
            <p:ph type="title"/>
          </p:nvPr>
        </p:nvSpPr>
        <p:spPr>
          <a:xfrm>
            <a:off x="1963738" y="20638"/>
            <a:ext cx="8229600" cy="1143000"/>
          </a:xfrm>
        </p:spPr>
        <p:txBody>
          <a:bodyPr/>
          <a:lstStyle/>
          <a:p>
            <a:pPr>
              <a:defRPr/>
            </a:pPr>
            <a:r>
              <a:rPr lang="ru-RU" dirty="0" smtClean="0"/>
              <a:t>Немного морфологии</a:t>
            </a:r>
            <a:endParaRPr lang="en-US" dirty="0"/>
          </a:p>
        </p:txBody>
      </p:sp>
      <p:sp>
        <p:nvSpPr>
          <p:cNvPr id="8" name="Объект 7"/>
          <p:cNvSpPr>
            <a:spLocks noGrp="1"/>
          </p:cNvSpPr>
          <p:nvPr>
            <p:ph idx="1"/>
          </p:nvPr>
        </p:nvSpPr>
        <p:spPr>
          <a:xfrm>
            <a:off x="1703388" y="981075"/>
            <a:ext cx="8856662" cy="4857750"/>
          </a:xfrm>
        </p:spPr>
        <p:txBody>
          <a:bodyPr/>
          <a:lstStyle/>
          <a:p>
            <a:pPr>
              <a:defRPr/>
            </a:pPr>
            <a:r>
              <a:rPr lang="ru-RU" sz="2400" dirty="0"/>
              <a:t>Дано:</a:t>
            </a:r>
          </a:p>
          <a:p>
            <a:pPr>
              <a:defRPr/>
            </a:pPr>
            <a:r>
              <a:rPr lang="ru-RU" sz="2400" dirty="0"/>
              <a:t>Комбинация морфем из словаря</a:t>
            </a:r>
          </a:p>
          <a:p>
            <a:pPr>
              <a:defRPr/>
            </a:pPr>
            <a:r>
              <a:rPr lang="ru-RU" sz="2400" dirty="0"/>
              <a:t>Задача:</a:t>
            </a:r>
          </a:p>
          <a:p>
            <a:pPr>
              <a:defRPr/>
            </a:pPr>
            <a:r>
              <a:rPr lang="ru-RU" sz="2400" dirty="0"/>
              <a:t>построить </a:t>
            </a:r>
            <a:r>
              <a:rPr lang="en-US" sz="2400" dirty="0"/>
              <a:t>/</a:t>
            </a:r>
            <a:r>
              <a:rPr lang="ru-RU" sz="2400" dirty="0"/>
              <a:t> проверить соответствует данная поверхностная форма данной последовательности морфем на глубинном уровне (промежуточном уровне морфологического анализа):</a:t>
            </a:r>
          </a:p>
          <a:p>
            <a:pPr>
              <a:defRPr/>
            </a:pPr>
            <a:r>
              <a:rPr lang="ru-RU" sz="2400" dirty="0"/>
              <a:t>Промежуточный уровень: </a:t>
            </a:r>
          </a:p>
          <a:p>
            <a:pPr marL="0" indent="0">
              <a:buFont typeface="Wingdings" panose="05000000000000000000" pitchFamily="2" charset="2"/>
              <a:buNone/>
              <a:defRPr/>
            </a:pPr>
            <a:r>
              <a:rPr lang="ru-RU" sz="2400" i="1" dirty="0"/>
              <a:t>			 </a:t>
            </a:r>
            <a:r>
              <a:rPr lang="ru-RU" sz="2400" i="1" dirty="0" err="1"/>
              <a:t>мог.</a:t>
            </a:r>
            <a:r>
              <a:rPr lang="ru-RU" sz="2400" i="1" dirty="0" err="1">
                <a:sym typeface="Symbol" panose="05050102010706020507" pitchFamily="18" charset="2"/>
              </a:rPr>
              <a:t>.ешь</a:t>
            </a:r>
            <a:endParaRPr lang="en-US" sz="2400" dirty="0"/>
          </a:p>
          <a:p>
            <a:pPr marL="0" indent="0">
              <a:buFont typeface="Wingdings" panose="05000000000000000000" pitchFamily="2" charset="2"/>
              <a:buNone/>
              <a:defRPr/>
            </a:pPr>
            <a:r>
              <a:rPr lang="ru-RU" sz="2400" dirty="0"/>
              <a:t>Уровень словоформы:</a:t>
            </a:r>
          </a:p>
          <a:p>
            <a:pPr marL="0" indent="0">
              <a:buFont typeface="Wingdings" panose="05000000000000000000" pitchFamily="2" charset="2"/>
              <a:buNone/>
              <a:defRPr/>
            </a:pPr>
            <a:r>
              <a:rPr lang="ru-RU" dirty="0" smtClean="0"/>
              <a:t>			</a:t>
            </a:r>
            <a:r>
              <a:rPr lang="ru-RU" sz="2400" i="1" dirty="0" err="1"/>
              <a:t>мож</a:t>
            </a:r>
            <a:r>
              <a:rPr lang="ru-RU" sz="2400" i="1" dirty="0"/>
              <a:t>.</a:t>
            </a:r>
            <a:r>
              <a:rPr lang="ru-RU" sz="2400" i="1" dirty="0">
                <a:sym typeface="Symbol" panose="05050102010706020507" pitchFamily="18" charset="2"/>
              </a:rPr>
              <a:t>.ешь</a:t>
            </a:r>
            <a:endParaRPr lang="en-US" i="1" dirty="0" smtClean="0"/>
          </a:p>
          <a:p>
            <a:pPr marL="0" indent="0">
              <a:buFont typeface="Wingdings" panose="05000000000000000000" pitchFamily="2" charset="2"/>
              <a:buNone/>
              <a:defRPr/>
            </a:pPr>
            <a:endParaRPr lang="ru-RU" dirty="0" smtClean="0"/>
          </a:p>
        </p:txBody>
      </p:sp>
      <p:sp>
        <p:nvSpPr>
          <p:cNvPr id="22532" name="Номер слайда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fontAlgn="base">
              <a:spcBef>
                <a:spcPct val="0"/>
              </a:spcBef>
              <a:spcAft>
                <a:spcPct val="0"/>
              </a:spcAft>
              <a:buClrTx/>
              <a:buSzTx/>
              <a:buFontTx/>
              <a:buNone/>
            </a:pPr>
            <a:fld id="{0F7CF47C-D377-4F3D-B8DA-361197ACDA5B}" type="slidenum">
              <a:rPr lang="ru-RU" altLang="en-US" sz="1200" smtClean="0">
                <a:latin typeface="Arial" panose="020B0604020202020204" pitchFamily="34" charset="0"/>
              </a:rPr>
              <a:pPr fontAlgn="base">
                <a:spcBef>
                  <a:spcPct val="0"/>
                </a:spcBef>
                <a:spcAft>
                  <a:spcPct val="0"/>
                </a:spcAft>
                <a:buClrTx/>
                <a:buSzTx/>
                <a:buFontTx/>
                <a:buNone/>
              </a:pPr>
              <a:t>14</a:t>
            </a:fld>
            <a:endParaRPr lang="ru-RU" altLang="en-US" sz="1200" smtClean="0">
              <a:latin typeface="Arial" panose="020B0604020202020204" pitchFamily="34" charset="0"/>
            </a:endParaRPr>
          </a:p>
        </p:txBody>
      </p:sp>
      <p:sp>
        <p:nvSpPr>
          <p:cNvPr id="22533" name="Нижний колонтитул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fontAlgn="base">
              <a:spcBef>
                <a:spcPct val="0"/>
              </a:spcBef>
              <a:spcAft>
                <a:spcPct val="0"/>
              </a:spcAft>
              <a:buClrTx/>
              <a:buSzTx/>
              <a:buFontTx/>
              <a:buNone/>
            </a:pPr>
            <a:r>
              <a:rPr lang="ru-RU" altLang="en-US" sz="1200" smtClean="0">
                <a:latin typeface="Arial" panose="020B0604020202020204" pitchFamily="34" charset="0"/>
              </a:rPr>
              <a:t>Компьютерная лингвистика.  Толдова С.Ю.</a:t>
            </a:r>
          </a:p>
        </p:txBody>
      </p:sp>
    </p:spTree>
    <p:extLst>
      <p:ext uri="{BB962C8B-B14F-4D97-AF65-F5344CB8AC3E}">
        <p14:creationId xmlns:p14="http://schemas.microsoft.com/office/powerpoint/2010/main" val="32146455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pPr>
              <a:defRPr/>
            </a:pPr>
            <a:r>
              <a:rPr lang="ru-RU" sz="3600" dirty="0"/>
              <a:t>Немного морфологии</a:t>
            </a:r>
            <a:br>
              <a:rPr lang="ru-RU" sz="3600" dirty="0"/>
            </a:br>
            <a:r>
              <a:rPr lang="ru-RU" sz="3600" dirty="0"/>
              <a:t>Двухуровневая модель морфологии</a:t>
            </a:r>
            <a:endParaRPr lang="en-US" sz="3600" dirty="0"/>
          </a:p>
        </p:txBody>
      </p:sp>
      <p:sp>
        <p:nvSpPr>
          <p:cNvPr id="3" name="Объект 2"/>
          <p:cNvSpPr>
            <a:spLocks noGrp="1"/>
          </p:cNvSpPr>
          <p:nvPr>
            <p:ph idx="1"/>
          </p:nvPr>
        </p:nvSpPr>
        <p:spPr/>
        <p:txBody>
          <a:bodyPr/>
          <a:lstStyle/>
          <a:p>
            <a:pPr>
              <a:defRPr/>
            </a:pPr>
            <a:r>
              <a:rPr lang="ru-RU" sz="2400" dirty="0"/>
              <a:t>Первоосновой работой в области </a:t>
            </a:r>
            <a:r>
              <a:rPr lang="ru-RU" sz="2400" i="1" dirty="0"/>
              <a:t>двухуровневой модели морфологии </a:t>
            </a:r>
            <a:r>
              <a:rPr lang="ru-RU" sz="2400" dirty="0"/>
              <a:t>принято считать диссертацию финского математика К. </a:t>
            </a:r>
            <a:r>
              <a:rPr lang="ru-RU" sz="2400" dirty="0" err="1"/>
              <a:t>Коскенниеми</a:t>
            </a:r>
            <a:r>
              <a:rPr lang="ru-RU" sz="2400" dirty="0"/>
              <a:t> [</a:t>
            </a:r>
            <a:r>
              <a:rPr lang="ru-RU" sz="2400" dirty="0" err="1"/>
              <a:t>Koskenniemi</a:t>
            </a:r>
            <a:r>
              <a:rPr lang="ru-RU" sz="2400" dirty="0"/>
              <a:t> 1983].</a:t>
            </a:r>
          </a:p>
          <a:p>
            <a:pPr>
              <a:defRPr/>
            </a:pPr>
            <a:r>
              <a:rPr lang="ru-RU" sz="2400" dirty="0"/>
              <a:t>Двухуровневая модель морфологии включает в себя следующие два компонента:</a:t>
            </a:r>
          </a:p>
          <a:p>
            <a:pPr lvl="1">
              <a:buFont typeface="Wingdings" panose="05000000000000000000" pitchFamily="2" charset="2"/>
              <a:buChar char="Ø"/>
              <a:defRPr/>
            </a:pPr>
            <a:r>
              <a:rPr lang="ru-RU" dirty="0" smtClean="0"/>
              <a:t>Фонологические </a:t>
            </a:r>
            <a:r>
              <a:rPr lang="ru-RU" dirty="0"/>
              <a:t>правила, представленные в виде </a:t>
            </a:r>
            <a:r>
              <a:rPr lang="ru-RU" i="1" dirty="0"/>
              <a:t>детерминированных конечных автоматов </a:t>
            </a:r>
            <a:endParaRPr lang="ru-RU" dirty="0"/>
          </a:p>
          <a:p>
            <a:pPr lvl="1">
              <a:buFont typeface="Wingdings" panose="05000000000000000000" pitchFamily="2" charset="2"/>
              <a:buChar char="Ø"/>
              <a:defRPr/>
            </a:pPr>
            <a:r>
              <a:rPr lang="ru-RU" dirty="0" smtClean="0"/>
              <a:t>Словарь</a:t>
            </a:r>
            <a:r>
              <a:rPr lang="ru-RU" dirty="0"/>
              <a:t>, содержащий корни и морфемы языка (в их глубинном представлении) </a:t>
            </a:r>
          </a:p>
          <a:p>
            <a:pPr>
              <a:buFont typeface="Wingdings" panose="05000000000000000000" pitchFamily="2" charset="2"/>
              <a:buChar char="Ø"/>
              <a:defRPr/>
            </a:pPr>
            <a:endParaRPr lang="en-US" dirty="0"/>
          </a:p>
        </p:txBody>
      </p:sp>
    </p:spTree>
    <p:extLst>
      <p:ext uri="{BB962C8B-B14F-4D97-AF65-F5344CB8AC3E}">
        <p14:creationId xmlns:p14="http://schemas.microsoft.com/office/powerpoint/2010/main" val="24216925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pPr>
              <a:defRPr/>
            </a:pPr>
            <a:r>
              <a:rPr lang="ru-RU" sz="3600" dirty="0"/>
              <a:t>Немного морфологии</a:t>
            </a:r>
            <a:br>
              <a:rPr lang="ru-RU" sz="3600" dirty="0"/>
            </a:br>
            <a:r>
              <a:rPr lang="ru-RU" sz="3600" dirty="0"/>
              <a:t>Двухуровневая модель морфологии</a:t>
            </a:r>
            <a:endParaRPr lang="en-US" sz="3600" dirty="0"/>
          </a:p>
        </p:txBody>
      </p:sp>
      <p:sp>
        <p:nvSpPr>
          <p:cNvPr id="3" name="Объект 2"/>
          <p:cNvSpPr>
            <a:spLocks noGrp="1"/>
          </p:cNvSpPr>
          <p:nvPr>
            <p:ph idx="1"/>
          </p:nvPr>
        </p:nvSpPr>
        <p:spPr>
          <a:xfrm>
            <a:off x="494371" y="1522142"/>
            <a:ext cx="10972800" cy="4525963"/>
          </a:xfrm>
        </p:spPr>
        <p:txBody>
          <a:bodyPr>
            <a:normAutofit/>
          </a:bodyPr>
          <a:lstStyle/>
          <a:p>
            <a:pPr>
              <a:buFont typeface="Wingdings" panose="05000000000000000000" pitchFamily="2" charset="2"/>
              <a:buChar char="Ø"/>
              <a:defRPr/>
            </a:pPr>
            <a:r>
              <a:rPr lang="ru-RU" sz="2400" dirty="0"/>
              <a:t>Четыре типа операторов обуславливают существование четырех типов правил в двухуровневой морфологии.</a:t>
            </a:r>
            <a:endParaRPr lang="en-US" sz="2400" dirty="0"/>
          </a:p>
        </p:txBody>
      </p:sp>
      <p:graphicFrame>
        <p:nvGraphicFramePr>
          <p:cNvPr id="4" name="Таблица 3"/>
          <p:cNvGraphicFramePr>
            <a:graphicFrameLocks noGrp="1"/>
          </p:cNvGraphicFramePr>
          <p:nvPr>
            <p:extLst>
              <p:ext uri="{D42A27DB-BD31-4B8C-83A1-F6EECF244321}">
                <p14:modId xmlns:p14="http://schemas.microsoft.com/office/powerpoint/2010/main" val="1759716297"/>
              </p:ext>
            </p:extLst>
          </p:nvPr>
        </p:nvGraphicFramePr>
        <p:xfrm>
          <a:off x="494370" y="2316507"/>
          <a:ext cx="11203259" cy="4023360"/>
        </p:xfrm>
        <a:graphic>
          <a:graphicData uri="http://schemas.openxmlformats.org/drawingml/2006/table">
            <a:tbl>
              <a:tblPr firstRow="1" firstCol="1" lastRow="1" lastCol="1" bandRow="1" bandCol="1">
                <a:tableStyleId>{5C22544A-7EE6-4342-B048-85BDC9FD1C3A}</a:tableStyleId>
              </a:tblPr>
              <a:tblGrid>
                <a:gridCol w="730419">
                  <a:extLst>
                    <a:ext uri="{9D8B030D-6E8A-4147-A177-3AD203B41FA5}">
                      <a16:colId xmlns:a16="http://schemas.microsoft.com/office/drawing/2014/main" val="1494940424"/>
                    </a:ext>
                  </a:extLst>
                </a:gridCol>
                <a:gridCol w="1886401">
                  <a:extLst>
                    <a:ext uri="{9D8B030D-6E8A-4147-A177-3AD203B41FA5}">
                      <a16:colId xmlns:a16="http://schemas.microsoft.com/office/drawing/2014/main" val="1334529997"/>
                    </a:ext>
                  </a:extLst>
                </a:gridCol>
                <a:gridCol w="2720898">
                  <a:extLst>
                    <a:ext uri="{9D8B030D-6E8A-4147-A177-3AD203B41FA5}">
                      <a16:colId xmlns:a16="http://schemas.microsoft.com/office/drawing/2014/main" val="2303070266"/>
                    </a:ext>
                  </a:extLst>
                </a:gridCol>
                <a:gridCol w="3005906">
                  <a:extLst>
                    <a:ext uri="{9D8B030D-6E8A-4147-A177-3AD203B41FA5}">
                      <a16:colId xmlns:a16="http://schemas.microsoft.com/office/drawing/2014/main" val="3084290347"/>
                    </a:ext>
                  </a:extLst>
                </a:gridCol>
                <a:gridCol w="2859635">
                  <a:extLst>
                    <a:ext uri="{9D8B030D-6E8A-4147-A177-3AD203B41FA5}">
                      <a16:colId xmlns:a16="http://schemas.microsoft.com/office/drawing/2014/main" val="4094332189"/>
                    </a:ext>
                  </a:extLst>
                </a:gridCol>
              </a:tblGrid>
              <a:tr h="0">
                <a:tc>
                  <a:txBody>
                    <a:bodyPr/>
                    <a:lstStyle/>
                    <a:p>
                      <a:pPr algn="ctr">
                        <a:lnSpc>
                          <a:spcPct val="100000"/>
                        </a:lnSpc>
                        <a:spcAft>
                          <a:spcPts val="0"/>
                        </a:spcAft>
                      </a:pPr>
                      <a:r>
                        <a:rPr lang="ru-RU" sz="2400" dirty="0">
                          <a:effectLst/>
                        </a:rPr>
                        <a:t>№</a:t>
                      </a:r>
                      <a:endParaRPr lang="en-US" sz="2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00000"/>
                        </a:lnSpc>
                        <a:spcAft>
                          <a:spcPts val="0"/>
                        </a:spcAft>
                      </a:pPr>
                      <a:r>
                        <a:rPr lang="ru-RU" sz="2400" dirty="0">
                          <a:effectLst/>
                        </a:rPr>
                        <a:t>Правила</a:t>
                      </a:r>
                      <a:endParaRPr lang="en-US" sz="2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00000"/>
                        </a:lnSpc>
                        <a:spcAft>
                          <a:spcPts val="0"/>
                        </a:spcAft>
                      </a:pPr>
                      <a:r>
                        <a:rPr lang="ru-RU" sz="2400" dirty="0">
                          <a:effectLst/>
                        </a:rPr>
                        <a:t>Допустимо ли соответствие </a:t>
                      </a:r>
                      <a:r>
                        <a:rPr lang="en-US" sz="2400" dirty="0">
                          <a:effectLst/>
                        </a:rPr>
                        <a:t>a</a:t>
                      </a:r>
                      <a:r>
                        <a:rPr lang="ru-RU" sz="2400" dirty="0">
                          <a:effectLst/>
                        </a:rPr>
                        <a:t>:</a:t>
                      </a:r>
                      <a:r>
                        <a:rPr lang="en-US" sz="2400" dirty="0">
                          <a:effectLst/>
                        </a:rPr>
                        <a:t>b </a:t>
                      </a:r>
                      <a:r>
                        <a:rPr lang="ru-RU" sz="2400" dirty="0">
                          <a:effectLst/>
                        </a:rPr>
                        <a:t>в контексте перед с?</a:t>
                      </a:r>
                      <a:endParaRPr lang="en-US" sz="2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00000"/>
                        </a:lnSpc>
                        <a:spcAft>
                          <a:spcPts val="0"/>
                        </a:spcAft>
                      </a:pPr>
                      <a:r>
                        <a:rPr lang="ru-RU" sz="2400" dirty="0">
                          <a:effectLst/>
                        </a:rPr>
                        <a:t>Является ли контекст перед с единственным, в котором возможно соответствие </a:t>
                      </a:r>
                      <a:r>
                        <a:rPr lang="en-US" sz="2400" dirty="0">
                          <a:effectLst/>
                        </a:rPr>
                        <a:t>a</a:t>
                      </a:r>
                      <a:r>
                        <a:rPr lang="ru-RU" sz="2400" dirty="0">
                          <a:effectLst/>
                        </a:rPr>
                        <a:t>:</a:t>
                      </a:r>
                      <a:r>
                        <a:rPr lang="en-US" sz="2400" dirty="0">
                          <a:effectLst/>
                        </a:rPr>
                        <a:t>b</a:t>
                      </a:r>
                      <a:r>
                        <a:rPr lang="ru-RU" sz="2400" dirty="0">
                          <a:effectLst/>
                        </a:rPr>
                        <a:t>?</a:t>
                      </a:r>
                      <a:endParaRPr lang="en-US" sz="2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00000"/>
                        </a:lnSpc>
                        <a:spcAft>
                          <a:spcPts val="0"/>
                        </a:spcAft>
                      </a:pPr>
                      <a:r>
                        <a:rPr lang="ru-RU" sz="2400" dirty="0">
                          <a:effectLst/>
                        </a:rPr>
                        <a:t>Должно ли </a:t>
                      </a:r>
                      <a:r>
                        <a:rPr lang="en-US" sz="2400" dirty="0">
                          <a:effectLst/>
                        </a:rPr>
                        <a:t>a</a:t>
                      </a:r>
                      <a:r>
                        <a:rPr lang="ru-RU" sz="2400" dirty="0">
                          <a:effectLst/>
                        </a:rPr>
                        <a:t> всегда соответствовать </a:t>
                      </a:r>
                      <a:r>
                        <a:rPr lang="en-US" sz="2400" dirty="0">
                          <a:effectLst/>
                        </a:rPr>
                        <a:t>b</a:t>
                      </a:r>
                      <a:r>
                        <a:rPr lang="ru-RU" sz="2400" dirty="0">
                          <a:effectLst/>
                        </a:rPr>
                        <a:t> в контексте перед с?</a:t>
                      </a:r>
                      <a:endParaRPr lang="en-US" sz="24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533771282"/>
                  </a:ext>
                </a:extLst>
              </a:tr>
              <a:tr h="0">
                <a:tc>
                  <a:txBody>
                    <a:bodyPr/>
                    <a:lstStyle/>
                    <a:p>
                      <a:pPr>
                        <a:lnSpc>
                          <a:spcPct val="150000"/>
                        </a:lnSpc>
                        <a:spcAft>
                          <a:spcPts val="0"/>
                        </a:spcAft>
                      </a:pPr>
                      <a:r>
                        <a:rPr lang="ru-RU" sz="2400">
                          <a:effectLst/>
                        </a:rPr>
                        <a:t>1</a:t>
                      </a:r>
                      <a:endParaRPr lang="en-US" sz="24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2400">
                          <a:effectLst/>
                        </a:rPr>
                        <a:t>a</a:t>
                      </a:r>
                      <a:r>
                        <a:rPr lang="ru-RU" sz="2400">
                          <a:effectLst/>
                        </a:rPr>
                        <a:t>:</a:t>
                      </a:r>
                      <a:r>
                        <a:rPr lang="en-US" sz="2400">
                          <a:effectLst/>
                        </a:rPr>
                        <a:t>b</a:t>
                      </a:r>
                      <a:r>
                        <a:rPr lang="ru-RU" sz="2400">
                          <a:effectLst/>
                        </a:rPr>
                        <a:t> =&gt;  ___</a:t>
                      </a:r>
                      <a:r>
                        <a:rPr lang="en-US" sz="2400">
                          <a:effectLst/>
                        </a:rPr>
                        <a:t>c </a:t>
                      </a:r>
                      <a:endParaRPr lang="en-US" sz="2400">
                        <a:effectLst/>
                        <a:latin typeface="Times New Roman" panose="02020603050405020304" pitchFamily="18" charset="0"/>
                      </a:endParaRPr>
                    </a:p>
                  </a:txBody>
                  <a:tcPr marL="68580" marR="68580" marT="0" marB="0"/>
                </a:tc>
                <a:tc>
                  <a:txBody>
                    <a:bodyPr/>
                    <a:lstStyle/>
                    <a:p>
                      <a:pPr algn="ctr">
                        <a:lnSpc>
                          <a:spcPct val="150000"/>
                        </a:lnSpc>
                        <a:spcAft>
                          <a:spcPts val="0"/>
                        </a:spcAft>
                      </a:pPr>
                      <a:r>
                        <a:rPr lang="ru-RU" sz="2400">
                          <a:effectLst/>
                        </a:rPr>
                        <a:t>да</a:t>
                      </a:r>
                      <a:endParaRPr lang="en-US" sz="2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50000"/>
                        </a:lnSpc>
                        <a:spcAft>
                          <a:spcPts val="0"/>
                        </a:spcAft>
                      </a:pPr>
                      <a:r>
                        <a:rPr lang="ru-RU" sz="2400">
                          <a:effectLst/>
                        </a:rPr>
                        <a:t>да</a:t>
                      </a:r>
                      <a:endParaRPr lang="en-US" sz="2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50000"/>
                        </a:lnSpc>
                        <a:spcAft>
                          <a:spcPts val="0"/>
                        </a:spcAft>
                      </a:pPr>
                      <a:r>
                        <a:rPr lang="ru-RU" sz="2400" dirty="0">
                          <a:effectLst/>
                        </a:rPr>
                        <a:t>нет</a:t>
                      </a:r>
                      <a:endParaRPr lang="en-US" sz="24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914706440"/>
                  </a:ext>
                </a:extLst>
              </a:tr>
              <a:tr h="0">
                <a:tc>
                  <a:txBody>
                    <a:bodyPr/>
                    <a:lstStyle/>
                    <a:p>
                      <a:pPr>
                        <a:lnSpc>
                          <a:spcPct val="150000"/>
                        </a:lnSpc>
                        <a:spcAft>
                          <a:spcPts val="0"/>
                        </a:spcAft>
                      </a:pPr>
                      <a:r>
                        <a:rPr lang="ru-RU" sz="2400">
                          <a:effectLst/>
                        </a:rPr>
                        <a:t>2</a:t>
                      </a:r>
                      <a:endParaRPr lang="en-US" sz="24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2400">
                          <a:effectLst/>
                        </a:rPr>
                        <a:t>a</a:t>
                      </a:r>
                      <a:r>
                        <a:rPr lang="ru-RU" sz="2400">
                          <a:effectLst/>
                        </a:rPr>
                        <a:t>:</a:t>
                      </a:r>
                      <a:r>
                        <a:rPr lang="en-US" sz="2400">
                          <a:effectLst/>
                        </a:rPr>
                        <a:t>b</a:t>
                      </a:r>
                      <a:r>
                        <a:rPr lang="ru-RU" sz="2400">
                          <a:effectLst/>
                        </a:rPr>
                        <a:t> &lt;=  ___</a:t>
                      </a:r>
                      <a:r>
                        <a:rPr lang="en-US" sz="2400">
                          <a:effectLst/>
                        </a:rPr>
                        <a:t>c</a:t>
                      </a:r>
                      <a:endParaRPr lang="en-US" sz="2400">
                        <a:effectLst/>
                        <a:latin typeface="Times New Roman" panose="02020603050405020304" pitchFamily="18" charset="0"/>
                      </a:endParaRPr>
                    </a:p>
                  </a:txBody>
                  <a:tcPr marL="68580" marR="68580" marT="0" marB="0"/>
                </a:tc>
                <a:tc>
                  <a:txBody>
                    <a:bodyPr/>
                    <a:lstStyle/>
                    <a:p>
                      <a:pPr algn="ctr">
                        <a:lnSpc>
                          <a:spcPct val="150000"/>
                        </a:lnSpc>
                        <a:spcAft>
                          <a:spcPts val="0"/>
                        </a:spcAft>
                      </a:pPr>
                      <a:r>
                        <a:rPr lang="ru-RU" sz="2400">
                          <a:effectLst/>
                        </a:rPr>
                        <a:t>да</a:t>
                      </a:r>
                      <a:endParaRPr lang="en-US" sz="2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50000"/>
                        </a:lnSpc>
                        <a:spcAft>
                          <a:spcPts val="0"/>
                        </a:spcAft>
                      </a:pPr>
                      <a:r>
                        <a:rPr lang="ru-RU" sz="2400">
                          <a:effectLst/>
                        </a:rPr>
                        <a:t>нет</a:t>
                      </a:r>
                      <a:endParaRPr lang="en-US" sz="2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50000"/>
                        </a:lnSpc>
                        <a:spcAft>
                          <a:spcPts val="0"/>
                        </a:spcAft>
                      </a:pPr>
                      <a:r>
                        <a:rPr lang="ru-RU" sz="2400" dirty="0">
                          <a:effectLst/>
                        </a:rPr>
                        <a:t>да</a:t>
                      </a:r>
                      <a:endParaRPr lang="en-US" sz="24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085683318"/>
                  </a:ext>
                </a:extLst>
              </a:tr>
              <a:tr h="0">
                <a:tc>
                  <a:txBody>
                    <a:bodyPr/>
                    <a:lstStyle/>
                    <a:p>
                      <a:pPr>
                        <a:lnSpc>
                          <a:spcPct val="150000"/>
                        </a:lnSpc>
                        <a:spcAft>
                          <a:spcPts val="0"/>
                        </a:spcAft>
                      </a:pPr>
                      <a:r>
                        <a:rPr lang="ru-RU" sz="2400">
                          <a:effectLst/>
                        </a:rPr>
                        <a:t>3</a:t>
                      </a:r>
                      <a:endParaRPr lang="en-US" sz="24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2400">
                          <a:effectLst/>
                        </a:rPr>
                        <a:t>a</a:t>
                      </a:r>
                      <a:r>
                        <a:rPr lang="ru-RU" sz="2400">
                          <a:effectLst/>
                        </a:rPr>
                        <a:t>:</a:t>
                      </a:r>
                      <a:r>
                        <a:rPr lang="en-US" sz="2400">
                          <a:effectLst/>
                        </a:rPr>
                        <a:t>b</a:t>
                      </a:r>
                      <a:r>
                        <a:rPr lang="ru-RU" sz="2400">
                          <a:effectLst/>
                        </a:rPr>
                        <a:t> &lt;=&gt; ___</a:t>
                      </a:r>
                      <a:r>
                        <a:rPr lang="en-US" sz="2400">
                          <a:effectLst/>
                        </a:rPr>
                        <a:t>c</a:t>
                      </a:r>
                      <a:endParaRPr lang="en-US" sz="2400">
                        <a:effectLst/>
                        <a:latin typeface="Times New Roman" panose="02020603050405020304" pitchFamily="18" charset="0"/>
                      </a:endParaRPr>
                    </a:p>
                  </a:txBody>
                  <a:tcPr marL="68580" marR="68580" marT="0" marB="0"/>
                </a:tc>
                <a:tc>
                  <a:txBody>
                    <a:bodyPr/>
                    <a:lstStyle/>
                    <a:p>
                      <a:pPr algn="ctr">
                        <a:lnSpc>
                          <a:spcPct val="150000"/>
                        </a:lnSpc>
                        <a:spcAft>
                          <a:spcPts val="0"/>
                        </a:spcAft>
                      </a:pPr>
                      <a:r>
                        <a:rPr lang="ru-RU" sz="2400">
                          <a:effectLst/>
                        </a:rPr>
                        <a:t>да</a:t>
                      </a:r>
                      <a:endParaRPr lang="en-US" sz="2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50000"/>
                        </a:lnSpc>
                        <a:spcAft>
                          <a:spcPts val="0"/>
                        </a:spcAft>
                      </a:pPr>
                      <a:r>
                        <a:rPr lang="ru-RU" sz="2400">
                          <a:effectLst/>
                        </a:rPr>
                        <a:t>да</a:t>
                      </a:r>
                      <a:endParaRPr lang="en-US" sz="2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50000"/>
                        </a:lnSpc>
                        <a:spcAft>
                          <a:spcPts val="0"/>
                        </a:spcAft>
                      </a:pPr>
                      <a:r>
                        <a:rPr lang="ru-RU" sz="2400" dirty="0">
                          <a:effectLst/>
                        </a:rPr>
                        <a:t>да</a:t>
                      </a:r>
                      <a:endParaRPr lang="en-US" sz="24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530284826"/>
                  </a:ext>
                </a:extLst>
              </a:tr>
              <a:tr h="0">
                <a:tc>
                  <a:txBody>
                    <a:bodyPr/>
                    <a:lstStyle/>
                    <a:p>
                      <a:pPr>
                        <a:lnSpc>
                          <a:spcPct val="150000"/>
                        </a:lnSpc>
                        <a:spcAft>
                          <a:spcPts val="0"/>
                        </a:spcAft>
                      </a:pPr>
                      <a:r>
                        <a:rPr lang="ru-RU" sz="2400">
                          <a:effectLst/>
                        </a:rPr>
                        <a:t>4</a:t>
                      </a:r>
                      <a:endParaRPr lang="en-US" sz="24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2400">
                          <a:effectLst/>
                        </a:rPr>
                        <a:t>a</a:t>
                      </a:r>
                      <a:r>
                        <a:rPr lang="ru-RU" sz="2400">
                          <a:effectLst/>
                        </a:rPr>
                        <a:t>:</a:t>
                      </a:r>
                      <a:r>
                        <a:rPr lang="en-US" sz="2400">
                          <a:effectLst/>
                        </a:rPr>
                        <a:t>b</a:t>
                      </a:r>
                      <a:r>
                        <a:rPr lang="ru-RU" sz="2400">
                          <a:effectLst/>
                        </a:rPr>
                        <a:t> /&lt;= ___</a:t>
                      </a:r>
                      <a:r>
                        <a:rPr lang="en-US" sz="2400">
                          <a:effectLst/>
                        </a:rPr>
                        <a:t>c</a:t>
                      </a:r>
                      <a:endParaRPr lang="en-US" sz="2400">
                        <a:effectLst/>
                        <a:latin typeface="Times New Roman" panose="02020603050405020304" pitchFamily="18" charset="0"/>
                      </a:endParaRPr>
                    </a:p>
                  </a:txBody>
                  <a:tcPr marL="68580" marR="68580" marT="0" marB="0"/>
                </a:tc>
                <a:tc>
                  <a:txBody>
                    <a:bodyPr/>
                    <a:lstStyle/>
                    <a:p>
                      <a:pPr algn="ctr">
                        <a:lnSpc>
                          <a:spcPct val="150000"/>
                        </a:lnSpc>
                        <a:spcAft>
                          <a:spcPts val="0"/>
                        </a:spcAft>
                      </a:pPr>
                      <a:r>
                        <a:rPr lang="ru-RU" sz="2400">
                          <a:effectLst/>
                        </a:rPr>
                        <a:t>нет</a:t>
                      </a:r>
                      <a:endParaRPr lang="en-US" sz="2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50000"/>
                        </a:lnSpc>
                        <a:spcAft>
                          <a:spcPts val="0"/>
                        </a:spcAft>
                      </a:pPr>
                      <a:r>
                        <a:rPr lang="ru-RU" sz="2400">
                          <a:effectLst/>
                        </a:rPr>
                        <a:t>–</a:t>
                      </a:r>
                      <a:endParaRPr lang="en-US" sz="2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50000"/>
                        </a:lnSpc>
                        <a:spcAft>
                          <a:spcPts val="0"/>
                        </a:spcAft>
                      </a:pPr>
                      <a:r>
                        <a:rPr lang="ru-RU" sz="2400" dirty="0">
                          <a:effectLst/>
                        </a:rPr>
                        <a:t>–</a:t>
                      </a:r>
                      <a:endParaRPr lang="en-US" sz="24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625861025"/>
                  </a:ext>
                </a:extLst>
              </a:tr>
            </a:tbl>
          </a:graphicData>
        </a:graphic>
      </p:graphicFrame>
    </p:spTree>
    <p:extLst>
      <p:ext uri="{BB962C8B-B14F-4D97-AF65-F5344CB8AC3E}">
        <p14:creationId xmlns:p14="http://schemas.microsoft.com/office/powerpoint/2010/main" val="687528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pPr>
              <a:defRPr/>
            </a:pPr>
            <a:r>
              <a:rPr lang="ru-RU" sz="3600" dirty="0"/>
              <a:t>Немного морфологии</a:t>
            </a:r>
            <a:br>
              <a:rPr lang="ru-RU" sz="3600" dirty="0"/>
            </a:br>
            <a:r>
              <a:rPr lang="ru-RU" sz="3600" dirty="0"/>
              <a:t>Двухуровневая модель морфологии</a:t>
            </a:r>
            <a:endParaRPr lang="en-US" sz="3600" dirty="0"/>
          </a:p>
        </p:txBody>
      </p:sp>
      <p:sp>
        <p:nvSpPr>
          <p:cNvPr id="3" name="Объект 2"/>
          <p:cNvSpPr>
            <a:spLocks noGrp="1"/>
          </p:cNvSpPr>
          <p:nvPr>
            <p:ph idx="1"/>
          </p:nvPr>
        </p:nvSpPr>
        <p:spPr/>
        <p:txBody>
          <a:bodyPr/>
          <a:lstStyle/>
          <a:p>
            <a:pPr>
              <a:buFont typeface="Wingdings" panose="05000000000000000000" pitchFamily="2" charset="2"/>
              <a:buChar char="Ø"/>
              <a:defRPr/>
            </a:pPr>
            <a:r>
              <a:rPr lang="ru-RU" dirty="0" smtClean="0"/>
              <a:t>Фонологические правила можно представить </a:t>
            </a:r>
            <a:r>
              <a:rPr lang="ru-RU" dirty="0"/>
              <a:t>в виде </a:t>
            </a:r>
            <a:r>
              <a:rPr lang="ru-RU" i="1" dirty="0"/>
              <a:t>детерминированных конечных </a:t>
            </a:r>
            <a:r>
              <a:rPr lang="ru-RU" i="1" dirty="0" smtClean="0"/>
              <a:t>преобразователей </a:t>
            </a:r>
            <a:endParaRPr lang="ru-RU" dirty="0"/>
          </a:p>
          <a:p>
            <a:pPr marL="0" indent="0">
              <a:buNone/>
              <a:defRPr/>
            </a:pPr>
            <a:r>
              <a:rPr lang="ru-RU" sz="2400" dirty="0" smtClean="0">
                <a:effectLst/>
              </a:rPr>
              <a:t>Правило:</a:t>
            </a:r>
          </a:p>
          <a:p>
            <a:pPr marL="0" indent="0">
              <a:buNone/>
              <a:defRPr/>
            </a:pPr>
            <a:r>
              <a:rPr lang="en-US" sz="2400" dirty="0" smtClean="0">
                <a:effectLst/>
              </a:rPr>
              <a:t>a</a:t>
            </a:r>
            <a:r>
              <a:rPr lang="ru-RU" sz="2400" dirty="0">
                <a:effectLst/>
              </a:rPr>
              <a:t>:</a:t>
            </a:r>
            <a:r>
              <a:rPr lang="en-US" sz="2400" dirty="0">
                <a:effectLst/>
              </a:rPr>
              <a:t>b</a:t>
            </a:r>
            <a:r>
              <a:rPr lang="ru-RU" sz="2400" dirty="0">
                <a:effectLst/>
              </a:rPr>
              <a:t> =&gt; ___</a:t>
            </a:r>
            <a:r>
              <a:rPr lang="en-US" sz="2400" dirty="0" smtClean="0">
                <a:effectLst/>
              </a:rPr>
              <a:t>c</a:t>
            </a:r>
            <a:endParaRPr lang="ru-RU" sz="2400" dirty="0" smtClean="0">
              <a:effectLst/>
            </a:endParaRPr>
          </a:p>
          <a:p>
            <a:pPr marL="0" indent="0">
              <a:buNone/>
              <a:defRPr/>
            </a:pPr>
            <a:r>
              <a:rPr lang="ru-RU" sz="2400" dirty="0"/>
              <a:t>Это правило указывает на связь между элементом </a:t>
            </a:r>
            <a:r>
              <a:rPr lang="en-US" sz="2400" dirty="0"/>
              <a:t>a</a:t>
            </a:r>
            <a:r>
              <a:rPr lang="ru-RU" sz="2400" dirty="0"/>
              <a:t> глубинного уровня и элементом </a:t>
            </a:r>
            <a:r>
              <a:rPr lang="en-US" sz="2400" i="1" dirty="0"/>
              <a:t>b</a:t>
            </a:r>
            <a:r>
              <a:rPr lang="ru-RU" sz="2400" dirty="0"/>
              <a:t> поверхностного уровня в контексте перед </a:t>
            </a:r>
            <a:r>
              <a:rPr lang="en-US" sz="2400" i="1" dirty="0"/>
              <a:t>c</a:t>
            </a:r>
            <a:endParaRPr lang="ru-RU" sz="2400" i="1" dirty="0"/>
          </a:p>
          <a:p>
            <a:pPr marL="0" indent="0">
              <a:buNone/>
              <a:defRPr/>
            </a:pPr>
            <a:r>
              <a:rPr lang="ru-RU" sz="2400" dirty="0" smtClean="0"/>
              <a:t>Глубинное </a:t>
            </a:r>
            <a:r>
              <a:rPr lang="en-US" sz="2400" i="1" dirty="0"/>
              <a:t>a</a:t>
            </a:r>
            <a:r>
              <a:rPr lang="ru-RU" sz="2400" dirty="0"/>
              <a:t> никуда не исчезает после применения правила</a:t>
            </a:r>
          </a:p>
          <a:p>
            <a:pPr marL="0" indent="0">
              <a:buNone/>
              <a:defRPr/>
            </a:pPr>
            <a:r>
              <a:rPr lang="ru-RU" sz="2400" dirty="0"/>
              <a:t>Элемент </a:t>
            </a:r>
            <a:r>
              <a:rPr lang="en-US" sz="2400" i="1" dirty="0"/>
              <a:t>b</a:t>
            </a:r>
            <a:r>
              <a:rPr lang="ru-RU" sz="2400" dirty="0"/>
              <a:t> является элементом поверхностного уровня и в дальнейших правилах преобразования участвовать не может.</a:t>
            </a:r>
            <a:endParaRPr lang="en-US" sz="2400" dirty="0"/>
          </a:p>
        </p:txBody>
      </p:sp>
    </p:spTree>
    <p:extLst>
      <p:ext uri="{BB962C8B-B14F-4D97-AF65-F5344CB8AC3E}">
        <p14:creationId xmlns:p14="http://schemas.microsoft.com/office/powerpoint/2010/main" val="3333259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pPr>
              <a:defRPr/>
            </a:pPr>
            <a:r>
              <a:rPr lang="ru-RU" sz="3600" dirty="0"/>
              <a:t>Немного морфологии</a:t>
            </a:r>
            <a:br>
              <a:rPr lang="ru-RU" sz="3600" dirty="0"/>
            </a:br>
            <a:r>
              <a:rPr lang="ru-RU" sz="3600" dirty="0"/>
              <a:t>Двухуровневая модель морфологии</a:t>
            </a:r>
            <a:endParaRPr lang="en-US" dirty="0"/>
          </a:p>
        </p:txBody>
      </p:sp>
      <p:sp>
        <p:nvSpPr>
          <p:cNvPr id="3" name="Объект 2"/>
          <p:cNvSpPr>
            <a:spLocks noGrp="1"/>
          </p:cNvSpPr>
          <p:nvPr>
            <p:ph idx="1"/>
          </p:nvPr>
        </p:nvSpPr>
        <p:spPr/>
        <p:txBody>
          <a:bodyPr/>
          <a:lstStyle/>
          <a:p>
            <a:pPr>
              <a:buFont typeface="Wingdings" panose="05000000000000000000" pitchFamily="2" charset="2"/>
              <a:buChar char="Ø"/>
              <a:defRPr/>
            </a:pPr>
            <a:r>
              <a:rPr lang="en-US" sz="2000" dirty="0"/>
              <a:t>a</a:t>
            </a:r>
            <a:r>
              <a:rPr lang="ru-RU" sz="2000" dirty="0"/>
              <a:t>:</a:t>
            </a:r>
            <a:r>
              <a:rPr lang="en-US" sz="2000" dirty="0"/>
              <a:t>b</a:t>
            </a:r>
            <a:r>
              <a:rPr lang="ru-RU" sz="2000" dirty="0"/>
              <a:t> =&gt; ___</a:t>
            </a:r>
            <a:r>
              <a:rPr lang="en-US" sz="2000" dirty="0"/>
              <a:t>c</a:t>
            </a:r>
            <a:endParaRPr lang="ru-RU" sz="2000" dirty="0"/>
          </a:p>
          <a:p>
            <a:pPr>
              <a:buFont typeface="Wingdings" panose="05000000000000000000" pitchFamily="2" charset="2"/>
              <a:buChar char="Ø"/>
              <a:defRPr/>
            </a:pPr>
            <a:r>
              <a:rPr lang="ru-RU" sz="2000" dirty="0"/>
              <a:t>Правило показывает, что контекст описывается с точки зрения двух уровней: мы не можем просто сказать, что </a:t>
            </a:r>
            <a:r>
              <a:rPr lang="ru-RU" sz="2000" i="1" dirty="0"/>
              <a:t>a</a:t>
            </a:r>
            <a:r>
              <a:rPr lang="ru-RU" sz="2000" dirty="0"/>
              <a:t> соответствует </a:t>
            </a:r>
            <a:r>
              <a:rPr lang="ru-RU" sz="2000" i="1" dirty="0"/>
              <a:t>b</a:t>
            </a:r>
            <a:r>
              <a:rPr lang="ru-RU" sz="2000" dirty="0"/>
              <a:t> в позиции перед </a:t>
            </a:r>
            <a:r>
              <a:rPr lang="ru-RU" sz="2000" i="1" dirty="0"/>
              <a:t>c</a:t>
            </a:r>
            <a:r>
              <a:rPr lang="ru-RU" sz="2000" dirty="0"/>
              <a:t>, мы должны </a:t>
            </a:r>
            <a:r>
              <a:rPr lang="ru-RU" sz="2000" dirty="0" smtClean="0"/>
              <a:t>определить</a:t>
            </a:r>
            <a:r>
              <a:rPr lang="ru-RU" sz="2000" dirty="0"/>
              <a:t>, является ли это </a:t>
            </a:r>
            <a:r>
              <a:rPr lang="ru-RU" sz="2000" i="1" dirty="0"/>
              <a:t>c</a:t>
            </a:r>
            <a:r>
              <a:rPr lang="ru-RU" sz="2000" dirty="0"/>
              <a:t> глубинным или поверхностным. </a:t>
            </a:r>
          </a:p>
          <a:p>
            <a:pPr>
              <a:buFont typeface="Wingdings" panose="05000000000000000000" pitchFamily="2" charset="2"/>
              <a:buChar char="Ø"/>
              <a:defRPr/>
            </a:pPr>
            <a:r>
              <a:rPr lang="ru-RU" sz="2000" dirty="0"/>
              <a:t>Это означает, что правила двухуровневой морфологии «имеют доступ» как к глубинному, так и поверхностному уровню представления контекста (ср. правила порождающей фонологии направление порождения в 1 сторону). </a:t>
            </a:r>
          </a:p>
          <a:p>
            <a:pPr>
              <a:buFont typeface="Wingdings" panose="05000000000000000000" pitchFamily="2" charset="2"/>
              <a:buChar char="Ø"/>
              <a:defRPr/>
            </a:pPr>
            <a:r>
              <a:rPr lang="ru-RU" sz="2000" dirty="0"/>
              <a:t>Другая важная особенность правил двухуровневой морфологии – это требование к непосредственной связи между символами глубинного и поверхностного уровня слова. Таким образом, количество символов в глубинном и поверхностном уровне должно совпадать. Фонологические процессы, которые удаляют или вставляют символы, выражены в двухуровневой модели как пара [символ]:0 или 0:[символ]. </a:t>
            </a:r>
          </a:p>
          <a:p>
            <a:pPr>
              <a:buFont typeface="Wingdings" panose="05000000000000000000" pitchFamily="2" charset="2"/>
              <a:buChar char="Ø"/>
              <a:defRPr/>
            </a:pPr>
            <a:endParaRPr lang="en-US" sz="2400" dirty="0"/>
          </a:p>
        </p:txBody>
      </p:sp>
    </p:spTree>
    <p:extLst>
      <p:ext uri="{BB962C8B-B14F-4D97-AF65-F5344CB8AC3E}">
        <p14:creationId xmlns:p14="http://schemas.microsoft.com/office/powerpoint/2010/main" val="8952986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pPr>
              <a:defRPr/>
            </a:pPr>
            <a:r>
              <a:rPr lang="ru-RU" sz="3600" dirty="0"/>
              <a:t>Немного морфологии</a:t>
            </a:r>
            <a:br>
              <a:rPr lang="ru-RU" sz="3600" dirty="0"/>
            </a:br>
            <a:r>
              <a:rPr lang="ru-RU" sz="3600" dirty="0"/>
              <a:t>Двухуровневая модель морфологии</a:t>
            </a:r>
            <a:endParaRPr lang="en-US" dirty="0"/>
          </a:p>
        </p:txBody>
      </p:sp>
      <p:sp>
        <p:nvSpPr>
          <p:cNvPr id="3" name="Объект 2"/>
          <p:cNvSpPr>
            <a:spLocks noGrp="1"/>
          </p:cNvSpPr>
          <p:nvPr>
            <p:ph idx="1"/>
          </p:nvPr>
        </p:nvSpPr>
        <p:spPr/>
        <p:txBody>
          <a:bodyPr/>
          <a:lstStyle/>
          <a:p>
            <a:pPr>
              <a:defRPr/>
            </a:pPr>
            <a:r>
              <a:rPr lang="ru-RU" sz="2400" dirty="0"/>
              <a:t>Таким образом, в двухуровневой морфологии каждое слово рассматривается как соотношение между его глубинным (или лексическим) и поверхностным представлением. </a:t>
            </a:r>
            <a:endParaRPr lang="en-US" sz="2400" dirty="0"/>
          </a:p>
          <a:p>
            <a:pPr marL="0" indent="0">
              <a:buFont typeface="Wingdings" panose="05000000000000000000" pitchFamily="2" charset="2"/>
              <a:buNone/>
              <a:defRPr/>
            </a:pPr>
            <a:endParaRPr lang="en-US" sz="2400" dirty="0"/>
          </a:p>
          <a:p>
            <a:pPr>
              <a:defRPr/>
            </a:pPr>
            <a:r>
              <a:rPr lang="ru-RU" sz="2400" dirty="0"/>
              <a:t>Глубинный уровень:		</a:t>
            </a:r>
            <a:r>
              <a:rPr lang="en-US" sz="2400" dirty="0"/>
              <a:t>a b a b</a:t>
            </a:r>
          </a:p>
          <a:p>
            <a:pPr>
              <a:defRPr/>
            </a:pPr>
            <a:r>
              <a:rPr lang="ru-RU" sz="2400" dirty="0"/>
              <a:t>Поверхностный уровень: 	</a:t>
            </a:r>
            <a:r>
              <a:rPr lang="en-US" sz="2400" dirty="0"/>
              <a:t>a b a p</a:t>
            </a:r>
          </a:p>
          <a:p>
            <a:pPr>
              <a:defRPr/>
            </a:pPr>
            <a:endParaRPr lang="en-US" sz="2400" dirty="0"/>
          </a:p>
        </p:txBody>
      </p:sp>
    </p:spTree>
    <p:extLst>
      <p:ext uri="{BB962C8B-B14F-4D97-AF65-F5344CB8AC3E}">
        <p14:creationId xmlns:p14="http://schemas.microsoft.com/office/powerpoint/2010/main" val="23353016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Группа 5"/>
          <p:cNvGrpSpPr/>
          <p:nvPr/>
        </p:nvGrpSpPr>
        <p:grpSpPr>
          <a:xfrm>
            <a:off x="0" y="-42627"/>
            <a:ext cx="12147237" cy="6900627"/>
            <a:chOff x="0" y="-42627"/>
            <a:chExt cx="12147237" cy="6900627"/>
          </a:xfrm>
        </p:grpSpPr>
        <p:grpSp>
          <p:nvGrpSpPr>
            <p:cNvPr id="7" name="Shape 165"/>
            <p:cNvGrpSpPr/>
            <p:nvPr/>
          </p:nvGrpSpPr>
          <p:grpSpPr>
            <a:xfrm>
              <a:off x="0" y="-42627"/>
              <a:ext cx="12147237" cy="6900627"/>
              <a:chOff x="0" y="0"/>
              <a:chExt cx="2147483595" cy="2147483623"/>
            </a:xfrm>
          </p:grpSpPr>
          <p:pic>
            <p:nvPicPr>
              <p:cNvPr id="9" name="Shape 166" descr="http://www.hse.ru/pubs/lib/data/access/ram/ticket/79/144196565691ca43a1b8670fb6a227fde3c5e8e9a0/cached-thumb-img.29274.0.252964193739569.jpg"/>
              <p:cNvPicPr preferRelativeResize="0"/>
              <p:nvPr/>
            </p:nvPicPr>
            <p:blipFill rotWithShape="1">
              <a:blip r:embed="rId2">
                <a:alphaModFix/>
              </a:blip>
              <a:srcRect b="59214"/>
              <a:stretch/>
            </p:blipFill>
            <p:spPr>
              <a:xfrm>
                <a:off x="12771742" y="0"/>
                <a:ext cx="2134711853" cy="364237495"/>
              </a:xfrm>
              <a:prstGeom prst="rect">
                <a:avLst/>
              </a:prstGeom>
              <a:noFill/>
              <a:ln>
                <a:noFill/>
              </a:ln>
            </p:spPr>
          </p:pic>
          <p:cxnSp>
            <p:nvCxnSpPr>
              <p:cNvPr id="10" name="Shape 167"/>
              <p:cNvCxnSpPr/>
              <p:nvPr/>
            </p:nvCxnSpPr>
            <p:spPr>
              <a:xfrm>
                <a:off x="0" y="376356250"/>
                <a:ext cx="2147442993" cy="4198076"/>
              </a:xfrm>
              <a:prstGeom prst="straightConnector1">
                <a:avLst/>
              </a:prstGeom>
              <a:noFill/>
              <a:ln w="76200" cap="flat" cmpd="sng">
                <a:solidFill>
                  <a:srgbClr val="BFBFBF"/>
                </a:solidFill>
                <a:prstDash val="solid"/>
                <a:miter/>
                <a:headEnd type="none" w="med" len="med"/>
                <a:tailEnd type="none" w="med" len="med"/>
              </a:ln>
            </p:spPr>
          </p:cxnSp>
          <p:grpSp>
            <p:nvGrpSpPr>
              <p:cNvPr id="11" name="Shape 168"/>
              <p:cNvGrpSpPr/>
              <p:nvPr/>
            </p:nvGrpSpPr>
            <p:grpSpPr>
              <a:xfrm>
                <a:off x="15616128" y="1950279800"/>
                <a:ext cx="1976687968" cy="197203823"/>
                <a:chOff x="0" y="0"/>
                <a:chExt cx="2147483614" cy="2147483642"/>
              </a:xfrm>
            </p:grpSpPr>
            <p:sp>
              <p:nvSpPr>
                <p:cNvPr id="12" name="Shape 169"/>
                <p:cNvSpPr txBox="1"/>
                <p:nvPr/>
              </p:nvSpPr>
              <p:spPr>
                <a:xfrm>
                  <a:off x="13508276" y="293722700"/>
                  <a:ext cx="1854376098" cy="1785499694"/>
                </a:xfrm>
                <a:prstGeom prst="rect">
                  <a:avLst/>
                </a:prstGeom>
                <a:gradFill>
                  <a:gsLst>
                    <a:gs pos="0">
                      <a:srgbClr val="BFBFBF"/>
                    </a:gs>
                    <a:gs pos="75000">
                      <a:srgbClr val="DDDDDD"/>
                    </a:gs>
                    <a:gs pos="100000">
                      <a:srgbClr val="FFFFFF"/>
                    </a:gs>
                  </a:gsLst>
                  <a:lin ang="0" scaled="0"/>
                </a:gra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folHlink"/>
                    </a:solidFill>
                    <a:latin typeface="Times New Roman"/>
                    <a:ea typeface="Times New Roman"/>
                    <a:cs typeface="Times New Roman"/>
                    <a:sym typeface="Times New Roman"/>
                  </a:endParaRPr>
                </a:p>
              </p:txBody>
            </p:sp>
            <p:sp>
              <p:nvSpPr>
                <p:cNvPr id="13" name="Shape 170"/>
                <p:cNvSpPr/>
                <p:nvPr/>
              </p:nvSpPr>
              <p:spPr>
                <a:xfrm>
                  <a:off x="0" y="308880850"/>
                  <a:ext cx="1338037261" cy="1776627502"/>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folHlink"/>
                    </a:buClr>
                    <a:buSzPct val="25000"/>
                    <a:buFont typeface="Times New Roman"/>
                    <a:buNone/>
                  </a:pPr>
                  <a:r>
                    <a:rPr lang="ru-RU" sz="1400" b="0" i="0" u="none" strike="noStrike" cap="none">
                      <a:solidFill>
                        <a:schemeClr val="folHlink"/>
                      </a:solidFill>
                      <a:latin typeface="Times New Roman"/>
                      <a:ea typeface="Times New Roman"/>
                      <a:cs typeface="Times New Roman"/>
                      <a:sym typeface="Times New Roman"/>
                    </a:rPr>
                    <a:t>Высшая Школа Экономики, Москва, 2016. С.Ю.  </a:t>
                  </a:r>
                </a:p>
                <a:p>
                  <a:pPr marL="0" marR="0" lvl="0" indent="0" algn="ctr" rtl="0">
                    <a:lnSpc>
                      <a:spcPct val="100000"/>
                    </a:lnSpc>
                    <a:spcBef>
                      <a:spcPts val="0"/>
                    </a:spcBef>
                    <a:spcAft>
                      <a:spcPts val="0"/>
                    </a:spcAft>
                    <a:buClr>
                      <a:schemeClr val="folHlink"/>
                    </a:buClr>
                    <a:buSzPct val="25000"/>
                    <a:buFont typeface="Times New Roman"/>
                    <a:buNone/>
                  </a:pPr>
                  <a:r>
                    <a:rPr lang="ru-RU" sz="1400" b="0" i="0" u="none" strike="noStrike" cap="none">
                      <a:solidFill>
                        <a:schemeClr val="folHlink"/>
                      </a:solidFill>
                      <a:latin typeface="Times New Roman"/>
                      <a:ea typeface="Times New Roman"/>
                      <a:cs typeface="Times New Roman"/>
                      <a:sym typeface="Times New Roman"/>
                    </a:rPr>
                    <a:t>Толдова. Компьютерная лингвистика 2 </a:t>
                  </a:r>
                </a:p>
              </p:txBody>
            </p:sp>
            <p:pic>
              <p:nvPicPr>
                <p:cNvPr id="14" name="Shape 171" descr="http://www.hse.ru/data/2012/01/19/1263884310/logo_%D1%81_hse_black_e.png"/>
                <p:cNvPicPr preferRelativeResize="0"/>
                <p:nvPr/>
              </p:nvPicPr>
              <p:blipFill rotWithShape="1">
                <a:blip r:embed="rId3">
                  <a:alphaModFix/>
                </a:blip>
                <a:srcRect b="21011"/>
                <a:stretch/>
              </p:blipFill>
              <p:spPr>
                <a:xfrm>
                  <a:off x="1989699400" y="0"/>
                  <a:ext cx="157784214" cy="2147483642"/>
                </a:xfrm>
                <a:prstGeom prst="rect">
                  <a:avLst/>
                </a:prstGeom>
                <a:noFill/>
                <a:ln>
                  <a:noFill/>
                </a:ln>
              </p:spPr>
            </p:pic>
          </p:grpSp>
        </p:grpSp>
        <p:pic>
          <p:nvPicPr>
            <p:cNvPr id="8" name="Shape 173"/>
            <p:cNvPicPr preferRelativeResize="0"/>
            <p:nvPr/>
          </p:nvPicPr>
          <p:blipFill rotWithShape="1">
            <a:blip r:embed="rId4">
              <a:alphaModFix/>
            </a:blip>
            <a:srcRect/>
            <a:stretch/>
          </p:blipFill>
          <p:spPr>
            <a:xfrm>
              <a:off x="333958" y="24412"/>
              <a:ext cx="1628775" cy="1096960"/>
            </a:xfrm>
            <a:prstGeom prst="rect">
              <a:avLst/>
            </a:prstGeom>
            <a:noFill/>
            <a:ln>
              <a:noFill/>
            </a:ln>
          </p:spPr>
        </p:pic>
      </p:grpSp>
      <p:sp>
        <p:nvSpPr>
          <p:cNvPr id="153602" name="Rectangle 2"/>
          <p:cNvSpPr>
            <a:spLocks noGrp="1" noChangeArrowheads="1"/>
          </p:cNvSpPr>
          <p:nvPr>
            <p:ph type="title"/>
          </p:nvPr>
        </p:nvSpPr>
        <p:spPr>
          <a:xfrm>
            <a:off x="2224448" y="284150"/>
            <a:ext cx="9647512" cy="622227"/>
          </a:xfrm>
        </p:spPr>
        <p:txBody>
          <a:bodyPr>
            <a:normAutofit fontScale="90000"/>
          </a:bodyPr>
          <a:lstStyle/>
          <a:p>
            <a:pPr>
              <a:defRPr/>
            </a:pPr>
            <a:r>
              <a:rPr lang="ru-RU" altLang="en-US" sz="2800" dirty="0"/>
              <a:t>ОПРЕДЕЛЕНИЕ ЯЗЫКА: РАЗРЕШАЮЩИЕ АЛГОРИТМЫ </a:t>
            </a:r>
            <a:r>
              <a:rPr lang="ru-RU" altLang="en-US" sz="2800" dirty="0" smtClean="0"/>
              <a:t>И</a:t>
            </a:r>
            <a:r>
              <a:rPr lang="en-US" altLang="en-US" sz="2800" dirty="0" smtClean="0"/>
              <a:t> </a:t>
            </a:r>
            <a:r>
              <a:rPr lang="ru-RU" altLang="en-US" sz="2800" dirty="0" smtClean="0"/>
              <a:t>ИСЧИСЛЕНИЯ</a:t>
            </a:r>
            <a:endParaRPr lang="ru-RU" altLang="en-US" sz="2800" dirty="0"/>
          </a:p>
        </p:txBody>
      </p:sp>
      <p:sp>
        <p:nvSpPr>
          <p:cNvPr id="153603" name="Rectangle 3"/>
          <p:cNvSpPr>
            <a:spLocks noGrp="1" noChangeArrowheads="1"/>
          </p:cNvSpPr>
          <p:nvPr>
            <p:ph type="body" idx="1"/>
          </p:nvPr>
        </p:nvSpPr>
        <p:spPr/>
        <p:txBody>
          <a:bodyPr/>
          <a:lstStyle/>
          <a:p>
            <a:pPr marL="347663" indent="-347663">
              <a:buNone/>
              <a:defRPr/>
            </a:pPr>
            <a:r>
              <a:rPr lang="ru-RU" altLang="en-US" sz="2400" dirty="0">
                <a:latin typeface="Times New Roman" panose="02020603050405020304" pitchFamily="18" charset="0"/>
                <a:cs typeface="Times New Roman" panose="02020603050405020304" pitchFamily="18" charset="0"/>
              </a:rPr>
              <a:t>Алгоритмическое определение языка: </a:t>
            </a:r>
          </a:p>
          <a:p>
            <a:pPr marL="347663" indent="-347663">
              <a:buNone/>
              <a:defRPr/>
            </a:pPr>
            <a:r>
              <a:rPr lang="ru-RU" altLang="en-US" sz="2400" dirty="0">
                <a:latin typeface="Times New Roman" panose="02020603050405020304" pitchFamily="18" charset="0"/>
                <a:cs typeface="Times New Roman" panose="02020603050405020304" pitchFamily="18" charset="0"/>
              </a:rPr>
              <a:t>	разработка алгоритма (разрешающего) у которого:</a:t>
            </a:r>
          </a:p>
          <a:p>
            <a:pPr marL="347663" indent="-347663">
              <a:defRPr/>
            </a:pPr>
            <a:r>
              <a:rPr lang="ru-RU" altLang="en-US" sz="2400" dirty="0">
                <a:latin typeface="Times New Roman" panose="02020603050405020304" pitchFamily="18" charset="0"/>
                <a:cs typeface="Times New Roman" panose="02020603050405020304" pitchFamily="18" charset="0"/>
              </a:rPr>
              <a:t>вход – любая цепочка в заранее заданном алфавите</a:t>
            </a:r>
          </a:p>
          <a:p>
            <a:pPr marL="347663" indent="-347663">
              <a:defRPr/>
            </a:pPr>
            <a:r>
              <a:rPr lang="ru-RU" altLang="en-US" sz="2400" dirty="0">
                <a:latin typeface="Times New Roman" panose="02020603050405020304" pitchFamily="18" charset="0"/>
                <a:cs typeface="Times New Roman" panose="02020603050405020304" pitchFamily="18" charset="0"/>
              </a:rPr>
              <a:t>выход – ДА (входная цепочка принадлежит языку) или НЕТ ( входная цепочка не принадлежит языку)</a:t>
            </a:r>
          </a:p>
          <a:p>
            <a:pPr marL="747713" lvl="1" indent="-347663">
              <a:defRPr/>
            </a:pPr>
            <a:r>
              <a:rPr lang="ru-RU" altLang="en-US" sz="2000" dirty="0">
                <a:latin typeface="Times New Roman" panose="02020603050405020304" pitchFamily="18" charset="0"/>
                <a:cs typeface="Times New Roman" panose="02020603050405020304" pitchFamily="18" charset="0"/>
              </a:rPr>
              <a:t>(например, 2 + 3 – </a:t>
            </a:r>
            <a:r>
              <a:rPr lang="ru-RU" altLang="en-US" sz="2000" dirty="0" err="1">
                <a:latin typeface="Times New Roman" panose="02020603050405020304" pitchFamily="18" charset="0"/>
                <a:cs typeface="Times New Roman" panose="02020603050405020304" pitchFamily="18" charset="0"/>
              </a:rPr>
              <a:t>ок</a:t>
            </a:r>
            <a:r>
              <a:rPr lang="ru-RU"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vs. </a:t>
            </a:r>
            <a:r>
              <a:rPr lang="ru-RU" altLang="en-US" sz="2000" dirty="0">
                <a:latin typeface="Times New Roman" panose="02020603050405020304" pitchFamily="18" charset="0"/>
                <a:cs typeface="Times New Roman" panose="02020603050405020304" pitchFamily="18" charset="0"/>
              </a:rPr>
              <a:t>2 ++ - </a:t>
            </a:r>
            <a:r>
              <a:rPr lang="en-US" altLang="en-US" sz="2000" dirty="0">
                <a:latin typeface="Times New Roman" panose="02020603050405020304" pitchFamily="18" charset="0"/>
                <a:cs typeface="Times New Roman" panose="02020603050405020304" pitchFamily="18" charset="0"/>
              </a:rPr>
              <a:t>no</a:t>
            </a:r>
            <a:r>
              <a:rPr lang="ru-RU" altLang="en-US" sz="2000" dirty="0">
                <a:latin typeface="Times New Roman" panose="02020603050405020304" pitchFamily="18" charset="0"/>
                <a:cs typeface="Times New Roman" panose="02020603050405020304" pitchFamily="18" charset="0"/>
              </a:rPr>
              <a:t>)</a:t>
            </a:r>
          </a:p>
          <a:p>
            <a:pPr marL="347663" indent="-347663">
              <a:buNone/>
              <a:defRPr/>
            </a:pPr>
            <a:r>
              <a:rPr lang="ru-RU" altLang="en-US" sz="2400" dirty="0">
                <a:latin typeface="Times New Roman" panose="02020603050405020304" pitchFamily="18" charset="0"/>
                <a:cs typeface="Times New Roman" panose="02020603050405020304" pitchFamily="18" charset="0"/>
              </a:rPr>
              <a:t>Определение языка с помощью исчисления:</a:t>
            </a:r>
          </a:p>
          <a:p>
            <a:pPr marL="347663" indent="-347663">
              <a:buNone/>
              <a:defRPr/>
            </a:pPr>
            <a:r>
              <a:rPr lang="ru-RU" altLang="en-US" sz="2400" dirty="0">
                <a:latin typeface="Times New Roman" panose="02020603050405020304" pitchFamily="18" charset="0"/>
                <a:cs typeface="Times New Roman" panose="02020603050405020304" pitchFamily="18" charset="0"/>
              </a:rPr>
              <a:t>	В качестве исчисления – формальный механизм (грамматика), правила которого позволяют порождать те и только те цепочки, которые принадлежат языку.</a:t>
            </a:r>
          </a:p>
          <a:p>
            <a:pPr marL="347663" indent="-347663">
              <a:defRPr/>
            </a:pPr>
            <a:endParaRPr lang="en-US" altLang="en-US" sz="2600" dirty="0"/>
          </a:p>
        </p:txBody>
      </p:sp>
      <p:sp>
        <p:nvSpPr>
          <p:cNvPr id="12292" name="Нижний колонтитул 1"/>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r>
              <a:rPr lang="ru-RU" altLang="en-US" sz="1200">
                <a:latin typeface="Arial" panose="020B0604020202020204" pitchFamily="34" charset="0"/>
              </a:rPr>
              <a:t>Компьютерная лингвистика.  Толдова С.Ю.</a:t>
            </a:r>
          </a:p>
        </p:txBody>
      </p:sp>
      <p:sp>
        <p:nvSpPr>
          <p:cNvPr id="12293" name="Номер слайда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fld id="{C7496070-4D4B-4EBD-9A0C-56B2B5D0ACB6}" type="slidenum">
              <a:rPr lang="ru-RU" altLang="en-US" sz="1200">
                <a:latin typeface="Arial" panose="020B0604020202020204" pitchFamily="34" charset="0"/>
              </a:rPr>
              <a:pPr>
                <a:spcBef>
                  <a:spcPct val="0"/>
                </a:spcBef>
                <a:buClrTx/>
                <a:buSzTx/>
                <a:buFontTx/>
                <a:buNone/>
              </a:pPr>
              <a:t>2</a:t>
            </a:fld>
            <a:endParaRPr lang="ru-RU" altLang="en-US" sz="1200">
              <a:latin typeface="Arial" panose="020B0604020202020204" pitchFamily="34" charset="0"/>
            </a:endParaRPr>
          </a:p>
        </p:txBody>
      </p:sp>
    </p:spTree>
    <p:extLst>
      <p:ext uri="{BB962C8B-B14F-4D97-AF65-F5344CB8AC3E}">
        <p14:creationId xmlns:p14="http://schemas.microsoft.com/office/powerpoint/2010/main" val="3176433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63750" y="23813"/>
            <a:ext cx="8229600" cy="1143000"/>
          </a:xfrm>
        </p:spPr>
        <p:txBody>
          <a:bodyPr>
            <a:normAutofit fontScale="90000"/>
          </a:bodyPr>
          <a:lstStyle/>
          <a:p>
            <a:pPr>
              <a:defRPr/>
            </a:pPr>
            <a:r>
              <a:rPr lang="ru-RU" sz="3600" dirty="0"/>
              <a:t>Немного морфологии</a:t>
            </a:r>
            <a:br>
              <a:rPr lang="ru-RU" sz="3600" dirty="0"/>
            </a:br>
            <a:r>
              <a:rPr lang="ru-RU" sz="3600" dirty="0"/>
              <a:t>Двухуровневая модель морфологии</a:t>
            </a:r>
            <a:endParaRPr lang="en-US" sz="3200" dirty="0"/>
          </a:p>
        </p:txBody>
      </p:sp>
      <p:sp>
        <p:nvSpPr>
          <p:cNvPr id="3" name="Объект 2"/>
          <p:cNvSpPr>
            <a:spLocks noGrp="1"/>
          </p:cNvSpPr>
          <p:nvPr>
            <p:ph idx="1"/>
          </p:nvPr>
        </p:nvSpPr>
        <p:spPr>
          <a:xfrm>
            <a:off x="546100" y="1341438"/>
            <a:ext cx="10771188" cy="4525962"/>
          </a:xfrm>
        </p:spPr>
        <p:txBody>
          <a:bodyPr/>
          <a:lstStyle/>
          <a:p>
            <a:pPr>
              <a:defRPr/>
            </a:pPr>
            <a:r>
              <a:rPr lang="ru-RU" sz="2400" dirty="0"/>
              <a:t>Правило типа «</a:t>
            </a:r>
            <a:r>
              <a:rPr lang="en-US" sz="2400" dirty="0"/>
              <a:t>a</a:t>
            </a:r>
            <a:r>
              <a:rPr lang="ru-RU" sz="2400" dirty="0"/>
              <a:t>:</a:t>
            </a:r>
            <a:r>
              <a:rPr lang="en-US" sz="2400" dirty="0"/>
              <a:t>b</a:t>
            </a:r>
            <a:r>
              <a:rPr lang="ru-RU" sz="2400" dirty="0"/>
              <a:t> =&gt;  ___</a:t>
            </a:r>
            <a:r>
              <a:rPr lang="en-US" sz="2400" dirty="0"/>
              <a:t>c</a:t>
            </a:r>
            <a:r>
              <a:rPr lang="ru-RU" sz="2400" dirty="0"/>
              <a:t>»</a:t>
            </a:r>
          </a:p>
          <a:p>
            <a:pPr lvl="1">
              <a:defRPr/>
            </a:pPr>
            <a:r>
              <a:rPr lang="ru-RU" sz="2000" dirty="0"/>
              <a:t>Два уровня представления в двухуровневой модели являются, в сущности, двумя языками, а правила – это перевод с одного языка на другой. </a:t>
            </a:r>
          </a:p>
          <a:p>
            <a:pPr lvl="1">
              <a:defRPr/>
            </a:pPr>
            <a:r>
              <a:rPr lang="ru-RU" sz="2000" dirty="0"/>
              <a:t>Если в «верхнем» (глубинном) языке есть последовательность </a:t>
            </a:r>
            <a:r>
              <a:rPr lang="en-US" sz="2000" b="1" i="1" dirty="0"/>
              <a:t>ac</a:t>
            </a:r>
            <a:r>
              <a:rPr lang="ru-RU" sz="2000" dirty="0"/>
              <a:t>, то в «нижнем» (поверхностном), согласно этому правилу, может соответствовать последовательность </a:t>
            </a:r>
            <a:r>
              <a:rPr lang="en-US" sz="2000" b="1" i="1" dirty="0" err="1"/>
              <a:t>bc</a:t>
            </a:r>
            <a:r>
              <a:rPr lang="ru-RU" sz="2000" dirty="0"/>
              <a:t>. </a:t>
            </a:r>
          </a:p>
          <a:p>
            <a:pPr lvl="1">
              <a:defRPr/>
            </a:pPr>
            <a:r>
              <a:rPr lang="ru-RU" sz="2000" dirty="0"/>
              <a:t>Каждое правило не задает полную грамматику языка, а лишь указывает на конкретные </a:t>
            </a:r>
            <a:r>
              <a:rPr lang="ru-RU" sz="2000" dirty="0" smtClean="0"/>
              <a:t>допустимые </a:t>
            </a:r>
            <a:r>
              <a:rPr lang="ru-RU" sz="2000" dirty="0"/>
              <a:t>последовательности символов. </a:t>
            </a:r>
          </a:p>
          <a:p>
            <a:pPr lvl="1">
              <a:defRPr/>
            </a:pPr>
            <a:r>
              <a:rPr lang="ru-RU" sz="2000" dirty="0"/>
              <a:t>Правило можно переформулировать так: «Если когда-нибудь </a:t>
            </a:r>
            <a:r>
              <a:rPr lang="en-US" sz="2000" b="1" i="1" dirty="0"/>
              <a:t>a </a:t>
            </a:r>
            <a:r>
              <a:rPr lang="ru-RU" sz="2000" dirty="0"/>
              <a:t>глубинного уровня соответствует </a:t>
            </a:r>
            <a:r>
              <a:rPr lang="en-US" sz="2000" b="1" i="1" dirty="0"/>
              <a:t>b</a:t>
            </a:r>
            <a:r>
              <a:rPr lang="en-US" sz="2000" dirty="0"/>
              <a:t> </a:t>
            </a:r>
            <a:r>
              <a:rPr lang="ru-RU" sz="2000" dirty="0"/>
              <a:t>поверхностного уровня, то это обязательно сопровождается соответствием </a:t>
            </a:r>
            <a:r>
              <a:rPr lang="en-US" sz="2000" b="1" i="1" dirty="0"/>
              <a:t>c</a:t>
            </a:r>
            <a:r>
              <a:rPr lang="ru-RU" sz="2000" b="1" i="1" dirty="0"/>
              <a:t>:</a:t>
            </a:r>
            <a:r>
              <a:rPr lang="en-US" sz="2000" b="1" i="1" dirty="0"/>
              <a:t>c</a:t>
            </a:r>
            <a:r>
              <a:rPr lang="ru-RU" sz="2000" dirty="0"/>
              <a:t>». Любые другие соответствия игнорируются этим правилом. </a:t>
            </a:r>
            <a:endParaRPr lang="en-US" sz="2000" dirty="0"/>
          </a:p>
          <a:p>
            <a:pPr>
              <a:defRPr/>
            </a:pPr>
            <a:endParaRPr lang="en-US" sz="2400" dirty="0"/>
          </a:p>
        </p:txBody>
      </p:sp>
    </p:spTree>
    <p:extLst>
      <p:ext uri="{BB962C8B-B14F-4D97-AF65-F5344CB8AC3E}">
        <p14:creationId xmlns:p14="http://schemas.microsoft.com/office/powerpoint/2010/main" val="10545158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63750" y="23813"/>
            <a:ext cx="8229600" cy="1143000"/>
          </a:xfrm>
        </p:spPr>
        <p:txBody>
          <a:bodyPr/>
          <a:lstStyle/>
          <a:p>
            <a:pPr>
              <a:defRPr/>
            </a:pPr>
            <a:r>
              <a:rPr lang="ru-RU" sz="3200" dirty="0"/>
              <a:t>Двухуровневая модель морфологии</a:t>
            </a:r>
            <a:endParaRPr lang="en-US" sz="3200" dirty="0"/>
          </a:p>
        </p:txBody>
      </p:sp>
      <p:sp>
        <p:nvSpPr>
          <p:cNvPr id="51203" name="Объект 2"/>
          <p:cNvSpPr>
            <a:spLocks noGrp="1"/>
          </p:cNvSpPr>
          <p:nvPr>
            <p:ph idx="1"/>
          </p:nvPr>
        </p:nvSpPr>
        <p:spPr>
          <a:xfrm>
            <a:off x="1919288" y="981075"/>
            <a:ext cx="8229600" cy="4525963"/>
          </a:xfrm>
        </p:spPr>
        <p:txBody>
          <a:bodyPr/>
          <a:lstStyle/>
          <a:p>
            <a:pPr>
              <a:defRPr/>
            </a:pPr>
            <a:r>
              <a:rPr lang="ru-RU" altLang="en-US" sz="2400"/>
              <a:t>Правило типа «</a:t>
            </a:r>
            <a:r>
              <a:rPr lang="en-US" altLang="en-US" sz="2400"/>
              <a:t>a</a:t>
            </a:r>
            <a:r>
              <a:rPr lang="ru-RU" altLang="en-US" sz="2400"/>
              <a:t>:</a:t>
            </a:r>
            <a:r>
              <a:rPr lang="en-US" altLang="en-US" sz="2400"/>
              <a:t>b</a:t>
            </a:r>
            <a:r>
              <a:rPr lang="ru-RU" altLang="en-US" sz="2400"/>
              <a:t> =&gt;  ___</a:t>
            </a:r>
            <a:r>
              <a:rPr lang="en-US" altLang="en-US" sz="2400"/>
              <a:t>c</a:t>
            </a:r>
            <a:r>
              <a:rPr lang="ru-RU" altLang="en-US" sz="2400"/>
              <a:t>»</a:t>
            </a:r>
          </a:p>
          <a:p>
            <a:pPr>
              <a:defRPr/>
            </a:pPr>
            <a:endParaRPr lang="ru-RU" altLang="en-US" sz="2400"/>
          </a:p>
          <a:p>
            <a:pPr>
              <a:defRPr/>
            </a:pPr>
            <a:endParaRPr lang="ru-RU" altLang="en-US" sz="2400"/>
          </a:p>
        </p:txBody>
      </p:sp>
      <p:sp>
        <p:nvSpPr>
          <p:cNvPr id="28676" name="Rectangle 8"/>
          <p:cNvSpPr>
            <a:spLocks noChangeArrowheads="1"/>
          </p:cNvSpPr>
          <p:nvPr/>
        </p:nvSpPr>
        <p:spPr bwMode="auto">
          <a:xfrm>
            <a:off x="3287713" y="1360488"/>
            <a:ext cx="1841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eaLnBrk="1" hangingPunct="1">
              <a:spcBef>
                <a:spcPct val="0"/>
              </a:spcBef>
              <a:buClrTx/>
              <a:buSzTx/>
              <a:buFontTx/>
              <a:buNone/>
            </a:pPr>
            <a:endParaRPr lang="en-US" altLang="en-US" sz="1800"/>
          </a:p>
        </p:txBody>
      </p:sp>
      <p:pic>
        <p:nvPicPr>
          <p:cNvPr id="74759" name="Рисунок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7713" y="1557338"/>
            <a:ext cx="3887787" cy="168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8" name="Rectangle 9"/>
          <p:cNvSpPr>
            <a:spLocks noChangeArrowheads="1"/>
          </p:cNvSpPr>
          <p:nvPr/>
        </p:nvSpPr>
        <p:spPr bwMode="auto">
          <a:xfrm>
            <a:off x="7612063" y="2630488"/>
            <a:ext cx="495300" cy="24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just" eaLnBrk="1" hangingPunct="1">
              <a:spcBef>
                <a:spcPct val="0"/>
              </a:spcBef>
              <a:buClrTx/>
              <a:buSzTx/>
              <a:buFontTx/>
              <a:buNone/>
            </a:pPr>
            <a:r>
              <a:rPr lang="ru-RU" altLang="en-US" sz="1000">
                <a:cs typeface="Times New Roman" panose="02020603050405020304" pitchFamily="18" charset="0"/>
              </a:rPr>
              <a:t>рис. 2</a:t>
            </a:r>
            <a:endParaRPr lang="ru-RU" altLang="en-US" sz="1800"/>
          </a:p>
        </p:txBody>
      </p:sp>
      <p:sp>
        <p:nvSpPr>
          <p:cNvPr id="10" name="Прямоугольник 9"/>
          <p:cNvSpPr>
            <a:spLocks noChangeArrowheads="1"/>
          </p:cNvSpPr>
          <p:nvPr/>
        </p:nvSpPr>
        <p:spPr bwMode="auto">
          <a:xfrm>
            <a:off x="1919288" y="3467100"/>
            <a:ext cx="8137525" cy="317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just" eaLnBrk="1" hangingPunct="1">
              <a:spcBef>
                <a:spcPct val="0"/>
              </a:spcBef>
              <a:buClrTx/>
              <a:buSzTx/>
              <a:buFontTx/>
              <a:buNone/>
            </a:pPr>
            <a:r>
              <a:rPr lang="ru-RU" altLang="en-US" sz="2000">
                <a:latin typeface="Palatino Linotype" panose="02040502050505030304" pitchFamily="18" charset="0"/>
                <a:cs typeface="Times New Roman" panose="02020603050405020304" pitchFamily="18" charset="0"/>
              </a:rPr>
              <a:t>В автомате два состояния: </a:t>
            </a:r>
            <a:endParaRPr lang="en-US" altLang="en-US" sz="2000">
              <a:latin typeface="Times New Roman" panose="02020603050405020304" pitchFamily="18" charset="0"/>
              <a:cs typeface="Times New Roman" panose="02020603050405020304" pitchFamily="18" charset="0"/>
            </a:endParaRPr>
          </a:p>
          <a:p>
            <a:pPr algn="just" eaLnBrk="1" hangingPunct="1">
              <a:spcBef>
                <a:spcPct val="0"/>
              </a:spcBef>
              <a:buClrTx/>
              <a:buSzTx/>
              <a:buFontTx/>
              <a:buNone/>
            </a:pPr>
            <a:r>
              <a:rPr lang="ru-RU" altLang="en-US" sz="2000">
                <a:latin typeface="Palatino Linotype" panose="02040502050505030304" pitchFamily="18" charset="0"/>
                <a:cs typeface="Times New Roman" panose="02020603050405020304" pitchFamily="18" charset="0"/>
              </a:rPr>
              <a:t>1 – начальное и допускающее, «состояние покоя». Следует оставаться в этом состоянии до тех пор, пока не возникнет соответствия</a:t>
            </a:r>
            <a:r>
              <a:rPr lang="ru-RU" altLang="en-US" sz="2000">
                <a:latin typeface="Times New Roman" panose="02020603050405020304" pitchFamily="18" charset="0"/>
                <a:cs typeface="Times New Roman" panose="02020603050405020304" pitchFamily="18" charset="0"/>
              </a:rPr>
              <a:t> </a:t>
            </a:r>
            <a:r>
              <a:rPr lang="en-US" altLang="en-US" sz="2000">
                <a:latin typeface="Courier New" panose="02070309020205020404" pitchFamily="49" charset="0"/>
                <a:cs typeface="Times New Roman" panose="02020603050405020304" pitchFamily="18" charset="0"/>
              </a:rPr>
              <a:t>a</a:t>
            </a:r>
            <a:r>
              <a:rPr lang="ru-RU" altLang="en-US" sz="2000">
                <a:latin typeface="Courier New" panose="02070309020205020404" pitchFamily="49" charset="0"/>
                <a:cs typeface="Times New Roman" panose="02020603050405020304" pitchFamily="18" charset="0"/>
              </a:rPr>
              <a:t>:</a:t>
            </a:r>
            <a:r>
              <a:rPr lang="en-US" altLang="en-US" sz="2000">
                <a:latin typeface="Courier New" panose="02070309020205020404" pitchFamily="49" charset="0"/>
                <a:cs typeface="Times New Roman" panose="02020603050405020304" pitchFamily="18" charset="0"/>
              </a:rPr>
              <a:t>b</a:t>
            </a:r>
            <a:r>
              <a:rPr lang="ru-RU" altLang="en-US" sz="2000">
                <a:latin typeface="Palatino Linotype" panose="02040502050505030304" pitchFamily="18" charset="0"/>
                <a:ea typeface="Times New Roman" panose="02020603050405020304" pitchFamily="18" charset="0"/>
                <a:cs typeface="Courier New" panose="02070309020205020404" pitchFamily="49" charset="0"/>
              </a:rPr>
              <a:t>.</a:t>
            </a:r>
            <a:r>
              <a:rPr lang="ru-RU" altLang="en-US" sz="2000">
                <a:latin typeface="Palatino Linotype" panose="02040502050505030304" pitchFamily="18" charset="0"/>
                <a:cs typeface="Times New Roman" panose="02020603050405020304" pitchFamily="18" charset="0"/>
              </a:rPr>
              <a:t> Если такое соответствие появилось, следует перейти в состояние 2. </a:t>
            </a:r>
            <a:endParaRPr lang="en-US" altLang="en-US" sz="2000">
              <a:latin typeface="Times New Roman" panose="02020603050405020304" pitchFamily="18" charset="0"/>
              <a:cs typeface="Times New Roman" panose="02020603050405020304" pitchFamily="18" charset="0"/>
            </a:endParaRPr>
          </a:p>
          <a:p>
            <a:pPr algn="just" eaLnBrk="1" hangingPunct="1">
              <a:spcBef>
                <a:spcPct val="0"/>
              </a:spcBef>
              <a:buClrTx/>
              <a:buSzTx/>
              <a:buFontTx/>
              <a:buNone/>
            </a:pPr>
            <a:r>
              <a:rPr lang="ru-RU" altLang="en-US" sz="2000">
                <a:latin typeface="Palatino Linotype" panose="02040502050505030304" pitchFamily="18" charset="0"/>
                <a:cs typeface="Times New Roman" panose="02020603050405020304" pitchFamily="18" charset="0"/>
              </a:rPr>
              <a:t>2 – неконечное состояние, «состояние напряжения». Если в этом состоянии мы видим соответствие</a:t>
            </a:r>
            <a:r>
              <a:rPr lang="ru-RU" altLang="en-US" sz="2000">
                <a:latin typeface="Times New Roman" panose="02020603050405020304" pitchFamily="18" charset="0"/>
                <a:cs typeface="Times New Roman" panose="02020603050405020304" pitchFamily="18" charset="0"/>
              </a:rPr>
              <a:t> </a:t>
            </a:r>
            <a:r>
              <a:rPr lang="en-US" altLang="en-US" sz="2000">
                <a:latin typeface="Courier New" panose="02070309020205020404" pitchFamily="49" charset="0"/>
                <a:cs typeface="Times New Roman" panose="02020603050405020304" pitchFamily="18" charset="0"/>
              </a:rPr>
              <a:t>c</a:t>
            </a:r>
            <a:r>
              <a:rPr lang="ru-RU" altLang="en-US" sz="2000">
                <a:latin typeface="Courier New" panose="02070309020205020404" pitchFamily="49" charset="0"/>
                <a:cs typeface="Times New Roman" panose="02020603050405020304" pitchFamily="18" charset="0"/>
              </a:rPr>
              <a:t>:</a:t>
            </a:r>
            <a:r>
              <a:rPr lang="en-US" altLang="en-US" sz="2000">
                <a:latin typeface="Courier New" panose="02070309020205020404" pitchFamily="49" charset="0"/>
                <a:cs typeface="Times New Roman" panose="02020603050405020304" pitchFamily="18" charset="0"/>
              </a:rPr>
              <a:t>c</a:t>
            </a:r>
            <a:r>
              <a:rPr lang="ru-RU" altLang="en-US" sz="2000">
                <a:latin typeface="Times New Roman" panose="02020603050405020304" pitchFamily="18" charset="0"/>
                <a:cs typeface="Times New Roman" panose="02020603050405020304" pitchFamily="18" charset="0"/>
              </a:rPr>
              <a:t>, </a:t>
            </a:r>
            <a:r>
              <a:rPr lang="ru-RU" altLang="en-US" sz="2000">
                <a:latin typeface="Palatino Linotype" panose="02040502050505030304" pitchFamily="18" charset="0"/>
                <a:cs typeface="Times New Roman" panose="02020603050405020304" pitchFamily="18" charset="0"/>
              </a:rPr>
              <a:t>то можно снова перейти в «состояние покоя». В любом другом случае автомат ломается, то есть соответствие между словами глубинного и поверхностного уровня невозможно.</a:t>
            </a:r>
            <a:endParaRPr lang="en-US" alt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44281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475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63750" y="23813"/>
            <a:ext cx="8229600" cy="1143000"/>
          </a:xfrm>
        </p:spPr>
        <p:txBody>
          <a:bodyPr/>
          <a:lstStyle/>
          <a:p>
            <a:pPr>
              <a:defRPr/>
            </a:pPr>
            <a:r>
              <a:rPr lang="ru-RU" sz="3200" dirty="0"/>
              <a:t>Двухуровневая модель морфологии</a:t>
            </a:r>
            <a:endParaRPr lang="en-US" sz="3200" dirty="0"/>
          </a:p>
        </p:txBody>
      </p:sp>
      <p:sp>
        <p:nvSpPr>
          <p:cNvPr id="52227" name="Объект 2"/>
          <p:cNvSpPr>
            <a:spLocks noGrp="1"/>
          </p:cNvSpPr>
          <p:nvPr>
            <p:ph idx="1"/>
          </p:nvPr>
        </p:nvSpPr>
        <p:spPr>
          <a:xfrm>
            <a:off x="1919288" y="981075"/>
            <a:ext cx="8229600" cy="4525963"/>
          </a:xfrm>
        </p:spPr>
        <p:txBody>
          <a:bodyPr/>
          <a:lstStyle/>
          <a:p>
            <a:pPr>
              <a:defRPr/>
            </a:pPr>
            <a:r>
              <a:rPr lang="ru-RU" altLang="en-US" sz="2400"/>
              <a:t>Правило типа «</a:t>
            </a:r>
            <a:r>
              <a:rPr lang="en-US" altLang="en-US" sz="2400"/>
              <a:t>a</a:t>
            </a:r>
            <a:r>
              <a:rPr lang="ru-RU" altLang="en-US" sz="2400"/>
              <a:t>:</a:t>
            </a:r>
            <a:r>
              <a:rPr lang="en-US" altLang="en-US" sz="2400"/>
              <a:t>b</a:t>
            </a:r>
            <a:r>
              <a:rPr lang="ru-RU" altLang="en-US" sz="2400"/>
              <a:t> =&gt;  ___</a:t>
            </a:r>
            <a:r>
              <a:rPr lang="en-US" altLang="en-US" sz="2400"/>
              <a:t>c</a:t>
            </a:r>
            <a:r>
              <a:rPr lang="ru-RU" altLang="en-US" sz="2400"/>
              <a:t>»</a:t>
            </a:r>
          </a:p>
          <a:p>
            <a:pPr>
              <a:defRPr/>
            </a:pPr>
            <a:endParaRPr lang="ru-RU" altLang="en-US" sz="2400"/>
          </a:p>
          <a:p>
            <a:pPr>
              <a:defRPr/>
            </a:pPr>
            <a:endParaRPr lang="ru-RU" altLang="en-US" sz="2400"/>
          </a:p>
          <a:p>
            <a:pPr>
              <a:defRPr/>
            </a:pPr>
            <a:endParaRPr lang="ru-RU" altLang="en-US" sz="2400"/>
          </a:p>
          <a:p>
            <a:pPr>
              <a:defRPr/>
            </a:pPr>
            <a:endParaRPr lang="ru-RU" altLang="en-US" sz="2400"/>
          </a:p>
          <a:p>
            <a:pPr>
              <a:defRPr/>
            </a:pPr>
            <a:endParaRPr lang="ru-RU" altLang="en-US" sz="2400"/>
          </a:p>
          <a:p>
            <a:pPr>
              <a:defRPr/>
            </a:pPr>
            <a:endParaRPr lang="ru-RU" altLang="en-US" sz="2400"/>
          </a:p>
          <a:p>
            <a:pPr>
              <a:defRPr/>
            </a:pPr>
            <a:endParaRPr lang="ru-RU" altLang="en-US" sz="2400"/>
          </a:p>
        </p:txBody>
      </p:sp>
      <p:sp>
        <p:nvSpPr>
          <p:cNvPr id="29700" name="Rectangle 8"/>
          <p:cNvSpPr>
            <a:spLocks noChangeArrowheads="1"/>
          </p:cNvSpPr>
          <p:nvPr/>
        </p:nvSpPr>
        <p:spPr bwMode="auto">
          <a:xfrm>
            <a:off x="3287713" y="1360488"/>
            <a:ext cx="1841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eaLnBrk="1" hangingPunct="1">
              <a:spcBef>
                <a:spcPct val="0"/>
              </a:spcBef>
              <a:buClrTx/>
              <a:buSzTx/>
              <a:buFontTx/>
              <a:buNone/>
            </a:pPr>
            <a:endParaRPr lang="en-US" altLang="en-US" sz="1800"/>
          </a:p>
        </p:txBody>
      </p:sp>
      <p:pic>
        <p:nvPicPr>
          <p:cNvPr id="74759" name="Рисунок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2225" y="1544638"/>
            <a:ext cx="3887788" cy="168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Прямоугольник 3"/>
          <p:cNvSpPr>
            <a:spLocks noChangeArrowheads="1"/>
          </p:cNvSpPr>
          <p:nvPr/>
        </p:nvSpPr>
        <p:spPr bwMode="auto">
          <a:xfrm>
            <a:off x="1159976" y="3233738"/>
            <a:ext cx="9943453"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eaLnBrk="1" hangingPunct="1">
              <a:spcBef>
                <a:spcPct val="0"/>
              </a:spcBef>
              <a:buClrTx/>
              <a:buSzTx/>
              <a:buFontTx/>
              <a:buNone/>
            </a:pPr>
            <a:r>
              <a:rPr lang="ru-RU" altLang="en-US" sz="2400" dirty="0"/>
              <a:t>        a c @</a:t>
            </a:r>
          </a:p>
          <a:p>
            <a:pPr eaLnBrk="1" hangingPunct="1">
              <a:spcBef>
                <a:spcPct val="0"/>
              </a:spcBef>
              <a:buClrTx/>
              <a:buSzTx/>
              <a:buFontTx/>
              <a:buNone/>
            </a:pPr>
            <a:r>
              <a:rPr lang="ru-RU" altLang="en-US" sz="2400" dirty="0"/>
              <a:t>        b c @</a:t>
            </a:r>
          </a:p>
          <a:p>
            <a:pPr eaLnBrk="1" hangingPunct="1">
              <a:spcBef>
                <a:spcPct val="0"/>
              </a:spcBef>
              <a:buClrTx/>
              <a:buSzTx/>
              <a:buFontTx/>
              <a:buNone/>
            </a:pPr>
            <a:r>
              <a:rPr lang="ru-RU" altLang="en-US" sz="2400" dirty="0"/>
              <a:t>          -----</a:t>
            </a:r>
          </a:p>
          <a:p>
            <a:pPr eaLnBrk="1" hangingPunct="1">
              <a:spcBef>
                <a:spcPct val="0"/>
              </a:spcBef>
              <a:buClrTx/>
              <a:buSzTx/>
              <a:buFontTx/>
              <a:buNone/>
            </a:pPr>
            <a:r>
              <a:rPr lang="ru-RU" altLang="en-US" sz="2400" dirty="0"/>
              <a:t>     1: 2 1 1</a:t>
            </a:r>
          </a:p>
          <a:p>
            <a:pPr eaLnBrk="1" hangingPunct="1">
              <a:spcBef>
                <a:spcPct val="0"/>
              </a:spcBef>
              <a:buClrTx/>
              <a:buSzTx/>
              <a:buFontTx/>
              <a:buNone/>
            </a:pPr>
            <a:r>
              <a:rPr lang="ru-RU" altLang="en-US" sz="2400" dirty="0"/>
              <a:t>     2. 0 1 0</a:t>
            </a:r>
          </a:p>
          <a:p>
            <a:pPr eaLnBrk="1" hangingPunct="1">
              <a:spcBef>
                <a:spcPct val="0"/>
              </a:spcBef>
              <a:buClrTx/>
              <a:buSzTx/>
              <a:buFontTx/>
              <a:buNone/>
            </a:pPr>
            <a:endParaRPr lang="ru-RU" altLang="en-US" sz="2400" dirty="0"/>
          </a:p>
          <a:p>
            <a:pPr eaLnBrk="1" hangingPunct="1">
              <a:spcBef>
                <a:spcPct val="0"/>
              </a:spcBef>
              <a:buClrTx/>
              <a:buSzTx/>
              <a:buFontTx/>
              <a:buNone/>
            </a:pPr>
            <a:r>
              <a:rPr lang="ru-RU" altLang="en-US" sz="2400" dirty="0"/>
              <a:t>Два состояния представлены двумя строками. Первое, завершающее состояние, отмечено двоеточием. </a:t>
            </a:r>
          </a:p>
          <a:p>
            <a:pPr eaLnBrk="1" hangingPunct="1">
              <a:spcBef>
                <a:spcPct val="0"/>
              </a:spcBef>
              <a:buClrTx/>
              <a:buSzTx/>
              <a:buFontTx/>
              <a:buNone/>
            </a:pPr>
            <a:r>
              <a:rPr lang="ru-RU" altLang="en-US" sz="2400" dirty="0"/>
              <a:t>Возможные переходы – a:b, c:c, @:@ -  представлены столбцами. </a:t>
            </a:r>
          </a:p>
        </p:txBody>
      </p:sp>
    </p:spTree>
    <p:extLst>
      <p:ext uri="{BB962C8B-B14F-4D97-AF65-F5344CB8AC3E}">
        <p14:creationId xmlns:p14="http://schemas.microsoft.com/office/powerpoint/2010/main" val="764920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475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63750" y="23813"/>
            <a:ext cx="8229600" cy="1143000"/>
          </a:xfrm>
        </p:spPr>
        <p:txBody>
          <a:bodyPr/>
          <a:lstStyle/>
          <a:p>
            <a:pPr>
              <a:defRPr/>
            </a:pPr>
            <a:r>
              <a:rPr lang="ru-RU" sz="3200" dirty="0"/>
              <a:t>Двухуровневая модель морфологии</a:t>
            </a:r>
            <a:endParaRPr lang="en-US" sz="3200" dirty="0"/>
          </a:p>
        </p:txBody>
      </p:sp>
      <p:sp>
        <p:nvSpPr>
          <p:cNvPr id="52227" name="Объект 2"/>
          <p:cNvSpPr>
            <a:spLocks noGrp="1"/>
          </p:cNvSpPr>
          <p:nvPr>
            <p:ph idx="1"/>
          </p:nvPr>
        </p:nvSpPr>
        <p:spPr>
          <a:xfrm>
            <a:off x="643813" y="981076"/>
            <a:ext cx="11000791" cy="2349954"/>
          </a:xfrm>
        </p:spPr>
        <p:txBody>
          <a:bodyPr/>
          <a:lstStyle/>
          <a:p>
            <a:pPr>
              <a:defRPr/>
            </a:pPr>
            <a:r>
              <a:rPr lang="ru-RU" sz="2400" dirty="0"/>
              <a:t>Правила типа a:b &lt;=  ___</a:t>
            </a:r>
            <a:r>
              <a:rPr lang="ru-RU" sz="2400" dirty="0" smtClean="0"/>
              <a:t>c</a:t>
            </a:r>
          </a:p>
          <a:p>
            <a:pPr>
              <a:defRPr/>
            </a:pPr>
            <a:r>
              <a:rPr lang="ru-RU" sz="2400" dirty="0" smtClean="0"/>
              <a:t>Правило </a:t>
            </a:r>
            <a:r>
              <a:rPr lang="ru-RU" sz="2400" dirty="0"/>
              <a:t>отличается от предыдущего оператором </a:t>
            </a:r>
            <a:r>
              <a:rPr lang="ru-RU" sz="2400" dirty="0" smtClean="0"/>
              <a:t>&lt;=.</a:t>
            </a:r>
          </a:p>
          <a:p>
            <a:pPr>
              <a:defRPr/>
            </a:pPr>
            <a:r>
              <a:rPr lang="ru-RU" sz="2400" dirty="0"/>
              <a:t>«Глубинное </a:t>
            </a:r>
            <a:r>
              <a:rPr lang="en-US" sz="2400" b="1" i="1" dirty="0"/>
              <a:t>a</a:t>
            </a:r>
            <a:r>
              <a:rPr lang="en-US" sz="2400" dirty="0"/>
              <a:t> </a:t>
            </a:r>
            <a:r>
              <a:rPr lang="ru-RU" sz="2400" dirty="0"/>
              <a:t>всегда соответствует поверхностному </a:t>
            </a:r>
            <a:r>
              <a:rPr lang="en-US" sz="2400" b="1" i="1" dirty="0"/>
              <a:t>b</a:t>
            </a:r>
            <a:r>
              <a:rPr lang="ru-RU" sz="2400" dirty="0"/>
              <a:t>, если после этого стоит </a:t>
            </a:r>
            <a:r>
              <a:rPr lang="en-US" sz="2400" b="1" i="1" dirty="0"/>
              <a:t>c</a:t>
            </a:r>
            <a:r>
              <a:rPr lang="ru-RU" sz="2400" b="1" i="1" dirty="0"/>
              <a:t>:</a:t>
            </a:r>
            <a:r>
              <a:rPr lang="en-US" sz="2400" b="1" i="1" dirty="0"/>
              <a:t>c</a:t>
            </a:r>
            <a:r>
              <a:rPr lang="en-US" sz="2400" dirty="0"/>
              <a:t> </a:t>
            </a:r>
            <a:r>
              <a:rPr lang="ru-RU" sz="2400" dirty="0"/>
              <a:t>(но это соответствие может происходить и в других случаях)».</a:t>
            </a:r>
            <a:endParaRPr lang="ru-RU" altLang="en-US" sz="2400" dirty="0"/>
          </a:p>
          <a:p>
            <a:pPr>
              <a:defRPr/>
            </a:pPr>
            <a:endParaRPr lang="ru-RU" altLang="en-US" sz="2400" dirty="0"/>
          </a:p>
          <a:p>
            <a:pPr>
              <a:defRPr/>
            </a:pPr>
            <a:endParaRPr lang="ru-RU" altLang="en-US" sz="2400" dirty="0"/>
          </a:p>
          <a:p>
            <a:pPr>
              <a:defRPr/>
            </a:pPr>
            <a:endParaRPr lang="ru-RU" altLang="en-US" sz="2400" dirty="0"/>
          </a:p>
          <a:p>
            <a:pPr>
              <a:defRPr/>
            </a:pPr>
            <a:endParaRPr lang="ru-RU" altLang="en-US" sz="2400" dirty="0"/>
          </a:p>
          <a:p>
            <a:pPr>
              <a:defRPr/>
            </a:pPr>
            <a:endParaRPr lang="ru-RU" altLang="en-US" sz="2400" dirty="0"/>
          </a:p>
          <a:p>
            <a:pPr>
              <a:defRPr/>
            </a:pPr>
            <a:endParaRPr lang="ru-RU" altLang="en-US" sz="2400" dirty="0"/>
          </a:p>
          <a:p>
            <a:pPr>
              <a:defRPr/>
            </a:pPr>
            <a:endParaRPr lang="ru-RU" altLang="en-US" sz="2400" dirty="0"/>
          </a:p>
        </p:txBody>
      </p:sp>
      <p:sp>
        <p:nvSpPr>
          <p:cNvPr id="29700" name="Rectangle 8"/>
          <p:cNvSpPr>
            <a:spLocks noChangeArrowheads="1"/>
          </p:cNvSpPr>
          <p:nvPr/>
        </p:nvSpPr>
        <p:spPr bwMode="auto">
          <a:xfrm>
            <a:off x="3287713" y="1360488"/>
            <a:ext cx="1841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eaLnBrk="1" hangingPunct="1">
              <a:spcBef>
                <a:spcPct val="0"/>
              </a:spcBef>
              <a:buClrTx/>
              <a:buSzTx/>
              <a:buFontTx/>
              <a:buNone/>
            </a:pPr>
            <a:endParaRPr lang="en-US" altLang="en-US" sz="1800"/>
          </a:p>
        </p:txBody>
      </p:sp>
      <p:sp>
        <p:nvSpPr>
          <p:cNvPr id="5" name="Rectangle 2"/>
          <p:cNvSpPr>
            <a:spLocks noChangeArrowheads="1"/>
          </p:cNvSpPr>
          <p:nvPr/>
        </p:nvSpPr>
        <p:spPr bwMode="auto">
          <a:xfrm>
            <a:off x="923731" y="4040851"/>
            <a:ext cx="4973216" cy="2262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53958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en-US" sz="2400" b="0" i="0" u="none" strike="noStrike" cap="none" normalizeH="0" baseline="0" dirty="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pt-BR" altLang="en-US" sz="2400" b="0" i="0" u="none" strike="noStrike" cap="none" normalizeH="0" baseline="0" dirty="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a a </a:t>
            </a:r>
            <a:r>
              <a:rPr lang="ru-RU" altLang="en-US" sz="2400" dirty="0">
                <a:latin typeface="Arial Unicode MS" panose="020B0604020202020204" pitchFamily="34" charset="-128"/>
                <a:ea typeface="Times New Roman" panose="02020603050405020304" pitchFamily="18" charset="0"/>
                <a:cs typeface="Courier New" panose="02070309020205020404" pitchFamily="49" charset="0"/>
              </a:rPr>
              <a:t> </a:t>
            </a:r>
            <a:r>
              <a:rPr lang="ru-RU" altLang="en-US" sz="2400" dirty="0" smtClean="0">
                <a:latin typeface="Arial Unicode MS" panose="020B0604020202020204" pitchFamily="34" charset="-128"/>
                <a:ea typeface="Times New Roman" panose="02020603050405020304" pitchFamily="18" charset="0"/>
                <a:cs typeface="Courier New" panose="02070309020205020404" pitchFamily="49" charset="0"/>
              </a:rPr>
              <a:t> </a:t>
            </a:r>
            <a:r>
              <a:rPr kumimoji="0" lang="pt-BR" altLang="en-US" sz="2400" b="0" i="0" u="none" strike="noStrike" cap="none" normalizeH="0" baseline="0" dirty="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c @            </a:t>
            </a:r>
            <a:endParaRPr kumimoji="0" lang="ru-RU" altLang="en-US" sz="2400" b="0" i="0" u="none" strike="noStrike" cap="none" normalizeH="0" baseline="0" dirty="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en-US" sz="2400" b="0" i="0" u="none" strike="noStrike" cap="none" normalizeH="0" baseline="0" dirty="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pt-BR" altLang="en-US" sz="2400" b="0" i="0" u="none" strike="noStrike" cap="none" normalizeH="0" baseline="0" dirty="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b @ c @ </a:t>
            </a:r>
            <a:endParaRPr kumimoji="0" lang="ru-RU" altLang="en-US" sz="2400" b="0" i="0" u="none" strike="noStrike" cap="none" normalizeH="0" baseline="0" dirty="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ru-RU" altLang="en-US" sz="2400" dirty="0" smtClean="0">
                <a:latin typeface="Arial Unicode MS" panose="020B0604020202020204" pitchFamily="34" charset="-128"/>
                <a:ea typeface="Times New Roman" panose="02020603050405020304" pitchFamily="18" charset="0"/>
                <a:cs typeface="Courier New" panose="02070309020205020404" pitchFamily="49" charset="0"/>
              </a:rPr>
              <a:t>		------------</a:t>
            </a:r>
            <a:endParaRPr lang="ru-RU" altLang="en-US" sz="2400" dirty="0">
              <a:latin typeface="Arial Unicode MS" panose="020B0604020202020204" pitchFamily="34" charset="-128"/>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en-US" sz="2400" b="0" i="0" u="none" strike="noStrike" cap="none" normalizeH="0" baseline="0" dirty="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1:  1 2 1 1        </a:t>
            </a:r>
            <a:endParaRPr kumimoji="0" lang="ru-RU" altLang="en-US" sz="2400" b="0" i="0" u="none" strike="noStrike" cap="none" normalizeH="0" baseline="0" dirty="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en-US" sz="2400" b="0" i="0" u="none" strike="noStrike" cap="none" normalizeH="0" baseline="0" dirty="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2:  1 2 0 1</a:t>
            </a:r>
            <a:r>
              <a:rPr kumimoji="0" lang="en-US" altLang="en-US" sz="2400" b="0" i="0" u="none" strike="noStrike" cap="none" normalizeH="0" baseline="0" dirty="0" smtClean="0">
                <a:ln>
                  <a:noFill/>
                </a:ln>
                <a:solidFill>
                  <a:schemeClr val="tx1"/>
                </a:solidFill>
                <a:effectLst/>
              </a:rPr>
              <a:t> </a:t>
            </a:r>
            <a:endParaRPr kumimoji="0" lang="ru-RU" alt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408449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63750" y="23813"/>
            <a:ext cx="8229600" cy="1143000"/>
          </a:xfrm>
        </p:spPr>
        <p:txBody>
          <a:bodyPr/>
          <a:lstStyle/>
          <a:p>
            <a:pPr>
              <a:defRPr/>
            </a:pPr>
            <a:r>
              <a:rPr lang="ru-RU" sz="3200" dirty="0"/>
              <a:t>Двухуровневая модель морфологии</a:t>
            </a:r>
            <a:endParaRPr lang="en-US" sz="3200" dirty="0"/>
          </a:p>
        </p:txBody>
      </p:sp>
      <p:sp>
        <p:nvSpPr>
          <p:cNvPr id="52227" name="Объект 2"/>
          <p:cNvSpPr>
            <a:spLocks noGrp="1"/>
          </p:cNvSpPr>
          <p:nvPr>
            <p:ph idx="1"/>
          </p:nvPr>
        </p:nvSpPr>
        <p:spPr>
          <a:xfrm>
            <a:off x="643813" y="981076"/>
            <a:ext cx="11000791" cy="5298426"/>
          </a:xfrm>
        </p:spPr>
        <p:txBody>
          <a:bodyPr>
            <a:normAutofit fontScale="70000" lnSpcReduction="20000"/>
          </a:bodyPr>
          <a:lstStyle/>
          <a:p>
            <a:pPr>
              <a:defRPr/>
            </a:pPr>
            <a:r>
              <a:rPr lang="ru-RU" dirty="0"/>
              <a:t>Правила типа</a:t>
            </a:r>
            <a:r>
              <a:rPr lang="pt-BR" dirty="0"/>
              <a:t> a:b &lt;=&gt; ___</a:t>
            </a:r>
            <a:r>
              <a:rPr lang="pt-BR" dirty="0" smtClean="0"/>
              <a:t>c</a:t>
            </a:r>
            <a:endParaRPr lang="ru-RU" dirty="0" smtClean="0"/>
          </a:p>
          <a:p>
            <a:pPr>
              <a:defRPr/>
            </a:pPr>
            <a:r>
              <a:rPr lang="ru-RU" dirty="0"/>
              <a:t>1 – «состояние покоя» (начальное и допускающее), в котором мы остаемся до тех пор, пока не встречаем глубинного </a:t>
            </a:r>
            <a:r>
              <a:rPr lang="en-US" dirty="0"/>
              <a:t>a</a:t>
            </a:r>
            <a:r>
              <a:rPr lang="ru-RU" dirty="0"/>
              <a:t>. Далее мы смотрим, чему оно соответствует – если </a:t>
            </a:r>
            <a:r>
              <a:rPr lang="en-US" dirty="0"/>
              <a:t>b</a:t>
            </a:r>
            <a:r>
              <a:rPr lang="ru-RU" dirty="0"/>
              <a:t>, то в состояние 3, если нет, то в состояние </a:t>
            </a:r>
            <a:r>
              <a:rPr lang="ru-RU" dirty="0" smtClean="0"/>
              <a:t>2</a:t>
            </a:r>
          </a:p>
          <a:p>
            <a:r>
              <a:rPr lang="ru-RU" dirty="0"/>
              <a:t>2 – «состояние напряжения» (допускающее). Мы попали сюда, встретив глубинное </a:t>
            </a:r>
            <a:r>
              <a:rPr lang="en-US" dirty="0"/>
              <a:t>a</a:t>
            </a:r>
            <a:r>
              <a:rPr lang="ru-RU" dirty="0"/>
              <a:t>, не соответствующее поверхностному </a:t>
            </a:r>
            <a:r>
              <a:rPr lang="en-US" dirty="0"/>
              <a:t>b</a:t>
            </a:r>
            <a:r>
              <a:rPr lang="ru-RU" dirty="0"/>
              <a:t>, и остаемся тут до тех пор, пока нам встречаются соответствия </a:t>
            </a:r>
            <a:r>
              <a:rPr lang="en-US" dirty="0"/>
              <a:t>a</a:t>
            </a:r>
            <a:r>
              <a:rPr lang="ru-RU" dirty="0"/>
              <a:t>:@. В том случае, если дальше нам встречается контекст </a:t>
            </a:r>
            <a:r>
              <a:rPr lang="en-US" dirty="0"/>
              <a:t>c</a:t>
            </a:r>
            <a:r>
              <a:rPr lang="ru-RU" dirty="0"/>
              <a:t>:</a:t>
            </a:r>
            <a:r>
              <a:rPr lang="en-US" dirty="0"/>
              <a:t>c</a:t>
            </a:r>
            <a:r>
              <a:rPr lang="ru-RU" dirty="0"/>
              <a:t>, автомат ломается (так как перед </a:t>
            </a:r>
            <a:r>
              <a:rPr lang="en-US" dirty="0"/>
              <a:t>c</a:t>
            </a:r>
            <a:r>
              <a:rPr lang="ru-RU" dirty="0"/>
              <a:t>:</a:t>
            </a:r>
            <a:r>
              <a:rPr lang="en-US" dirty="0"/>
              <a:t>c </a:t>
            </a:r>
            <a:r>
              <a:rPr lang="ru-RU" dirty="0"/>
              <a:t>глубинное </a:t>
            </a:r>
            <a:r>
              <a:rPr lang="en-US" dirty="0"/>
              <a:t>a</a:t>
            </a:r>
            <a:r>
              <a:rPr lang="ru-RU" dirty="0"/>
              <a:t> обязано соответствовать поверхностному </a:t>
            </a:r>
            <a:r>
              <a:rPr lang="en-US" dirty="0"/>
              <a:t>b</a:t>
            </a:r>
            <a:r>
              <a:rPr lang="ru-RU" dirty="0"/>
              <a:t>). Если нам встречается соответствие </a:t>
            </a:r>
            <a:r>
              <a:rPr lang="en-US" dirty="0"/>
              <a:t>a</a:t>
            </a:r>
            <a:r>
              <a:rPr lang="ru-RU" dirty="0"/>
              <a:t>:</a:t>
            </a:r>
            <a:r>
              <a:rPr lang="en-US" dirty="0"/>
              <a:t>b</a:t>
            </a:r>
            <a:r>
              <a:rPr lang="ru-RU" dirty="0"/>
              <a:t>, мы переходим в состояние 3. Если мы видим любое другое соответствие, то возвращаемся в «состояние покоя».</a:t>
            </a:r>
            <a:endParaRPr lang="en-US" dirty="0"/>
          </a:p>
          <a:p>
            <a:r>
              <a:rPr lang="ru-RU" dirty="0"/>
              <a:t>3 – также «состояние напряжения» (не допускающее). Мы можем попасть сюда, встретив соответствие </a:t>
            </a:r>
            <a:r>
              <a:rPr lang="en-US" dirty="0"/>
              <a:t>a</a:t>
            </a:r>
            <a:r>
              <a:rPr lang="ru-RU" dirty="0"/>
              <a:t>:</a:t>
            </a:r>
            <a:r>
              <a:rPr lang="en-US" dirty="0"/>
              <a:t>b</a:t>
            </a:r>
            <a:r>
              <a:rPr lang="ru-RU" dirty="0"/>
              <a:t>. Так как такое соответствие, согласно правилу, возможно только в контексте перед </a:t>
            </a:r>
            <a:r>
              <a:rPr lang="en-US" dirty="0"/>
              <a:t>c</a:t>
            </a:r>
            <a:r>
              <a:rPr lang="ru-RU" dirty="0"/>
              <a:t>:</a:t>
            </a:r>
            <a:r>
              <a:rPr lang="en-US" dirty="0"/>
              <a:t>c</a:t>
            </a:r>
            <a:r>
              <a:rPr lang="ru-RU" dirty="0"/>
              <a:t>, то встретив в состоянии 3 любое другое соответствие, автомат ломается. Если же мы, находясь в состоянии 3, видим соответствие </a:t>
            </a:r>
            <a:r>
              <a:rPr lang="en-US" dirty="0"/>
              <a:t>c</a:t>
            </a:r>
            <a:r>
              <a:rPr lang="ru-RU" dirty="0"/>
              <a:t>:</a:t>
            </a:r>
            <a:r>
              <a:rPr lang="en-US" dirty="0"/>
              <a:t>c</a:t>
            </a:r>
            <a:r>
              <a:rPr lang="ru-RU" dirty="0"/>
              <a:t>, то правило выполняется и следует вернуться в «состояние покоя».</a:t>
            </a:r>
            <a:endParaRPr lang="ru-RU" dirty="0" smtClean="0"/>
          </a:p>
          <a:p>
            <a:pPr>
              <a:defRPr/>
            </a:pPr>
            <a:endParaRPr lang="ru-RU" altLang="en-US" sz="2400" dirty="0"/>
          </a:p>
          <a:p>
            <a:pPr>
              <a:defRPr/>
            </a:pPr>
            <a:endParaRPr lang="ru-RU" altLang="en-US" sz="2400" dirty="0"/>
          </a:p>
          <a:p>
            <a:pPr>
              <a:defRPr/>
            </a:pPr>
            <a:endParaRPr lang="ru-RU" altLang="en-US" sz="2400" dirty="0"/>
          </a:p>
          <a:p>
            <a:pPr>
              <a:defRPr/>
            </a:pPr>
            <a:endParaRPr lang="ru-RU" altLang="en-US" sz="2400" dirty="0"/>
          </a:p>
          <a:p>
            <a:pPr>
              <a:defRPr/>
            </a:pPr>
            <a:endParaRPr lang="ru-RU" altLang="en-US" sz="2400" dirty="0"/>
          </a:p>
          <a:p>
            <a:pPr>
              <a:defRPr/>
            </a:pPr>
            <a:endParaRPr lang="ru-RU" altLang="en-US" sz="2400" dirty="0"/>
          </a:p>
          <a:p>
            <a:pPr>
              <a:defRPr/>
            </a:pPr>
            <a:endParaRPr lang="ru-RU" altLang="en-US" sz="2400" dirty="0"/>
          </a:p>
        </p:txBody>
      </p:sp>
      <p:sp>
        <p:nvSpPr>
          <p:cNvPr id="29700" name="Rectangle 8"/>
          <p:cNvSpPr>
            <a:spLocks noChangeArrowheads="1"/>
          </p:cNvSpPr>
          <p:nvPr/>
        </p:nvSpPr>
        <p:spPr bwMode="auto">
          <a:xfrm>
            <a:off x="3287713" y="1360488"/>
            <a:ext cx="1841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eaLnBrk="1" hangingPunct="1">
              <a:spcBef>
                <a:spcPct val="0"/>
              </a:spcBef>
              <a:buClrTx/>
              <a:buSzTx/>
              <a:buFontTx/>
              <a:buNone/>
            </a:pPr>
            <a:endParaRPr lang="en-US" altLang="en-US" sz="1800"/>
          </a:p>
        </p:txBody>
      </p:sp>
    </p:spTree>
    <p:extLst>
      <p:ext uri="{BB962C8B-B14F-4D97-AF65-F5344CB8AC3E}">
        <p14:creationId xmlns:p14="http://schemas.microsoft.com/office/powerpoint/2010/main" val="2544743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22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227">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222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63750" y="23813"/>
            <a:ext cx="8229600" cy="1143000"/>
          </a:xfrm>
        </p:spPr>
        <p:txBody>
          <a:bodyPr/>
          <a:lstStyle/>
          <a:p>
            <a:pPr>
              <a:defRPr/>
            </a:pPr>
            <a:r>
              <a:rPr lang="ru-RU" sz="3200" dirty="0"/>
              <a:t>Двухуровневая модель морфологии</a:t>
            </a:r>
            <a:endParaRPr lang="en-US" sz="3200" dirty="0"/>
          </a:p>
        </p:txBody>
      </p:sp>
      <p:sp>
        <p:nvSpPr>
          <p:cNvPr id="52227" name="Объект 2"/>
          <p:cNvSpPr>
            <a:spLocks noGrp="1"/>
          </p:cNvSpPr>
          <p:nvPr>
            <p:ph idx="1"/>
          </p:nvPr>
        </p:nvSpPr>
        <p:spPr>
          <a:xfrm>
            <a:off x="643813" y="981076"/>
            <a:ext cx="11000791" cy="5298426"/>
          </a:xfrm>
        </p:spPr>
        <p:txBody>
          <a:bodyPr>
            <a:normAutofit/>
          </a:bodyPr>
          <a:lstStyle/>
          <a:p>
            <a:pPr>
              <a:defRPr/>
            </a:pPr>
            <a:endParaRPr lang="ru-RU" altLang="en-US" sz="2400" dirty="0"/>
          </a:p>
          <a:p>
            <a:pPr>
              <a:defRPr/>
            </a:pPr>
            <a:endParaRPr lang="ru-RU" altLang="en-US" sz="2400" dirty="0"/>
          </a:p>
          <a:p>
            <a:pPr>
              <a:defRPr/>
            </a:pPr>
            <a:endParaRPr lang="ru-RU" altLang="en-US" sz="2400" dirty="0"/>
          </a:p>
        </p:txBody>
      </p:sp>
      <p:sp>
        <p:nvSpPr>
          <p:cNvPr id="29700" name="Rectangle 8"/>
          <p:cNvSpPr>
            <a:spLocks noChangeArrowheads="1"/>
          </p:cNvSpPr>
          <p:nvPr/>
        </p:nvSpPr>
        <p:spPr bwMode="auto">
          <a:xfrm>
            <a:off x="3287713" y="1360488"/>
            <a:ext cx="1841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eaLnBrk="1" hangingPunct="1">
              <a:spcBef>
                <a:spcPct val="0"/>
              </a:spcBef>
              <a:buClrTx/>
              <a:buSzTx/>
              <a:buFontTx/>
              <a:buNone/>
            </a:pPr>
            <a:endParaRPr lang="en-US" altLang="en-US" sz="1800"/>
          </a:p>
        </p:txBody>
      </p:sp>
      <p:pic>
        <p:nvPicPr>
          <p:cNvPr id="3" name="Рисунок 2"/>
          <p:cNvPicPr>
            <a:picLocks noChangeAspect="1"/>
          </p:cNvPicPr>
          <p:nvPr/>
        </p:nvPicPr>
        <p:blipFill>
          <a:blip r:embed="rId2"/>
          <a:stretch>
            <a:fillRect/>
          </a:stretch>
        </p:blipFill>
        <p:spPr>
          <a:xfrm>
            <a:off x="4503466" y="1865157"/>
            <a:ext cx="2114550" cy="2124075"/>
          </a:xfrm>
          <a:prstGeom prst="rect">
            <a:avLst/>
          </a:prstGeom>
        </p:spPr>
      </p:pic>
    </p:spTree>
    <p:extLst>
      <p:ext uri="{BB962C8B-B14F-4D97-AF65-F5344CB8AC3E}">
        <p14:creationId xmlns:p14="http://schemas.microsoft.com/office/powerpoint/2010/main" val="10300692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63750" y="23813"/>
            <a:ext cx="8229600" cy="1143000"/>
          </a:xfrm>
        </p:spPr>
        <p:txBody>
          <a:bodyPr/>
          <a:lstStyle/>
          <a:p>
            <a:pPr>
              <a:defRPr/>
            </a:pPr>
            <a:r>
              <a:rPr lang="ru-RU" sz="3200" dirty="0"/>
              <a:t>Двухуровневая модель морфологии</a:t>
            </a:r>
            <a:endParaRPr lang="en-US" sz="3200" dirty="0"/>
          </a:p>
        </p:txBody>
      </p:sp>
      <p:sp>
        <p:nvSpPr>
          <p:cNvPr id="52227" name="Объект 2"/>
          <p:cNvSpPr>
            <a:spLocks noGrp="1"/>
          </p:cNvSpPr>
          <p:nvPr>
            <p:ph idx="1"/>
          </p:nvPr>
        </p:nvSpPr>
        <p:spPr>
          <a:xfrm>
            <a:off x="632661" y="1166813"/>
            <a:ext cx="11000791" cy="5298426"/>
          </a:xfrm>
        </p:spPr>
        <p:txBody>
          <a:bodyPr>
            <a:normAutofit lnSpcReduction="10000"/>
          </a:bodyPr>
          <a:lstStyle/>
          <a:p>
            <a:pPr>
              <a:defRPr/>
            </a:pPr>
            <a:r>
              <a:rPr lang="ru-RU" dirty="0"/>
              <a:t>Правила типа </a:t>
            </a:r>
            <a:r>
              <a:rPr lang="pt-BR" dirty="0"/>
              <a:t>a:b /&lt;= ___c </a:t>
            </a:r>
            <a:endParaRPr lang="ru-RU" dirty="0" smtClean="0"/>
          </a:p>
          <a:p>
            <a:pPr>
              <a:defRPr/>
            </a:pPr>
            <a:r>
              <a:rPr lang="ru-RU" dirty="0"/>
              <a:t>Это правило означает, что соответствие между глубинным </a:t>
            </a:r>
            <a:r>
              <a:rPr lang="en-US" dirty="0"/>
              <a:t>a </a:t>
            </a:r>
            <a:r>
              <a:rPr lang="ru-RU" dirty="0"/>
              <a:t>и поверхностным </a:t>
            </a:r>
            <a:r>
              <a:rPr lang="en-US" dirty="0"/>
              <a:t>b </a:t>
            </a:r>
            <a:r>
              <a:rPr lang="ru-RU" dirty="0"/>
              <a:t>невозможно в контексте перед </a:t>
            </a:r>
            <a:r>
              <a:rPr lang="en-US" dirty="0"/>
              <a:t>c</a:t>
            </a:r>
            <a:r>
              <a:rPr lang="ru-RU" dirty="0"/>
              <a:t>:</a:t>
            </a:r>
            <a:r>
              <a:rPr lang="en-US" dirty="0"/>
              <a:t>c</a:t>
            </a:r>
            <a:r>
              <a:rPr lang="ru-RU" dirty="0"/>
              <a:t>. Однако это не значит, что такое соответствие невозможно в принципе (при любом другом контексте). Значит, автомат должен ломаться в том случае, если мы после соответствия </a:t>
            </a:r>
            <a:r>
              <a:rPr lang="en-US" dirty="0"/>
              <a:t>a</a:t>
            </a:r>
            <a:r>
              <a:rPr lang="ru-RU" dirty="0"/>
              <a:t>:</a:t>
            </a:r>
            <a:r>
              <a:rPr lang="en-US" dirty="0"/>
              <a:t>b </a:t>
            </a:r>
            <a:r>
              <a:rPr lang="ru-RU" dirty="0"/>
              <a:t>встречаем соответствие </a:t>
            </a:r>
            <a:r>
              <a:rPr lang="en-US" dirty="0"/>
              <a:t>c</a:t>
            </a:r>
            <a:r>
              <a:rPr lang="ru-RU" dirty="0"/>
              <a:t>:</a:t>
            </a:r>
            <a:r>
              <a:rPr lang="en-US" dirty="0"/>
              <a:t>c</a:t>
            </a:r>
            <a:r>
              <a:rPr lang="ru-RU" dirty="0" smtClean="0"/>
              <a:t>.</a:t>
            </a:r>
          </a:p>
          <a:p>
            <a:pPr marL="400050" lvl="1" indent="0">
              <a:spcBef>
                <a:spcPts val="0"/>
              </a:spcBef>
              <a:buNone/>
              <a:defRPr/>
            </a:pPr>
            <a:r>
              <a:rPr lang="en-US" sz="3200" dirty="0"/>
              <a:t>a c</a:t>
            </a:r>
            <a:r>
              <a:rPr lang="ru-RU" sz="3200" dirty="0"/>
              <a:t> </a:t>
            </a:r>
            <a:r>
              <a:rPr lang="ru-RU" sz="3200" dirty="0" smtClean="0"/>
              <a:t>@</a:t>
            </a:r>
          </a:p>
          <a:p>
            <a:pPr marL="400050" lvl="1" indent="0">
              <a:spcBef>
                <a:spcPts val="0"/>
              </a:spcBef>
              <a:buNone/>
              <a:defRPr/>
            </a:pPr>
            <a:r>
              <a:rPr lang="en-US" sz="3200" dirty="0"/>
              <a:t>b c</a:t>
            </a:r>
            <a:r>
              <a:rPr lang="ru-RU" sz="3200" dirty="0"/>
              <a:t> @</a:t>
            </a:r>
            <a:endParaRPr lang="ru-RU" sz="3200" dirty="0" smtClean="0"/>
          </a:p>
          <a:p>
            <a:pPr marL="0" indent="0">
              <a:spcBef>
                <a:spcPts val="0"/>
              </a:spcBef>
              <a:buNone/>
              <a:defRPr/>
            </a:pPr>
            <a:r>
              <a:rPr lang="ru-RU" sz="2400" dirty="0"/>
              <a:t>1:  2 1 1</a:t>
            </a:r>
          </a:p>
          <a:p>
            <a:pPr marL="0" indent="0">
              <a:spcBef>
                <a:spcPts val="0"/>
              </a:spcBef>
              <a:buNone/>
              <a:defRPr/>
            </a:pPr>
            <a:r>
              <a:rPr lang="ru-RU" sz="2400" dirty="0"/>
              <a:t>2:  2 0 1</a:t>
            </a:r>
          </a:p>
          <a:p>
            <a:pPr>
              <a:defRPr/>
            </a:pPr>
            <a:endParaRPr lang="ru-RU" altLang="en-US" sz="2400" dirty="0"/>
          </a:p>
          <a:p>
            <a:pPr>
              <a:defRPr/>
            </a:pPr>
            <a:endParaRPr lang="ru-RU" altLang="en-US" sz="2400" dirty="0"/>
          </a:p>
          <a:p>
            <a:pPr>
              <a:defRPr/>
            </a:pPr>
            <a:endParaRPr lang="ru-RU" altLang="en-US" sz="2400" dirty="0"/>
          </a:p>
          <a:p>
            <a:pPr>
              <a:defRPr/>
            </a:pPr>
            <a:endParaRPr lang="ru-RU" altLang="en-US" sz="2400" dirty="0"/>
          </a:p>
          <a:p>
            <a:pPr>
              <a:defRPr/>
            </a:pPr>
            <a:endParaRPr lang="ru-RU" altLang="en-US" sz="2400" dirty="0"/>
          </a:p>
          <a:p>
            <a:pPr>
              <a:defRPr/>
            </a:pPr>
            <a:endParaRPr lang="ru-RU" altLang="en-US" sz="2400" dirty="0"/>
          </a:p>
          <a:p>
            <a:pPr>
              <a:defRPr/>
            </a:pPr>
            <a:endParaRPr lang="ru-RU" altLang="en-US" sz="2400" dirty="0"/>
          </a:p>
        </p:txBody>
      </p:sp>
      <p:sp>
        <p:nvSpPr>
          <p:cNvPr id="29700" name="Rectangle 8"/>
          <p:cNvSpPr>
            <a:spLocks noChangeArrowheads="1"/>
          </p:cNvSpPr>
          <p:nvPr/>
        </p:nvSpPr>
        <p:spPr bwMode="auto">
          <a:xfrm>
            <a:off x="3287713" y="1360488"/>
            <a:ext cx="1841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eaLnBrk="1" hangingPunct="1">
              <a:spcBef>
                <a:spcPct val="0"/>
              </a:spcBef>
              <a:buClrTx/>
              <a:buSzTx/>
              <a:buFontTx/>
              <a:buNone/>
            </a:pPr>
            <a:endParaRPr lang="en-US" altLang="en-US" sz="1800"/>
          </a:p>
        </p:txBody>
      </p:sp>
    </p:spTree>
    <p:extLst>
      <p:ext uri="{BB962C8B-B14F-4D97-AF65-F5344CB8AC3E}">
        <p14:creationId xmlns:p14="http://schemas.microsoft.com/office/powerpoint/2010/main" val="3371125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2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2227">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2227">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2227">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222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63750" y="23813"/>
            <a:ext cx="8229600" cy="1143000"/>
          </a:xfrm>
        </p:spPr>
        <p:txBody>
          <a:bodyPr/>
          <a:lstStyle/>
          <a:p>
            <a:pPr>
              <a:defRPr/>
            </a:pPr>
            <a:r>
              <a:rPr lang="ru-RU" sz="3200" dirty="0"/>
              <a:t>Двухуровневая модель морфологии</a:t>
            </a:r>
            <a:endParaRPr lang="en-US" sz="3200" dirty="0"/>
          </a:p>
        </p:txBody>
      </p:sp>
      <p:sp>
        <p:nvSpPr>
          <p:cNvPr id="52227" name="Объект 2"/>
          <p:cNvSpPr>
            <a:spLocks noGrp="1"/>
          </p:cNvSpPr>
          <p:nvPr>
            <p:ph idx="1"/>
          </p:nvPr>
        </p:nvSpPr>
        <p:spPr>
          <a:xfrm>
            <a:off x="632661" y="1166813"/>
            <a:ext cx="11000791" cy="5298426"/>
          </a:xfrm>
        </p:spPr>
        <p:txBody>
          <a:bodyPr>
            <a:normAutofit/>
          </a:bodyPr>
          <a:lstStyle/>
          <a:p>
            <a:pPr>
              <a:defRPr/>
            </a:pPr>
            <a:r>
              <a:rPr lang="ru-RU" altLang="en-US" sz="2400" dirty="0" smtClean="0"/>
              <a:t>Дефолтные соответствия:</a:t>
            </a:r>
          </a:p>
          <a:p>
            <a:pPr marL="400050" lvl="1" indent="0">
              <a:buNone/>
              <a:defRPr/>
            </a:pPr>
            <a:r>
              <a:rPr lang="pt-BR" dirty="0"/>
              <a:t>a b c d e</a:t>
            </a:r>
            <a:r>
              <a:rPr lang="ru-RU" dirty="0"/>
              <a:t> </a:t>
            </a:r>
            <a:r>
              <a:rPr lang="ru-RU" dirty="0" smtClean="0"/>
              <a:t>@</a:t>
            </a:r>
          </a:p>
          <a:p>
            <a:pPr marL="400050" lvl="1" indent="0">
              <a:buNone/>
              <a:defRPr/>
            </a:pPr>
            <a:r>
              <a:rPr lang="pt-BR" dirty="0"/>
              <a:t>a b c d e</a:t>
            </a:r>
            <a:r>
              <a:rPr lang="ru-RU" dirty="0"/>
              <a:t> </a:t>
            </a:r>
            <a:r>
              <a:rPr lang="ru-RU" dirty="0" smtClean="0"/>
              <a:t>@</a:t>
            </a:r>
          </a:p>
          <a:p>
            <a:pPr marL="0" indent="0">
              <a:buNone/>
              <a:defRPr/>
            </a:pPr>
            <a:r>
              <a:rPr lang="ru-RU" sz="2400" dirty="0"/>
              <a:t>1:  1 1 1 1 1 1</a:t>
            </a:r>
            <a:endParaRPr lang="ru-RU" altLang="en-US" sz="2400" dirty="0"/>
          </a:p>
          <a:p>
            <a:pPr>
              <a:defRPr/>
            </a:pPr>
            <a:endParaRPr lang="ru-RU" altLang="en-US" sz="2400" dirty="0"/>
          </a:p>
          <a:p>
            <a:pPr>
              <a:defRPr/>
            </a:pPr>
            <a:endParaRPr lang="ru-RU" altLang="en-US" sz="2400" dirty="0"/>
          </a:p>
          <a:p>
            <a:pPr>
              <a:defRPr/>
            </a:pPr>
            <a:endParaRPr lang="ru-RU" altLang="en-US" sz="2400" dirty="0"/>
          </a:p>
          <a:p>
            <a:pPr>
              <a:defRPr/>
            </a:pPr>
            <a:endParaRPr lang="ru-RU" altLang="en-US" sz="2400" dirty="0"/>
          </a:p>
          <a:p>
            <a:pPr>
              <a:defRPr/>
            </a:pPr>
            <a:endParaRPr lang="ru-RU" altLang="en-US" sz="2400" dirty="0"/>
          </a:p>
          <a:p>
            <a:pPr>
              <a:defRPr/>
            </a:pPr>
            <a:endParaRPr lang="ru-RU" altLang="en-US" sz="2400" dirty="0"/>
          </a:p>
        </p:txBody>
      </p:sp>
      <p:sp>
        <p:nvSpPr>
          <p:cNvPr id="29700" name="Rectangle 8"/>
          <p:cNvSpPr>
            <a:spLocks noChangeArrowheads="1"/>
          </p:cNvSpPr>
          <p:nvPr/>
        </p:nvSpPr>
        <p:spPr bwMode="auto">
          <a:xfrm>
            <a:off x="3287713" y="1360488"/>
            <a:ext cx="1841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eaLnBrk="1" hangingPunct="1">
              <a:spcBef>
                <a:spcPct val="0"/>
              </a:spcBef>
              <a:buClrTx/>
              <a:buSzTx/>
              <a:buFontTx/>
              <a:buNone/>
            </a:pPr>
            <a:endParaRPr lang="en-US" altLang="en-US" sz="1800"/>
          </a:p>
        </p:txBody>
      </p:sp>
    </p:spTree>
    <p:extLst>
      <p:ext uri="{BB962C8B-B14F-4D97-AF65-F5344CB8AC3E}">
        <p14:creationId xmlns:p14="http://schemas.microsoft.com/office/powerpoint/2010/main" val="363451976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Группа 14"/>
          <p:cNvGrpSpPr/>
          <p:nvPr/>
        </p:nvGrpSpPr>
        <p:grpSpPr>
          <a:xfrm>
            <a:off x="-68907" y="-62144"/>
            <a:ext cx="12260907" cy="6869555"/>
            <a:chOff x="-68907" y="0"/>
            <a:chExt cx="12260907" cy="6869555"/>
          </a:xfrm>
        </p:grpSpPr>
        <p:grpSp>
          <p:nvGrpSpPr>
            <p:cNvPr id="4" name="Группа 3"/>
            <p:cNvGrpSpPr/>
            <p:nvPr/>
          </p:nvGrpSpPr>
          <p:grpSpPr>
            <a:xfrm>
              <a:off x="-68907" y="0"/>
              <a:ext cx="12260907" cy="6869555"/>
              <a:chOff x="12190" y="-46746"/>
              <a:chExt cx="9218026" cy="6869555"/>
            </a:xfrm>
          </p:grpSpPr>
          <p:grpSp>
            <p:nvGrpSpPr>
              <p:cNvPr id="5" name="Группа 4"/>
              <p:cNvGrpSpPr/>
              <p:nvPr/>
            </p:nvGrpSpPr>
            <p:grpSpPr>
              <a:xfrm>
                <a:off x="12190" y="-46746"/>
                <a:ext cx="9218026" cy="6869555"/>
                <a:chOff x="12190" y="-46746"/>
                <a:chExt cx="9218026" cy="6869555"/>
              </a:xfrm>
            </p:grpSpPr>
            <p:pic>
              <p:nvPicPr>
                <p:cNvPr id="7" name="Picture 2" descr="http://www.hse.ru/pubs/lib/data/access/ram/ticket/79/144196565691ca43a1b8670fb6a227fde3c5e8e9a0/cached-thumb-img.29274.0.252964193739569.jpg"/>
                <p:cNvPicPr>
                  <a:picLocks noChangeAspect="1" noChangeArrowheads="1"/>
                </p:cNvPicPr>
                <p:nvPr/>
              </p:nvPicPr>
              <p:blipFill rotWithShape="1">
                <a:blip r:embed="rId2">
                  <a:duotone>
                    <a:schemeClr val="bg2">
                      <a:shade val="45000"/>
                      <a:satMod val="135000"/>
                    </a:schemeClr>
                    <a:prstClr val="white"/>
                  </a:duotone>
                  <a:extLst>
                    <a:ext uri="{BEBA8EAE-BF5A-486C-A8C5-ECC9F3942E4B}">
                      <a14:imgProps xmlns:a14="http://schemas.microsoft.com/office/drawing/2010/main">
                        <a14:imgLayer r:embed="rId3">
                          <a14:imgEffect>
                            <a14:colorTemperature colorTemp="1500"/>
                          </a14:imgEffect>
                          <a14:imgEffect>
                            <a14:saturation sat="0"/>
                          </a14:imgEffect>
                        </a14:imgLayer>
                      </a14:imgProps>
                    </a:ext>
                    <a:ext uri="{28A0092B-C50C-407E-A947-70E740481C1C}">
                      <a14:useLocalDpi xmlns:a14="http://schemas.microsoft.com/office/drawing/2010/main" val="0"/>
                    </a:ext>
                  </a:extLst>
                </a:blip>
                <a:srcRect b="59214"/>
                <a:stretch/>
              </p:blipFill>
              <p:spPr bwMode="auto">
                <a:xfrm>
                  <a:off x="63996" y="-46746"/>
                  <a:ext cx="9152860" cy="117125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Прямая соединительная линия 7"/>
                <p:cNvCxnSpPr/>
                <p:nvPr/>
              </p:nvCxnSpPr>
              <p:spPr>
                <a:xfrm>
                  <a:off x="12190" y="1152164"/>
                  <a:ext cx="9204666" cy="13490"/>
                </a:xfrm>
                <a:prstGeom prst="line">
                  <a:avLst/>
                </a:prstGeom>
                <a:ln w="76200">
                  <a:solidFill>
                    <a:schemeClr val="bg1">
                      <a:lumMod val="75000"/>
                    </a:schemeClr>
                  </a:solidFill>
                </a:ln>
              </p:spPr>
              <p:style>
                <a:lnRef idx="1">
                  <a:schemeClr val="dk1"/>
                </a:lnRef>
                <a:fillRef idx="0">
                  <a:schemeClr val="dk1"/>
                </a:fillRef>
                <a:effectRef idx="0">
                  <a:schemeClr val="dk1"/>
                </a:effectRef>
                <a:fontRef idx="minor">
                  <a:schemeClr val="tx1"/>
                </a:fontRef>
              </p:style>
            </p:cxnSp>
            <p:grpSp>
              <p:nvGrpSpPr>
                <p:cNvPr id="9" name="Группа 8"/>
                <p:cNvGrpSpPr/>
                <p:nvPr/>
              </p:nvGrpSpPr>
              <p:grpSpPr>
                <a:xfrm>
                  <a:off x="50636" y="6150736"/>
                  <a:ext cx="9179580" cy="672073"/>
                  <a:chOff x="50636" y="6150736"/>
                  <a:chExt cx="9179580" cy="672073"/>
                </a:xfrm>
              </p:grpSpPr>
              <p:sp>
                <p:nvSpPr>
                  <p:cNvPr id="10" name="Прямоугольник 9"/>
                  <p:cNvSpPr/>
                  <p:nvPr/>
                </p:nvSpPr>
                <p:spPr>
                  <a:xfrm>
                    <a:off x="63996" y="6185922"/>
                    <a:ext cx="9166220" cy="636887"/>
                  </a:xfrm>
                  <a:prstGeom prst="rect">
                    <a:avLst/>
                  </a:prstGeom>
                  <a:gradFill flip="none" rotWithShape="1">
                    <a:gsLst>
                      <a:gs pos="0">
                        <a:schemeClr val="bg1">
                          <a:lumMod val="75000"/>
                        </a:schemeClr>
                      </a:gs>
                      <a:gs pos="75000">
                        <a:srgbClr val="DDDDDD"/>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11" name="Прямоугольник 10"/>
                  <p:cNvSpPr/>
                  <p:nvPr/>
                </p:nvSpPr>
                <p:spPr>
                  <a:xfrm>
                    <a:off x="50636" y="6418259"/>
                    <a:ext cx="5279258" cy="307777"/>
                  </a:xfrm>
                  <a:prstGeom prst="rect">
                    <a:avLst/>
                  </a:prstGeom>
                </p:spPr>
                <p:txBody>
                  <a:bodyPr wrap="square">
                    <a:spAutoFit/>
                  </a:bodyPr>
                  <a:lstStyle/>
                  <a:p>
                    <a:pPr algn="ctr"/>
                    <a:endParaRPr lang="ru-RU" sz="1400" kern="0" dirty="0">
                      <a:ln w="6350">
                        <a:solidFill>
                          <a:schemeClr val="tx1"/>
                        </a:solidFill>
                      </a:ln>
                      <a:latin typeface="Times New Roman" panose="02020603050405020304" pitchFamily="18" charset="0"/>
                      <a:cs typeface="Times New Roman" panose="02020603050405020304" pitchFamily="18" charset="0"/>
                    </a:endParaRPr>
                  </a:p>
                </p:txBody>
              </p:sp>
              <p:pic>
                <p:nvPicPr>
                  <p:cNvPr id="12" name="Picture 6" descr="http://www.hse.ru/data/2012/01/19/1263884310/logo_%D1%81_hse_black_e.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21013"/>
                  <a:stretch/>
                </p:blipFill>
                <p:spPr bwMode="auto">
                  <a:xfrm>
                    <a:off x="8529658" y="6150736"/>
                    <a:ext cx="536137" cy="633690"/>
                  </a:xfrm>
                  <a:prstGeom prst="rect">
                    <a:avLst/>
                  </a:prstGeom>
                  <a:noFill/>
                  <a:extLst>
                    <a:ext uri="{909E8E84-426E-40DD-AFC4-6F175D3DCCD1}">
                      <a14:hiddenFill xmlns:a14="http://schemas.microsoft.com/office/drawing/2010/main">
                        <a:solidFill>
                          <a:srgbClr val="FFFFFF"/>
                        </a:solidFill>
                      </a14:hiddenFill>
                    </a:ext>
                  </a:extLst>
                </p:spPr>
              </p:pic>
            </p:grpSp>
          </p:grpSp>
          <p:pic>
            <p:nvPicPr>
              <p:cNvPr id="6" name="Рисунок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996" y="28548"/>
                <a:ext cx="1627684" cy="1096196"/>
              </a:xfrm>
              <a:prstGeom prst="rect">
                <a:avLst/>
              </a:prstGeom>
            </p:spPr>
          </p:pic>
        </p:grpSp>
        <p:sp>
          <p:nvSpPr>
            <p:cNvPr id="13" name="TextBox 12"/>
            <p:cNvSpPr txBox="1"/>
            <p:nvPr/>
          </p:nvSpPr>
          <p:spPr>
            <a:xfrm>
              <a:off x="2308200" y="6273813"/>
              <a:ext cx="8933644" cy="369332"/>
            </a:xfrm>
            <a:prstGeom prst="rect">
              <a:avLst/>
            </a:prstGeom>
            <a:noFill/>
          </p:spPr>
          <p:txBody>
            <a:bodyPr wrap="square" rtlCol="0">
              <a:spAutoFit/>
            </a:bodyPr>
            <a:lstStyle/>
            <a:p>
              <a:endParaRPr lang="en-US" dirty="0">
                <a:latin typeface="Times New Roman" panose="02020603050405020304" pitchFamily="18" charset="0"/>
                <a:cs typeface="Times New Roman" panose="02020603050405020304" pitchFamily="18" charset="0"/>
              </a:endParaRPr>
            </a:p>
          </p:txBody>
        </p:sp>
      </p:grpSp>
      <p:sp>
        <p:nvSpPr>
          <p:cNvPr id="2" name="Заголовок 1"/>
          <p:cNvSpPr>
            <a:spLocks noGrp="1"/>
          </p:cNvSpPr>
          <p:nvPr>
            <p:ph type="title"/>
          </p:nvPr>
        </p:nvSpPr>
        <p:spPr>
          <a:xfrm>
            <a:off x="2133723" y="-101534"/>
            <a:ext cx="9220077" cy="1325563"/>
          </a:xfrm>
        </p:spPr>
        <p:txBody>
          <a:bodyPr/>
          <a:lstStyle/>
          <a:p>
            <a:pPr algn="l"/>
            <a:r>
              <a:rPr lang="ru-RU" dirty="0" err="1" smtClean="0"/>
              <a:t>Неконкатенативная</a:t>
            </a:r>
            <a:r>
              <a:rPr lang="ru-RU" dirty="0" smtClean="0"/>
              <a:t> морфология</a:t>
            </a:r>
            <a:endParaRPr lang="en-US" dirty="0"/>
          </a:p>
        </p:txBody>
      </p:sp>
      <p:sp>
        <p:nvSpPr>
          <p:cNvPr id="3" name="Объект 2"/>
          <p:cNvSpPr>
            <a:spLocks noGrp="1"/>
          </p:cNvSpPr>
          <p:nvPr>
            <p:ph idx="1"/>
          </p:nvPr>
        </p:nvSpPr>
        <p:spPr>
          <a:xfrm>
            <a:off x="838200" y="1472249"/>
            <a:ext cx="10515600" cy="4704714"/>
          </a:xfrm>
        </p:spPr>
        <p:txBody>
          <a:bodyPr>
            <a:normAutofit/>
          </a:bodyPr>
          <a:lstStyle/>
          <a:p>
            <a:pPr marL="0" indent="0">
              <a:buNone/>
            </a:pPr>
            <a:r>
              <a:rPr lang="ru-RU" dirty="0" smtClean="0"/>
              <a:t>Пример 1.</a:t>
            </a:r>
          </a:p>
          <a:p>
            <a:r>
              <a:rPr lang="ru-RU" dirty="0" smtClean="0"/>
              <a:t>Редупликацию </a:t>
            </a:r>
            <a:r>
              <a:rPr lang="ru-RU" dirty="0"/>
              <a:t>как способ образования множественного числа в языке </a:t>
            </a:r>
            <a:r>
              <a:rPr lang="ru-RU" dirty="0" err="1"/>
              <a:t>ями</a:t>
            </a:r>
            <a:r>
              <a:rPr lang="ru-RU" dirty="0"/>
              <a:t> (Тайвань) [</a:t>
            </a:r>
            <a:r>
              <a:rPr lang="ru-RU" dirty="0" err="1"/>
              <a:t>Rau</a:t>
            </a:r>
            <a:r>
              <a:rPr lang="ru-RU" dirty="0"/>
              <a:t>, </a:t>
            </a:r>
            <a:r>
              <a:rPr lang="ru-RU" dirty="0" err="1"/>
              <a:t>Naa-neu</a:t>
            </a:r>
            <a:r>
              <a:rPr lang="ru-RU" dirty="0"/>
              <a:t> </a:t>
            </a:r>
            <a:r>
              <a:rPr lang="ru-RU" dirty="0" err="1"/>
              <a:t>Dong</a:t>
            </a:r>
            <a:r>
              <a:rPr lang="ru-RU" dirty="0"/>
              <a:t> 2005]: </a:t>
            </a:r>
            <a:endParaRPr lang="en-US" dirty="0"/>
          </a:p>
          <a:p>
            <a:r>
              <a:rPr lang="ru-RU" dirty="0" smtClean="0"/>
              <a:t>(1)</a:t>
            </a:r>
            <a:r>
              <a:rPr lang="ru-RU" dirty="0"/>
              <a:t>	</a:t>
            </a:r>
            <a:r>
              <a:rPr lang="en-US" i="1" dirty="0" err="1"/>
              <a:t>anak</a:t>
            </a:r>
            <a:r>
              <a:rPr lang="ru-RU" dirty="0"/>
              <a:t> – ‘ребенок’</a:t>
            </a:r>
            <a:endParaRPr lang="en-US" dirty="0"/>
          </a:p>
          <a:p>
            <a:r>
              <a:rPr lang="ru-RU" dirty="0"/>
              <a:t>	</a:t>
            </a:r>
            <a:r>
              <a:rPr lang="en-US" i="1" dirty="0" err="1"/>
              <a:t>ananak</a:t>
            </a:r>
            <a:r>
              <a:rPr lang="ru-RU" dirty="0"/>
              <a:t> – ‘дети’</a:t>
            </a:r>
            <a:endParaRPr lang="en-US" dirty="0"/>
          </a:p>
          <a:p>
            <a:pPr>
              <a:lnSpc>
                <a:spcPct val="11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5078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Группа 14"/>
          <p:cNvGrpSpPr/>
          <p:nvPr/>
        </p:nvGrpSpPr>
        <p:grpSpPr>
          <a:xfrm>
            <a:off x="-68907" y="-62144"/>
            <a:ext cx="12260907" cy="6869555"/>
            <a:chOff x="-68907" y="0"/>
            <a:chExt cx="12260907" cy="6869555"/>
          </a:xfrm>
        </p:grpSpPr>
        <p:grpSp>
          <p:nvGrpSpPr>
            <p:cNvPr id="4" name="Группа 3"/>
            <p:cNvGrpSpPr/>
            <p:nvPr/>
          </p:nvGrpSpPr>
          <p:grpSpPr>
            <a:xfrm>
              <a:off x="-68907" y="0"/>
              <a:ext cx="12260907" cy="6869555"/>
              <a:chOff x="12190" y="-46746"/>
              <a:chExt cx="9218026" cy="6869555"/>
            </a:xfrm>
          </p:grpSpPr>
          <p:grpSp>
            <p:nvGrpSpPr>
              <p:cNvPr id="5" name="Группа 4"/>
              <p:cNvGrpSpPr/>
              <p:nvPr/>
            </p:nvGrpSpPr>
            <p:grpSpPr>
              <a:xfrm>
                <a:off x="12190" y="-46746"/>
                <a:ext cx="9218026" cy="6869555"/>
                <a:chOff x="12190" y="-46746"/>
                <a:chExt cx="9218026" cy="6869555"/>
              </a:xfrm>
            </p:grpSpPr>
            <p:pic>
              <p:nvPicPr>
                <p:cNvPr id="7" name="Picture 2" descr="http://www.hse.ru/pubs/lib/data/access/ram/ticket/79/144196565691ca43a1b8670fb6a227fde3c5e8e9a0/cached-thumb-img.29274.0.252964193739569.jpg"/>
                <p:cNvPicPr>
                  <a:picLocks noChangeAspect="1" noChangeArrowheads="1"/>
                </p:cNvPicPr>
                <p:nvPr/>
              </p:nvPicPr>
              <p:blipFill rotWithShape="1">
                <a:blip r:embed="rId2">
                  <a:duotone>
                    <a:schemeClr val="bg2">
                      <a:shade val="45000"/>
                      <a:satMod val="135000"/>
                    </a:schemeClr>
                    <a:prstClr val="white"/>
                  </a:duotone>
                  <a:extLst>
                    <a:ext uri="{BEBA8EAE-BF5A-486C-A8C5-ECC9F3942E4B}">
                      <a14:imgProps xmlns:a14="http://schemas.microsoft.com/office/drawing/2010/main">
                        <a14:imgLayer r:embed="rId3">
                          <a14:imgEffect>
                            <a14:colorTemperature colorTemp="1500"/>
                          </a14:imgEffect>
                          <a14:imgEffect>
                            <a14:saturation sat="0"/>
                          </a14:imgEffect>
                        </a14:imgLayer>
                      </a14:imgProps>
                    </a:ext>
                    <a:ext uri="{28A0092B-C50C-407E-A947-70E740481C1C}">
                      <a14:useLocalDpi xmlns:a14="http://schemas.microsoft.com/office/drawing/2010/main" val="0"/>
                    </a:ext>
                  </a:extLst>
                </a:blip>
                <a:srcRect b="59214"/>
                <a:stretch/>
              </p:blipFill>
              <p:spPr bwMode="auto">
                <a:xfrm>
                  <a:off x="63996" y="-46746"/>
                  <a:ext cx="9152860" cy="117125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Прямая соединительная линия 7"/>
                <p:cNvCxnSpPr/>
                <p:nvPr/>
              </p:nvCxnSpPr>
              <p:spPr>
                <a:xfrm>
                  <a:off x="12190" y="1152164"/>
                  <a:ext cx="9204666" cy="13490"/>
                </a:xfrm>
                <a:prstGeom prst="line">
                  <a:avLst/>
                </a:prstGeom>
                <a:ln w="76200">
                  <a:solidFill>
                    <a:schemeClr val="bg1">
                      <a:lumMod val="75000"/>
                    </a:schemeClr>
                  </a:solidFill>
                </a:ln>
              </p:spPr>
              <p:style>
                <a:lnRef idx="1">
                  <a:schemeClr val="dk1"/>
                </a:lnRef>
                <a:fillRef idx="0">
                  <a:schemeClr val="dk1"/>
                </a:fillRef>
                <a:effectRef idx="0">
                  <a:schemeClr val="dk1"/>
                </a:effectRef>
                <a:fontRef idx="minor">
                  <a:schemeClr val="tx1"/>
                </a:fontRef>
              </p:style>
            </p:cxnSp>
            <p:grpSp>
              <p:nvGrpSpPr>
                <p:cNvPr id="9" name="Группа 8"/>
                <p:cNvGrpSpPr/>
                <p:nvPr/>
              </p:nvGrpSpPr>
              <p:grpSpPr>
                <a:xfrm>
                  <a:off x="50636" y="6150736"/>
                  <a:ext cx="9179580" cy="672073"/>
                  <a:chOff x="50636" y="6150736"/>
                  <a:chExt cx="9179580" cy="672073"/>
                </a:xfrm>
              </p:grpSpPr>
              <p:sp>
                <p:nvSpPr>
                  <p:cNvPr id="10" name="Прямоугольник 9"/>
                  <p:cNvSpPr/>
                  <p:nvPr/>
                </p:nvSpPr>
                <p:spPr>
                  <a:xfrm>
                    <a:off x="63996" y="6185922"/>
                    <a:ext cx="9166220" cy="636887"/>
                  </a:xfrm>
                  <a:prstGeom prst="rect">
                    <a:avLst/>
                  </a:prstGeom>
                  <a:gradFill flip="none" rotWithShape="1">
                    <a:gsLst>
                      <a:gs pos="0">
                        <a:schemeClr val="bg1">
                          <a:lumMod val="75000"/>
                        </a:schemeClr>
                      </a:gs>
                      <a:gs pos="75000">
                        <a:srgbClr val="DDDDDD"/>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11" name="Прямоугольник 10"/>
                  <p:cNvSpPr/>
                  <p:nvPr/>
                </p:nvSpPr>
                <p:spPr>
                  <a:xfrm>
                    <a:off x="50636" y="6418259"/>
                    <a:ext cx="5279258" cy="307777"/>
                  </a:xfrm>
                  <a:prstGeom prst="rect">
                    <a:avLst/>
                  </a:prstGeom>
                </p:spPr>
                <p:txBody>
                  <a:bodyPr wrap="square">
                    <a:spAutoFit/>
                  </a:bodyPr>
                  <a:lstStyle/>
                  <a:p>
                    <a:pPr algn="ctr"/>
                    <a:endParaRPr lang="ru-RU" sz="1400" kern="0" dirty="0">
                      <a:ln w="6350">
                        <a:solidFill>
                          <a:schemeClr val="tx1"/>
                        </a:solidFill>
                      </a:ln>
                      <a:latin typeface="Times New Roman" panose="02020603050405020304" pitchFamily="18" charset="0"/>
                      <a:cs typeface="Times New Roman" panose="02020603050405020304" pitchFamily="18" charset="0"/>
                    </a:endParaRPr>
                  </a:p>
                </p:txBody>
              </p:sp>
              <p:pic>
                <p:nvPicPr>
                  <p:cNvPr id="12" name="Picture 6" descr="http://www.hse.ru/data/2012/01/19/1263884310/logo_%D1%81_hse_black_e.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21013"/>
                  <a:stretch/>
                </p:blipFill>
                <p:spPr bwMode="auto">
                  <a:xfrm>
                    <a:off x="8529658" y="6150736"/>
                    <a:ext cx="536137" cy="633690"/>
                  </a:xfrm>
                  <a:prstGeom prst="rect">
                    <a:avLst/>
                  </a:prstGeom>
                  <a:noFill/>
                  <a:extLst>
                    <a:ext uri="{909E8E84-426E-40DD-AFC4-6F175D3DCCD1}">
                      <a14:hiddenFill xmlns:a14="http://schemas.microsoft.com/office/drawing/2010/main">
                        <a:solidFill>
                          <a:srgbClr val="FFFFFF"/>
                        </a:solidFill>
                      </a14:hiddenFill>
                    </a:ext>
                  </a:extLst>
                </p:spPr>
              </p:pic>
            </p:grpSp>
          </p:grpSp>
          <p:pic>
            <p:nvPicPr>
              <p:cNvPr id="6" name="Рисунок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996" y="28548"/>
                <a:ext cx="1627684" cy="1096196"/>
              </a:xfrm>
              <a:prstGeom prst="rect">
                <a:avLst/>
              </a:prstGeom>
            </p:spPr>
          </p:pic>
        </p:grpSp>
        <p:sp>
          <p:nvSpPr>
            <p:cNvPr id="13" name="TextBox 12"/>
            <p:cNvSpPr txBox="1"/>
            <p:nvPr/>
          </p:nvSpPr>
          <p:spPr>
            <a:xfrm>
              <a:off x="2308200" y="6273813"/>
              <a:ext cx="8933644" cy="369332"/>
            </a:xfrm>
            <a:prstGeom prst="rect">
              <a:avLst/>
            </a:prstGeom>
            <a:noFill/>
          </p:spPr>
          <p:txBody>
            <a:bodyPr wrap="square" rtlCol="0">
              <a:spAutoFit/>
            </a:bodyPr>
            <a:lstStyle/>
            <a:p>
              <a:endParaRPr lang="en-US" dirty="0">
                <a:latin typeface="Times New Roman" panose="02020603050405020304" pitchFamily="18" charset="0"/>
                <a:cs typeface="Times New Roman" panose="02020603050405020304" pitchFamily="18" charset="0"/>
              </a:endParaRPr>
            </a:p>
          </p:txBody>
        </p:sp>
      </p:grpSp>
      <p:sp>
        <p:nvSpPr>
          <p:cNvPr id="2" name="Заголовок 1"/>
          <p:cNvSpPr>
            <a:spLocks noGrp="1"/>
          </p:cNvSpPr>
          <p:nvPr>
            <p:ph type="title"/>
          </p:nvPr>
        </p:nvSpPr>
        <p:spPr>
          <a:xfrm>
            <a:off x="2133723" y="-101534"/>
            <a:ext cx="9220077" cy="1325563"/>
          </a:xfrm>
        </p:spPr>
        <p:txBody>
          <a:bodyPr/>
          <a:lstStyle/>
          <a:p>
            <a:pPr algn="l"/>
            <a:r>
              <a:rPr lang="ru-RU" dirty="0" err="1" smtClean="0"/>
              <a:t>Неконкатенативная</a:t>
            </a:r>
            <a:r>
              <a:rPr lang="ru-RU" dirty="0" smtClean="0"/>
              <a:t> морфология</a:t>
            </a:r>
            <a:endParaRPr lang="en-US" dirty="0"/>
          </a:p>
        </p:txBody>
      </p:sp>
      <p:sp>
        <p:nvSpPr>
          <p:cNvPr id="3" name="Объект 2"/>
          <p:cNvSpPr>
            <a:spLocks noGrp="1"/>
          </p:cNvSpPr>
          <p:nvPr>
            <p:ph idx="1"/>
          </p:nvPr>
        </p:nvSpPr>
        <p:spPr>
          <a:xfrm>
            <a:off x="838200" y="1472249"/>
            <a:ext cx="10515600" cy="4704714"/>
          </a:xfrm>
        </p:spPr>
        <p:txBody>
          <a:bodyPr>
            <a:normAutofit/>
          </a:bodyPr>
          <a:lstStyle/>
          <a:p>
            <a:pPr marL="0" indent="0">
              <a:buNone/>
            </a:pPr>
            <a:r>
              <a:rPr lang="ru-RU" dirty="0" smtClean="0"/>
              <a:t>Пример 2.</a:t>
            </a:r>
          </a:p>
          <a:p>
            <a:r>
              <a:rPr lang="ru-RU" dirty="0"/>
              <a:t>система маркировки числа и падежа в </a:t>
            </a:r>
            <a:r>
              <a:rPr lang="ru-RU" dirty="0" err="1"/>
              <a:t>нилотских</a:t>
            </a:r>
            <a:r>
              <a:rPr lang="ru-RU" dirty="0"/>
              <a:t> языках (Африка) [</a:t>
            </a:r>
            <a:r>
              <a:rPr lang="ru-RU" dirty="0" err="1"/>
              <a:t>Dimmendaal</a:t>
            </a:r>
            <a:r>
              <a:rPr lang="ru-RU" dirty="0"/>
              <a:t> 1983]. </a:t>
            </a:r>
            <a:endParaRPr lang="en-US" dirty="0"/>
          </a:p>
          <a:p>
            <a:r>
              <a:rPr lang="ru-RU" dirty="0"/>
              <a:t> </a:t>
            </a:r>
            <a:endParaRPr lang="en-US" dirty="0"/>
          </a:p>
          <a:p>
            <a:r>
              <a:rPr lang="ru-RU" dirty="0" smtClean="0"/>
              <a:t>(2) </a:t>
            </a:r>
            <a:r>
              <a:rPr lang="ru-RU" dirty="0"/>
              <a:t>	</a:t>
            </a:r>
            <a:r>
              <a:rPr lang="ru-RU" i="1" dirty="0" err="1"/>
              <a:t>lèi</a:t>
            </a:r>
            <a:r>
              <a:rPr lang="ru-RU" dirty="0"/>
              <a:t> — ‘животное’, </a:t>
            </a:r>
            <a:endParaRPr lang="en-US" dirty="0"/>
          </a:p>
          <a:p>
            <a:pPr marL="457200" lvl="5" indent="0">
              <a:buNone/>
            </a:pPr>
            <a:r>
              <a:rPr lang="ru-RU" sz="3200" i="1" dirty="0" smtClean="0"/>
              <a:t>		</a:t>
            </a:r>
            <a:r>
              <a:rPr lang="ru-RU" sz="3200" i="1" dirty="0" err="1" smtClean="0"/>
              <a:t>léi</a:t>
            </a:r>
            <a:r>
              <a:rPr lang="ru-RU" sz="3200" i="1" dirty="0" smtClean="0"/>
              <a:t> </a:t>
            </a:r>
            <a:r>
              <a:rPr lang="ru-RU" sz="3200" i="1" dirty="0"/>
              <a:t>— </a:t>
            </a:r>
            <a:r>
              <a:rPr lang="ru-RU" sz="3200" dirty="0"/>
              <a:t>‘животные’ </a:t>
            </a:r>
            <a:r>
              <a:rPr lang="ru-RU" sz="3200" i="1" dirty="0"/>
              <a:t>	</a:t>
            </a:r>
            <a:endParaRPr lang="en-US" sz="3200" i="1" dirty="0"/>
          </a:p>
          <a:p>
            <a:pPr>
              <a:lnSpc>
                <a:spcPct val="11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0765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Номер слайда 5"/>
          <p:cNvSpPr>
            <a:spLocks noGrp="1"/>
          </p:cNvSpPr>
          <p:nvPr>
            <p:ph type="sldNum" sz="quarter" idx="11"/>
          </p:nvPr>
        </p:nvSpPr>
        <p:spPr>
          <a:xfrm>
            <a:off x="4165600" y="6248400"/>
            <a:ext cx="38608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fontAlgn="base">
              <a:spcBef>
                <a:spcPct val="0"/>
              </a:spcBef>
              <a:spcAft>
                <a:spcPct val="0"/>
              </a:spcAft>
              <a:buClrTx/>
              <a:buSzTx/>
              <a:buFontTx/>
              <a:buNone/>
            </a:pPr>
            <a:fld id="{C1478281-D484-4E35-8CEF-E65D9D5784E3}" type="slidenum">
              <a:rPr lang="ar-SA" altLang="en-US" sz="1200" smtClean="0">
                <a:latin typeface="Arial" panose="020B0604020202020204" pitchFamily="34" charset="0"/>
              </a:rPr>
              <a:pPr algn="ctr" fontAlgn="base">
                <a:spcBef>
                  <a:spcPct val="0"/>
                </a:spcBef>
                <a:spcAft>
                  <a:spcPct val="0"/>
                </a:spcAft>
                <a:buClrTx/>
                <a:buSzTx/>
                <a:buFontTx/>
                <a:buNone/>
              </a:pPr>
              <a:t>3</a:t>
            </a:fld>
            <a:endParaRPr lang="en-US" altLang="en-US" sz="1200" smtClean="0">
              <a:latin typeface="Arial" panose="020B0604020202020204" pitchFamily="34" charset="0"/>
            </a:endParaRPr>
          </a:p>
        </p:txBody>
      </p:sp>
      <p:sp>
        <p:nvSpPr>
          <p:cNvPr id="396290" name="Rectangle 2"/>
          <p:cNvSpPr>
            <a:spLocks noGrp="1" noChangeArrowheads="1"/>
          </p:cNvSpPr>
          <p:nvPr>
            <p:ph type="title"/>
          </p:nvPr>
        </p:nvSpPr>
        <p:spPr/>
        <p:txBody>
          <a:bodyPr>
            <a:normAutofit/>
          </a:bodyPr>
          <a:lstStyle/>
          <a:p>
            <a:pPr>
              <a:defRPr/>
            </a:pPr>
            <a:r>
              <a:rPr lang="ru-RU" altLang="en-US" dirty="0" smtClean="0"/>
              <a:t>Конечные преобразователи</a:t>
            </a:r>
            <a:endParaRPr lang="en-US" altLang="en-US" dirty="0"/>
          </a:p>
        </p:txBody>
      </p:sp>
      <p:sp>
        <p:nvSpPr>
          <p:cNvPr id="396291" name="Rectangle 3"/>
          <p:cNvSpPr>
            <a:spLocks noGrp="1" noChangeArrowheads="1"/>
          </p:cNvSpPr>
          <p:nvPr>
            <p:ph type="body" idx="1"/>
          </p:nvPr>
        </p:nvSpPr>
        <p:spPr/>
        <p:txBody>
          <a:bodyPr>
            <a:normAutofit lnSpcReduction="10000"/>
          </a:bodyPr>
          <a:lstStyle/>
          <a:p>
            <a:pPr>
              <a:defRPr/>
            </a:pPr>
            <a:r>
              <a:rPr lang="ru-RU" altLang="en-US" sz="2400" dirty="0" smtClean="0"/>
              <a:t>Конечные автоматы </a:t>
            </a:r>
            <a:r>
              <a:rPr lang="en-US" altLang="en-US" sz="2400" dirty="0" smtClean="0"/>
              <a:t>(FSA</a:t>
            </a:r>
            <a:r>
              <a:rPr lang="en-US" altLang="en-US" sz="2400" dirty="0"/>
              <a:t>) </a:t>
            </a:r>
            <a:r>
              <a:rPr lang="ru-RU" altLang="en-US" sz="2400" dirty="0" smtClean="0"/>
              <a:t>для распознавания допустимости словоформы (распознавания словоформы леммы) - </a:t>
            </a:r>
            <a:r>
              <a:rPr lang="ru-RU" altLang="en-US" sz="2400" dirty="0" err="1" smtClean="0"/>
              <a:t>ок</a:t>
            </a:r>
            <a:endParaRPr lang="en-US" altLang="en-US" sz="2400" dirty="0"/>
          </a:p>
          <a:p>
            <a:pPr>
              <a:defRPr/>
            </a:pPr>
            <a:r>
              <a:rPr lang="ru-RU" altLang="en-US" sz="2400" dirty="0" smtClean="0"/>
              <a:t>Как построить анализ словоформы</a:t>
            </a:r>
            <a:r>
              <a:rPr lang="en-US" altLang="en-US" sz="2400" dirty="0" smtClean="0"/>
              <a:t>?</a:t>
            </a:r>
            <a:endParaRPr lang="en-US" altLang="en-US" sz="2400" dirty="0"/>
          </a:p>
          <a:p>
            <a:pPr lvl="1">
              <a:defRPr/>
            </a:pPr>
            <a:r>
              <a:rPr lang="ru-RU" altLang="en-US" sz="2000" dirty="0" smtClean="0"/>
              <a:t>Например, поставить в соответствие словоформе</a:t>
            </a:r>
            <a:r>
              <a:rPr lang="en-US" altLang="en-US" sz="2000" dirty="0" smtClean="0"/>
              <a:t> </a:t>
            </a:r>
            <a:r>
              <a:rPr lang="en-US" altLang="en-US" sz="2000" i="1" dirty="0" smtClean="0"/>
              <a:t>cats</a:t>
            </a:r>
            <a:r>
              <a:rPr lang="ru-RU" altLang="en-US" sz="2000" i="1" dirty="0" smtClean="0"/>
              <a:t> -</a:t>
            </a:r>
            <a:r>
              <a:rPr lang="en-US" altLang="en-US" sz="2000" dirty="0" smtClean="0"/>
              <a:t> </a:t>
            </a:r>
            <a:r>
              <a:rPr lang="en-US" altLang="en-US" sz="2000" i="1" dirty="0" smtClean="0"/>
              <a:t>cat</a:t>
            </a:r>
            <a:r>
              <a:rPr lang="en-US" altLang="en-US" sz="2000" dirty="0" smtClean="0"/>
              <a:t> </a:t>
            </a:r>
            <a:r>
              <a:rPr lang="en-US" altLang="en-US" sz="2000" dirty="0"/>
              <a:t>+ N + </a:t>
            </a:r>
            <a:r>
              <a:rPr lang="en-US" altLang="en-US" sz="2000" dirty="0" smtClean="0"/>
              <a:t>PL</a:t>
            </a:r>
            <a:endParaRPr lang="ru-RU" altLang="en-US" sz="2000" dirty="0" smtClean="0"/>
          </a:p>
          <a:p>
            <a:pPr lvl="1">
              <a:defRPr/>
            </a:pPr>
            <a:endParaRPr lang="en-US" altLang="en-US" sz="2000" dirty="0"/>
          </a:p>
          <a:p>
            <a:pPr>
              <a:defRPr/>
            </a:pPr>
            <a:r>
              <a:rPr lang="ru-RU" altLang="en-US" sz="2400" dirty="0" smtClean="0"/>
              <a:t>Конечные преобразователи</a:t>
            </a:r>
            <a:r>
              <a:rPr lang="en-US" altLang="en-US" sz="2400" dirty="0" smtClean="0"/>
              <a:t> </a:t>
            </a:r>
            <a:r>
              <a:rPr lang="en-US" altLang="en-US" sz="2400" dirty="0"/>
              <a:t>(FST) </a:t>
            </a:r>
            <a:endParaRPr lang="ru-RU" altLang="en-US" sz="2400" dirty="0" smtClean="0"/>
          </a:p>
          <a:p>
            <a:pPr>
              <a:defRPr/>
            </a:pPr>
            <a:r>
              <a:rPr lang="ru-RU" altLang="en-US" sz="2400" dirty="0" smtClean="0"/>
              <a:t>Двухуровневая морфология</a:t>
            </a:r>
            <a:r>
              <a:rPr lang="en-US" altLang="en-US" sz="2400" dirty="0" smtClean="0"/>
              <a:t>:</a:t>
            </a:r>
            <a:endParaRPr lang="en-US" altLang="en-US" sz="2400" dirty="0"/>
          </a:p>
          <a:p>
            <a:pPr lvl="1">
              <a:defRPr/>
            </a:pPr>
            <a:r>
              <a:rPr lang="ru-RU" altLang="en-US" sz="2000" dirty="0" smtClean="0"/>
              <a:t>Лексический уровень (</a:t>
            </a:r>
            <a:r>
              <a:rPr lang="en-US" altLang="en-US" sz="2000" dirty="0" smtClean="0"/>
              <a:t>Lexical level</a:t>
            </a:r>
            <a:r>
              <a:rPr lang="ru-RU" altLang="en-US" sz="2000" dirty="0" smtClean="0"/>
              <a:t>)</a:t>
            </a:r>
            <a:r>
              <a:rPr lang="en-US" altLang="en-US" sz="2000" dirty="0" smtClean="0"/>
              <a:t>: </a:t>
            </a:r>
            <a:r>
              <a:rPr lang="ru-RU" altLang="en-US" sz="2000" dirty="0" smtClean="0"/>
              <a:t>основа + аффиксы (</a:t>
            </a:r>
            <a:r>
              <a:rPr lang="en-US" altLang="en-US" sz="2000" dirty="0" smtClean="0"/>
              <a:t>stem </a:t>
            </a:r>
            <a:r>
              <a:rPr lang="en-US" altLang="en-US" sz="2000" dirty="0"/>
              <a:t>plus </a:t>
            </a:r>
            <a:r>
              <a:rPr lang="en-US" altLang="en-US" sz="2000" dirty="0" smtClean="0"/>
              <a:t>affixes</a:t>
            </a:r>
            <a:r>
              <a:rPr lang="ru-RU" altLang="en-US" sz="2000" dirty="0" smtClean="0"/>
              <a:t>)</a:t>
            </a:r>
            <a:endParaRPr lang="en-US" altLang="en-US" sz="2000" dirty="0"/>
          </a:p>
          <a:p>
            <a:pPr lvl="1">
              <a:defRPr/>
            </a:pPr>
            <a:r>
              <a:rPr lang="ru-RU" altLang="en-US" sz="2000" dirty="0" smtClean="0"/>
              <a:t>Поверхностный уровень (</a:t>
            </a:r>
            <a:r>
              <a:rPr lang="en-US" altLang="en-US" sz="2000" dirty="0" smtClean="0"/>
              <a:t>Surface level</a:t>
            </a:r>
            <a:r>
              <a:rPr lang="ru-RU" altLang="en-US" sz="2000" dirty="0" smtClean="0"/>
              <a:t>)</a:t>
            </a:r>
            <a:r>
              <a:rPr lang="en-US" altLang="en-US" sz="2000" dirty="0" smtClean="0"/>
              <a:t>: </a:t>
            </a:r>
            <a:r>
              <a:rPr lang="ru-RU" altLang="en-US" sz="2000" dirty="0" smtClean="0"/>
              <a:t>реальное написание словоформы (</a:t>
            </a:r>
            <a:r>
              <a:rPr lang="en-US" altLang="en-US" sz="2000" dirty="0" smtClean="0"/>
              <a:t>actual </a:t>
            </a:r>
            <a:r>
              <a:rPr lang="en-US" altLang="en-US" sz="2000" dirty="0"/>
              <a:t>spelling/realization of the </a:t>
            </a:r>
            <a:r>
              <a:rPr lang="en-US" altLang="en-US" sz="2000" dirty="0" smtClean="0"/>
              <a:t>word</a:t>
            </a:r>
            <a:r>
              <a:rPr lang="ru-RU" altLang="en-US" sz="2000" dirty="0" smtClean="0"/>
              <a:t>)</a:t>
            </a:r>
            <a:endParaRPr lang="en-US" altLang="en-US" sz="2000" dirty="0"/>
          </a:p>
          <a:p>
            <a:pPr>
              <a:defRPr/>
            </a:pPr>
            <a:r>
              <a:rPr lang="ru-RU" altLang="en-US" sz="2400" dirty="0" smtClean="0"/>
              <a:t>Для слова</a:t>
            </a:r>
            <a:r>
              <a:rPr lang="ru-RU" altLang="en-US" sz="2400" i="1" dirty="0" smtClean="0"/>
              <a:t> </a:t>
            </a:r>
            <a:r>
              <a:rPr lang="en-US" altLang="en-US" sz="2400" i="1" dirty="0" smtClean="0"/>
              <a:t>cats</a:t>
            </a:r>
            <a:r>
              <a:rPr lang="en-US" altLang="en-US" sz="2400" dirty="0"/>
              <a:t>:</a:t>
            </a:r>
          </a:p>
          <a:p>
            <a:pPr lvl="1">
              <a:defRPr/>
            </a:pPr>
            <a:r>
              <a:rPr lang="en-US" altLang="en-US" sz="2000" dirty="0"/>
              <a:t>c:c  a:a  t:t  </a:t>
            </a:r>
            <a:r>
              <a:rPr lang="el-GR" altLang="en-US" sz="2000" dirty="0"/>
              <a:t>ε</a:t>
            </a:r>
            <a:r>
              <a:rPr lang="en-US" altLang="en-US" sz="2000" dirty="0"/>
              <a:t>:+N  s:+PL</a:t>
            </a:r>
            <a:endParaRPr lang="el-GR" altLang="en-US" sz="2000" dirty="0"/>
          </a:p>
        </p:txBody>
      </p:sp>
      <p:sp>
        <p:nvSpPr>
          <p:cNvPr id="20485" name="Номер слайда 5"/>
          <p:cNvSpPr txBox="1">
            <a:spLocks noGrp="1"/>
          </p:cNvSpPr>
          <p:nvPr/>
        </p:nvSpPr>
        <p:spPr bwMode="auto">
          <a:xfrm>
            <a:off x="7764463" y="5557838"/>
            <a:ext cx="4064000"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eaLnBrk="1" hangingPunct="1">
              <a:spcBef>
                <a:spcPct val="0"/>
              </a:spcBef>
              <a:buClrTx/>
              <a:buSzTx/>
              <a:buFontTx/>
              <a:buNone/>
            </a:pPr>
            <a:r>
              <a:rPr lang="ru-RU" altLang="en-US" sz="1200">
                <a:latin typeface="Arial" panose="020B0604020202020204" pitchFamily="34" charset="0"/>
              </a:rPr>
              <a:t>Слайды заимствованы из презентации</a:t>
            </a:r>
          </a:p>
          <a:p>
            <a:pPr algn="ctr" eaLnBrk="1" hangingPunct="1">
              <a:spcBef>
                <a:spcPct val="0"/>
              </a:spcBef>
              <a:buClrTx/>
              <a:buSzTx/>
              <a:buFontTx/>
              <a:buNone/>
            </a:pPr>
            <a:r>
              <a:rPr lang="en-US" altLang="en-US" sz="1200">
                <a:latin typeface="Arial" panose="020B0604020202020204" pitchFamily="34" charset="0"/>
              </a:rPr>
              <a:t>Heshaam Faili</a:t>
            </a:r>
          </a:p>
          <a:p>
            <a:pPr algn="ctr" eaLnBrk="1" hangingPunct="1">
              <a:spcBef>
                <a:spcPct val="0"/>
              </a:spcBef>
              <a:buClrTx/>
              <a:buSzTx/>
              <a:buFontTx/>
              <a:buNone/>
            </a:pPr>
            <a:r>
              <a:rPr lang="en-US" altLang="en-US" sz="1200">
                <a:latin typeface="Arial" panose="020B0604020202020204" pitchFamily="34" charset="0"/>
              </a:rPr>
              <a:t>University of Tehran</a:t>
            </a:r>
          </a:p>
        </p:txBody>
      </p:sp>
      <p:sp>
        <p:nvSpPr>
          <p:cNvPr id="2" name="Стрелка вниз 1"/>
          <p:cNvSpPr/>
          <p:nvPr/>
        </p:nvSpPr>
        <p:spPr>
          <a:xfrm>
            <a:off x="6162708" y="3208338"/>
            <a:ext cx="393700" cy="4492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30637052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62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629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629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9629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96291">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96291">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96291">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96291">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9629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6291" grpId="0" build="p"/>
      <p:bldP spid="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Группа 14"/>
          <p:cNvGrpSpPr/>
          <p:nvPr/>
        </p:nvGrpSpPr>
        <p:grpSpPr>
          <a:xfrm>
            <a:off x="-68907" y="-62144"/>
            <a:ext cx="12260907" cy="6869555"/>
            <a:chOff x="-68907" y="0"/>
            <a:chExt cx="12260907" cy="6869555"/>
          </a:xfrm>
        </p:grpSpPr>
        <p:grpSp>
          <p:nvGrpSpPr>
            <p:cNvPr id="4" name="Группа 3"/>
            <p:cNvGrpSpPr/>
            <p:nvPr/>
          </p:nvGrpSpPr>
          <p:grpSpPr>
            <a:xfrm>
              <a:off x="-68907" y="0"/>
              <a:ext cx="12260907" cy="6869555"/>
              <a:chOff x="12190" y="-46746"/>
              <a:chExt cx="9218026" cy="6869555"/>
            </a:xfrm>
          </p:grpSpPr>
          <p:grpSp>
            <p:nvGrpSpPr>
              <p:cNvPr id="5" name="Группа 4"/>
              <p:cNvGrpSpPr/>
              <p:nvPr/>
            </p:nvGrpSpPr>
            <p:grpSpPr>
              <a:xfrm>
                <a:off x="12190" y="-46746"/>
                <a:ext cx="9218026" cy="6869555"/>
                <a:chOff x="12190" y="-46746"/>
                <a:chExt cx="9218026" cy="6869555"/>
              </a:xfrm>
            </p:grpSpPr>
            <p:pic>
              <p:nvPicPr>
                <p:cNvPr id="7" name="Picture 2" descr="http://www.hse.ru/pubs/lib/data/access/ram/ticket/79/144196565691ca43a1b8670fb6a227fde3c5e8e9a0/cached-thumb-img.29274.0.252964193739569.jpg"/>
                <p:cNvPicPr>
                  <a:picLocks noChangeAspect="1" noChangeArrowheads="1"/>
                </p:cNvPicPr>
                <p:nvPr/>
              </p:nvPicPr>
              <p:blipFill rotWithShape="1">
                <a:blip r:embed="rId2">
                  <a:duotone>
                    <a:schemeClr val="bg2">
                      <a:shade val="45000"/>
                      <a:satMod val="135000"/>
                    </a:schemeClr>
                    <a:prstClr val="white"/>
                  </a:duotone>
                  <a:extLst>
                    <a:ext uri="{BEBA8EAE-BF5A-486C-A8C5-ECC9F3942E4B}">
                      <a14:imgProps xmlns:a14="http://schemas.microsoft.com/office/drawing/2010/main">
                        <a14:imgLayer r:embed="rId3">
                          <a14:imgEffect>
                            <a14:colorTemperature colorTemp="1500"/>
                          </a14:imgEffect>
                          <a14:imgEffect>
                            <a14:saturation sat="0"/>
                          </a14:imgEffect>
                        </a14:imgLayer>
                      </a14:imgProps>
                    </a:ext>
                    <a:ext uri="{28A0092B-C50C-407E-A947-70E740481C1C}">
                      <a14:useLocalDpi xmlns:a14="http://schemas.microsoft.com/office/drawing/2010/main" val="0"/>
                    </a:ext>
                  </a:extLst>
                </a:blip>
                <a:srcRect b="59214"/>
                <a:stretch/>
              </p:blipFill>
              <p:spPr bwMode="auto">
                <a:xfrm>
                  <a:off x="63996" y="-46746"/>
                  <a:ext cx="9152860" cy="117125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Прямая соединительная линия 7"/>
                <p:cNvCxnSpPr/>
                <p:nvPr/>
              </p:nvCxnSpPr>
              <p:spPr>
                <a:xfrm>
                  <a:off x="12190" y="1152164"/>
                  <a:ext cx="9204666" cy="13490"/>
                </a:xfrm>
                <a:prstGeom prst="line">
                  <a:avLst/>
                </a:prstGeom>
                <a:ln w="76200">
                  <a:solidFill>
                    <a:schemeClr val="bg1">
                      <a:lumMod val="75000"/>
                    </a:schemeClr>
                  </a:solidFill>
                </a:ln>
              </p:spPr>
              <p:style>
                <a:lnRef idx="1">
                  <a:schemeClr val="dk1"/>
                </a:lnRef>
                <a:fillRef idx="0">
                  <a:schemeClr val="dk1"/>
                </a:fillRef>
                <a:effectRef idx="0">
                  <a:schemeClr val="dk1"/>
                </a:effectRef>
                <a:fontRef idx="minor">
                  <a:schemeClr val="tx1"/>
                </a:fontRef>
              </p:style>
            </p:cxnSp>
            <p:grpSp>
              <p:nvGrpSpPr>
                <p:cNvPr id="9" name="Группа 8"/>
                <p:cNvGrpSpPr/>
                <p:nvPr/>
              </p:nvGrpSpPr>
              <p:grpSpPr>
                <a:xfrm>
                  <a:off x="50636" y="6150736"/>
                  <a:ext cx="9179580" cy="672073"/>
                  <a:chOff x="50636" y="6150736"/>
                  <a:chExt cx="9179580" cy="672073"/>
                </a:xfrm>
              </p:grpSpPr>
              <p:sp>
                <p:nvSpPr>
                  <p:cNvPr id="10" name="Прямоугольник 9"/>
                  <p:cNvSpPr/>
                  <p:nvPr/>
                </p:nvSpPr>
                <p:spPr>
                  <a:xfrm>
                    <a:off x="63996" y="6185922"/>
                    <a:ext cx="9166220" cy="636887"/>
                  </a:xfrm>
                  <a:prstGeom prst="rect">
                    <a:avLst/>
                  </a:prstGeom>
                  <a:gradFill flip="none" rotWithShape="1">
                    <a:gsLst>
                      <a:gs pos="0">
                        <a:schemeClr val="bg1">
                          <a:lumMod val="75000"/>
                        </a:schemeClr>
                      </a:gs>
                      <a:gs pos="75000">
                        <a:srgbClr val="DDDDDD"/>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11" name="Прямоугольник 10"/>
                  <p:cNvSpPr/>
                  <p:nvPr/>
                </p:nvSpPr>
                <p:spPr>
                  <a:xfrm>
                    <a:off x="50636" y="6418259"/>
                    <a:ext cx="5279258" cy="307777"/>
                  </a:xfrm>
                  <a:prstGeom prst="rect">
                    <a:avLst/>
                  </a:prstGeom>
                </p:spPr>
                <p:txBody>
                  <a:bodyPr wrap="square">
                    <a:spAutoFit/>
                  </a:bodyPr>
                  <a:lstStyle/>
                  <a:p>
                    <a:pPr algn="ctr"/>
                    <a:endParaRPr lang="ru-RU" sz="1400" kern="0" dirty="0">
                      <a:ln w="6350">
                        <a:solidFill>
                          <a:schemeClr val="tx1"/>
                        </a:solidFill>
                      </a:ln>
                      <a:latin typeface="Times New Roman" panose="02020603050405020304" pitchFamily="18" charset="0"/>
                      <a:cs typeface="Times New Roman" panose="02020603050405020304" pitchFamily="18" charset="0"/>
                    </a:endParaRPr>
                  </a:p>
                </p:txBody>
              </p:sp>
              <p:pic>
                <p:nvPicPr>
                  <p:cNvPr id="12" name="Picture 6" descr="http://www.hse.ru/data/2012/01/19/1263884310/logo_%D1%81_hse_black_e.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21013"/>
                  <a:stretch/>
                </p:blipFill>
                <p:spPr bwMode="auto">
                  <a:xfrm>
                    <a:off x="8529658" y="6150736"/>
                    <a:ext cx="536137" cy="633690"/>
                  </a:xfrm>
                  <a:prstGeom prst="rect">
                    <a:avLst/>
                  </a:prstGeom>
                  <a:noFill/>
                  <a:extLst>
                    <a:ext uri="{909E8E84-426E-40DD-AFC4-6F175D3DCCD1}">
                      <a14:hiddenFill xmlns:a14="http://schemas.microsoft.com/office/drawing/2010/main">
                        <a:solidFill>
                          <a:srgbClr val="FFFFFF"/>
                        </a:solidFill>
                      </a14:hiddenFill>
                    </a:ext>
                  </a:extLst>
                </p:spPr>
              </p:pic>
            </p:grpSp>
          </p:grpSp>
          <p:pic>
            <p:nvPicPr>
              <p:cNvPr id="6" name="Рисунок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996" y="28548"/>
                <a:ext cx="1627684" cy="1096196"/>
              </a:xfrm>
              <a:prstGeom prst="rect">
                <a:avLst/>
              </a:prstGeom>
            </p:spPr>
          </p:pic>
        </p:grpSp>
        <p:sp>
          <p:nvSpPr>
            <p:cNvPr id="13" name="TextBox 12"/>
            <p:cNvSpPr txBox="1"/>
            <p:nvPr/>
          </p:nvSpPr>
          <p:spPr>
            <a:xfrm>
              <a:off x="2308200" y="6273813"/>
              <a:ext cx="8933644" cy="369332"/>
            </a:xfrm>
            <a:prstGeom prst="rect">
              <a:avLst/>
            </a:prstGeom>
            <a:noFill/>
          </p:spPr>
          <p:txBody>
            <a:bodyPr wrap="square" rtlCol="0">
              <a:spAutoFit/>
            </a:bodyPr>
            <a:lstStyle/>
            <a:p>
              <a:endParaRPr lang="en-US" dirty="0">
                <a:latin typeface="Times New Roman" panose="02020603050405020304" pitchFamily="18" charset="0"/>
                <a:cs typeface="Times New Roman" panose="02020603050405020304" pitchFamily="18" charset="0"/>
              </a:endParaRPr>
            </a:p>
          </p:txBody>
        </p:sp>
      </p:grpSp>
      <p:sp>
        <p:nvSpPr>
          <p:cNvPr id="2" name="Заголовок 1"/>
          <p:cNvSpPr>
            <a:spLocks noGrp="1"/>
          </p:cNvSpPr>
          <p:nvPr>
            <p:ph type="title"/>
          </p:nvPr>
        </p:nvSpPr>
        <p:spPr>
          <a:xfrm>
            <a:off x="2133723" y="-101534"/>
            <a:ext cx="9220077" cy="1325563"/>
          </a:xfrm>
        </p:spPr>
        <p:txBody>
          <a:bodyPr/>
          <a:lstStyle/>
          <a:p>
            <a:pPr algn="l"/>
            <a:r>
              <a:rPr lang="ru-RU" dirty="0" err="1" smtClean="0"/>
              <a:t>Неконкатенативная</a:t>
            </a:r>
            <a:r>
              <a:rPr lang="ru-RU" dirty="0" smtClean="0"/>
              <a:t> морфология</a:t>
            </a:r>
            <a:endParaRPr lang="en-US" dirty="0"/>
          </a:p>
        </p:txBody>
      </p:sp>
      <p:sp>
        <p:nvSpPr>
          <p:cNvPr id="3" name="Объект 2"/>
          <p:cNvSpPr>
            <a:spLocks noGrp="1"/>
          </p:cNvSpPr>
          <p:nvPr>
            <p:ph idx="1"/>
          </p:nvPr>
        </p:nvSpPr>
        <p:spPr>
          <a:xfrm>
            <a:off x="838200" y="1472249"/>
            <a:ext cx="10515600" cy="4704714"/>
          </a:xfrm>
        </p:spPr>
        <p:txBody>
          <a:bodyPr>
            <a:normAutofit/>
          </a:bodyPr>
          <a:lstStyle/>
          <a:p>
            <a:pPr marL="0" indent="0">
              <a:buNone/>
            </a:pPr>
            <a:r>
              <a:rPr lang="ru-RU" dirty="0" smtClean="0"/>
              <a:t>Пример 3.</a:t>
            </a:r>
          </a:p>
          <a:p>
            <a:r>
              <a:rPr lang="ru-RU" dirty="0" smtClean="0"/>
              <a:t>Гармония гласных</a:t>
            </a:r>
            <a:r>
              <a:rPr lang="ru-RU" dirty="0"/>
              <a:t> </a:t>
            </a:r>
            <a:endParaRPr lang="en-US" dirty="0"/>
          </a:p>
          <a:p>
            <a:r>
              <a:rPr lang="ru-RU" dirty="0" smtClean="0"/>
              <a:t>(3) </a:t>
            </a:r>
            <a:r>
              <a:rPr lang="ru-RU" dirty="0"/>
              <a:t>	</a:t>
            </a:r>
            <a:r>
              <a:rPr lang="en-US" dirty="0" err="1" smtClean="0"/>
              <a:t>bala</a:t>
            </a:r>
            <a:r>
              <a:rPr lang="en-US" dirty="0" smtClean="0"/>
              <a:t>-</a:t>
            </a:r>
            <a:r>
              <a:rPr lang="en-US" b="1" dirty="0" smtClean="0"/>
              <a:t>lar-</a:t>
            </a:r>
            <a:r>
              <a:rPr lang="en-US" b="1" dirty="0" err="1" smtClean="0"/>
              <a:t>ebez</a:t>
            </a:r>
            <a:r>
              <a:rPr lang="en-US" b="1" dirty="0" smtClean="0"/>
              <a:t>-</a:t>
            </a:r>
            <a:r>
              <a:rPr lang="en-US" b="1" dirty="0" err="1" smtClean="0"/>
              <a:t>ga</a:t>
            </a:r>
            <a:endParaRPr lang="en-US" dirty="0"/>
          </a:p>
          <a:p>
            <a:pPr marL="0" indent="0">
              <a:buNone/>
            </a:pPr>
            <a:r>
              <a:rPr lang="ru-RU" dirty="0" smtClean="0"/>
              <a:t>		ребенок</a:t>
            </a:r>
            <a:r>
              <a:rPr lang="en-US" dirty="0"/>
              <a:t>-PL-1PL-DAT</a:t>
            </a:r>
          </a:p>
          <a:p>
            <a:pPr marL="0" indent="0">
              <a:buNone/>
            </a:pPr>
            <a:r>
              <a:rPr lang="ru-RU" dirty="0"/>
              <a:t>	</a:t>
            </a:r>
            <a:r>
              <a:rPr lang="ru-RU" dirty="0" smtClean="0"/>
              <a:t>	</a:t>
            </a:r>
            <a:r>
              <a:rPr lang="en-US" dirty="0" err="1" smtClean="0"/>
              <a:t>tArAz-</a:t>
            </a:r>
            <a:r>
              <a:rPr lang="en-US" b="1" dirty="0" err="1" smtClean="0"/>
              <a:t>lAr-EbEz-gA</a:t>
            </a:r>
            <a:endParaRPr lang="en-US" dirty="0"/>
          </a:p>
          <a:p>
            <a:pPr marL="0" indent="0">
              <a:buNone/>
            </a:pPr>
            <a:r>
              <a:rPr lang="ru-RU" dirty="0" smtClean="0"/>
              <a:t>		окно</a:t>
            </a:r>
            <a:r>
              <a:rPr lang="en-US" dirty="0"/>
              <a:t>-PL-1PL-DAT	</a:t>
            </a:r>
          </a:p>
          <a:p>
            <a:pPr>
              <a:lnSpc>
                <a:spcPct val="11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8326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Группа 14"/>
          <p:cNvGrpSpPr/>
          <p:nvPr/>
        </p:nvGrpSpPr>
        <p:grpSpPr>
          <a:xfrm>
            <a:off x="-68907" y="-62144"/>
            <a:ext cx="12260907" cy="6869555"/>
            <a:chOff x="-68907" y="0"/>
            <a:chExt cx="12260907" cy="6869555"/>
          </a:xfrm>
        </p:grpSpPr>
        <p:grpSp>
          <p:nvGrpSpPr>
            <p:cNvPr id="4" name="Группа 3"/>
            <p:cNvGrpSpPr/>
            <p:nvPr/>
          </p:nvGrpSpPr>
          <p:grpSpPr>
            <a:xfrm>
              <a:off x="-68907" y="0"/>
              <a:ext cx="12260907" cy="6869555"/>
              <a:chOff x="12190" y="-46746"/>
              <a:chExt cx="9218026" cy="6869555"/>
            </a:xfrm>
          </p:grpSpPr>
          <p:grpSp>
            <p:nvGrpSpPr>
              <p:cNvPr id="5" name="Группа 4"/>
              <p:cNvGrpSpPr/>
              <p:nvPr/>
            </p:nvGrpSpPr>
            <p:grpSpPr>
              <a:xfrm>
                <a:off x="12190" y="-46746"/>
                <a:ext cx="9218026" cy="6869555"/>
                <a:chOff x="12190" y="-46746"/>
                <a:chExt cx="9218026" cy="6869555"/>
              </a:xfrm>
            </p:grpSpPr>
            <p:pic>
              <p:nvPicPr>
                <p:cNvPr id="7" name="Picture 2" descr="http://www.hse.ru/pubs/lib/data/access/ram/ticket/79/144196565691ca43a1b8670fb6a227fde3c5e8e9a0/cached-thumb-img.29274.0.252964193739569.jpg"/>
                <p:cNvPicPr>
                  <a:picLocks noChangeAspect="1" noChangeArrowheads="1"/>
                </p:cNvPicPr>
                <p:nvPr/>
              </p:nvPicPr>
              <p:blipFill rotWithShape="1">
                <a:blip r:embed="rId2">
                  <a:duotone>
                    <a:schemeClr val="bg2">
                      <a:shade val="45000"/>
                      <a:satMod val="135000"/>
                    </a:schemeClr>
                    <a:prstClr val="white"/>
                  </a:duotone>
                  <a:extLst>
                    <a:ext uri="{BEBA8EAE-BF5A-486C-A8C5-ECC9F3942E4B}">
                      <a14:imgProps xmlns:a14="http://schemas.microsoft.com/office/drawing/2010/main">
                        <a14:imgLayer r:embed="rId3">
                          <a14:imgEffect>
                            <a14:colorTemperature colorTemp="1500"/>
                          </a14:imgEffect>
                          <a14:imgEffect>
                            <a14:saturation sat="0"/>
                          </a14:imgEffect>
                        </a14:imgLayer>
                      </a14:imgProps>
                    </a:ext>
                    <a:ext uri="{28A0092B-C50C-407E-A947-70E740481C1C}">
                      <a14:useLocalDpi xmlns:a14="http://schemas.microsoft.com/office/drawing/2010/main" val="0"/>
                    </a:ext>
                  </a:extLst>
                </a:blip>
                <a:srcRect b="59214"/>
                <a:stretch/>
              </p:blipFill>
              <p:spPr bwMode="auto">
                <a:xfrm>
                  <a:off x="63996" y="-46746"/>
                  <a:ext cx="9152860" cy="117125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Прямая соединительная линия 7"/>
                <p:cNvCxnSpPr/>
                <p:nvPr/>
              </p:nvCxnSpPr>
              <p:spPr>
                <a:xfrm>
                  <a:off x="12190" y="1152164"/>
                  <a:ext cx="9204666" cy="13490"/>
                </a:xfrm>
                <a:prstGeom prst="line">
                  <a:avLst/>
                </a:prstGeom>
                <a:ln w="76200">
                  <a:solidFill>
                    <a:schemeClr val="bg1">
                      <a:lumMod val="75000"/>
                    </a:schemeClr>
                  </a:solidFill>
                </a:ln>
              </p:spPr>
              <p:style>
                <a:lnRef idx="1">
                  <a:schemeClr val="dk1"/>
                </a:lnRef>
                <a:fillRef idx="0">
                  <a:schemeClr val="dk1"/>
                </a:fillRef>
                <a:effectRef idx="0">
                  <a:schemeClr val="dk1"/>
                </a:effectRef>
                <a:fontRef idx="minor">
                  <a:schemeClr val="tx1"/>
                </a:fontRef>
              </p:style>
            </p:cxnSp>
            <p:grpSp>
              <p:nvGrpSpPr>
                <p:cNvPr id="9" name="Группа 8"/>
                <p:cNvGrpSpPr/>
                <p:nvPr/>
              </p:nvGrpSpPr>
              <p:grpSpPr>
                <a:xfrm>
                  <a:off x="50636" y="6150736"/>
                  <a:ext cx="9179580" cy="672073"/>
                  <a:chOff x="50636" y="6150736"/>
                  <a:chExt cx="9179580" cy="672073"/>
                </a:xfrm>
              </p:grpSpPr>
              <p:sp>
                <p:nvSpPr>
                  <p:cNvPr id="10" name="Прямоугольник 9"/>
                  <p:cNvSpPr/>
                  <p:nvPr/>
                </p:nvSpPr>
                <p:spPr>
                  <a:xfrm>
                    <a:off x="63996" y="6185922"/>
                    <a:ext cx="9166220" cy="636887"/>
                  </a:xfrm>
                  <a:prstGeom prst="rect">
                    <a:avLst/>
                  </a:prstGeom>
                  <a:gradFill flip="none" rotWithShape="1">
                    <a:gsLst>
                      <a:gs pos="0">
                        <a:schemeClr val="bg1">
                          <a:lumMod val="75000"/>
                        </a:schemeClr>
                      </a:gs>
                      <a:gs pos="75000">
                        <a:srgbClr val="DDDDDD"/>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11" name="Прямоугольник 10"/>
                  <p:cNvSpPr/>
                  <p:nvPr/>
                </p:nvSpPr>
                <p:spPr>
                  <a:xfrm>
                    <a:off x="50636" y="6418259"/>
                    <a:ext cx="5279258" cy="307777"/>
                  </a:xfrm>
                  <a:prstGeom prst="rect">
                    <a:avLst/>
                  </a:prstGeom>
                </p:spPr>
                <p:txBody>
                  <a:bodyPr wrap="square">
                    <a:spAutoFit/>
                  </a:bodyPr>
                  <a:lstStyle/>
                  <a:p>
                    <a:pPr algn="ctr"/>
                    <a:endParaRPr lang="ru-RU" sz="1400" kern="0" dirty="0">
                      <a:ln w="6350">
                        <a:solidFill>
                          <a:schemeClr val="tx1"/>
                        </a:solidFill>
                      </a:ln>
                      <a:latin typeface="Times New Roman" panose="02020603050405020304" pitchFamily="18" charset="0"/>
                      <a:cs typeface="Times New Roman" panose="02020603050405020304" pitchFamily="18" charset="0"/>
                    </a:endParaRPr>
                  </a:p>
                </p:txBody>
              </p:sp>
              <p:pic>
                <p:nvPicPr>
                  <p:cNvPr id="12" name="Picture 6" descr="http://www.hse.ru/data/2012/01/19/1263884310/logo_%D1%81_hse_black_e.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21013"/>
                  <a:stretch/>
                </p:blipFill>
                <p:spPr bwMode="auto">
                  <a:xfrm>
                    <a:off x="8529658" y="6150736"/>
                    <a:ext cx="536137" cy="633690"/>
                  </a:xfrm>
                  <a:prstGeom prst="rect">
                    <a:avLst/>
                  </a:prstGeom>
                  <a:noFill/>
                  <a:extLst>
                    <a:ext uri="{909E8E84-426E-40DD-AFC4-6F175D3DCCD1}">
                      <a14:hiddenFill xmlns:a14="http://schemas.microsoft.com/office/drawing/2010/main">
                        <a:solidFill>
                          <a:srgbClr val="FFFFFF"/>
                        </a:solidFill>
                      </a14:hiddenFill>
                    </a:ext>
                  </a:extLst>
                </p:spPr>
              </p:pic>
            </p:grpSp>
          </p:grpSp>
          <p:pic>
            <p:nvPicPr>
              <p:cNvPr id="6" name="Рисунок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996" y="28548"/>
                <a:ext cx="1627684" cy="1096196"/>
              </a:xfrm>
              <a:prstGeom prst="rect">
                <a:avLst/>
              </a:prstGeom>
            </p:spPr>
          </p:pic>
        </p:grpSp>
        <p:sp>
          <p:nvSpPr>
            <p:cNvPr id="13" name="TextBox 12"/>
            <p:cNvSpPr txBox="1"/>
            <p:nvPr/>
          </p:nvSpPr>
          <p:spPr>
            <a:xfrm>
              <a:off x="2308200" y="6273813"/>
              <a:ext cx="8933644" cy="369332"/>
            </a:xfrm>
            <a:prstGeom prst="rect">
              <a:avLst/>
            </a:prstGeom>
            <a:noFill/>
          </p:spPr>
          <p:txBody>
            <a:bodyPr wrap="square" rtlCol="0">
              <a:spAutoFit/>
            </a:bodyPr>
            <a:lstStyle/>
            <a:p>
              <a:endParaRPr lang="en-US" dirty="0">
                <a:latin typeface="Times New Roman" panose="02020603050405020304" pitchFamily="18" charset="0"/>
                <a:cs typeface="Times New Roman" panose="02020603050405020304" pitchFamily="18" charset="0"/>
              </a:endParaRPr>
            </a:p>
          </p:txBody>
        </p:sp>
      </p:grpSp>
      <p:sp>
        <p:nvSpPr>
          <p:cNvPr id="2" name="Заголовок 1"/>
          <p:cNvSpPr>
            <a:spLocks noGrp="1"/>
          </p:cNvSpPr>
          <p:nvPr>
            <p:ph type="title"/>
          </p:nvPr>
        </p:nvSpPr>
        <p:spPr>
          <a:xfrm>
            <a:off x="2133723" y="-101534"/>
            <a:ext cx="9220077" cy="1325563"/>
          </a:xfrm>
        </p:spPr>
        <p:txBody>
          <a:bodyPr/>
          <a:lstStyle/>
          <a:p>
            <a:pPr algn="l"/>
            <a:r>
              <a:rPr lang="ru-RU" dirty="0" smtClean="0"/>
              <a:t>Пример: сингармонизм</a:t>
            </a:r>
            <a:endParaRPr lang="en-US" dirty="0"/>
          </a:p>
        </p:txBody>
      </p:sp>
      <p:sp>
        <p:nvSpPr>
          <p:cNvPr id="3" name="Объект 2"/>
          <p:cNvSpPr>
            <a:spLocks noGrp="1"/>
          </p:cNvSpPr>
          <p:nvPr>
            <p:ph idx="1"/>
          </p:nvPr>
        </p:nvSpPr>
        <p:spPr>
          <a:xfrm>
            <a:off x="838200" y="1472249"/>
            <a:ext cx="10515600" cy="4704714"/>
          </a:xfrm>
        </p:spPr>
        <p:txBody>
          <a:bodyPr>
            <a:normAutofit/>
          </a:bodyPr>
          <a:lstStyle/>
          <a:p>
            <a:pPr>
              <a:lnSpc>
                <a:spcPct val="110000"/>
              </a:lnSpc>
            </a:pPr>
            <a:r>
              <a:rPr lang="ru-RU" altLang="en-US" dirty="0">
                <a:latin typeface="Palatino Linotype" panose="02040502050505030304" pitchFamily="18" charset="0"/>
                <a:ea typeface="Times New Roman" panose="02020603050405020304" pitchFamily="18" charset="0"/>
                <a:cs typeface="Arial" panose="020B0604020202020204" pitchFamily="34" charset="0"/>
              </a:rPr>
              <a:t>В</a:t>
            </a:r>
            <a:r>
              <a:rPr lang="ru-RU" altLang="en-US" dirty="0" smtClean="0">
                <a:latin typeface="Palatino Linotype" panose="02040502050505030304" pitchFamily="18" charset="0"/>
                <a:ea typeface="Times New Roman" panose="02020603050405020304" pitchFamily="18" charset="0"/>
                <a:cs typeface="Arial" panose="020B0604020202020204" pitchFamily="34" charset="0"/>
              </a:rPr>
              <a:t>окалическая </a:t>
            </a:r>
            <a:r>
              <a:rPr lang="ru-RU" altLang="en-US" dirty="0">
                <a:latin typeface="Palatino Linotype" panose="02040502050505030304" pitchFamily="18" charset="0"/>
                <a:ea typeface="Times New Roman" panose="02020603050405020304" pitchFamily="18" charset="0"/>
                <a:cs typeface="Arial" panose="020B0604020202020204" pitchFamily="34" charset="0"/>
              </a:rPr>
              <a:t>система </a:t>
            </a:r>
            <a:r>
              <a:rPr lang="ru-RU" altLang="en-US" dirty="0" err="1">
                <a:latin typeface="Palatino Linotype" panose="02040502050505030304" pitchFamily="18" charset="0"/>
                <a:ea typeface="Times New Roman" panose="02020603050405020304" pitchFamily="18" charset="0"/>
                <a:cs typeface="Arial" panose="020B0604020202020204" pitchFamily="34" charset="0"/>
              </a:rPr>
              <a:t>мишарского</a:t>
            </a:r>
            <a:r>
              <a:rPr lang="ru-RU" altLang="en-US" dirty="0">
                <a:latin typeface="Palatino Linotype" panose="02040502050505030304" pitchFamily="18" charset="0"/>
                <a:ea typeface="Times New Roman" panose="02020603050405020304" pitchFamily="18" charset="0"/>
                <a:cs typeface="Arial" panose="020B0604020202020204" pitchFamily="34" charset="0"/>
              </a:rPr>
              <a:t> диалекта. </a:t>
            </a:r>
            <a:endParaRPr lang="ru-RU" altLang="en-US" sz="4400" dirty="0">
              <a:latin typeface="Arial" panose="020B0604020202020204" pitchFamily="34" charset="0"/>
            </a:endParaRPr>
          </a:p>
          <a:p>
            <a:pPr>
              <a:lnSpc>
                <a:spcPct val="110000"/>
              </a:lnSpc>
            </a:pPr>
            <a:endParaRPr lang="en-US" dirty="0">
              <a:latin typeface="Times New Roman" panose="02020603050405020304" pitchFamily="18" charset="0"/>
              <a:cs typeface="Times New Roman" panose="02020603050405020304" pitchFamily="18" charset="0"/>
            </a:endParaRPr>
          </a:p>
        </p:txBody>
      </p:sp>
      <p:graphicFrame>
        <p:nvGraphicFramePr>
          <p:cNvPr id="14" name="Таблица 13"/>
          <p:cNvGraphicFramePr>
            <a:graphicFrameLocks noGrp="1"/>
          </p:cNvGraphicFramePr>
          <p:nvPr>
            <p:extLst/>
          </p:nvPr>
        </p:nvGraphicFramePr>
        <p:xfrm>
          <a:off x="838200" y="2343972"/>
          <a:ext cx="10403644" cy="2743200"/>
        </p:xfrm>
        <a:graphic>
          <a:graphicData uri="http://schemas.openxmlformats.org/drawingml/2006/table">
            <a:tbl>
              <a:tblPr firstRow="1" firstCol="1" lastRow="1" lastCol="1" bandRow="1" bandCol="1">
                <a:tableStyleId>{5C22544A-7EE6-4342-B048-85BDC9FD1C3A}</a:tableStyleId>
              </a:tblPr>
              <a:tblGrid>
                <a:gridCol w="2662238">
                  <a:extLst>
                    <a:ext uri="{9D8B030D-6E8A-4147-A177-3AD203B41FA5}">
                      <a16:colId xmlns:a16="http://schemas.microsoft.com/office/drawing/2014/main" val="20000"/>
                    </a:ext>
                  </a:extLst>
                </a:gridCol>
                <a:gridCol w="2248265">
                  <a:extLst>
                    <a:ext uri="{9D8B030D-6E8A-4147-A177-3AD203B41FA5}">
                      <a16:colId xmlns:a16="http://schemas.microsoft.com/office/drawing/2014/main" val="20001"/>
                    </a:ext>
                  </a:extLst>
                </a:gridCol>
                <a:gridCol w="1737947">
                  <a:extLst>
                    <a:ext uri="{9D8B030D-6E8A-4147-A177-3AD203B41FA5}">
                      <a16:colId xmlns:a16="http://schemas.microsoft.com/office/drawing/2014/main" val="20002"/>
                    </a:ext>
                  </a:extLst>
                </a:gridCol>
                <a:gridCol w="1981553">
                  <a:extLst>
                    <a:ext uri="{9D8B030D-6E8A-4147-A177-3AD203B41FA5}">
                      <a16:colId xmlns:a16="http://schemas.microsoft.com/office/drawing/2014/main" val="20003"/>
                    </a:ext>
                  </a:extLst>
                </a:gridCol>
                <a:gridCol w="1773641">
                  <a:extLst>
                    <a:ext uri="{9D8B030D-6E8A-4147-A177-3AD203B41FA5}">
                      <a16:colId xmlns:a16="http://schemas.microsoft.com/office/drawing/2014/main" val="20004"/>
                    </a:ext>
                  </a:extLst>
                </a:gridCol>
              </a:tblGrid>
              <a:tr h="0">
                <a:tc rowSpan="2">
                  <a:txBody>
                    <a:bodyPr/>
                    <a:lstStyle/>
                    <a:p>
                      <a:pPr algn="ctr">
                        <a:lnSpc>
                          <a:spcPct val="150000"/>
                        </a:lnSpc>
                        <a:spcAft>
                          <a:spcPts val="0"/>
                        </a:spcAft>
                      </a:pPr>
                      <a:r>
                        <a:rPr lang="ru-RU" sz="2400" dirty="0">
                          <a:effectLst/>
                        </a:rPr>
                        <a:t> </a:t>
                      </a:r>
                      <a:endParaRPr lang="en-US" sz="2400" dirty="0">
                        <a:effectLst/>
                        <a:latin typeface="Times New Roman" panose="02020603050405020304" pitchFamily="18" charset="0"/>
                        <a:ea typeface="Times New Roman" panose="02020603050405020304" pitchFamily="18" charset="0"/>
                      </a:endParaRPr>
                    </a:p>
                  </a:txBody>
                  <a:tcPr marL="68580" marR="68580" marT="0" marB="0">
                    <a:lnB w="12700" cap="flat" cmpd="sng" algn="ctr">
                      <a:solidFill>
                        <a:schemeClr val="tx1"/>
                      </a:solidFill>
                      <a:prstDash val="solid"/>
                      <a:round/>
                      <a:headEnd type="none" w="med" len="med"/>
                      <a:tailEnd type="none" w="med" len="med"/>
                    </a:lnB>
                  </a:tcPr>
                </a:tc>
                <a:tc gridSpan="2">
                  <a:txBody>
                    <a:bodyPr/>
                    <a:lstStyle/>
                    <a:p>
                      <a:pPr algn="ctr">
                        <a:lnSpc>
                          <a:spcPct val="150000"/>
                        </a:lnSpc>
                        <a:spcAft>
                          <a:spcPts val="0"/>
                        </a:spcAft>
                      </a:pPr>
                      <a:r>
                        <a:rPr lang="ru-RU" sz="2400" dirty="0">
                          <a:effectLst/>
                        </a:rPr>
                        <a:t>Передний ряд</a:t>
                      </a:r>
                      <a:endParaRPr lang="en-US" sz="2400" dirty="0">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en-US"/>
                    </a:p>
                  </a:txBody>
                  <a:tcPr/>
                </a:tc>
                <a:tc gridSpan="2">
                  <a:txBody>
                    <a:bodyPr/>
                    <a:lstStyle/>
                    <a:p>
                      <a:pPr algn="ctr">
                        <a:lnSpc>
                          <a:spcPct val="150000"/>
                        </a:lnSpc>
                        <a:spcAft>
                          <a:spcPts val="0"/>
                        </a:spcAft>
                      </a:pPr>
                      <a:r>
                        <a:rPr lang="ru-RU" sz="2400" dirty="0">
                          <a:effectLst/>
                        </a:rPr>
                        <a:t>Задний ряд</a:t>
                      </a:r>
                      <a:endParaRPr lang="en-US" sz="2400" dirty="0">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10000"/>
                  </a:ext>
                </a:extLst>
              </a:tr>
              <a:tr h="393700">
                <a:tc vMerge="1">
                  <a:txBody>
                    <a:bodyPr/>
                    <a:lstStyle/>
                    <a:p>
                      <a:endParaRPr lang="en-US"/>
                    </a:p>
                  </a:txBody>
                  <a:tcPr/>
                </a:tc>
                <a:tc>
                  <a:txBody>
                    <a:bodyPr/>
                    <a:lstStyle/>
                    <a:p>
                      <a:pPr>
                        <a:lnSpc>
                          <a:spcPct val="150000"/>
                        </a:lnSpc>
                        <a:spcAft>
                          <a:spcPts val="0"/>
                        </a:spcAft>
                      </a:pPr>
                      <a:r>
                        <a:rPr lang="ru-RU" sz="2400">
                          <a:effectLst/>
                        </a:rPr>
                        <a:t>неогубленные</a:t>
                      </a:r>
                      <a:endParaRPr lang="en-US" sz="2400">
                        <a:effectLst/>
                        <a:latin typeface="Times New Roman" panose="02020603050405020304" pitchFamily="18" charset="0"/>
                        <a:ea typeface="Times New Roman" panose="02020603050405020304" pitchFamily="18" charset="0"/>
                      </a:endParaRPr>
                    </a:p>
                  </a:txBody>
                  <a:tcPr marL="68580" marR="68580" marT="0" marB="0">
                    <a:lnB w="12700" cap="flat" cmpd="sng" algn="ctr">
                      <a:solidFill>
                        <a:schemeClr val="tx1"/>
                      </a:solidFill>
                      <a:prstDash val="solid"/>
                      <a:round/>
                      <a:headEnd type="none" w="med" len="med"/>
                      <a:tailEnd type="none" w="med" len="med"/>
                    </a:lnB>
                  </a:tcPr>
                </a:tc>
                <a:tc>
                  <a:txBody>
                    <a:bodyPr/>
                    <a:lstStyle/>
                    <a:p>
                      <a:pPr>
                        <a:lnSpc>
                          <a:spcPct val="150000"/>
                        </a:lnSpc>
                        <a:spcAft>
                          <a:spcPts val="0"/>
                        </a:spcAft>
                      </a:pPr>
                      <a:r>
                        <a:rPr lang="ru-RU" sz="2400">
                          <a:effectLst/>
                        </a:rPr>
                        <a:t>огубленные</a:t>
                      </a:r>
                      <a:endParaRPr lang="en-US" sz="2400">
                        <a:effectLst/>
                        <a:latin typeface="Times New Roman" panose="02020603050405020304" pitchFamily="18" charset="0"/>
                        <a:ea typeface="Times New Roman" panose="02020603050405020304" pitchFamily="18" charset="0"/>
                      </a:endParaRPr>
                    </a:p>
                  </a:txBody>
                  <a:tcPr marL="68580" marR="68580" marT="0" marB="0">
                    <a:lnB w="12700" cap="flat" cmpd="sng" algn="ctr">
                      <a:solidFill>
                        <a:schemeClr val="tx1"/>
                      </a:solidFill>
                      <a:prstDash val="solid"/>
                      <a:round/>
                      <a:headEnd type="none" w="med" len="med"/>
                      <a:tailEnd type="none" w="med" len="med"/>
                    </a:lnB>
                  </a:tcPr>
                </a:tc>
                <a:tc>
                  <a:txBody>
                    <a:bodyPr/>
                    <a:lstStyle/>
                    <a:p>
                      <a:pPr>
                        <a:lnSpc>
                          <a:spcPct val="150000"/>
                        </a:lnSpc>
                        <a:spcAft>
                          <a:spcPts val="0"/>
                        </a:spcAft>
                      </a:pPr>
                      <a:r>
                        <a:rPr lang="ru-RU" sz="2400">
                          <a:effectLst/>
                        </a:rPr>
                        <a:t>неогубленные</a:t>
                      </a:r>
                      <a:endParaRPr lang="en-US" sz="2400">
                        <a:effectLst/>
                        <a:latin typeface="Times New Roman" panose="02020603050405020304" pitchFamily="18" charset="0"/>
                        <a:ea typeface="Times New Roman" panose="02020603050405020304" pitchFamily="18" charset="0"/>
                      </a:endParaRPr>
                    </a:p>
                  </a:txBody>
                  <a:tcPr marL="68580" marR="68580" marT="0" marB="0">
                    <a:lnB w="12700" cap="flat" cmpd="sng" algn="ctr">
                      <a:solidFill>
                        <a:schemeClr val="tx1"/>
                      </a:solidFill>
                      <a:prstDash val="solid"/>
                      <a:round/>
                      <a:headEnd type="none" w="med" len="med"/>
                      <a:tailEnd type="none" w="med" len="med"/>
                    </a:lnB>
                  </a:tcPr>
                </a:tc>
                <a:tc>
                  <a:txBody>
                    <a:bodyPr/>
                    <a:lstStyle/>
                    <a:p>
                      <a:pPr>
                        <a:lnSpc>
                          <a:spcPct val="150000"/>
                        </a:lnSpc>
                        <a:spcAft>
                          <a:spcPts val="0"/>
                        </a:spcAft>
                      </a:pPr>
                      <a:r>
                        <a:rPr lang="ru-RU" sz="2400" dirty="0" err="1">
                          <a:effectLst/>
                        </a:rPr>
                        <a:t>огубленные</a:t>
                      </a:r>
                      <a:endParaRPr lang="en-US" sz="2400" dirty="0">
                        <a:effectLst/>
                        <a:latin typeface="Times New Roman" panose="02020603050405020304" pitchFamily="18" charset="0"/>
                        <a:ea typeface="Times New Roman" panose="02020603050405020304" pitchFamily="18" charset="0"/>
                      </a:endParaRPr>
                    </a:p>
                  </a:txBody>
                  <a:tcPr marL="68580" marR="68580" marT="0" marB="0">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93700">
                <a:tc>
                  <a:txBody>
                    <a:bodyPr/>
                    <a:lstStyle/>
                    <a:p>
                      <a:pPr algn="ctr">
                        <a:lnSpc>
                          <a:spcPct val="150000"/>
                        </a:lnSpc>
                        <a:spcAft>
                          <a:spcPts val="0"/>
                        </a:spcAft>
                      </a:pPr>
                      <a:r>
                        <a:rPr lang="ru-RU" sz="2400" dirty="0">
                          <a:effectLst/>
                        </a:rPr>
                        <a:t>верхний подъем</a:t>
                      </a:r>
                      <a:endParaRPr lang="en-US" sz="2400" dirty="0">
                        <a:effectLst/>
                      </a:endParaRPr>
                    </a:p>
                    <a:p>
                      <a:pPr algn="ctr">
                        <a:lnSpc>
                          <a:spcPct val="150000"/>
                        </a:lnSpc>
                        <a:spcAft>
                          <a:spcPts val="0"/>
                        </a:spcAft>
                      </a:pPr>
                      <a:r>
                        <a:rPr lang="ru-RU" sz="2400" dirty="0">
                          <a:effectLst/>
                        </a:rPr>
                        <a:t>средний подъем</a:t>
                      </a:r>
                      <a:endParaRPr lang="en-US" sz="2400" dirty="0">
                        <a:effectLst/>
                      </a:endParaRPr>
                    </a:p>
                    <a:p>
                      <a:pPr algn="ctr">
                        <a:lnSpc>
                          <a:spcPct val="150000"/>
                        </a:lnSpc>
                        <a:spcAft>
                          <a:spcPts val="0"/>
                        </a:spcAft>
                      </a:pPr>
                      <a:r>
                        <a:rPr lang="ru-RU" sz="2400" dirty="0">
                          <a:effectLst/>
                        </a:rPr>
                        <a:t>нижний подъем</a:t>
                      </a:r>
                      <a:endParaRPr lang="en-US" sz="24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Aft>
                          <a:spcPts val="0"/>
                        </a:spcAft>
                      </a:pPr>
                      <a:r>
                        <a:rPr lang="en-US" sz="2400" dirty="0">
                          <a:effectLst/>
                        </a:rPr>
                        <a:t>I</a:t>
                      </a:r>
                    </a:p>
                    <a:p>
                      <a:pPr algn="ctr">
                        <a:lnSpc>
                          <a:spcPct val="150000"/>
                        </a:lnSpc>
                        <a:spcAft>
                          <a:spcPts val="0"/>
                        </a:spcAft>
                      </a:pPr>
                      <a:r>
                        <a:rPr lang="en-US" sz="2400" dirty="0">
                          <a:effectLst/>
                        </a:rPr>
                        <a:t>E </a:t>
                      </a:r>
                    </a:p>
                    <a:p>
                      <a:pPr algn="ctr">
                        <a:lnSpc>
                          <a:spcPct val="150000"/>
                        </a:lnSpc>
                        <a:spcAft>
                          <a:spcPts val="0"/>
                        </a:spcAft>
                      </a:pPr>
                      <a:r>
                        <a:rPr lang="en-US" sz="2400" dirty="0">
                          <a:effectLst/>
                        </a:rPr>
                        <a:t>A</a:t>
                      </a:r>
                      <a:endParaRPr lang="en-US" sz="24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Aft>
                          <a:spcPts val="0"/>
                        </a:spcAft>
                      </a:pPr>
                      <a:r>
                        <a:rPr lang="en-US" sz="2400" dirty="0" smtClean="0">
                          <a:effectLst/>
                        </a:rPr>
                        <a:t>U</a:t>
                      </a:r>
                      <a:endParaRPr lang="en-US" sz="24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Aft>
                          <a:spcPts val="0"/>
                        </a:spcAft>
                      </a:pPr>
                      <a:r>
                        <a:rPr lang="en-US" sz="2400">
                          <a:effectLst/>
                        </a:rPr>
                        <a:t>ej </a:t>
                      </a:r>
                    </a:p>
                    <a:p>
                      <a:pPr algn="ctr">
                        <a:lnSpc>
                          <a:spcPct val="150000"/>
                        </a:lnSpc>
                        <a:spcAft>
                          <a:spcPts val="0"/>
                        </a:spcAft>
                      </a:pPr>
                      <a:r>
                        <a:rPr lang="en-US" sz="2400">
                          <a:effectLst/>
                        </a:rPr>
                        <a:t>e</a:t>
                      </a:r>
                    </a:p>
                    <a:p>
                      <a:pPr algn="ctr">
                        <a:lnSpc>
                          <a:spcPct val="150000"/>
                        </a:lnSpc>
                        <a:spcAft>
                          <a:spcPts val="0"/>
                        </a:spcAft>
                      </a:pPr>
                      <a:r>
                        <a:rPr lang="en-US" sz="2400">
                          <a:effectLst/>
                        </a:rPr>
                        <a:t>a</a:t>
                      </a:r>
                      <a:endParaRPr lang="en-US" sz="24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Aft>
                          <a:spcPts val="0"/>
                        </a:spcAft>
                      </a:pPr>
                      <a:r>
                        <a:rPr lang="en-US" sz="2400" dirty="0">
                          <a:effectLst/>
                        </a:rPr>
                        <a:t>u</a:t>
                      </a:r>
                      <a:endParaRPr lang="en-US" sz="24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159035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Группа 14"/>
          <p:cNvGrpSpPr/>
          <p:nvPr/>
        </p:nvGrpSpPr>
        <p:grpSpPr>
          <a:xfrm>
            <a:off x="-68907" y="-62144"/>
            <a:ext cx="12260907" cy="6869555"/>
            <a:chOff x="-68907" y="0"/>
            <a:chExt cx="12260907" cy="6869555"/>
          </a:xfrm>
        </p:grpSpPr>
        <p:grpSp>
          <p:nvGrpSpPr>
            <p:cNvPr id="4" name="Группа 3"/>
            <p:cNvGrpSpPr/>
            <p:nvPr/>
          </p:nvGrpSpPr>
          <p:grpSpPr>
            <a:xfrm>
              <a:off x="-68907" y="0"/>
              <a:ext cx="12260907" cy="6869555"/>
              <a:chOff x="12190" y="-46746"/>
              <a:chExt cx="9218026" cy="6869555"/>
            </a:xfrm>
          </p:grpSpPr>
          <p:grpSp>
            <p:nvGrpSpPr>
              <p:cNvPr id="5" name="Группа 4"/>
              <p:cNvGrpSpPr/>
              <p:nvPr/>
            </p:nvGrpSpPr>
            <p:grpSpPr>
              <a:xfrm>
                <a:off x="12190" y="-46746"/>
                <a:ext cx="9218026" cy="6869555"/>
                <a:chOff x="12190" y="-46746"/>
                <a:chExt cx="9218026" cy="6869555"/>
              </a:xfrm>
            </p:grpSpPr>
            <p:pic>
              <p:nvPicPr>
                <p:cNvPr id="7" name="Picture 2" descr="http://www.hse.ru/pubs/lib/data/access/ram/ticket/79/144196565691ca43a1b8670fb6a227fde3c5e8e9a0/cached-thumb-img.29274.0.252964193739569.jpg"/>
                <p:cNvPicPr>
                  <a:picLocks noChangeAspect="1" noChangeArrowheads="1"/>
                </p:cNvPicPr>
                <p:nvPr/>
              </p:nvPicPr>
              <p:blipFill rotWithShape="1">
                <a:blip r:embed="rId2">
                  <a:duotone>
                    <a:schemeClr val="bg2">
                      <a:shade val="45000"/>
                      <a:satMod val="135000"/>
                    </a:schemeClr>
                    <a:prstClr val="white"/>
                  </a:duotone>
                  <a:extLst>
                    <a:ext uri="{BEBA8EAE-BF5A-486C-A8C5-ECC9F3942E4B}">
                      <a14:imgProps xmlns:a14="http://schemas.microsoft.com/office/drawing/2010/main">
                        <a14:imgLayer r:embed="rId3">
                          <a14:imgEffect>
                            <a14:colorTemperature colorTemp="1500"/>
                          </a14:imgEffect>
                          <a14:imgEffect>
                            <a14:saturation sat="0"/>
                          </a14:imgEffect>
                        </a14:imgLayer>
                      </a14:imgProps>
                    </a:ext>
                    <a:ext uri="{28A0092B-C50C-407E-A947-70E740481C1C}">
                      <a14:useLocalDpi xmlns:a14="http://schemas.microsoft.com/office/drawing/2010/main" val="0"/>
                    </a:ext>
                  </a:extLst>
                </a:blip>
                <a:srcRect b="59214"/>
                <a:stretch/>
              </p:blipFill>
              <p:spPr bwMode="auto">
                <a:xfrm>
                  <a:off x="63996" y="-46746"/>
                  <a:ext cx="9152860" cy="117125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Прямая соединительная линия 7"/>
                <p:cNvCxnSpPr/>
                <p:nvPr/>
              </p:nvCxnSpPr>
              <p:spPr>
                <a:xfrm>
                  <a:off x="12190" y="1152164"/>
                  <a:ext cx="9204666" cy="13490"/>
                </a:xfrm>
                <a:prstGeom prst="line">
                  <a:avLst/>
                </a:prstGeom>
                <a:ln w="76200">
                  <a:solidFill>
                    <a:schemeClr val="bg1">
                      <a:lumMod val="75000"/>
                    </a:schemeClr>
                  </a:solidFill>
                </a:ln>
              </p:spPr>
              <p:style>
                <a:lnRef idx="1">
                  <a:schemeClr val="dk1"/>
                </a:lnRef>
                <a:fillRef idx="0">
                  <a:schemeClr val="dk1"/>
                </a:fillRef>
                <a:effectRef idx="0">
                  <a:schemeClr val="dk1"/>
                </a:effectRef>
                <a:fontRef idx="minor">
                  <a:schemeClr val="tx1"/>
                </a:fontRef>
              </p:style>
            </p:cxnSp>
            <p:grpSp>
              <p:nvGrpSpPr>
                <p:cNvPr id="9" name="Группа 8"/>
                <p:cNvGrpSpPr/>
                <p:nvPr/>
              </p:nvGrpSpPr>
              <p:grpSpPr>
                <a:xfrm>
                  <a:off x="50636" y="6150736"/>
                  <a:ext cx="9179580" cy="672073"/>
                  <a:chOff x="50636" y="6150736"/>
                  <a:chExt cx="9179580" cy="672073"/>
                </a:xfrm>
              </p:grpSpPr>
              <p:sp>
                <p:nvSpPr>
                  <p:cNvPr id="10" name="Прямоугольник 9"/>
                  <p:cNvSpPr/>
                  <p:nvPr/>
                </p:nvSpPr>
                <p:spPr>
                  <a:xfrm>
                    <a:off x="63996" y="6185922"/>
                    <a:ext cx="9166220" cy="636887"/>
                  </a:xfrm>
                  <a:prstGeom prst="rect">
                    <a:avLst/>
                  </a:prstGeom>
                  <a:gradFill flip="none" rotWithShape="1">
                    <a:gsLst>
                      <a:gs pos="0">
                        <a:schemeClr val="bg1">
                          <a:lumMod val="75000"/>
                        </a:schemeClr>
                      </a:gs>
                      <a:gs pos="75000">
                        <a:srgbClr val="DDDDDD"/>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11" name="Прямоугольник 10"/>
                  <p:cNvSpPr/>
                  <p:nvPr/>
                </p:nvSpPr>
                <p:spPr>
                  <a:xfrm>
                    <a:off x="50636" y="6418259"/>
                    <a:ext cx="5279258" cy="307777"/>
                  </a:xfrm>
                  <a:prstGeom prst="rect">
                    <a:avLst/>
                  </a:prstGeom>
                </p:spPr>
                <p:txBody>
                  <a:bodyPr wrap="square">
                    <a:spAutoFit/>
                  </a:bodyPr>
                  <a:lstStyle/>
                  <a:p>
                    <a:pPr algn="ctr"/>
                    <a:endParaRPr lang="ru-RU" sz="1400" kern="0" dirty="0">
                      <a:ln w="6350">
                        <a:solidFill>
                          <a:schemeClr val="tx1"/>
                        </a:solidFill>
                      </a:ln>
                      <a:latin typeface="Times New Roman" panose="02020603050405020304" pitchFamily="18" charset="0"/>
                      <a:cs typeface="Times New Roman" panose="02020603050405020304" pitchFamily="18" charset="0"/>
                    </a:endParaRPr>
                  </a:p>
                </p:txBody>
              </p:sp>
              <p:pic>
                <p:nvPicPr>
                  <p:cNvPr id="12" name="Picture 6" descr="http://www.hse.ru/data/2012/01/19/1263884310/logo_%D1%81_hse_black_e.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21013"/>
                  <a:stretch/>
                </p:blipFill>
                <p:spPr bwMode="auto">
                  <a:xfrm>
                    <a:off x="8529658" y="6150736"/>
                    <a:ext cx="536137" cy="633690"/>
                  </a:xfrm>
                  <a:prstGeom prst="rect">
                    <a:avLst/>
                  </a:prstGeom>
                  <a:noFill/>
                  <a:extLst>
                    <a:ext uri="{909E8E84-426E-40DD-AFC4-6F175D3DCCD1}">
                      <a14:hiddenFill xmlns:a14="http://schemas.microsoft.com/office/drawing/2010/main">
                        <a:solidFill>
                          <a:srgbClr val="FFFFFF"/>
                        </a:solidFill>
                      </a14:hiddenFill>
                    </a:ext>
                  </a:extLst>
                </p:spPr>
              </p:pic>
            </p:grpSp>
          </p:grpSp>
          <p:pic>
            <p:nvPicPr>
              <p:cNvPr id="6" name="Рисунок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996" y="28548"/>
                <a:ext cx="1627684" cy="1096196"/>
              </a:xfrm>
              <a:prstGeom prst="rect">
                <a:avLst/>
              </a:prstGeom>
            </p:spPr>
          </p:pic>
        </p:grpSp>
        <p:sp>
          <p:nvSpPr>
            <p:cNvPr id="13" name="TextBox 12"/>
            <p:cNvSpPr txBox="1"/>
            <p:nvPr/>
          </p:nvSpPr>
          <p:spPr>
            <a:xfrm>
              <a:off x="2308200" y="6273813"/>
              <a:ext cx="8933644" cy="369332"/>
            </a:xfrm>
            <a:prstGeom prst="rect">
              <a:avLst/>
            </a:prstGeom>
            <a:noFill/>
          </p:spPr>
          <p:txBody>
            <a:bodyPr wrap="square" rtlCol="0">
              <a:spAutoFit/>
            </a:bodyPr>
            <a:lstStyle/>
            <a:p>
              <a:endParaRPr lang="en-US" dirty="0">
                <a:latin typeface="Times New Roman" panose="02020603050405020304" pitchFamily="18" charset="0"/>
                <a:cs typeface="Times New Roman" panose="02020603050405020304" pitchFamily="18" charset="0"/>
              </a:endParaRPr>
            </a:p>
          </p:txBody>
        </p:sp>
      </p:grpSp>
      <p:sp>
        <p:nvSpPr>
          <p:cNvPr id="2" name="Заголовок 1"/>
          <p:cNvSpPr>
            <a:spLocks noGrp="1"/>
          </p:cNvSpPr>
          <p:nvPr>
            <p:ph type="title"/>
          </p:nvPr>
        </p:nvSpPr>
        <p:spPr>
          <a:xfrm>
            <a:off x="2133723" y="-101534"/>
            <a:ext cx="9220077" cy="1325563"/>
          </a:xfrm>
        </p:spPr>
        <p:txBody>
          <a:bodyPr/>
          <a:lstStyle/>
          <a:p>
            <a:pPr algn="l"/>
            <a:r>
              <a:rPr lang="ru-RU" dirty="0" smtClean="0"/>
              <a:t>Сингармонизм</a:t>
            </a:r>
            <a:endParaRPr lang="en-US" dirty="0"/>
          </a:p>
        </p:txBody>
      </p:sp>
      <p:sp>
        <p:nvSpPr>
          <p:cNvPr id="3" name="Объект 2"/>
          <p:cNvSpPr>
            <a:spLocks noGrp="1"/>
          </p:cNvSpPr>
          <p:nvPr>
            <p:ph idx="1"/>
          </p:nvPr>
        </p:nvSpPr>
        <p:spPr>
          <a:xfrm>
            <a:off x="838200" y="1472249"/>
            <a:ext cx="10515600" cy="4704714"/>
          </a:xfrm>
        </p:spPr>
        <p:txBody>
          <a:bodyPr>
            <a:normAutofit/>
          </a:bodyPr>
          <a:lstStyle/>
          <a:p>
            <a:pPr>
              <a:lnSpc>
                <a:spcPct val="110000"/>
              </a:lnSpc>
            </a:pPr>
            <a:r>
              <a:rPr lang="ru-RU" altLang="en-US" dirty="0">
                <a:latin typeface="Palatino Linotype" panose="02040502050505030304" pitchFamily="18" charset="0"/>
                <a:ea typeface="Times New Roman" panose="02020603050405020304" pitchFamily="18" charset="0"/>
                <a:cs typeface="Arial" panose="020B0604020202020204" pitchFamily="34" charset="0"/>
              </a:rPr>
              <a:t>В</a:t>
            </a:r>
            <a:r>
              <a:rPr lang="ru-RU" altLang="en-US" dirty="0" smtClean="0">
                <a:latin typeface="Palatino Linotype" panose="02040502050505030304" pitchFamily="18" charset="0"/>
                <a:ea typeface="Times New Roman" panose="02020603050405020304" pitchFamily="18" charset="0"/>
                <a:cs typeface="Arial" panose="020B0604020202020204" pitchFamily="34" charset="0"/>
              </a:rPr>
              <a:t>окалическая </a:t>
            </a:r>
            <a:r>
              <a:rPr lang="ru-RU" altLang="en-US" dirty="0">
                <a:latin typeface="Palatino Linotype" panose="02040502050505030304" pitchFamily="18" charset="0"/>
                <a:ea typeface="Times New Roman" panose="02020603050405020304" pitchFamily="18" charset="0"/>
                <a:cs typeface="Arial" panose="020B0604020202020204" pitchFamily="34" charset="0"/>
              </a:rPr>
              <a:t>система </a:t>
            </a:r>
            <a:r>
              <a:rPr lang="ru-RU" altLang="en-US" dirty="0" err="1">
                <a:latin typeface="Palatino Linotype" panose="02040502050505030304" pitchFamily="18" charset="0"/>
                <a:ea typeface="Times New Roman" panose="02020603050405020304" pitchFamily="18" charset="0"/>
                <a:cs typeface="Arial" panose="020B0604020202020204" pitchFamily="34" charset="0"/>
              </a:rPr>
              <a:t>мишарского</a:t>
            </a:r>
            <a:r>
              <a:rPr lang="ru-RU" altLang="en-US" dirty="0">
                <a:latin typeface="Palatino Linotype" panose="02040502050505030304" pitchFamily="18" charset="0"/>
                <a:ea typeface="Times New Roman" panose="02020603050405020304" pitchFamily="18" charset="0"/>
                <a:cs typeface="Arial" panose="020B0604020202020204" pitchFamily="34" charset="0"/>
              </a:rPr>
              <a:t> диалекта. </a:t>
            </a:r>
            <a:endParaRPr lang="ru-RU" altLang="en-US" sz="4400" dirty="0">
              <a:latin typeface="Arial" panose="020B0604020202020204" pitchFamily="34" charset="0"/>
            </a:endParaRPr>
          </a:p>
          <a:p>
            <a:pPr>
              <a:lnSpc>
                <a:spcPct val="110000"/>
              </a:lnSpc>
            </a:pPr>
            <a:endParaRPr lang="en-US" dirty="0">
              <a:latin typeface="Times New Roman" panose="02020603050405020304" pitchFamily="18" charset="0"/>
              <a:cs typeface="Times New Roman" panose="02020603050405020304" pitchFamily="18" charset="0"/>
            </a:endParaRPr>
          </a:p>
        </p:txBody>
      </p:sp>
      <p:sp>
        <p:nvSpPr>
          <p:cNvPr id="16" name="Прямоугольник 15"/>
          <p:cNvSpPr/>
          <p:nvPr/>
        </p:nvSpPr>
        <p:spPr>
          <a:xfrm>
            <a:off x="571500" y="2136339"/>
            <a:ext cx="10915650" cy="3539430"/>
          </a:xfrm>
          <a:prstGeom prst="rect">
            <a:avLst/>
          </a:prstGeom>
        </p:spPr>
        <p:txBody>
          <a:bodyPr wrap="square">
            <a:spAutoFit/>
          </a:bodyPr>
          <a:lstStyle/>
          <a:p>
            <a:r>
              <a:rPr lang="ru-RU" sz="2800" dirty="0">
                <a:latin typeface="Palatino Linotype" panose="02040502050505030304" pitchFamily="18" charset="0"/>
                <a:ea typeface="Times New Roman" panose="02020603050405020304" pitchFamily="18" charset="0"/>
                <a:cs typeface="Arial" panose="020B0604020202020204" pitchFamily="34" charset="0"/>
              </a:rPr>
              <a:t>Гармония гласных – это, в сущности, распространение признака ряда с первого гласного на все последующие. Чтобы построить правильную форму слова, нужно как-то «запомнить» признак ряда у корневого гласного, а потом распространить его на все гласные аффиксов. В словаре гласные аффиксов лишены собственного признака ряда и представлены только «вторым» уровнем, на котором хранятся остальные вокалические признаки. </a:t>
            </a:r>
            <a:endParaRPr lang="en-US" sz="2800" dirty="0"/>
          </a:p>
        </p:txBody>
      </p:sp>
    </p:spTree>
    <p:extLst>
      <p:ext uri="{BB962C8B-B14F-4D97-AF65-F5344CB8AC3E}">
        <p14:creationId xmlns:p14="http://schemas.microsoft.com/office/powerpoint/2010/main" val="498452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Группа 14"/>
          <p:cNvGrpSpPr/>
          <p:nvPr/>
        </p:nvGrpSpPr>
        <p:grpSpPr>
          <a:xfrm>
            <a:off x="-68907" y="-62144"/>
            <a:ext cx="12260907" cy="6869555"/>
            <a:chOff x="-68907" y="0"/>
            <a:chExt cx="12260907" cy="6869555"/>
          </a:xfrm>
        </p:grpSpPr>
        <p:grpSp>
          <p:nvGrpSpPr>
            <p:cNvPr id="4" name="Группа 3"/>
            <p:cNvGrpSpPr/>
            <p:nvPr/>
          </p:nvGrpSpPr>
          <p:grpSpPr>
            <a:xfrm>
              <a:off x="-68907" y="0"/>
              <a:ext cx="12260907" cy="6869555"/>
              <a:chOff x="12190" y="-46746"/>
              <a:chExt cx="9218026" cy="6869555"/>
            </a:xfrm>
          </p:grpSpPr>
          <p:grpSp>
            <p:nvGrpSpPr>
              <p:cNvPr id="5" name="Группа 4"/>
              <p:cNvGrpSpPr/>
              <p:nvPr/>
            </p:nvGrpSpPr>
            <p:grpSpPr>
              <a:xfrm>
                <a:off x="12190" y="-46746"/>
                <a:ext cx="9218026" cy="6869555"/>
                <a:chOff x="12190" y="-46746"/>
                <a:chExt cx="9218026" cy="6869555"/>
              </a:xfrm>
            </p:grpSpPr>
            <p:pic>
              <p:nvPicPr>
                <p:cNvPr id="7" name="Picture 2" descr="http://www.hse.ru/pubs/lib/data/access/ram/ticket/79/144196565691ca43a1b8670fb6a227fde3c5e8e9a0/cached-thumb-img.29274.0.252964193739569.jpg"/>
                <p:cNvPicPr>
                  <a:picLocks noChangeAspect="1" noChangeArrowheads="1"/>
                </p:cNvPicPr>
                <p:nvPr/>
              </p:nvPicPr>
              <p:blipFill rotWithShape="1">
                <a:blip r:embed="rId2">
                  <a:duotone>
                    <a:schemeClr val="bg2">
                      <a:shade val="45000"/>
                      <a:satMod val="135000"/>
                    </a:schemeClr>
                    <a:prstClr val="white"/>
                  </a:duotone>
                  <a:extLst>
                    <a:ext uri="{BEBA8EAE-BF5A-486C-A8C5-ECC9F3942E4B}">
                      <a14:imgProps xmlns:a14="http://schemas.microsoft.com/office/drawing/2010/main">
                        <a14:imgLayer r:embed="rId3">
                          <a14:imgEffect>
                            <a14:colorTemperature colorTemp="1500"/>
                          </a14:imgEffect>
                          <a14:imgEffect>
                            <a14:saturation sat="0"/>
                          </a14:imgEffect>
                        </a14:imgLayer>
                      </a14:imgProps>
                    </a:ext>
                    <a:ext uri="{28A0092B-C50C-407E-A947-70E740481C1C}">
                      <a14:useLocalDpi xmlns:a14="http://schemas.microsoft.com/office/drawing/2010/main" val="0"/>
                    </a:ext>
                  </a:extLst>
                </a:blip>
                <a:srcRect b="59214"/>
                <a:stretch/>
              </p:blipFill>
              <p:spPr bwMode="auto">
                <a:xfrm>
                  <a:off x="63996" y="-46746"/>
                  <a:ext cx="9152860" cy="117125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Прямая соединительная линия 7"/>
                <p:cNvCxnSpPr/>
                <p:nvPr/>
              </p:nvCxnSpPr>
              <p:spPr>
                <a:xfrm>
                  <a:off x="12190" y="1152164"/>
                  <a:ext cx="9204666" cy="13490"/>
                </a:xfrm>
                <a:prstGeom prst="line">
                  <a:avLst/>
                </a:prstGeom>
                <a:ln w="76200">
                  <a:solidFill>
                    <a:schemeClr val="bg1">
                      <a:lumMod val="75000"/>
                    </a:schemeClr>
                  </a:solidFill>
                </a:ln>
              </p:spPr>
              <p:style>
                <a:lnRef idx="1">
                  <a:schemeClr val="dk1"/>
                </a:lnRef>
                <a:fillRef idx="0">
                  <a:schemeClr val="dk1"/>
                </a:fillRef>
                <a:effectRef idx="0">
                  <a:schemeClr val="dk1"/>
                </a:effectRef>
                <a:fontRef idx="minor">
                  <a:schemeClr val="tx1"/>
                </a:fontRef>
              </p:style>
            </p:cxnSp>
            <p:grpSp>
              <p:nvGrpSpPr>
                <p:cNvPr id="9" name="Группа 8"/>
                <p:cNvGrpSpPr/>
                <p:nvPr/>
              </p:nvGrpSpPr>
              <p:grpSpPr>
                <a:xfrm>
                  <a:off x="50636" y="6150736"/>
                  <a:ext cx="9179580" cy="672073"/>
                  <a:chOff x="50636" y="6150736"/>
                  <a:chExt cx="9179580" cy="672073"/>
                </a:xfrm>
              </p:grpSpPr>
              <p:sp>
                <p:nvSpPr>
                  <p:cNvPr id="10" name="Прямоугольник 9"/>
                  <p:cNvSpPr/>
                  <p:nvPr/>
                </p:nvSpPr>
                <p:spPr>
                  <a:xfrm>
                    <a:off x="63996" y="6185922"/>
                    <a:ext cx="9166220" cy="636887"/>
                  </a:xfrm>
                  <a:prstGeom prst="rect">
                    <a:avLst/>
                  </a:prstGeom>
                  <a:gradFill flip="none" rotWithShape="1">
                    <a:gsLst>
                      <a:gs pos="0">
                        <a:schemeClr val="bg1">
                          <a:lumMod val="75000"/>
                        </a:schemeClr>
                      </a:gs>
                      <a:gs pos="75000">
                        <a:srgbClr val="DDDDDD"/>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11" name="Прямоугольник 10"/>
                  <p:cNvSpPr/>
                  <p:nvPr/>
                </p:nvSpPr>
                <p:spPr>
                  <a:xfrm>
                    <a:off x="50636" y="6418259"/>
                    <a:ext cx="5279258" cy="307777"/>
                  </a:xfrm>
                  <a:prstGeom prst="rect">
                    <a:avLst/>
                  </a:prstGeom>
                </p:spPr>
                <p:txBody>
                  <a:bodyPr wrap="square">
                    <a:spAutoFit/>
                  </a:bodyPr>
                  <a:lstStyle/>
                  <a:p>
                    <a:pPr algn="ctr"/>
                    <a:endParaRPr lang="ru-RU" sz="1400" kern="0" dirty="0">
                      <a:ln w="6350">
                        <a:solidFill>
                          <a:schemeClr val="tx1"/>
                        </a:solidFill>
                      </a:ln>
                      <a:latin typeface="Times New Roman" panose="02020603050405020304" pitchFamily="18" charset="0"/>
                      <a:cs typeface="Times New Roman" panose="02020603050405020304" pitchFamily="18" charset="0"/>
                    </a:endParaRPr>
                  </a:p>
                </p:txBody>
              </p:sp>
              <p:pic>
                <p:nvPicPr>
                  <p:cNvPr id="12" name="Picture 6" descr="http://www.hse.ru/data/2012/01/19/1263884310/logo_%D1%81_hse_black_e.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21013"/>
                  <a:stretch/>
                </p:blipFill>
                <p:spPr bwMode="auto">
                  <a:xfrm>
                    <a:off x="8529658" y="6150736"/>
                    <a:ext cx="536137" cy="633690"/>
                  </a:xfrm>
                  <a:prstGeom prst="rect">
                    <a:avLst/>
                  </a:prstGeom>
                  <a:noFill/>
                  <a:extLst>
                    <a:ext uri="{909E8E84-426E-40DD-AFC4-6F175D3DCCD1}">
                      <a14:hiddenFill xmlns:a14="http://schemas.microsoft.com/office/drawing/2010/main">
                        <a:solidFill>
                          <a:srgbClr val="FFFFFF"/>
                        </a:solidFill>
                      </a14:hiddenFill>
                    </a:ext>
                  </a:extLst>
                </p:spPr>
              </p:pic>
            </p:grpSp>
          </p:grpSp>
          <p:pic>
            <p:nvPicPr>
              <p:cNvPr id="6" name="Рисунок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996" y="28548"/>
                <a:ext cx="1627684" cy="1096196"/>
              </a:xfrm>
              <a:prstGeom prst="rect">
                <a:avLst/>
              </a:prstGeom>
            </p:spPr>
          </p:pic>
        </p:grpSp>
        <p:sp>
          <p:nvSpPr>
            <p:cNvPr id="13" name="TextBox 12"/>
            <p:cNvSpPr txBox="1"/>
            <p:nvPr/>
          </p:nvSpPr>
          <p:spPr>
            <a:xfrm>
              <a:off x="2308200" y="6273813"/>
              <a:ext cx="8933644" cy="369332"/>
            </a:xfrm>
            <a:prstGeom prst="rect">
              <a:avLst/>
            </a:prstGeom>
            <a:noFill/>
          </p:spPr>
          <p:txBody>
            <a:bodyPr wrap="square" rtlCol="0">
              <a:spAutoFit/>
            </a:bodyPr>
            <a:lstStyle/>
            <a:p>
              <a:endParaRPr lang="en-US" dirty="0">
                <a:latin typeface="Times New Roman" panose="02020603050405020304" pitchFamily="18" charset="0"/>
                <a:cs typeface="Times New Roman" panose="02020603050405020304" pitchFamily="18" charset="0"/>
              </a:endParaRPr>
            </a:p>
          </p:txBody>
        </p:sp>
      </p:grpSp>
      <p:sp>
        <p:nvSpPr>
          <p:cNvPr id="2" name="Заголовок 1"/>
          <p:cNvSpPr>
            <a:spLocks noGrp="1"/>
          </p:cNvSpPr>
          <p:nvPr>
            <p:ph type="title"/>
          </p:nvPr>
        </p:nvSpPr>
        <p:spPr>
          <a:xfrm>
            <a:off x="2133723" y="-101534"/>
            <a:ext cx="9220077" cy="1325563"/>
          </a:xfrm>
        </p:spPr>
        <p:txBody>
          <a:bodyPr/>
          <a:lstStyle/>
          <a:p>
            <a:pPr algn="l"/>
            <a:r>
              <a:rPr lang="ru-RU" dirty="0" smtClean="0"/>
              <a:t>Сингармонизм</a:t>
            </a:r>
            <a:endParaRPr lang="en-US" dirty="0"/>
          </a:p>
        </p:txBody>
      </p:sp>
      <p:sp>
        <p:nvSpPr>
          <p:cNvPr id="3" name="Объект 2"/>
          <p:cNvSpPr>
            <a:spLocks noGrp="1"/>
          </p:cNvSpPr>
          <p:nvPr>
            <p:ph idx="1"/>
          </p:nvPr>
        </p:nvSpPr>
        <p:spPr>
          <a:xfrm>
            <a:off x="838200" y="1472249"/>
            <a:ext cx="10515600" cy="4704714"/>
          </a:xfrm>
        </p:spPr>
        <p:txBody>
          <a:bodyPr>
            <a:normAutofit/>
          </a:bodyPr>
          <a:lstStyle/>
          <a:p>
            <a:pPr>
              <a:lnSpc>
                <a:spcPct val="110000"/>
              </a:lnSpc>
            </a:pPr>
            <a:r>
              <a:rPr lang="ru-RU" altLang="en-US" dirty="0">
                <a:latin typeface="Palatino Linotype" panose="02040502050505030304" pitchFamily="18" charset="0"/>
                <a:ea typeface="Times New Roman" panose="02020603050405020304" pitchFamily="18" charset="0"/>
                <a:cs typeface="Arial" panose="020B0604020202020204" pitchFamily="34" charset="0"/>
              </a:rPr>
              <a:t>В</a:t>
            </a:r>
            <a:r>
              <a:rPr lang="ru-RU" altLang="en-US" dirty="0" smtClean="0">
                <a:latin typeface="Palatino Linotype" panose="02040502050505030304" pitchFamily="18" charset="0"/>
                <a:ea typeface="Times New Roman" panose="02020603050405020304" pitchFamily="18" charset="0"/>
                <a:cs typeface="Arial" panose="020B0604020202020204" pitchFamily="34" charset="0"/>
              </a:rPr>
              <a:t>окалическая </a:t>
            </a:r>
            <a:r>
              <a:rPr lang="ru-RU" altLang="en-US" dirty="0">
                <a:latin typeface="Palatino Linotype" panose="02040502050505030304" pitchFamily="18" charset="0"/>
                <a:ea typeface="Times New Roman" panose="02020603050405020304" pitchFamily="18" charset="0"/>
                <a:cs typeface="Arial" panose="020B0604020202020204" pitchFamily="34" charset="0"/>
              </a:rPr>
              <a:t>система </a:t>
            </a:r>
            <a:r>
              <a:rPr lang="ru-RU" altLang="en-US" dirty="0" err="1">
                <a:latin typeface="Palatino Linotype" panose="02040502050505030304" pitchFamily="18" charset="0"/>
                <a:ea typeface="Times New Roman" panose="02020603050405020304" pitchFamily="18" charset="0"/>
                <a:cs typeface="Arial" panose="020B0604020202020204" pitchFamily="34" charset="0"/>
              </a:rPr>
              <a:t>мишарского</a:t>
            </a:r>
            <a:r>
              <a:rPr lang="ru-RU" altLang="en-US" dirty="0">
                <a:latin typeface="Palatino Linotype" panose="02040502050505030304" pitchFamily="18" charset="0"/>
                <a:ea typeface="Times New Roman" panose="02020603050405020304" pitchFamily="18" charset="0"/>
                <a:cs typeface="Arial" panose="020B0604020202020204" pitchFamily="34" charset="0"/>
              </a:rPr>
              <a:t> диалекта. </a:t>
            </a:r>
            <a:endParaRPr lang="ru-RU" altLang="en-US" sz="4400" dirty="0">
              <a:latin typeface="Arial" panose="020B0604020202020204" pitchFamily="34" charset="0"/>
            </a:endParaRPr>
          </a:p>
          <a:p>
            <a:pPr>
              <a:lnSpc>
                <a:spcPct val="110000"/>
              </a:lnSpc>
            </a:pPr>
            <a:endParaRPr lang="en-US" dirty="0">
              <a:latin typeface="Times New Roman" panose="02020603050405020304" pitchFamily="18" charset="0"/>
              <a:cs typeface="Times New Roman" panose="02020603050405020304" pitchFamily="18" charset="0"/>
            </a:endParaRPr>
          </a:p>
        </p:txBody>
      </p:sp>
      <p:pic>
        <p:nvPicPr>
          <p:cNvPr id="26" name="Рисунок 25"/>
          <p:cNvPicPr>
            <a:picLocks noChangeAspect="1"/>
          </p:cNvPicPr>
          <p:nvPr/>
        </p:nvPicPr>
        <p:blipFill>
          <a:blip r:embed="rId6"/>
          <a:stretch>
            <a:fillRect/>
          </a:stretch>
        </p:blipFill>
        <p:spPr>
          <a:xfrm>
            <a:off x="2133661" y="2331379"/>
            <a:ext cx="4870516" cy="3793770"/>
          </a:xfrm>
          <a:prstGeom prst="rect">
            <a:avLst/>
          </a:prstGeom>
        </p:spPr>
      </p:pic>
    </p:spTree>
    <p:extLst>
      <p:ext uri="{BB962C8B-B14F-4D97-AF65-F5344CB8AC3E}">
        <p14:creationId xmlns:p14="http://schemas.microsoft.com/office/powerpoint/2010/main" val="1601380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Группа 14"/>
          <p:cNvGrpSpPr/>
          <p:nvPr/>
        </p:nvGrpSpPr>
        <p:grpSpPr>
          <a:xfrm>
            <a:off x="-68907" y="-62144"/>
            <a:ext cx="12260907" cy="6869555"/>
            <a:chOff x="-68907" y="0"/>
            <a:chExt cx="12260907" cy="6869555"/>
          </a:xfrm>
        </p:grpSpPr>
        <p:grpSp>
          <p:nvGrpSpPr>
            <p:cNvPr id="4" name="Группа 3"/>
            <p:cNvGrpSpPr/>
            <p:nvPr/>
          </p:nvGrpSpPr>
          <p:grpSpPr>
            <a:xfrm>
              <a:off x="-68907" y="0"/>
              <a:ext cx="12260907" cy="6869555"/>
              <a:chOff x="12190" y="-46746"/>
              <a:chExt cx="9218026" cy="6869555"/>
            </a:xfrm>
          </p:grpSpPr>
          <p:grpSp>
            <p:nvGrpSpPr>
              <p:cNvPr id="5" name="Группа 4"/>
              <p:cNvGrpSpPr/>
              <p:nvPr/>
            </p:nvGrpSpPr>
            <p:grpSpPr>
              <a:xfrm>
                <a:off x="12190" y="-46746"/>
                <a:ext cx="9218026" cy="6869555"/>
                <a:chOff x="12190" y="-46746"/>
                <a:chExt cx="9218026" cy="6869555"/>
              </a:xfrm>
            </p:grpSpPr>
            <p:pic>
              <p:nvPicPr>
                <p:cNvPr id="7" name="Picture 2" descr="http://www.hse.ru/pubs/lib/data/access/ram/ticket/79/144196565691ca43a1b8670fb6a227fde3c5e8e9a0/cached-thumb-img.29274.0.252964193739569.jpg"/>
                <p:cNvPicPr>
                  <a:picLocks noChangeAspect="1" noChangeArrowheads="1"/>
                </p:cNvPicPr>
                <p:nvPr/>
              </p:nvPicPr>
              <p:blipFill rotWithShape="1">
                <a:blip r:embed="rId2">
                  <a:duotone>
                    <a:schemeClr val="bg2">
                      <a:shade val="45000"/>
                      <a:satMod val="135000"/>
                    </a:schemeClr>
                    <a:prstClr val="white"/>
                  </a:duotone>
                  <a:extLst>
                    <a:ext uri="{BEBA8EAE-BF5A-486C-A8C5-ECC9F3942E4B}">
                      <a14:imgProps xmlns:a14="http://schemas.microsoft.com/office/drawing/2010/main">
                        <a14:imgLayer r:embed="rId3">
                          <a14:imgEffect>
                            <a14:colorTemperature colorTemp="1500"/>
                          </a14:imgEffect>
                          <a14:imgEffect>
                            <a14:saturation sat="0"/>
                          </a14:imgEffect>
                        </a14:imgLayer>
                      </a14:imgProps>
                    </a:ext>
                    <a:ext uri="{28A0092B-C50C-407E-A947-70E740481C1C}">
                      <a14:useLocalDpi xmlns:a14="http://schemas.microsoft.com/office/drawing/2010/main" val="0"/>
                    </a:ext>
                  </a:extLst>
                </a:blip>
                <a:srcRect b="59214"/>
                <a:stretch/>
              </p:blipFill>
              <p:spPr bwMode="auto">
                <a:xfrm>
                  <a:off x="63996" y="-46746"/>
                  <a:ext cx="9152860" cy="117125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Прямая соединительная линия 7"/>
                <p:cNvCxnSpPr/>
                <p:nvPr/>
              </p:nvCxnSpPr>
              <p:spPr>
                <a:xfrm>
                  <a:off x="12190" y="1152164"/>
                  <a:ext cx="9204666" cy="13490"/>
                </a:xfrm>
                <a:prstGeom prst="line">
                  <a:avLst/>
                </a:prstGeom>
                <a:ln w="76200">
                  <a:solidFill>
                    <a:schemeClr val="bg1">
                      <a:lumMod val="75000"/>
                    </a:schemeClr>
                  </a:solidFill>
                </a:ln>
              </p:spPr>
              <p:style>
                <a:lnRef idx="1">
                  <a:schemeClr val="dk1"/>
                </a:lnRef>
                <a:fillRef idx="0">
                  <a:schemeClr val="dk1"/>
                </a:fillRef>
                <a:effectRef idx="0">
                  <a:schemeClr val="dk1"/>
                </a:effectRef>
                <a:fontRef idx="minor">
                  <a:schemeClr val="tx1"/>
                </a:fontRef>
              </p:style>
            </p:cxnSp>
            <p:grpSp>
              <p:nvGrpSpPr>
                <p:cNvPr id="9" name="Группа 8"/>
                <p:cNvGrpSpPr/>
                <p:nvPr/>
              </p:nvGrpSpPr>
              <p:grpSpPr>
                <a:xfrm>
                  <a:off x="50636" y="6150736"/>
                  <a:ext cx="9179580" cy="672073"/>
                  <a:chOff x="50636" y="6150736"/>
                  <a:chExt cx="9179580" cy="672073"/>
                </a:xfrm>
              </p:grpSpPr>
              <p:sp>
                <p:nvSpPr>
                  <p:cNvPr id="10" name="Прямоугольник 9"/>
                  <p:cNvSpPr/>
                  <p:nvPr/>
                </p:nvSpPr>
                <p:spPr>
                  <a:xfrm>
                    <a:off x="63996" y="6185922"/>
                    <a:ext cx="9166220" cy="636887"/>
                  </a:xfrm>
                  <a:prstGeom prst="rect">
                    <a:avLst/>
                  </a:prstGeom>
                  <a:gradFill flip="none" rotWithShape="1">
                    <a:gsLst>
                      <a:gs pos="0">
                        <a:schemeClr val="bg1">
                          <a:lumMod val="75000"/>
                        </a:schemeClr>
                      </a:gs>
                      <a:gs pos="75000">
                        <a:srgbClr val="DDDDDD"/>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11" name="Прямоугольник 10"/>
                  <p:cNvSpPr/>
                  <p:nvPr/>
                </p:nvSpPr>
                <p:spPr>
                  <a:xfrm>
                    <a:off x="50636" y="6418259"/>
                    <a:ext cx="5279258" cy="307777"/>
                  </a:xfrm>
                  <a:prstGeom prst="rect">
                    <a:avLst/>
                  </a:prstGeom>
                </p:spPr>
                <p:txBody>
                  <a:bodyPr wrap="square">
                    <a:spAutoFit/>
                  </a:bodyPr>
                  <a:lstStyle/>
                  <a:p>
                    <a:pPr algn="ctr"/>
                    <a:endParaRPr lang="ru-RU" sz="1400" kern="0" dirty="0">
                      <a:ln w="6350">
                        <a:solidFill>
                          <a:schemeClr val="tx1"/>
                        </a:solidFill>
                      </a:ln>
                      <a:latin typeface="Times New Roman" panose="02020603050405020304" pitchFamily="18" charset="0"/>
                      <a:cs typeface="Times New Roman" panose="02020603050405020304" pitchFamily="18" charset="0"/>
                    </a:endParaRPr>
                  </a:p>
                </p:txBody>
              </p:sp>
              <p:pic>
                <p:nvPicPr>
                  <p:cNvPr id="12" name="Picture 6" descr="http://www.hse.ru/data/2012/01/19/1263884310/logo_%D1%81_hse_black_e.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21013"/>
                  <a:stretch/>
                </p:blipFill>
                <p:spPr bwMode="auto">
                  <a:xfrm>
                    <a:off x="8529658" y="6150736"/>
                    <a:ext cx="536137" cy="633690"/>
                  </a:xfrm>
                  <a:prstGeom prst="rect">
                    <a:avLst/>
                  </a:prstGeom>
                  <a:noFill/>
                  <a:extLst>
                    <a:ext uri="{909E8E84-426E-40DD-AFC4-6F175D3DCCD1}">
                      <a14:hiddenFill xmlns:a14="http://schemas.microsoft.com/office/drawing/2010/main">
                        <a:solidFill>
                          <a:srgbClr val="FFFFFF"/>
                        </a:solidFill>
                      </a14:hiddenFill>
                    </a:ext>
                  </a:extLst>
                </p:spPr>
              </p:pic>
            </p:grpSp>
          </p:grpSp>
          <p:pic>
            <p:nvPicPr>
              <p:cNvPr id="6" name="Рисунок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996" y="28548"/>
                <a:ext cx="1627684" cy="1096196"/>
              </a:xfrm>
              <a:prstGeom prst="rect">
                <a:avLst/>
              </a:prstGeom>
            </p:spPr>
          </p:pic>
        </p:grpSp>
        <p:sp>
          <p:nvSpPr>
            <p:cNvPr id="13" name="TextBox 12"/>
            <p:cNvSpPr txBox="1"/>
            <p:nvPr/>
          </p:nvSpPr>
          <p:spPr>
            <a:xfrm>
              <a:off x="2308200" y="6273813"/>
              <a:ext cx="8933644" cy="369332"/>
            </a:xfrm>
            <a:prstGeom prst="rect">
              <a:avLst/>
            </a:prstGeom>
            <a:noFill/>
          </p:spPr>
          <p:txBody>
            <a:bodyPr wrap="square" rtlCol="0">
              <a:spAutoFit/>
            </a:bodyPr>
            <a:lstStyle/>
            <a:p>
              <a:endParaRPr lang="en-US" dirty="0">
                <a:latin typeface="Times New Roman" panose="02020603050405020304" pitchFamily="18" charset="0"/>
                <a:cs typeface="Times New Roman" panose="02020603050405020304" pitchFamily="18" charset="0"/>
              </a:endParaRPr>
            </a:p>
          </p:txBody>
        </p:sp>
      </p:grpSp>
      <p:sp>
        <p:nvSpPr>
          <p:cNvPr id="2" name="Заголовок 1"/>
          <p:cNvSpPr>
            <a:spLocks noGrp="1"/>
          </p:cNvSpPr>
          <p:nvPr>
            <p:ph type="title"/>
          </p:nvPr>
        </p:nvSpPr>
        <p:spPr>
          <a:xfrm>
            <a:off x="2133723" y="-101534"/>
            <a:ext cx="9220077" cy="1325563"/>
          </a:xfrm>
        </p:spPr>
        <p:txBody>
          <a:bodyPr/>
          <a:lstStyle/>
          <a:p>
            <a:pPr algn="l"/>
            <a:r>
              <a:rPr lang="ru-RU" dirty="0" smtClean="0"/>
              <a:t>Пример: сингармонизм</a:t>
            </a:r>
            <a:endParaRPr lang="en-US" dirty="0"/>
          </a:p>
        </p:txBody>
      </p:sp>
      <p:sp>
        <p:nvSpPr>
          <p:cNvPr id="3" name="Объект 2"/>
          <p:cNvSpPr>
            <a:spLocks noGrp="1"/>
          </p:cNvSpPr>
          <p:nvPr>
            <p:ph idx="1"/>
          </p:nvPr>
        </p:nvSpPr>
        <p:spPr>
          <a:xfrm>
            <a:off x="838200" y="1472249"/>
            <a:ext cx="10515600" cy="4704714"/>
          </a:xfrm>
        </p:spPr>
        <p:txBody>
          <a:bodyPr>
            <a:normAutofit/>
          </a:bodyPr>
          <a:lstStyle/>
          <a:p>
            <a:pPr>
              <a:lnSpc>
                <a:spcPct val="110000"/>
              </a:lnSpc>
            </a:pPr>
            <a:endParaRPr lang="ru-RU" altLang="en-US" sz="4400" dirty="0">
              <a:latin typeface="Arial" panose="020B0604020202020204" pitchFamily="34" charset="0"/>
            </a:endParaRPr>
          </a:p>
          <a:p>
            <a:pPr>
              <a:lnSpc>
                <a:spcPct val="110000"/>
              </a:lnSpc>
            </a:pPr>
            <a:endParaRPr lang="en-US" dirty="0">
              <a:latin typeface="Times New Roman" panose="02020603050405020304" pitchFamily="18" charset="0"/>
              <a:cs typeface="Times New Roman" panose="02020603050405020304" pitchFamily="18" charset="0"/>
            </a:endParaRPr>
          </a:p>
        </p:txBody>
      </p:sp>
      <p:graphicFrame>
        <p:nvGraphicFramePr>
          <p:cNvPr id="14" name="Таблица 13"/>
          <p:cNvGraphicFramePr>
            <a:graphicFrameLocks noGrp="1"/>
          </p:cNvGraphicFramePr>
          <p:nvPr>
            <p:extLst/>
          </p:nvPr>
        </p:nvGraphicFramePr>
        <p:xfrm>
          <a:off x="1868850" y="1307018"/>
          <a:ext cx="8367622" cy="5486400"/>
        </p:xfrm>
        <a:graphic>
          <a:graphicData uri="http://schemas.openxmlformats.org/drawingml/2006/table">
            <a:tbl>
              <a:tblPr firstRow="1" firstCol="1" lastRow="1" lastCol="1" bandRow="1" bandCol="1">
                <a:tableStyleId>{5C22544A-7EE6-4342-B048-85BDC9FD1C3A}</a:tableStyleId>
              </a:tblPr>
              <a:tblGrid>
                <a:gridCol w="3455302">
                  <a:extLst>
                    <a:ext uri="{9D8B030D-6E8A-4147-A177-3AD203B41FA5}">
                      <a16:colId xmlns:a16="http://schemas.microsoft.com/office/drawing/2014/main" val="20000"/>
                    </a:ext>
                  </a:extLst>
                </a:gridCol>
                <a:gridCol w="3455302">
                  <a:extLst>
                    <a:ext uri="{9D8B030D-6E8A-4147-A177-3AD203B41FA5}">
                      <a16:colId xmlns:a16="http://schemas.microsoft.com/office/drawing/2014/main" val="20001"/>
                    </a:ext>
                  </a:extLst>
                </a:gridCol>
                <a:gridCol w="1457018">
                  <a:extLst>
                    <a:ext uri="{9D8B030D-6E8A-4147-A177-3AD203B41FA5}">
                      <a16:colId xmlns:a16="http://schemas.microsoft.com/office/drawing/2014/main" val="20002"/>
                    </a:ext>
                  </a:extLst>
                </a:gridCol>
              </a:tblGrid>
              <a:tr h="373369">
                <a:tc>
                  <a:txBody>
                    <a:bodyPr/>
                    <a:lstStyle/>
                    <a:p>
                      <a:pPr algn="ctr">
                        <a:lnSpc>
                          <a:spcPct val="150000"/>
                        </a:lnSpc>
                        <a:spcAft>
                          <a:spcPts val="0"/>
                        </a:spcAft>
                      </a:pPr>
                      <a:r>
                        <a:rPr lang="en-US" sz="2000" dirty="0">
                          <a:effectLst/>
                        </a:rPr>
                        <a:t>[+front]</a:t>
                      </a:r>
                      <a:endParaRPr lang="en-US" sz="2000" dirty="0">
                        <a:effectLst/>
                        <a:latin typeface="Times New Roman" panose="02020603050405020304" pitchFamily="18" charset="0"/>
                        <a:ea typeface="Times New Roman" panose="02020603050405020304" pitchFamily="18" charset="0"/>
                      </a:endParaRPr>
                    </a:p>
                  </a:txBody>
                  <a:tcPr marL="65567" marR="65567" marT="0" marB="0"/>
                </a:tc>
                <a:tc>
                  <a:txBody>
                    <a:bodyPr/>
                    <a:lstStyle/>
                    <a:p>
                      <a:pPr algn="ctr">
                        <a:lnSpc>
                          <a:spcPct val="150000"/>
                        </a:lnSpc>
                        <a:spcAft>
                          <a:spcPts val="0"/>
                        </a:spcAft>
                      </a:pPr>
                      <a:r>
                        <a:rPr lang="en-US" sz="2000">
                          <a:effectLst/>
                        </a:rPr>
                        <a:t>[+back]</a:t>
                      </a:r>
                      <a:endParaRPr lang="en-US" sz="2000">
                        <a:effectLst/>
                        <a:latin typeface="Times New Roman" panose="02020603050405020304" pitchFamily="18" charset="0"/>
                        <a:ea typeface="Times New Roman" panose="02020603050405020304" pitchFamily="18" charset="0"/>
                      </a:endParaRPr>
                    </a:p>
                  </a:txBody>
                  <a:tcPr marL="65567" marR="65567" marT="0" marB="0"/>
                </a:tc>
                <a:tc>
                  <a:txBody>
                    <a:bodyPr/>
                    <a:lstStyle/>
                    <a:p>
                      <a:pPr algn="just">
                        <a:lnSpc>
                          <a:spcPct val="150000"/>
                        </a:lnSpc>
                        <a:spcAft>
                          <a:spcPts val="0"/>
                        </a:spcAft>
                      </a:pPr>
                      <a:r>
                        <a:rPr lang="ru-RU" sz="2000" dirty="0">
                          <a:effectLst/>
                        </a:rPr>
                        <a:t> </a:t>
                      </a:r>
                      <a:endParaRPr lang="en-US" sz="2000" dirty="0">
                        <a:effectLst/>
                        <a:latin typeface="Times New Roman" panose="02020603050405020304" pitchFamily="18" charset="0"/>
                        <a:ea typeface="Times New Roman" panose="02020603050405020304" pitchFamily="18" charset="0"/>
                      </a:endParaRPr>
                    </a:p>
                  </a:txBody>
                  <a:tcPr marL="65567" marR="65567" marT="0" marB="0"/>
                </a:tc>
                <a:extLst>
                  <a:ext uri="{0D108BD9-81ED-4DB2-BD59-A6C34878D82A}">
                    <a16:rowId xmlns:a16="http://schemas.microsoft.com/office/drawing/2014/main" val="10000"/>
                  </a:ext>
                </a:extLst>
              </a:tr>
              <a:tr h="373369">
                <a:tc>
                  <a:txBody>
                    <a:bodyPr/>
                    <a:lstStyle/>
                    <a:p>
                      <a:pPr marL="342900" algn="just">
                        <a:lnSpc>
                          <a:spcPct val="150000"/>
                        </a:lnSpc>
                        <a:spcAft>
                          <a:spcPts val="0"/>
                        </a:spcAft>
                      </a:pPr>
                      <a:r>
                        <a:rPr lang="en-US" sz="2000">
                          <a:effectLst/>
                        </a:rPr>
                        <a:t>lAr</a:t>
                      </a:r>
                      <a:endParaRPr lang="en-US" sz="2000">
                        <a:effectLst/>
                        <a:latin typeface="Times New Roman" panose="02020603050405020304" pitchFamily="18" charset="0"/>
                        <a:ea typeface="Times New Roman" panose="02020603050405020304" pitchFamily="18" charset="0"/>
                      </a:endParaRPr>
                    </a:p>
                  </a:txBody>
                  <a:tcPr marL="65567" marR="65567" marT="0" marB="0"/>
                </a:tc>
                <a:tc>
                  <a:txBody>
                    <a:bodyPr/>
                    <a:lstStyle/>
                    <a:p>
                      <a:pPr marL="431800" algn="just">
                        <a:lnSpc>
                          <a:spcPct val="150000"/>
                        </a:lnSpc>
                        <a:spcAft>
                          <a:spcPts val="0"/>
                        </a:spcAft>
                      </a:pPr>
                      <a:r>
                        <a:rPr lang="en-US" sz="2000">
                          <a:effectLst/>
                        </a:rPr>
                        <a:t>Lar</a:t>
                      </a:r>
                      <a:endParaRPr lang="en-US" sz="2000">
                        <a:effectLst/>
                        <a:latin typeface="Times New Roman" panose="02020603050405020304" pitchFamily="18" charset="0"/>
                        <a:ea typeface="Times New Roman" panose="02020603050405020304" pitchFamily="18" charset="0"/>
                      </a:endParaRPr>
                    </a:p>
                  </a:txBody>
                  <a:tcPr marL="65567" marR="65567" marT="0" marB="0"/>
                </a:tc>
                <a:tc>
                  <a:txBody>
                    <a:bodyPr/>
                    <a:lstStyle/>
                    <a:p>
                      <a:pPr algn="just">
                        <a:lnSpc>
                          <a:spcPct val="150000"/>
                        </a:lnSpc>
                        <a:spcAft>
                          <a:spcPts val="0"/>
                        </a:spcAft>
                      </a:pPr>
                      <a:r>
                        <a:rPr lang="en-US" sz="2000" dirty="0">
                          <a:effectLst/>
                        </a:rPr>
                        <a:t>PL</a:t>
                      </a:r>
                      <a:endParaRPr lang="en-US" sz="2000" dirty="0">
                        <a:effectLst/>
                        <a:latin typeface="Times New Roman" panose="02020603050405020304" pitchFamily="18" charset="0"/>
                        <a:ea typeface="Times New Roman" panose="02020603050405020304" pitchFamily="18" charset="0"/>
                      </a:endParaRPr>
                    </a:p>
                  </a:txBody>
                  <a:tcPr marL="65567" marR="65567" marT="0" marB="0"/>
                </a:tc>
                <a:extLst>
                  <a:ext uri="{0D108BD9-81ED-4DB2-BD59-A6C34878D82A}">
                    <a16:rowId xmlns:a16="http://schemas.microsoft.com/office/drawing/2014/main" val="10001"/>
                  </a:ext>
                </a:extLst>
              </a:tr>
              <a:tr h="382476">
                <a:tc>
                  <a:txBody>
                    <a:bodyPr/>
                    <a:lstStyle/>
                    <a:p>
                      <a:pPr marL="342900" algn="just">
                        <a:lnSpc>
                          <a:spcPct val="150000"/>
                        </a:lnSpc>
                        <a:spcAft>
                          <a:spcPts val="0"/>
                        </a:spcAft>
                      </a:pPr>
                      <a:r>
                        <a:rPr lang="en-US" sz="2000">
                          <a:effectLst/>
                        </a:rPr>
                        <a:t>nE</a:t>
                      </a:r>
                      <a:endParaRPr lang="en-US" sz="2000">
                        <a:effectLst/>
                        <a:latin typeface="Times New Roman" panose="02020603050405020304" pitchFamily="18" charset="0"/>
                        <a:ea typeface="Times New Roman" panose="02020603050405020304" pitchFamily="18" charset="0"/>
                      </a:endParaRPr>
                    </a:p>
                  </a:txBody>
                  <a:tcPr marL="65567" marR="65567" marT="0" marB="0"/>
                </a:tc>
                <a:tc>
                  <a:txBody>
                    <a:bodyPr/>
                    <a:lstStyle/>
                    <a:p>
                      <a:pPr marL="431800" algn="just">
                        <a:lnSpc>
                          <a:spcPct val="150000"/>
                        </a:lnSpc>
                        <a:spcAft>
                          <a:spcPts val="0"/>
                        </a:spcAft>
                      </a:pPr>
                      <a:r>
                        <a:rPr lang="en-US" sz="2000" dirty="0">
                          <a:effectLst/>
                        </a:rPr>
                        <a:t>Ne</a:t>
                      </a:r>
                      <a:endParaRPr lang="en-US" sz="2000" dirty="0">
                        <a:effectLst/>
                        <a:latin typeface="Times New Roman" panose="02020603050405020304" pitchFamily="18" charset="0"/>
                        <a:ea typeface="Times New Roman" panose="02020603050405020304" pitchFamily="18" charset="0"/>
                      </a:endParaRPr>
                    </a:p>
                  </a:txBody>
                  <a:tcPr marL="65567" marR="65567" marT="0" marB="0"/>
                </a:tc>
                <a:tc>
                  <a:txBody>
                    <a:bodyPr/>
                    <a:lstStyle/>
                    <a:p>
                      <a:pPr algn="just">
                        <a:lnSpc>
                          <a:spcPct val="150000"/>
                        </a:lnSpc>
                        <a:spcAft>
                          <a:spcPts val="0"/>
                        </a:spcAft>
                      </a:pPr>
                      <a:r>
                        <a:rPr lang="en-US" sz="2000" dirty="0">
                          <a:effectLst/>
                        </a:rPr>
                        <a:t>ACC</a:t>
                      </a:r>
                      <a:endParaRPr lang="en-US" sz="2000" dirty="0">
                        <a:effectLst/>
                        <a:latin typeface="Times New Roman" panose="02020603050405020304" pitchFamily="18" charset="0"/>
                        <a:ea typeface="Times New Roman" panose="02020603050405020304" pitchFamily="18" charset="0"/>
                      </a:endParaRPr>
                    </a:p>
                  </a:txBody>
                  <a:tcPr marL="65567" marR="65567" marT="0" marB="0"/>
                </a:tc>
                <a:extLst>
                  <a:ext uri="{0D108BD9-81ED-4DB2-BD59-A6C34878D82A}">
                    <a16:rowId xmlns:a16="http://schemas.microsoft.com/office/drawing/2014/main" val="10002"/>
                  </a:ext>
                </a:extLst>
              </a:tr>
              <a:tr h="373369">
                <a:tc>
                  <a:txBody>
                    <a:bodyPr/>
                    <a:lstStyle/>
                    <a:p>
                      <a:pPr marL="342900" algn="just">
                        <a:lnSpc>
                          <a:spcPct val="150000"/>
                        </a:lnSpc>
                        <a:spcAft>
                          <a:spcPts val="0"/>
                        </a:spcAft>
                      </a:pPr>
                      <a:r>
                        <a:rPr lang="en-US" sz="2000">
                          <a:effectLst/>
                        </a:rPr>
                        <a:t>nEN</a:t>
                      </a:r>
                      <a:endParaRPr lang="en-US" sz="2000">
                        <a:effectLst/>
                        <a:latin typeface="Times New Roman" panose="02020603050405020304" pitchFamily="18" charset="0"/>
                        <a:ea typeface="Times New Roman" panose="02020603050405020304" pitchFamily="18" charset="0"/>
                      </a:endParaRPr>
                    </a:p>
                  </a:txBody>
                  <a:tcPr marL="65567" marR="65567" marT="0" marB="0"/>
                </a:tc>
                <a:tc>
                  <a:txBody>
                    <a:bodyPr/>
                    <a:lstStyle/>
                    <a:p>
                      <a:pPr marL="431800" algn="just">
                        <a:lnSpc>
                          <a:spcPct val="150000"/>
                        </a:lnSpc>
                        <a:spcAft>
                          <a:spcPts val="0"/>
                        </a:spcAft>
                      </a:pPr>
                      <a:r>
                        <a:rPr lang="en-US" sz="2000" dirty="0" err="1">
                          <a:effectLst/>
                        </a:rPr>
                        <a:t>neN</a:t>
                      </a:r>
                      <a:endParaRPr lang="en-US" sz="2000" dirty="0">
                        <a:effectLst/>
                        <a:latin typeface="Times New Roman" panose="02020603050405020304" pitchFamily="18" charset="0"/>
                        <a:ea typeface="Times New Roman" panose="02020603050405020304" pitchFamily="18" charset="0"/>
                      </a:endParaRPr>
                    </a:p>
                  </a:txBody>
                  <a:tcPr marL="65567" marR="65567" marT="0" marB="0"/>
                </a:tc>
                <a:tc>
                  <a:txBody>
                    <a:bodyPr/>
                    <a:lstStyle/>
                    <a:p>
                      <a:pPr algn="just">
                        <a:lnSpc>
                          <a:spcPct val="150000"/>
                        </a:lnSpc>
                        <a:spcAft>
                          <a:spcPts val="0"/>
                        </a:spcAft>
                      </a:pPr>
                      <a:r>
                        <a:rPr lang="en-US" sz="2000">
                          <a:effectLst/>
                        </a:rPr>
                        <a:t>GEN</a:t>
                      </a:r>
                      <a:endParaRPr lang="en-US" sz="2000">
                        <a:effectLst/>
                        <a:latin typeface="Times New Roman" panose="02020603050405020304" pitchFamily="18" charset="0"/>
                        <a:ea typeface="Times New Roman" panose="02020603050405020304" pitchFamily="18" charset="0"/>
                      </a:endParaRPr>
                    </a:p>
                  </a:txBody>
                  <a:tcPr marL="65567" marR="65567" marT="0" marB="0"/>
                </a:tc>
                <a:extLst>
                  <a:ext uri="{0D108BD9-81ED-4DB2-BD59-A6C34878D82A}">
                    <a16:rowId xmlns:a16="http://schemas.microsoft.com/office/drawing/2014/main" val="10003"/>
                  </a:ext>
                </a:extLst>
              </a:tr>
              <a:tr h="373369">
                <a:tc>
                  <a:txBody>
                    <a:bodyPr/>
                    <a:lstStyle/>
                    <a:p>
                      <a:pPr marL="342900" algn="just">
                        <a:lnSpc>
                          <a:spcPct val="150000"/>
                        </a:lnSpc>
                        <a:spcAft>
                          <a:spcPts val="0"/>
                        </a:spcAft>
                      </a:pPr>
                      <a:r>
                        <a:rPr lang="en-US" sz="2000">
                          <a:effectLst/>
                        </a:rPr>
                        <a:t>gA</a:t>
                      </a:r>
                      <a:endParaRPr lang="en-US" sz="2000">
                        <a:effectLst/>
                        <a:latin typeface="Times New Roman" panose="02020603050405020304" pitchFamily="18" charset="0"/>
                        <a:ea typeface="Times New Roman" panose="02020603050405020304" pitchFamily="18" charset="0"/>
                      </a:endParaRPr>
                    </a:p>
                  </a:txBody>
                  <a:tcPr marL="65567" marR="65567" marT="0" marB="0"/>
                </a:tc>
                <a:tc>
                  <a:txBody>
                    <a:bodyPr/>
                    <a:lstStyle/>
                    <a:p>
                      <a:pPr marL="431800" algn="just">
                        <a:lnSpc>
                          <a:spcPct val="150000"/>
                        </a:lnSpc>
                        <a:spcAft>
                          <a:spcPts val="0"/>
                        </a:spcAft>
                      </a:pPr>
                      <a:r>
                        <a:rPr lang="en-US" sz="2000">
                          <a:effectLst/>
                        </a:rPr>
                        <a:t>Ga</a:t>
                      </a:r>
                      <a:endParaRPr lang="en-US" sz="2000">
                        <a:effectLst/>
                        <a:latin typeface="Times New Roman" panose="02020603050405020304" pitchFamily="18" charset="0"/>
                        <a:ea typeface="Times New Roman" panose="02020603050405020304" pitchFamily="18" charset="0"/>
                      </a:endParaRPr>
                    </a:p>
                  </a:txBody>
                  <a:tcPr marL="65567" marR="65567" marT="0" marB="0"/>
                </a:tc>
                <a:tc>
                  <a:txBody>
                    <a:bodyPr/>
                    <a:lstStyle/>
                    <a:p>
                      <a:pPr algn="just">
                        <a:lnSpc>
                          <a:spcPct val="150000"/>
                        </a:lnSpc>
                        <a:spcAft>
                          <a:spcPts val="0"/>
                        </a:spcAft>
                      </a:pPr>
                      <a:r>
                        <a:rPr lang="en-US" sz="2000" dirty="0">
                          <a:effectLst/>
                        </a:rPr>
                        <a:t>DAT</a:t>
                      </a:r>
                      <a:endParaRPr lang="en-US" sz="2000" dirty="0">
                        <a:effectLst/>
                        <a:latin typeface="Times New Roman" panose="02020603050405020304" pitchFamily="18" charset="0"/>
                        <a:ea typeface="Times New Roman" panose="02020603050405020304" pitchFamily="18" charset="0"/>
                      </a:endParaRPr>
                    </a:p>
                  </a:txBody>
                  <a:tcPr marL="65567" marR="65567" marT="0" marB="0"/>
                </a:tc>
                <a:extLst>
                  <a:ext uri="{0D108BD9-81ED-4DB2-BD59-A6C34878D82A}">
                    <a16:rowId xmlns:a16="http://schemas.microsoft.com/office/drawing/2014/main" val="10004"/>
                  </a:ext>
                </a:extLst>
              </a:tr>
              <a:tr h="373369">
                <a:tc>
                  <a:txBody>
                    <a:bodyPr/>
                    <a:lstStyle/>
                    <a:p>
                      <a:pPr marL="342900" algn="just">
                        <a:lnSpc>
                          <a:spcPct val="150000"/>
                        </a:lnSpc>
                        <a:spcAft>
                          <a:spcPts val="0"/>
                        </a:spcAft>
                      </a:pPr>
                      <a:r>
                        <a:rPr lang="en-US" sz="2000">
                          <a:effectLst/>
                        </a:rPr>
                        <a:t>dA</a:t>
                      </a:r>
                      <a:endParaRPr lang="en-US" sz="2000">
                        <a:effectLst/>
                        <a:latin typeface="Times New Roman" panose="02020603050405020304" pitchFamily="18" charset="0"/>
                        <a:ea typeface="Times New Roman" panose="02020603050405020304" pitchFamily="18" charset="0"/>
                      </a:endParaRPr>
                    </a:p>
                  </a:txBody>
                  <a:tcPr marL="65567" marR="65567" marT="0" marB="0"/>
                </a:tc>
                <a:tc>
                  <a:txBody>
                    <a:bodyPr/>
                    <a:lstStyle/>
                    <a:p>
                      <a:pPr marL="431800" algn="just">
                        <a:lnSpc>
                          <a:spcPct val="150000"/>
                        </a:lnSpc>
                        <a:spcAft>
                          <a:spcPts val="0"/>
                        </a:spcAft>
                      </a:pPr>
                      <a:r>
                        <a:rPr lang="en-US" sz="2000">
                          <a:effectLst/>
                        </a:rPr>
                        <a:t>Da</a:t>
                      </a:r>
                      <a:endParaRPr lang="en-US" sz="2000">
                        <a:effectLst/>
                        <a:latin typeface="Times New Roman" panose="02020603050405020304" pitchFamily="18" charset="0"/>
                        <a:ea typeface="Times New Roman" panose="02020603050405020304" pitchFamily="18" charset="0"/>
                      </a:endParaRPr>
                    </a:p>
                  </a:txBody>
                  <a:tcPr marL="65567" marR="65567" marT="0" marB="0"/>
                </a:tc>
                <a:tc>
                  <a:txBody>
                    <a:bodyPr/>
                    <a:lstStyle/>
                    <a:p>
                      <a:pPr algn="just">
                        <a:lnSpc>
                          <a:spcPct val="150000"/>
                        </a:lnSpc>
                        <a:spcAft>
                          <a:spcPts val="0"/>
                        </a:spcAft>
                      </a:pPr>
                      <a:r>
                        <a:rPr lang="en-US" sz="2000" dirty="0">
                          <a:effectLst/>
                        </a:rPr>
                        <a:t>LOC</a:t>
                      </a:r>
                      <a:endParaRPr lang="en-US" sz="2000" dirty="0">
                        <a:effectLst/>
                        <a:latin typeface="Times New Roman" panose="02020603050405020304" pitchFamily="18" charset="0"/>
                        <a:ea typeface="Times New Roman" panose="02020603050405020304" pitchFamily="18" charset="0"/>
                      </a:endParaRPr>
                    </a:p>
                  </a:txBody>
                  <a:tcPr marL="65567" marR="65567" marT="0" marB="0"/>
                </a:tc>
                <a:extLst>
                  <a:ext uri="{0D108BD9-81ED-4DB2-BD59-A6C34878D82A}">
                    <a16:rowId xmlns:a16="http://schemas.microsoft.com/office/drawing/2014/main" val="10005"/>
                  </a:ext>
                </a:extLst>
              </a:tr>
              <a:tr h="382476">
                <a:tc>
                  <a:txBody>
                    <a:bodyPr/>
                    <a:lstStyle/>
                    <a:p>
                      <a:pPr marL="342900" algn="just">
                        <a:lnSpc>
                          <a:spcPct val="150000"/>
                        </a:lnSpc>
                        <a:spcAft>
                          <a:spcPts val="0"/>
                        </a:spcAft>
                      </a:pPr>
                      <a:r>
                        <a:rPr lang="en-US" sz="2000">
                          <a:effectLst/>
                        </a:rPr>
                        <a:t>dAn</a:t>
                      </a:r>
                      <a:endParaRPr lang="en-US" sz="2000">
                        <a:effectLst/>
                        <a:latin typeface="Times New Roman" panose="02020603050405020304" pitchFamily="18" charset="0"/>
                        <a:ea typeface="Times New Roman" panose="02020603050405020304" pitchFamily="18" charset="0"/>
                      </a:endParaRPr>
                    </a:p>
                  </a:txBody>
                  <a:tcPr marL="65567" marR="65567" marT="0" marB="0"/>
                </a:tc>
                <a:tc>
                  <a:txBody>
                    <a:bodyPr/>
                    <a:lstStyle/>
                    <a:p>
                      <a:pPr marL="431800" algn="just">
                        <a:lnSpc>
                          <a:spcPct val="150000"/>
                        </a:lnSpc>
                        <a:spcAft>
                          <a:spcPts val="0"/>
                        </a:spcAft>
                      </a:pPr>
                      <a:r>
                        <a:rPr lang="en-US" sz="2000">
                          <a:effectLst/>
                        </a:rPr>
                        <a:t>dan</a:t>
                      </a:r>
                      <a:endParaRPr lang="en-US" sz="2000">
                        <a:effectLst/>
                        <a:latin typeface="Times New Roman" panose="02020603050405020304" pitchFamily="18" charset="0"/>
                        <a:ea typeface="Times New Roman" panose="02020603050405020304" pitchFamily="18" charset="0"/>
                      </a:endParaRPr>
                    </a:p>
                  </a:txBody>
                  <a:tcPr marL="65567" marR="65567" marT="0" marB="0"/>
                </a:tc>
                <a:tc>
                  <a:txBody>
                    <a:bodyPr/>
                    <a:lstStyle/>
                    <a:p>
                      <a:pPr algn="just">
                        <a:lnSpc>
                          <a:spcPct val="150000"/>
                        </a:lnSpc>
                        <a:spcAft>
                          <a:spcPts val="0"/>
                        </a:spcAft>
                      </a:pPr>
                      <a:r>
                        <a:rPr lang="en-US" sz="2000" dirty="0">
                          <a:effectLst/>
                        </a:rPr>
                        <a:t>ABL</a:t>
                      </a:r>
                      <a:endParaRPr lang="en-US" sz="2000" dirty="0">
                        <a:effectLst/>
                        <a:latin typeface="Times New Roman" panose="02020603050405020304" pitchFamily="18" charset="0"/>
                        <a:ea typeface="Times New Roman" panose="02020603050405020304" pitchFamily="18" charset="0"/>
                      </a:endParaRPr>
                    </a:p>
                  </a:txBody>
                  <a:tcPr marL="65567" marR="65567" marT="0" marB="0"/>
                </a:tc>
                <a:extLst>
                  <a:ext uri="{0D108BD9-81ED-4DB2-BD59-A6C34878D82A}">
                    <a16:rowId xmlns:a16="http://schemas.microsoft.com/office/drawing/2014/main" val="10006"/>
                  </a:ext>
                </a:extLst>
              </a:tr>
              <a:tr h="373369">
                <a:tc>
                  <a:txBody>
                    <a:bodyPr/>
                    <a:lstStyle/>
                    <a:p>
                      <a:pPr marL="342900" algn="just">
                        <a:lnSpc>
                          <a:spcPct val="150000"/>
                        </a:lnSpc>
                        <a:spcAft>
                          <a:spcPts val="0"/>
                        </a:spcAft>
                      </a:pPr>
                      <a:r>
                        <a:rPr lang="en-US" sz="2000">
                          <a:effectLst/>
                        </a:rPr>
                        <a:t>Em</a:t>
                      </a:r>
                      <a:endParaRPr lang="en-US" sz="2000">
                        <a:effectLst/>
                        <a:latin typeface="Times New Roman" panose="02020603050405020304" pitchFamily="18" charset="0"/>
                        <a:ea typeface="Times New Roman" panose="02020603050405020304" pitchFamily="18" charset="0"/>
                      </a:endParaRPr>
                    </a:p>
                  </a:txBody>
                  <a:tcPr marL="65567" marR="65567" marT="0" marB="0"/>
                </a:tc>
                <a:tc>
                  <a:txBody>
                    <a:bodyPr/>
                    <a:lstStyle/>
                    <a:p>
                      <a:pPr marL="431800" algn="just">
                        <a:lnSpc>
                          <a:spcPct val="150000"/>
                        </a:lnSpc>
                        <a:spcAft>
                          <a:spcPts val="0"/>
                        </a:spcAft>
                      </a:pPr>
                      <a:r>
                        <a:rPr lang="en-US" sz="2000">
                          <a:effectLst/>
                        </a:rPr>
                        <a:t>em</a:t>
                      </a:r>
                      <a:endParaRPr lang="en-US" sz="2000">
                        <a:effectLst/>
                        <a:latin typeface="Times New Roman" panose="02020603050405020304" pitchFamily="18" charset="0"/>
                        <a:ea typeface="Times New Roman" panose="02020603050405020304" pitchFamily="18" charset="0"/>
                      </a:endParaRPr>
                    </a:p>
                  </a:txBody>
                  <a:tcPr marL="65567" marR="65567" marT="0" marB="0"/>
                </a:tc>
                <a:tc>
                  <a:txBody>
                    <a:bodyPr/>
                    <a:lstStyle/>
                    <a:p>
                      <a:pPr algn="just">
                        <a:lnSpc>
                          <a:spcPct val="150000"/>
                        </a:lnSpc>
                        <a:spcAft>
                          <a:spcPts val="0"/>
                        </a:spcAft>
                      </a:pPr>
                      <a:r>
                        <a:rPr lang="en-US" sz="2000" dirty="0">
                          <a:effectLst/>
                        </a:rPr>
                        <a:t>1SG</a:t>
                      </a:r>
                      <a:endParaRPr lang="en-US" sz="2000" dirty="0">
                        <a:effectLst/>
                        <a:latin typeface="Times New Roman" panose="02020603050405020304" pitchFamily="18" charset="0"/>
                        <a:ea typeface="Times New Roman" panose="02020603050405020304" pitchFamily="18" charset="0"/>
                      </a:endParaRPr>
                    </a:p>
                  </a:txBody>
                  <a:tcPr marL="65567" marR="65567" marT="0" marB="0"/>
                </a:tc>
                <a:extLst>
                  <a:ext uri="{0D108BD9-81ED-4DB2-BD59-A6C34878D82A}">
                    <a16:rowId xmlns:a16="http://schemas.microsoft.com/office/drawing/2014/main" val="10007"/>
                  </a:ext>
                </a:extLst>
              </a:tr>
              <a:tr h="373369">
                <a:tc>
                  <a:txBody>
                    <a:bodyPr/>
                    <a:lstStyle/>
                    <a:p>
                      <a:pPr marL="342900" algn="just">
                        <a:lnSpc>
                          <a:spcPct val="150000"/>
                        </a:lnSpc>
                        <a:spcAft>
                          <a:spcPts val="0"/>
                        </a:spcAft>
                      </a:pPr>
                      <a:r>
                        <a:rPr lang="en-US" sz="2000">
                          <a:effectLst/>
                        </a:rPr>
                        <a:t>En</a:t>
                      </a:r>
                      <a:endParaRPr lang="en-US" sz="2000">
                        <a:effectLst/>
                        <a:latin typeface="Times New Roman" panose="02020603050405020304" pitchFamily="18" charset="0"/>
                        <a:ea typeface="Times New Roman" panose="02020603050405020304" pitchFamily="18" charset="0"/>
                      </a:endParaRPr>
                    </a:p>
                  </a:txBody>
                  <a:tcPr marL="65567" marR="65567" marT="0" marB="0"/>
                </a:tc>
                <a:tc>
                  <a:txBody>
                    <a:bodyPr/>
                    <a:lstStyle/>
                    <a:p>
                      <a:pPr marL="431800" algn="just">
                        <a:lnSpc>
                          <a:spcPct val="150000"/>
                        </a:lnSpc>
                        <a:spcAft>
                          <a:spcPts val="0"/>
                        </a:spcAft>
                      </a:pPr>
                      <a:r>
                        <a:rPr lang="en-US" sz="2000">
                          <a:effectLst/>
                        </a:rPr>
                        <a:t>en</a:t>
                      </a:r>
                      <a:endParaRPr lang="en-US" sz="2000">
                        <a:effectLst/>
                        <a:latin typeface="Times New Roman" panose="02020603050405020304" pitchFamily="18" charset="0"/>
                        <a:ea typeface="Times New Roman" panose="02020603050405020304" pitchFamily="18" charset="0"/>
                      </a:endParaRPr>
                    </a:p>
                  </a:txBody>
                  <a:tcPr marL="65567" marR="65567" marT="0" marB="0"/>
                </a:tc>
                <a:tc>
                  <a:txBody>
                    <a:bodyPr/>
                    <a:lstStyle/>
                    <a:p>
                      <a:pPr algn="just">
                        <a:lnSpc>
                          <a:spcPct val="150000"/>
                        </a:lnSpc>
                        <a:spcAft>
                          <a:spcPts val="0"/>
                        </a:spcAft>
                      </a:pPr>
                      <a:r>
                        <a:rPr lang="en-US" sz="2000" dirty="0">
                          <a:effectLst/>
                        </a:rPr>
                        <a:t>2SG</a:t>
                      </a:r>
                      <a:endParaRPr lang="en-US" sz="2000" dirty="0">
                        <a:effectLst/>
                        <a:latin typeface="Times New Roman" panose="02020603050405020304" pitchFamily="18" charset="0"/>
                        <a:ea typeface="Times New Roman" panose="02020603050405020304" pitchFamily="18" charset="0"/>
                      </a:endParaRPr>
                    </a:p>
                  </a:txBody>
                  <a:tcPr marL="65567" marR="65567" marT="0" marB="0"/>
                </a:tc>
                <a:extLst>
                  <a:ext uri="{0D108BD9-81ED-4DB2-BD59-A6C34878D82A}">
                    <a16:rowId xmlns:a16="http://schemas.microsoft.com/office/drawing/2014/main" val="10008"/>
                  </a:ext>
                </a:extLst>
              </a:tr>
              <a:tr h="391582">
                <a:tc>
                  <a:txBody>
                    <a:bodyPr/>
                    <a:lstStyle/>
                    <a:p>
                      <a:pPr marL="342900" algn="just">
                        <a:lnSpc>
                          <a:spcPct val="150000"/>
                        </a:lnSpc>
                        <a:spcAft>
                          <a:spcPts val="0"/>
                        </a:spcAft>
                      </a:pPr>
                      <a:r>
                        <a:rPr lang="en-US" sz="2000">
                          <a:effectLst/>
                        </a:rPr>
                        <a:t>E</a:t>
                      </a:r>
                      <a:endParaRPr lang="en-US" sz="2000">
                        <a:effectLst/>
                        <a:latin typeface="Times New Roman" panose="02020603050405020304" pitchFamily="18" charset="0"/>
                        <a:ea typeface="Times New Roman" panose="02020603050405020304" pitchFamily="18" charset="0"/>
                      </a:endParaRPr>
                    </a:p>
                  </a:txBody>
                  <a:tcPr marL="65567" marR="65567" marT="0" marB="0"/>
                </a:tc>
                <a:tc>
                  <a:txBody>
                    <a:bodyPr/>
                    <a:lstStyle/>
                    <a:p>
                      <a:pPr marL="431800" algn="just">
                        <a:lnSpc>
                          <a:spcPct val="150000"/>
                        </a:lnSpc>
                        <a:spcAft>
                          <a:spcPts val="0"/>
                        </a:spcAft>
                      </a:pPr>
                      <a:r>
                        <a:rPr lang="en-US" sz="2000">
                          <a:effectLst/>
                        </a:rPr>
                        <a:t>e</a:t>
                      </a:r>
                      <a:endParaRPr lang="en-US" sz="2000">
                        <a:effectLst/>
                        <a:latin typeface="Times New Roman" panose="02020603050405020304" pitchFamily="18" charset="0"/>
                        <a:ea typeface="Times New Roman" panose="02020603050405020304" pitchFamily="18" charset="0"/>
                      </a:endParaRPr>
                    </a:p>
                  </a:txBody>
                  <a:tcPr marL="65567" marR="65567" marT="0" marB="0"/>
                </a:tc>
                <a:tc>
                  <a:txBody>
                    <a:bodyPr/>
                    <a:lstStyle/>
                    <a:p>
                      <a:pPr algn="just">
                        <a:lnSpc>
                          <a:spcPct val="150000"/>
                        </a:lnSpc>
                        <a:spcAft>
                          <a:spcPts val="0"/>
                        </a:spcAft>
                      </a:pPr>
                      <a:r>
                        <a:rPr lang="en-US" sz="2000" dirty="0">
                          <a:effectLst/>
                        </a:rPr>
                        <a:t>3</a:t>
                      </a:r>
                      <a:endParaRPr lang="en-US" sz="2000" dirty="0">
                        <a:effectLst/>
                        <a:latin typeface="Times New Roman" panose="02020603050405020304" pitchFamily="18" charset="0"/>
                        <a:ea typeface="Times New Roman" panose="02020603050405020304" pitchFamily="18" charset="0"/>
                      </a:endParaRPr>
                    </a:p>
                  </a:txBody>
                  <a:tcPr marL="65567" marR="65567" marT="0" marB="0"/>
                </a:tc>
                <a:extLst>
                  <a:ext uri="{0D108BD9-81ED-4DB2-BD59-A6C34878D82A}">
                    <a16:rowId xmlns:a16="http://schemas.microsoft.com/office/drawing/2014/main" val="10009"/>
                  </a:ext>
                </a:extLst>
              </a:tr>
              <a:tr h="382476">
                <a:tc>
                  <a:txBody>
                    <a:bodyPr/>
                    <a:lstStyle/>
                    <a:p>
                      <a:pPr marL="342900" algn="just">
                        <a:lnSpc>
                          <a:spcPct val="150000"/>
                        </a:lnSpc>
                        <a:spcAft>
                          <a:spcPts val="0"/>
                        </a:spcAft>
                      </a:pPr>
                      <a:r>
                        <a:rPr lang="en-US" sz="2000">
                          <a:effectLst/>
                        </a:rPr>
                        <a:t>EbEz</a:t>
                      </a:r>
                      <a:endParaRPr lang="en-US" sz="2000">
                        <a:effectLst/>
                        <a:latin typeface="Times New Roman" panose="02020603050405020304" pitchFamily="18" charset="0"/>
                        <a:ea typeface="Times New Roman" panose="02020603050405020304" pitchFamily="18" charset="0"/>
                      </a:endParaRPr>
                    </a:p>
                  </a:txBody>
                  <a:tcPr marL="65567" marR="65567" marT="0" marB="0"/>
                </a:tc>
                <a:tc>
                  <a:txBody>
                    <a:bodyPr/>
                    <a:lstStyle/>
                    <a:p>
                      <a:pPr marL="431800" algn="just">
                        <a:lnSpc>
                          <a:spcPct val="150000"/>
                        </a:lnSpc>
                        <a:spcAft>
                          <a:spcPts val="0"/>
                        </a:spcAft>
                      </a:pPr>
                      <a:r>
                        <a:rPr lang="en-US" sz="2000">
                          <a:effectLst/>
                        </a:rPr>
                        <a:t>ebez</a:t>
                      </a:r>
                      <a:endParaRPr lang="en-US" sz="2000">
                        <a:effectLst/>
                        <a:latin typeface="Times New Roman" panose="02020603050405020304" pitchFamily="18" charset="0"/>
                        <a:ea typeface="Times New Roman" panose="02020603050405020304" pitchFamily="18" charset="0"/>
                      </a:endParaRPr>
                    </a:p>
                  </a:txBody>
                  <a:tcPr marL="65567" marR="65567" marT="0" marB="0"/>
                </a:tc>
                <a:tc>
                  <a:txBody>
                    <a:bodyPr/>
                    <a:lstStyle/>
                    <a:p>
                      <a:pPr algn="just">
                        <a:lnSpc>
                          <a:spcPct val="150000"/>
                        </a:lnSpc>
                        <a:spcAft>
                          <a:spcPts val="0"/>
                        </a:spcAft>
                      </a:pPr>
                      <a:r>
                        <a:rPr lang="en-US" sz="2000" dirty="0">
                          <a:effectLst/>
                        </a:rPr>
                        <a:t>1PL</a:t>
                      </a:r>
                      <a:endParaRPr lang="en-US" sz="2000" dirty="0">
                        <a:effectLst/>
                        <a:latin typeface="Times New Roman" panose="02020603050405020304" pitchFamily="18" charset="0"/>
                        <a:ea typeface="Times New Roman" panose="02020603050405020304" pitchFamily="18" charset="0"/>
                      </a:endParaRPr>
                    </a:p>
                  </a:txBody>
                  <a:tcPr marL="65567" marR="65567" marT="0" marB="0"/>
                </a:tc>
                <a:extLst>
                  <a:ext uri="{0D108BD9-81ED-4DB2-BD59-A6C34878D82A}">
                    <a16:rowId xmlns:a16="http://schemas.microsoft.com/office/drawing/2014/main" val="10010"/>
                  </a:ext>
                </a:extLst>
              </a:tr>
              <a:tr h="373369">
                <a:tc>
                  <a:txBody>
                    <a:bodyPr/>
                    <a:lstStyle/>
                    <a:p>
                      <a:pPr marL="342900" algn="just">
                        <a:lnSpc>
                          <a:spcPct val="150000"/>
                        </a:lnSpc>
                        <a:spcAft>
                          <a:spcPts val="0"/>
                        </a:spcAft>
                      </a:pPr>
                      <a:r>
                        <a:rPr lang="en-US" sz="2000">
                          <a:effectLst/>
                        </a:rPr>
                        <a:t>EgEz</a:t>
                      </a:r>
                      <a:endParaRPr lang="en-US" sz="2000">
                        <a:effectLst/>
                        <a:latin typeface="Times New Roman" panose="02020603050405020304" pitchFamily="18" charset="0"/>
                        <a:ea typeface="Times New Roman" panose="02020603050405020304" pitchFamily="18" charset="0"/>
                      </a:endParaRPr>
                    </a:p>
                  </a:txBody>
                  <a:tcPr marL="65567" marR="65567" marT="0" marB="0"/>
                </a:tc>
                <a:tc>
                  <a:txBody>
                    <a:bodyPr/>
                    <a:lstStyle/>
                    <a:p>
                      <a:pPr marL="431800" algn="just">
                        <a:lnSpc>
                          <a:spcPct val="150000"/>
                        </a:lnSpc>
                        <a:spcAft>
                          <a:spcPts val="0"/>
                        </a:spcAft>
                      </a:pPr>
                      <a:r>
                        <a:rPr lang="en-US" sz="2000">
                          <a:effectLst/>
                        </a:rPr>
                        <a:t>egez</a:t>
                      </a:r>
                      <a:endParaRPr lang="en-US" sz="2000">
                        <a:effectLst/>
                        <a:latin typeface="Times New Roman" panose="02020603050405020304" pitchFamily="18" charset="0"/>
                        <a:ea typeface="Times New Roman" panose="02020603050405020304" pitchFamily="18" charset="0"/>
                      </a:endParaRPr>
                    </a:p>
                  </a:txBody>
                  <a:tcPr marL="65567" marR="65567" marT="0" marB="0"/>
                </a:tc>
                <a:tc>
                  <a:txBody>
                    <a:bodyPr/>
                    <a:lstStyle/>
                    <a:p>
                      <a:pPr algn="just">
                        <a:lnSpc>
                          <a:spcPct val="150000"/>
                        </a:lnSpc>
                        <a:spcAft>
                          <a:spcPts val="0"/>
                        </a:spcAft>
                      </a:pPr>
                      <a:r>
                        <a:rPr lang="en-US" sz="2000" dirty="0">
                          <a:effectLst/>
                        </a:rPr>
                        <a:t>2PL</a:t>
                      </a:r>
                      <a:endParaRPr lang="en-US" sz="2000" dirty="0">
                        <a:effectLst/>
                        <a:latin typeface="Times New Roman" panose="02020603050405020304" pitchFamily="18" charset="0"/>
                        <a:ea typeface="Times New Roman" panose="02020603050405020304" pitchFamily="18" charset="0"/>
                      </a:endParaRPr>
                    </a:p>
                  </a:txBody>
                  <a:tcPr marL="65567" marR="65567" marT="0" marB="0"/>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136586893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Группа 14"/>
          <p:cNvGrpSpPr/>
          <p:nvPr/>
        </p:nvGrpSpPr>
        <p:grpSpPr>
          <a:xfrm>
            <a:off x="-68907" y="-62144"/>
            <a:ext cx="12260907" cy="6869555"/>
            <a:chOff x="-68907" y="0"/>
            <a:chExt cx="12260907" cy="6869555"/>
          </a:xfrm>
        </p:grpSpPr>
        <p:grpSp>
          <p:nvGrpSpPr>
            <p:cNvPr id="4" name="Группа 3"/>
            <p:cNvGrpSpPr/>
            <p:nvPr/>
          </p:nvGrpSpPr>
          <p:grpSpPr>
            <a:xfrm>
              <a:off x="-68907" y="0"/>
              <a:ext cx="12260907" cy="6869555"/>
              <a:chOff x="12190" y="-46746"/>
              <a:chExt cx="9218026" cy="6869555"/>
            </a:xfrm>
          </p:grpSpPr>
          <p:grpSp>
            <p:nvGrpSpPr>
              <p:cNvPr id="5" name="Группа 4"/>
              <p:cNvGrpSpPr/>
              <p:nvPr/>
            </p:nvGrpSpPr>
            <p:grpSpPr>
              <a:xfrm>
                <a:off x="12190" y="-46746"/>
                <a:ext cx="9218026" cy="6869555"/>
                <a:chOff x="12190" y="-46746"/>
                <a:chExt cx="9218026" cy="6869555"/>
              </a:xfrm>
            </p:grpSpPr>
            <p:pic>
              <p:nvPicPr>
                <p:cNvPr id="7" name="Picture 2" descr="http://www.hse.ru/pubs/lib/data/access/ram/ticket/79/144196565691ca43a1b8670fb6a227fde3c5e8e9a0/cached-thumb-img.29274.0.252964193739569.jpg"/>
                <p:cNvPicPr>
                  <a:picLocks noChangeAspect="1" noChangeArrowheads="1"/>
                </p:cNvPicPr>
                <p:nvPr/>
              </p:nvPicPr>
              <p:blipFill rotWithShape="1">
                <a:blip r:embed="rId2">
                  <a:duotone>
                    <a:schemeClr val="bg2">
                      <a:shade val="45000"/>
                      <a:satMod val="135000"/>
                    </a:schemeClr>
                    <a:prstClr val="white"/>
                  </a:duotone>
                  <a:extLst>
                    <a:ext uri="{BEBA8EAE-BF5A-486C-A8C5-ECC9F3942E4B}">
                      <a14:imgProps xmlns:a14="http://schemas.microsoft.com/office/drawing/2010/main">
                        <a14:imgLayer r:embed="rId3">
                          <a14:imgEffect>
                            <a14:colorTemperature colorTemp="1500"/>
                          </a14:imgEffect>
                          <a14:imgEffect>
                            <a14:saturation sat="0"/>
                          </a14:imgEffect>
                        </a14:imgLayer>
                      </a14:imgProps>
                    </a:ext>
                    <a:ext uri="{28A0092B-C50C-407E-A947-70E740481C1C}">
                      <a14:useLocalDpi xmlns:a14="http://schemas.microsoft.com/office/drawing/2010/main" val="0"/>
                    </a:ext>
                  </a:extLst>
                </a:blip>
                <a:srcRect b="59214"/>
                <a:stretch/>
              </p:blipFill>
              <p:spPr bwMode="auto">
                <a:xfrm>
                  <a:off x="63996" y="-46746"/>
                  <a:ext cx="9152860" cy="117125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Прямая соединительная линия 7"/>
                <p:cNvCxnSpPr/>
                <p:nvPr/>
              </p:nvCxnSpPr>
              <p:spPr>
                <a:xfrm>
                  <a:off x="12190" y="1152164"/>
                  <a:ext cx="9204666" cy="13490"/>
                </a:xfrm>
                <a:prstGeom prst="line">
                  <a:avLst/>
                </a:prstGeom>
                <a:ln w="76200">
                  <a:solidFill>
                    <a:schemeClr val="bg1">
                      <a:lumMod val="75000"/>
                    </a:schemeClr>
                  </a:solidFill>
                </a:ln>
              </p:spPr>
              <p:style>
                <a:lnRef idx="1">
                  <a:schemeClr val="dk1"/>
                </a:lnRef>
                <a:fillRef idx="0">
                  <a:schemeClr val="dk1"/>
                </a:fillRef>
                <a:effectRef idx="0">
                  <a:schemeClr val="dk1"/>
                </a:effectRef>
                <a:fontRef idx="minor">
                  <a:schemeClr val="tx1"/>
                </a:fontRef>
              </p:style>
            </p:cxnSp>
            <p:grpSp>
              <p:nvGrpSpPr>
                <p:cNvPr id="9" name="Группа 8"/>
                <p:cNvGrpSpPr/>
                <p:nvPr/>
              </p:nvGrpSpPr>
              <p:grpSpPr>
                <a:xfrm>
                  <a:off x="50636" y="6150736"/>
                  <a:ext cx="9179580" cy="672073"/>
                  <a:chOff x="50636" y="6150736"/>
                  <a:chExt cx="9179580" cy="672073"/>
                </a:xfrm>
              </p:grpSpPr>
              <p:sp>
                <p:nvSpPr>
                  <p:cNvPr id="10" name="Прямоугольник 9"/>
                  <p:cNvSpPr/>
                  <p:nvPr/>
                </p:nvSpPr>
                <p:spPr>
                  <a:xfrm>
                    <a:off x="63996" y="6185922"/>
                    <a:ext cx="9166220" cy="636887"/>
                  </a:xfrm>
                  <a:prstGeom prst="rect">
                    <a:avLst/>
                  </a:prstGeom>
                  <a:gradFill flip="none" rotWithShape="1">
                    <a:gsLst>
                      <a:gs pos="0">
                        <a:schemeClr val="bg1">
                          <a:lumMod val="75000"/>
                        </a:schemeClr>
                      </a:gs>
                      <a:gs pos="75000">
                        <a:srgbClr val="DDDDDD"/>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11" name="Прямоугольник 10"/>
                  <p:cNvSpPr/>
                  <p:nvPr/>
                </p:nvSpPr>
                <p:spPr>
                  <a:xfrm>
                    <a:off x="50636" y="6418259"/>
                    <a:ext cx="5279258" cy="307777"/>
                  </a:xfrm>
                  <a:prstGeom prst="rect">
                    <a:avLst/>
                  </a:prstGeom>
                </p:spPr>
                <p:txBody>
                  <a:bodyPr wrap="square">
                    <a:spAutoFit/>
                  </a:bodyPr>
                  <a:lstStyle/>
                  <a:p>
                    <a:pPr algn="ctr"/>
                    <a:endParaRPr lang="ru-RU" sz="1400" kern="0" dirty="0">
                      <a:ln w="6350">
                        <a:solidFill>
                          <a:schemeClr val="tx1"/>
                        </a:solidFill>
                      </a:ln>
                      <a:latin typeface="Times New Roman" panose="02020603050405020304" pitchFamily="18" charset="0"/>
                      <a:cs typeface="Times New Roman" panose="02020603050405020304" pitchFamily="18" charset="0"/>
                    </a:endParaRPr>
                  </a:p>
                </p:txBody>
              </p:sp>
              <p:pic>
                <p:nvPicPr>
                  <p:cNvPr id="12" name="Picture 6" descr="http://www.hse.ru/data/2012/01/19/1263884310/logo_%D1%81_hse_black_e.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21013"/>
                  <a:stretch/>
                </p:blipFill>
                <p:spPr bwMode="auto">
                  <a:xfrm>
                    <a:off x="8529658" y="6150736"/>
                    <a:ext cx="536137" cy="633690"/>
                  </a:xfrm>
                  <a:prstGeom prst="rect">
                    <a:avLst/>
                  </a:prstGeom>
                  <a:noFill/>
                  <a:extLst>
                    <a:ext uri="{909E8E84-426E-40DD-AFC4-6F175D3DCCD1}">
                      <a14:hiddenFill xmlns:a14="http://schemas.microsoft.com/office/drawing/2010/main">
                        <a:solidFill>
                          <a:srgbClr val="FFFFFF"/>
                        </a:solidFill>
                      </a14:hiddenFill>
                    </a:ext>
                  </a:extLst>
                </p:spPr>
              </p:pic>
            </p:grpSp>
          </p:grpSp>
          <p:pic>
            <p:nvPicPr>
              <p:cNvPr id="6" name="Рисунок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996" y="28548"/>
                <a:ext cx="1627684" cy="1096196"/>
              </a:xfrm>
              <a:prstGeom prst="rect">
                <a:avLst/>
              </a:prstGeom>
            </p:spPr>
          </p:pic>
        </p:grpSp>
        <p:sp>
          <p:nvSpPr>
            <p:cNvPr id="13" name="TextBox 12"/>
            <p:cNvSpPr txBox="1"/>
            <p:nvPr/>
          </p:nvSpPr>
          <p:spPr>
            <a:xfrm>
              <a:off x="2308200" y="6273813"/>
              <a:ext cx="8933644" cy="369332"/>
            </a:xfrm>
            <a:prstGeom prst="rect">
              <a:avLst/>
            </a:prstGeom>
            <a:noFill/>
          </p:spPr>
          <p:txBody>
            <a:bodyPr wrap="square" rtlCol="0">
              <a:spAutoFit/>
            </a:bodyPr>
            <a:lstStyle/>
            <a:p>
              <a:endParaRPr lang="en-US" dirty="0">
                <a:latin typeface="Times New Roman" panose="02020603050405020304" pitchFamily="18" charset="0"/>
                <a:cs typeface="Times New Roman" panose="02020603050405020304" pitchFamily="18" charset="0"/>
              </a:endParaRPr>
            </a:p>
          </p:txBody>
        </p:sp>
      </p:grpSp>
      <p:sp>
        <p:nvSpPr>
          <p:cNvPr id="2" name="Заголовок 1"/>
          <p:cNvSpPr>
            <a:spLocks noGrp="1"/>
          </p:cNvSpPr>
          <p:nvPr>
            <p:ph type="title"/>
          </p:nvPr>
        </p:nvSpPr>
        <p:spPr>
          <a:xfrm>
            <a:off x="2133723" y="-101534"/>
            <a:ext cx="9220077" cy="1325563"/>
          </a:xfrm>
        </p:spPr>
        <p:txBody>
          <a:bodyPr/>
          <a:lstStyle/>
          <a:p>
            <a:pPr algn="l"/>
            <a:r>
              <a:rPr lang="ru-RU" dirty="0" smtClean="0"/>
              <a:t>Сингармонизм</a:t>
            </a:r>
            <a:endParaRPr lang="en-US" dirty="0"/>
          </a:p>
        </p:txBody>
      </p:sp>
      <p:sp>
        <p:nvSpPr>
          <p:cNvPr id="3" name="Объект 2"/>
          <p:cNvSpPr>
            <a:spLocks noGrp="1"/>
          </p:cNvSpPr>
          <p:nvPr>
            <p:ph idx="1"/>
          </p:nvPr>
        </p:nvSpPr>
        <p:spPr>
          <a:xfrm>
            <a:off x="838200" y="1472249"/>
            <a:ext cx="10515600" cy="4704714"/>
          </a:xfrm>
        </p:spPr>
        <p:txBody>
          <a:bodyPr>
            <a:normAutofit/>
          </a:bodyPr>
          <a:lstStyle/>
          <a:p>
            <a:pPr>
              <a:lnSpc>
                <a:spcPct val="110000"/>
              </a:lnSpc>
            </a:pPr>
            <a:r>
              <a:rPr lang="ru-RU" altLang="en-US" dirty="0">
                <a:latin typeface="Palatino Linotype" panose="02040502050505030304" pitchFamily="18" charset="0"/>
                <a:ea typeface="Times New Roman" panose="02020603050405020304" pitchFamily="18" charset="0"/>
                <a:cs typeface="Arial" panose="020B0604020202020204" pitchFamily="34" charset="0"/>
              </a:rPr>
              <a:t>В</a:t>
            </a:r>
            <a:r>
              <a:rPr lang="ru-RU" altLang="en-US" dirty="0" smtClean="0">
                <a:latin typeface="Palatino Linotype" panose="02040502050505030304" pitchFamily="18" charset="0"/>
                <a:ea typeface="Times New Roman" panose="02020603050405020304" pitchFamily="18" charset="0"/>
                <a:cs typeface="Arial" panose="020B0604020202020204" pitchFamily="34" charset="0"/>
              </a:rPr>
              <a:t>окалическая </a:t>
            </a:r>
            <a:r>
              <a:rPr lang="ru-RU" altLang="en-US" dirty="0">
                <a:latin typeface="Palatino Linotype" panose="02040502050505030304" pitchFamily="18" charset="0"/>
                <a:ea typeface="Times New Roman" panose="02020603050405020304" pitchFamily="18" charset="0"/>
                <a:cs typeface="Arial" panose="020B0604020202020204" pitchFamily="34" charset="0"/>
              </a:rPr>
              <a:t>система </a:t>
            </a:r>
            <a:r>
              <a:rPr lang="ru-RU" altLang="en-US" dirty="0" err="1">
                <a:latin typeface="Palatino Linotype" panose="02040502050505030304" pitchFamily="18" charset="0"/>
                <a:ea typeface="Times New Roman" panose="02020603050405020304" pitchFamily="18" charset="0"/>
                <a:cs typeface="Arial" panose="020B0604020202020204" pitchFamily="34" charset="0"/>
              </a:rPr>
              <a:t>мишарского</a:t>
            </a:r>
            <a:r>
              <a:rPr lang="ru-RU" altLang="en-US" dirty="0">
                <a:latin typeface="Palatino Linotype" panose="02040502050505030304" pitchFamily="18" charset="0"/>
                <a:ea typeface="Times New Roman" panose="02020603050405020304" pitchFamily="18" charset="0"/>
                <a:cs typeface="Arial" panose="020B0604020202020204" pitchFamily="34" charset="0"/>
              </a:rPr>
              <a:t> диалекта. </a:t>
            </a:r>
            <a:endParaRPr lang="ru-RU" altLang="en-US" sz="4400" dirty="0">
              <a:latin typeface="Arial" panose="020B0604020202020204" pitchFamily="34" charset="0"/>
            </a:endParaRPr>
          </a:p>
          <a:p>
            <a:pPr>
              <a:lnSpc>
                <a:spcPct val="110000"/>
              </a:lnSpc>
            </a:pPr>
            <a:endParaRPr lang="en-US" dirty="0">
              <a:latin typeface="Times New Roman" panose="02020603050405020304" pitchFamily="18" charset="0"/>
              <a:cs typeface="Times New Roman" panose="02020603050405020304" pitchFamily="18" charset="0"/>
            </a:endParaRPr>
          </a:p>
        </p:txBody>
      </p:sp>
      <p:pic>
        <p:nvPicPr>
          <p:cNvPr id="14" name="Рисунок 13"/>
          <p:cNvPicPr>
            <a:picLocks noChangeAspect="1"/>
          </p:cNvPicPr>
          <p:nvPr/>
        </p:nvPicPr>
        <p:blipFill>
          <a:blip r:embed="rId6"/>
          <a:stretch>
            <a:fillRect/>
          </a:stretch>
        </p:blipFill>
        <p:spPr>
          <a:xfrm>
            <a:off x="3195637" y="2129851"/>
            <a:ext cx="2705101" cy="3448608"/>
          </a:xfrm>
          <a:prstGeom prst="rect">
            <a:avLst/>
          </a:prstGeom>
        </p:spPr>
      </p:pic>
    </p:spTree>
    <p:extLst>
      <p:ext uri="{BB962C8B-B14F-4D97-AF65-F5344CB8AC3E}">
        <p14:creationId xmlns:p14="http://schemas.microsoft.com/office/powerpoint/2010/main" val="430345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Группа 14"/>
          <p:cNvGrpSpPr/>
          <p:nvPr/>
        </p:nvGrpSpPr>
        <p:grpSpPr>
          <a:xfrm>
            <a:off x="-68907" y="-62144"/>
            <a:ext cx="12260907" cy="6869555"/>
            <a:chOff x="-68907" y="0"/>
            <a:chExt cx="12260907" cy="6869555"/>
          </a:xfrm>
        </p:grpSpPr>
        <p:grpSp>
          <p:nvGrpSpPr>
            <p:cNvPr id="4" name="Группа 3"/>
            <p:cNvGrpSpPr/>
            <p:nvPr/>
          </p:nvGrpSpPr>
          <p:grpSpPr>
            <a:xfrm>
              <a:off x="-68907" y="0"/>
              <a:ext cx="12260907" cy="6869555"/>
              <a:chOff x="12190" y="-46746"/>
              <a:chExt cx="9218026" cy="6869555"/>
            </a:xfrm>
          </p:grpSpPr>
          <p:grpSp>
            <p:nvGrpSpPr>
              <p:cNvPr id="5" name="Группа 4"/>
              <p:cNvGrpSpPr/>
              <p:nvPr/>
            </p:nvGrpSpPr>
            <p:grpSpPr>
              <a:xfrm>
                <a:off x="12190" y="-46746"/>
                <a:ext cx="9218026" cy="6869555"/>
                <a:chOff x="12190" y="-46746"/>
                <a:chExt cx="9218026" cy="6869555"/>
              </a:xfrm>
            </p:grpSpPr>
            <p:pic>
              <p:nvPicPr>
                <p:cNvPr id="7" name="Picture 2" descr="http://www.hse.ru/pubs/lib/data/access/ram/ticket/79/144196565691ca43a1b8670fb6a227fde3c5e8e9a0/cached-thumb-img.29274.0.252964193739569.jpg"/>
                <p:cNvPicPr>
                  <a:picLocks noChangeAspect="1" noChangeArrowheads="1"/>
                </p:cNvPicPr>
                <p:nvPr/>
              </p:nvPicPr>
              <p:blipFill rotWithShape="1">
                <a:blip r:embed="rId2">
                  <a:duotone>
                    <a:schemeClr val="bg2">
                      <a:shade val="45000"/>
                      <a:satMod val="135000"/>
                    </a:schemeClr>
                    <a:prstClr val="white"/>
                  </a:duotone>
                  <a:extLst>
                    <a:ext uri="{BEBA8EAE-BF5A-486C-A8C5-ECC9F3942E4B}">
                      <a14:imgProps xmlns:a14="http://schemas.microsoft.com/office/drawing/2010/main">
                        <a14:imgLayer r:embed="rId3">
                          <a14:imgEffect>
                            <a14:colorTemperature colorTemp="1500"/>
                          </a14:imgEffect>
                          <a14:imgEffect>
                            <a14:saturation sat="0"/>
                          </a14:imgEffect>
                        </a14:imgLayer>
                      </a14:imgProps>
                    </a:ext>
                    <a:ext uri="{28A0092B-C50C-407E-A947-70E740481C1C}">
                      <a14:useLocalDpi xmlns:a14="http://schemas.microsoft.com/office/drawing/2010/main" val="0"/>
                    </a:ext>
                  </a:extLst>
                </a:blip>
                <a:srcRect b="59214"/>
                <a:stretch/>
              </p:blipFill>
              <p:spPr bwMode="auto">
                <a:xfrm>
                  <a:off x="63996" y="-46746"/>
                  <a:ext cx="9152860" cy="117125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Прямая соединительная линия 7"/>
                <p:cNvCxnSpPr/>
                <p:nvPr/>
              </p:nvCxnSpPr>
              <p:spPr>
                <a:xfrm>
                  <a:off x="12190" y="1152164"/>
                  <a:ext cx="9204666" cy="13490"/>
                </a:xfrm>
                <a:prstGeom prst="line">
                  <a:avLst/>
                </a:prstGeom>
                <a:ln w="76200">
                  <a:solidFill>
                    <a:schemeClr val="bg1">
                      <a:lumMod val="75000"/>
                    </a:schemeClr>
                  </a:solidFill>
                </a:ln>
              </p:spPr>
              <p:style>
                <a:lnRef idx="1">
                  <a:schemeClr val="dk1"/>
                </a:lnRef>
                <a:fillRef idx="0">
                  <a:schemeClr val="dk1"/>
                </a:fillRef>
                <a:effectRef idx="0">
                  <a:schemeClr val="dk1"/>
                </a:effectRef>
                <a:fontRef idx="minor">
                  <a:schemeClr val="tx1"/>
                </a:fontRef>
              </p:style>
            </p:cxnSp>
            <p:grpSp>
              <p:nvGrpSpPr>
                <p:cNvPr id="9" name="Группа 8"/>
                <p:cNvGrpSpPr/>
                <p:nvPr/>
              </p:nvGrpSpPr>
              <p:grpSpPr>
                <a:xfrm>
                  <a:off x="50636" y="6150736"/>
                  <a:ext cx="9179580" cy="672073"/>
                  <a:chOff x="50636" y="6150736"/>
                  <a:chExt cx="9179580" cy="672073"/>
                </a:xfrm>
              </p:grpSpPr>
              <p:sp>
                <p:nvSpPr>
                  <p:cNvPr id="10" name="Прямоугольник 9"/>
                  <p:cNvSpPr/>
                  <p:nvPr/>
                </p:nvSpPr>
                <p:spPr>
                  <a:xfrm>
                    <a:off x="63996" y="6185922"/>
                    <a:ext cx="9166220" cy="636887"/>
                  </a:xfrm>
                  <a:prstGeom prst="rect">
                    <a:avLst/>
                  </a:prstGeom>
                  <a:gradFill flip="none" rotWithShape="1">
                    <a:gsLst>
                      <a:gs pos="0">
                        <a:schemeClr val="bg1">
                          <a:lumMod val="75000"/>
                        </a:schemeClr>
                      </a:gs>
                      <a:gs pos="75000">
                        <a:srgbClr val="DDDDDD"/>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11" name="Прямоугольник 10"/>
                  <p:cNvSpPr/>
                  <p:nvPr/>
                </p:nvSpPr>
                <p:spPr>
                  <a:xfrm>
                    <a:off x="50636" y="6418259"/>
                    <a:ext cx="5279258" cy="307777"/>
                  </a:xfrm>
                  <a:prstGeom prst="rect">
                    <a:avLst/>
                  </a:prstGeom>
                </p:spPr>
                <p:txBody>
                  <a:bodyPr wrap="square">
                    <a:spAutoFit/>
                  </a:bodyPr>
                  <a:lstStyle/>
                  <a:p>
                    <a:pPr algn="ctr"/>
                    <a:endParaRPr lang="ru-RU" sz="1400" kern="0" dirty="0">
                      <a:ln w="6350">
                        <a:solidFill>
                          <a:schemeClr val="tx1"/>
                        </a:solidFill>
                      </a:ln>
                      <a:latin typeface="Times New Roman" panose="02020603050405020304" pitchFamily="18" charset="0"/>
                      <a:cs typeface="Times New Roman" panose="02020603050405020304" pitchFamily="18" charset="0"/>
                    </a:endParaRPr>
                  </a:p>
                </p:txBody>
              </p:sp>
              <p:pic>
                <p:nvPicPr>
                  <p:cNvPr id="12" name="Picture 6" descr="http://www.hse.ru/data/2012/01/19/1263884310/logo_%D1%81_hse_black_e.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21013"/>
                  <a:stretch/>
                </p:blipFill>
                <p:spPr bwMode="auto">
                  <a:xfrm>
                    <a:off x="8529658" y="6150736"/>
                    <a:ext cx="536137" cy="633690"/>
                  </a:xfrm>
                  <a:prstGeom prst="rect">
                    <a:avLst/>
                  </a:prstGeom>
                  <a:noFill/>
                  <a:extLst>
                    <a:ext uri="{909E8E84-426E-40DD-AFC4-6F175D3DCCD1}">
                      <a14:hiddenFill xmlns:a14="http://schemas.microsoft.com/office/drawing/2010/main">
                        <a:solidFill>
                          <a:srgbClr val="FFFFFF"/>
                        </a:solidFill>
                      </a14:hiddenFill>
                    </a:ext>
                  </a:extLst>
                </p:spPr>
              </p:pic>
            </p:grpSp>
          </p:grpSp>
          <p:pic>
            <p:nvPicPr>
              <p:cNvPr id="6" name="Рисунок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996" y="28548"/>
                <a:ext cx="1627684" cy="1096196"/>
              </a:xfrm>
              <a:prstGeom prst="rect">
                <a:avLst/>
              </a:prstGeom>
            </p:spPr>
          </p:pic>
        </p:grpSp>
        <p:sp>
          <p:nvSpPr>
            <p:cNvPr id="13" name="TextBox 12"/>
            <p:cNvSpPr txBox="1"/>
            <p:nvPr/>
          </p:nvSpPr>
          <p:spPr>
            <a:xfrm>
              <a:off x="2308200" y="6273813"/>
              <a:ext cx="8933644" cy="369332"/>
            </a:xfrm>
            <a:prstGeom prst="rect">
              <a:avLst/>
            </a:prstGeom>
            <a:noFill/>
          </p:spPr>
          <p:txBody>
            <a:bodyPr wrap="square" rtlCol="0">
              <a:spAutoFit/>
            </a:bodyPr>
            <a:lstStyle/>
            <a:p>
              <a:endParaRPr lang="en-US" dirty="0">
                <a:latin typeface="Times New Roman" panose="02020603050405020304" pitchFamily="18" charset="0"/>
                <a:cs typeface="Times New Roman" panose="02020603050405020304" pitchFamily="18" charset="0"/>
              </a:endParaRPr>
            </a:p>
          </p:txBody>
        </p:sp>
      </p:grpSp>
      <p:sp>
        <p:nvSpPr>
          <p:cNvPr id="2" name="Заголовок 1"/>
          <p:cNvSpPr>
            <a:spLocks noGrp="1"/>
          </p:cNvSpPr>
          <p:nvPr>
            <p:ph type="title"/>
          </p:nvPr>
        </p:nvSpPr>
        <p:spPr>
          <a:xfrm>
            <a:off x="2133723" y="-101534"/>
            <a:ext cx="9220077" cy="1325563"/>
          </a:xfrm>
        </p:spPr>
        <p:txBody>
          <a:bodyPr/>
          <a:lstStyle/>
          <a:p>
            <a:pPr algn="l"/>
            <a:r>
              <a:rPr lang="ru-RU" dirty="0" smtClean="0"/>
              <a:t>Сингармонизм</a:t>
            </a:r>
            <a:endParaRPr lang="en-US" dirty="0"/>
          </a:p>
        </p:txBody>
      </p:sp>
      <p:sp>
        <p:nvSpPr>
          <p:cNvPr id="3" name="Объект 2"/>
          <p:cNvSpPr>
            <a:spLocks noGrp="1"/>
          </p:cNvSpPr>
          <p:nvPr>
            <p:ph idx="1"/>
          </p:nvPr>
        </p:nvSpPr>
        <p:spPr>
          <a:xfrm>
            <a:off x="838200" y="1472249"/>
            <a:ext cx="10515600" cy="4704714"/>
          </a:xfrm>
        </p:spPr>
        <p:txBody>
          <a:bodyPr>
            <a:normAutofit fontScale="92500" lnSpcReduction="10000"/>
          </a:bodyPr>
          <a:lstStyle/>
          <a:p>
            <a:pPr>
              <a:lnSpc>
                <a:spcPct val="110000"/>
              </a:lnSpc>
            </a:pPr>
            <a:r>
              <a:rPr lang="ru-RU" altLang="en-US" dirty="0">
                <a:latin typeface="Palatino Linotype" panose="02040502050505030304" pitchFamily="18" charset="0"/>
                <a:ea typeface="Times New Roman" panose="02020603050405020304" pitchFamily="18" charset="0"/>
                <a:cs typeface="Arial" panose="020B0604020202020204" pitchFamily="34" charset="0"/>
              </a:rPr>
              <a:t>В</a:t>
            </a:r>
            <a:r>
              <a:rPr lang="ru-RU" altLang="en-US" dirty="0" smtClean="0">
                <a:latin typeface="Palatino Linotype" panose="02040502050505030304" pitchFamily="18" charset="0"/>
                <a:ea typeface="Times New Roman" panose="02020603050405020304" pitchFamily="18" charset="0"/>
                <a:cs typeface="Arial" panose="020B0604020202020204" pitchFamily="34" charset="0"/>
              </a:rPr>
              <a:t>окалическая </a:t>
            </a:r>
            <a:r>
              <a:rPr lang="ru-RU" altLang="en-US" dirty="0">
                <a:latin typeface="Palatino Linotype" panose="02040502050505030304" pitchFamily="18" charset="0"/>
                <a:ea typeface="Times New Roman" panose="02020603050405020304" pitchFamily="18" charset="0"/>
                <a:cs typeface="Arial" panose="020B0604020202020204" pitchFamily="34" charset="0"/>
              </a:rPr>
              <a:t>система </a:t>
            </a:r>
            <a:r>
              <a:rPr lang="ru-RU" altLang="en-US" dirty="0" err="1">
                <a:latin typeface="Palatino Linotype" panose="02040502050505030304" pitchFamily="18" charset="0"/>
                <a:ea typeface="Times New Roman" panose="02020603050405020304" pitchFamily="18" charset="0"/>
                <a:cs typeface="Arial" panose="020B0604020202020204" pitchFamily="34" charset="0"/>
              </a:rPr>
              <a:t>мишарского</a:t>
            </a:r>
            <a:r>
              <a:rPr lang="ru-RU" altLang="en-US" dirty="0">
                <a:latin typeface="Palatino Linotype" panose="02040502050505030304" pitchFamily="18" charset="0"/>
                <a:ea typeface="Times New Roman" panose="02020603050405020304" pitchFamily="18" charset="0"/>
                <a:cs typeface="Arial" panose="020B0604020202020204" pitchFamily="34" charset="0"/>
              </a:rPr>
              <a:t> диалекта</a:t>
            </a:r>
            <a:r>
              <a:rPr lang="ru-RU" altLang="en-US" dirty="0" smtClean="0">
                <a:latin typeface="Palatino Linotype" panose="02040502050505030304" pitchFamily="18" charset="0"/>
                <a:ea typeface="Times New Roman" panose="02020603050405020304" pitchFamily="18" charset="0"/>
                <a:cs typeface="Arial" panose="020B0604020202020204" pitchFamily="34" charset="0"/>
              </a:rPr>
              <a:t>.</a:t>
            </a:r>
          </a:p>
          <a:p>
            <a:pPr>
              <a:lnSpc>
                <a:spcPct val="110000"/>
              </a:lnSpc>
            </a:pPr>
            <a:r>
              <a:rPr lang="ru-RU" dirty="0"/>
              <a:t>Чтобы построить такой автомат, нужно сначала сделать так, чтобы он мог «отличать» гласные переднего ряда от гласных заднего ряда. Для этого введем два класса гласных: </a:t>
            </a:r>
            <a:r>
              <a:rPr lang="en-US" b="1" dirty="0"/>
              <a:t>FV</a:t>
            </a:r>
            <a:r>
              <a:rPr lang="ru-RU" dirty="0"/>
              <a:t> (</a:t>
            </a:r>
            <a:r>
              <a:rPr lang="en-US" i="1" dirty="0"/>
              <a:t>front vowels</a:t>
            </a:r>
            <a:r>
              <a:rPr lang="ru-RU" dirty="0"/>
              <a:t>) и</a:t>
            </a:r>
            <a:r>
              <a:rPr lang="ru-RU" b="1" dirty="0"/>
              <a:t> </a:t>
            </a:r>
            <a:r>
              <a:rPr lang="en-US" b="1" dirty="0"/>
              <a:t>BV</a:t>
            </a:r>
            <a:r>
              <a:rPr lang="ru-RU" dirty="0"/>
              <a:t> (</a:t>
            </a:r>
            <a:r>
              <a:rPr lang="en-US" i="1" dirty="0"/>
              <a:t>back vowels</a:t>
            </a:r>
            <a:r>
              <a:rPr lang="ru-RU" dirty="0"/>
              <a:t>): </a:t>
            </a:r>
            <a:endParaRPr lang="en-US" dirty="0"/>
          </a:p>
          <a:p>
            <a:r>
              <a:rPr lang="pt-BR" dirty="0"/>
              <a:t>SUBSET V   i e a u y</a:t>
            </a:r>
            <a:endParaRPr lang="en-US" dirty="0"/>
          </a:p>
          <a:p>
            <a:r>
              <a:rPr lang="pt-BR" dirty="0" smtClean="0"/>
              <a:t>SUBSET </a:t>
            </a:r>
            <a:r>
              <a:rPr lang="pt-BR" dirty="0"/>
              <a:t>FV</a:t>
            </a:r>
            <a:r>
              <a:rPr lang="en-US" dirty="0"/>
              <a:t>  </a:t>
            </a:r>
            <a:r>
              <a:rPr lang="pt-BR" dirty="0"/>
              <a:t>e i </a:t>
            </a:r>
            <a:endParaRPr lang="en-US" dirty="0"/>
          </a:p>
          <a:p>
            <a:r>
              <a:rPr lang="pt-BR" dirty="0"/>
              <a:t>SUBSET BV</a:t>
            </a:r>
            <a:r>
              <a:rPr lang="en-US" dirty="0"/>
              <a:t>  </a:t>
            </a:r>
            <a:r>
              <a:rPr lang="pt-BR" dirty="0"/>
              <a:t>a y u</a:t>
            </a:r>
            <a:endParaRPr lang="en-US" dirty="0"/>
          </a:p>
          <a:p>
            <a:pPr>
              <a:lnSpc>
                <a:spcPct val="110000"/>
              </a:lnSpc>
            </a:pPr>
            <a:r>
              <a:rPr lang="ru-RU" altLang="en-US" dirty="0" smtClean="0">
                <a:latin typeface="Palatino Linotype" panose="02040502050505030304" pitchFamily="18" charset="0"/>
                <a:ea typeface="Times New Roman" panose="02020603050405020304" pitchFamily="18" charset="0"/>
                <a:cs typeface="Arial" panose="020B0604020202020204" pitchFamily="34" charset="0"/>
              </a:rPr>
              <a:t> </a:t>
            </a:r>
            <a:endParaRPr lang="ru-RU" altLang="en-US" sz="4400" dirty="0">
              <a:latin typeface="Arial" panose="020B0604020202020204" pitchFamily="34" charset="0"/>
            </a:endParaRPr>
          </a:p>
          <a:p>
            <a:pPr>
              <a:lnSpc>
                <a:spcPct val="11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7062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Группа 14"/>
          <p:cNvGrpSpPr/>
          <p:nvPr/>
        </p:nvGrpSpPr>
        <p:grpSpPr>
          <a:xfrm>
            <a:off x="-68907" y="-62144"/>
            <a:ext cx="12260907" cy="6869555"/>
            <a:chOff x="-68907" y="0"/>
            <a:chExt cx="12260907" cy="6869555"/>
          </a:xfrm>
        </p:grpSpPr>
        <p:grpSp>
          <p:nvGrpSpPr>
            <p:cNvPr id="4" name="Группа 3"/>
            <p:cNvGrpSpPr/>
            <p:nvPr/>
          </p:nvGrpSpPr>
          <p:grpSpPr>
            <a:xfrm>
              <a:off x="-68907" y="0"/>
              <a:ext cx="12260907" cy="6869555"/>
              <a:chOff x="12190" y="-46746"/>
              <a:chExt cx="9218026" cy="6869555"/>
            </a:xfrm>
          </p:grpSpPr>
          <p:grpSp>
            <p:nvGrpSpPr>
              <p:cNvPr id="5" name="Группа 4"/>
              <p:cNvGrpSpPr/>
              <p:nvPr/>
            </p:nvGrpSpPr>
            <p:grpSpPr>
              <a:xfrm>
                <a:off x="12190" y="-46746"/>
                <a:ext cx="9218026" cy="6869555"/>
                <a:chOff x="12190" y="-46746"/>
                <a:chExt cx="9218026" cy="6869555"/>
              </a:xfrm>
            </p:grpSpPr>
            <p:pic>
              <p:nvPicPr>
                <p:cNvPr id="7" name="Picture 2" descr="http://www.hse.ru/pubs/lib/data/access/ram/ticket/79/144196565691ca43a1b8670fb6a227fde3c5e8e9a0/cached-thumb-img.29274.0.252964193739569.jpg"/>
                <p:cNvPicPr>
                  <a:picLocks noChangeAspect="1" noChangeArrowheads="1"/>
                </p:cNvPicPr>
                <p:nvPr/>
              </p:nvPicPr>
              <p:blipFill rotWithShape="1">
                <a:blip r:embed="rId2">
                  <a:duotone>
                    <a:schemeClr val="bg2">
                      <a:shade val="45000"/>
                      <a:satMod val="135000"/>
                    </a:schemeClr>
                    <a:prstClr val="white"/>
                  </a:duotone>
                  <a:extLst>
                    <a:ext uri="{BEBA8EAE-BF5A-486C-A8C5-ECC9F3942E4B}">
                      <a14:imgProps xmlns:a14="http://schemas.microsoft.com/office/drawing/2010/main">
                        <a14:imgLayer r:embed="rId3">
                          <a14:imgEffect>
                            <a14:colorTemperature colorTemp="1500"/>
                          </a14:imgEffect>
                          <a14:imgEffect>
                            <a14:saturation sat="0"/>
                          </a14:imgEffect>
                        </a14:imgLayer>
                      </a14:imgProps>
                    </a:ext>
                    <a:ext uri="{28A0092B-C50C-407E-A947-70E740481C1C}">
                      <a14:useLocalDpi xmlns:a14="http://schemas.microsoft.com/office/drawing/2010/main" val="0"/>
                    </a:ext>
                  </a:extLst>
                </a:blip>
                <a:srcRect b="59214"/>
                <a:stretch/>
              </p:blipFill>
              <p:spPr bwMode="auto">
                <a:xfrm>
                  <a:off x="63996" y="-46746"/>
                  <a:ext cx="9152860" cy="117125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Прямая соединительная линия 7"/>
                <p:cNvCxnSpPr/>
                <p:nvPr/>
              </p:nvCxnSpPr>
              <p:spPr>
                <a:xfrm>
                  <a:off x="12190" y="1152164"/>
                  <a:ext cx="9204666" cy="13490"/>
                </a:xfrm>
                <a:prstGeom prst="line">
                  <a:avLst/>
                </a:prstGeom>
                <a:ln w="76200">
                  <a:solidFill>
                    <a:schemeClr val="bg1">
                      <a:lumMod val="75000"/>
                    </a:schemeClr>
                  </a:solidFill>
                </a:ln>
              </p:spPr>
              <p:style>
                <a:lnRef idx="1">
                  <a:schemeClr val="dk1"/>
                </a:lnRef>
                <a:fillRef idx="0">
                  <a:schemeClr val="dk1"/>
                </a:fillRef>
                <a:effectRef idx="0">
                  <a:schemeClr val="dk1"/>
                </a:effectRef>
                <a:fontRef idx="minor">
                  <a:schemeClr val="tx1"/>
                </a:fontRef>
              </p:style>
            </p:cxnSp>
            <p:grpSp>
              <p:nvGrpSpPr>
                <p:cNvPr id="9" name="Группа 8"/>
                <p:cNvGrpSpPr/>
                <p:nvPr/>
              </p:nvGrpSpPr>
              <p:grpSpPr>
                <a:xfrm>
                  <a:off x="50636" y="6150736"/>
                  <a:ext cx="9179580" cy="672073"/>
                  <a:chOff x="50636" y="6150736"/>
                  <a:chExt cx="9179580" cy="672073"/>
                </a:xfrm>
              </p:grpSpPr>
              <p:sp>
                <p:nvSpPr>
                  <p:cNvPr id="10" name="Прямоугольник 9"/>
                  <p:cNvSpPr/>
                  <p:nvPr/>
                </p:nvSpPr>
                <p:spPr>
                  <a:xfrm>
                    <a:off x="63996" y="6185922"/>
                    <a:ext cx="9166220" cy="636887"/>
                  </a:xfrm>
                  <a:prstGeom prst="rect">
                    <a:avLst/>
                  </a:prstGeom>
                  <a:gradFill flip="none" rotWithShape="1">
                    <a:gsLst>
                      <a:gs pos="0">
                        <a:schemeClr val="bg1">
                          <a:lumMod val="75000"/>
                        </a:schemeClr>
                      </a:gs>
                      <a:gs pos="75000">
                        <a:srgbClr val="DDDDDD"/>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11" name="Прямоугольник 10"/>
                  <p:cNvSpPr/>
                  <p:nvPr/>
                </p:nvSpPr>
                <p:spPr>
                  <a:xfrm>
                    <a:off x="50636" y="6418259"/>
                    <a:ext cx="5279258" cy="307777"/>
                  </a:xfrm>
                  <a:prstGeom prst="rect">
                    <a:avLst/>
                  </a:prstGeom>
                </p:spPr>
                <p:txBody>
                  <a:bodyPr wrap="square">
                    <a:spAutoFit/>
                  </a:bodyPr>
                  <a:lstStyle/>
                  <a:p>
                    <a:pPr algn="ctr"/>
                    <a:endParaRPr lang="ru-RU" sz="1400" kern="0" dirty="0">
                      <a:ln w="6350">
                        <a:solidFill>
                          <a:schemeClr val="tx1"/>
                        </a:solidFill>
                      </a:ln>
                      <a:latin typeface="Times New Roman" panose="02020603050405020304" pitchFamily="18" charset="0"/>
                      <a:cs typeface="Times New Roman" panose="02020603050405020304" pitchFamily="18" charset="0"/>
                    </a:endParaRPr>
                  </a:p>
                </p:txBody>
              </p:sp>
              <p:pic>
                <p:nvPicPr>
                  <p:cNvPr id="12" name="Picture 6" descr="http://www.hse.ru/data/2012/01/19/1263884310/logo_%D1%81_hse_black_e.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21013"/>
                  <a:stretch/>
                </p:blipFill>
                <p:spPr bwMode="auto">
                  <a:xfrm>
                    <a:off x="8529658" y="6150736"/>
                    <a:ext cx="536137" cy="633690"/>
                  </a:xfrm>
                  <a:prstGeom prst="rect">
                    <a:avLst/>
                  </a:prstGeom>
                  <a:noFill/>
                  <a:extLst>
                    <a:ext uri="{909E8E84-426E-40DD-AFC4-6F175D3DCCD1}">
                      <a14:hiddenFill xmlns:a14="http://schemas.microsoft.com/office/drawing/2010/main">
                        <a:solidFill>
                          <a:srgbClr val="FFFFFF"/>
                        </a:solidFill>
                      </a14:hiddenFill>
                    </a:ext>
                  </a:extLst>
                </p:spPr>
              </p:pic>
            </p:grpSp>
          </p:grpSp>
          <p:pic>
            <p:nvPicPr>
              <p:cNvPr id="6" name="Рисунок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996" y="28548"/>
                <a:ext cx="1627684" cy="1096196"/>
              </a:xfrm>
              <a:prstGeom prst="rect">
                <a:avLst/>
              </a:prstGeom>
            </p:spPr>
          </p:pic>
        </p:grpSp>
        <p:sp>
          <p:nvSpPr>
            <p:cNvPr id="13" name="TextBox 12"/>
            <p:cNvSpPr txBox="1"/>
            <p:nvPr/>
          </p:nvSpPr>
          <p:spPr>
            <a:xfrm>
              <a:off x="2308200" y="6273813"/>
              <a:ext cx="8933644" cy="369332"/>
            </a:xfrm>
            <a:prstGeom prst="rect">
              <a:avLst/>
            </a:prstGeom>
            <a:noFill/>
          </p:spPr>
          <p:txBody>
            <a:bodyPr wrap="square" rtlCol="0">
              <a:spAutoFit/>
            </a:bodyPr>
            <a:lstStyle/>
            <a:p>
              <a:endParaRPr lang="en-US" dirty="0">
                <a:latin typeface="Times New Roman" panose="02020603050405020304" pitchFamily="18" charset="0"/>
                <a:cs typeface="Times New Roman" panose="02020603050405020304" pitchFamily="18" charset="0"/>
              </a:endParaRPr>
            </a:p>
          </p:txBody>
        </p:sp>
      </p:grpSp>
      <p:sp>
        <p:nvSpPr>
          <p:cNvPr id="2" name="Заголовок 1"/>
          <p:cNvSpPr>
            <a:spLocks noGrp="1"/>
          </p:cNvSpPr>
          <p:nvPr>
            <p:ph type="title"/>
          </p:nvPr>
        </p:nvSpPr>
        <p:spPr>
          <a:xfrm>
            <a:off x="2133723" y="-101534"/>
            <a:ext cx="9220077" cy="1325563"/>
          </a:xfrm>
        </p:spPr>
        <p:txBody>
          <a:bodyPr/>
          <a:lstStyle/>
          <a:p>
            <a:pPr algn="l"/>
            <a:r>
              <a:rPr lang="ru-RU" dirty="0" smtClean="0"/>
              <a:t>Пример: сингармонизм</a:t>
            </a:r>
            <a:endParaRPr lang="en-US" dirty="0"/>
          </a:p>
        </p:txBody>
      </p:sp>
      <p:sp>
        <p:nvSpPr>
          <p:cNvPr id="3" name="Объект 2"/>
          <p:cNvSpPr>
            <a:spLocks noGrp="1"/>
          </p:cNvSpPr>
          <p:nvPr>
            <p:ph idx="1"/>
          </p:nvPr>
        </p:nvSpPr>
        <p:spPr>
          <a:xfrm>
            <a:off x="838200" y="1472249"/>
            <a:ext cx="10515600" cy="4704714"/>
          </a:xfrm>
        </p:spPr>
        <p:txBody>
          <a:bodyPr>
            <a:normAutofit fontScale="85000" lnSpcReduction="20000"/>
          </a:bodyPr>
          <a:lstStyle/>
          <a:p>
            <a:r>
              <a:rPr lang="pt-BR" dirty="0"/>
              <a:t>(</a:t>
            </a:r>
            <a:r>
              <a:rPr lang="ru-RU" dirty="0"/>
              <a:t>52</a:t>
            </a:r>
            <a:r>
              <a:rPr lang="pt-BR" dirty="0"/>
              <a:t>) ALPHABET</a:t>
            </a:r>
            <a:endParaRPr lang="en-US" dirty="0"/>
          </a:p>
          <a:p>
            <a:r>
              <a:rPr lang="pt-BR" dirty="0"/>
              <a:t>  p b t d k g q R m n N r f v s S z x h c C Z w j l +</a:t>
            </a:r>
            <a:endParaRPr lang="en-US" dirty="0"/>
          </a:p>
          <a:p>
            <a:r>
              <a:rPr lang="pt-BR" dirty="0"/>
              <a:t>  i e a o u y A Y</a:t>
            </a:r>
            <a:endParaRPr lang="en-US" dirty="0"/>
          </a:p>
          <a:p>
            <a:r>
              <a:rPr lang="pt-BR" dirty="0"/>
              <a:t>NULL 0</a:t>
            </a:r>
            <a:endParaRPr lang="en-US" dirty="0"/>
          </a:p>
          <a:p>
            <a:r>
              <a:rPr lang="pt-BR" dirty="0"/>
              <a:t>ANY  @</a:t>
            </a:r>
            <a:endParaRPr lang="en-US" dirty="0"/>
          </a:p>
          <a:p>
            <a:r>
              <a:rPr lang="pt-BR" dirty="0"/>
              <a:t>BOUNDARY #</a:t>
            </a:r>
            <a:endParaRPr lang="en-US" dirty="0"/>
          </a:p>
          <a:p>
            <a:r>
              <a:rPr lang="pt-BR" dirty="0"/>
              <a:t>SUBSET CN  p b t d k g q R m n N r f v s z S x h c C Z w j l</a:t>
            </a:r>
            <a:endParaRPr lang="en-US" dirty="0"/>
          </a:p>
          <a:p>
            <a:r>
              <a:rPr lang="fr-FR" dirty="0"/>
              <a:t>SUBSET V   i e a u y A Y</a:t>
            </a:r>
            <a:endParaRPr lang="en-US" dirty="0"/>
          </a:p>
          <a:p>
            <a:r>
              <a:rPr lang="fr-FR" dirty="0"/>
              <a:t>SUBSET VA A Y  </a:t>
            </a:r>
            <a:endParaRPr lang="en-US" dirty="0"/>
          </a:p>
          <a:p>
            <a:r>
              <a:rPr lang="en-US" dirty="0"/>
              <a:t>SUBSET FV e </a:t>
            </a:r>
            <a:r>
              <a:rPr lang="en-US" dirty="0" err="1"/>
              <a:t>i</a:t>
            </a:r>
            <a:endParaRPr lang="en-US" dirty="0"/>
          </a:p>
          <a:p>
            <a:r>
              <a:rPr lang="en-US" dirty="0"/>
              <a:t>SUBSET BV a y u  </a:t>
            </a:r>
          </a:p>
        </p:txBody>
      </p:sp>
    </p:spTree>
    <p:extLst>
      <p:ext uri="{BB962C8B-B14F-4D97-AF65-F5344CB8AC3E}">
        <p14:creationId xmlns:p14="http://schemas.microsoft.com/office/powerpoint/2010/main" val="710211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Группа 14"/>
          <p:cNvGrpSpPr/>
          <p:nvPr/>
        </p:nvGrpSpPr>
        <p:grpSpPr>
          <a:xfrm>
            <a:off x="-68907" y="-62144"/>
            <a:ext cx="12260907" cy="6869555"/>
            <a:chOff x="-68907" y="0"/>
            <a:chExt cx="12260907" cy="6869555"/>
          </a:xfrm>
        </p:grpSpPr>
        <p:grpSp>
          <p:nvGrpSpPr>
            <p:cNvPr id="4" name="Группа 3"/>
            <p:cNvGrpSpPr/>
            <p:nvPr/>
          </p:nvGrpSpPr>
          <p:grpSpPr>
            <a:xfrm>
              <a:off x="-68907" y="0"/>
              <a:ext cx="12260907" cy="6869555"/>
              <a:chOff x="12190" y="-46746"/>
              <a:chExt cx="9218026" cy="6869555"/>
            </a:xfrm>
          </p:grpSpPr>
          <p:grpSp>
            <p:nvGrpSpPr>
              <p:cNvPr id="5" name="Группа 4"/>
              <p:cNvGrpSpPr/>
              <p:nvPr/>
            </p:nvGrpSpPr>
            <p:grpSpPr>
              <a:xfrm>
                <a:off x="12190" y="-46746"/>
                <a:ext cx="9218026" cy="6869555"/>
                <a:chOff x="12190" y="-46746"/>
                <a:chExt cx="9218026" cy="6869555"/>
              </a:xfrm>
            </p:grpSpPr>
            <p:pic>
              <p:nvPicPr>
                <p:cNvPr id="7" name="Picture 2" descr="http://www.hse.ru/pubs/lib/data/access/ram/ticket/79/144196565691ca43a1b8670fb6a227fde3c5e8e9a0/cached-thumb-img.29274.0.252964193739569.jpg"/>
                <p:cNvPicPr>
                  <a:picLocks noChangeAspect="1" noChangeArrowheads="1"/>
                </p:cNvPicPr>
                <p:nvPr/>
              </p:nvPicPr>
              <p:blipFill rotWithShape="1">
                <a:blip r:embed="rId2">
                  <a:duotone>
                    <a:schemeClr val="bg2">
                      <a:shade val="45000"/>
                      <a:satMod val="135000"/>
                    </a:schemeClr>
                    <a:prstClr val="white"/>
                  </a:duotone>
                  <a:extLst>
                    <a:ext uri="{BEBA8EAE-BF5A-486C-A8C5-ECC9F3942E4B}">
                      <a14:imgProps xmlns:a14="http://schemas.microsoft.com/office/drawing/2010/main">
                        <a14:imgLayer r:embed="rId3">
                          <a14:imgEffect>
                            <a14:colorTemperature colorTemp="1500"/>
                          </a14:imgEffect>
                          <a14:imgEffect>
                            <a14:saturation sat="0"/>
                          </a14:imgEffect>
                        </a14:imgLayer>
                      </a14:imgProps>
                    </a:ext>
                    <a:ext uri="{28A0092B-C50C-407E-A947-70E740481C1C}">
                      <a14:useLocalDpi xmlns:a14="http://schemas.microsoft.com/office/drawing/2010/main" val="0"/>
                    </a:ext>
                  </a:extLst>
                </a:blip>
                <a:srcRect b="59214"/>
                <a:stretch/>
              </p:blipFill>
              <p:spPr bwMode="auto">
                <a:xfrm>
                  <a:off x="63996" y="-46746"/>
                  <a:ext cx="9152860" cy="117125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Прямая соединительная линия 7"/>
                <p:cNvCxnSpPr/>
                <p:nvPr/>
              </p:nvCxnSpPr>
              <p:spPr>
                <a:xfrm>
                  <a:off x="12190" y="1152164"/>
                  <a:ext cx="9204666" cy="13490"/>
                </a:xfrm>
                <a:prstGeom prst="line">
                  <a:avLst/>
                </a:prstGeom>
                <a:ln w="76200">
                  <a:solidFill>
                    <a:schemeClr val="bg1">
                      <a:lumMod val="75000"/>
                    </a:schemeClr>
                  </a:solidFill>
                </a:ln>
              </p:spPr>
              <p:style>
                <a:lnRef idx="1">
                  <a:schemeClr val="dk1"/>
                </a:lnRef>
                <a:fillRef idx="0">
                  <a:schemeClr val="dk1"/>
                </a:fillRef>
                <a:effectRef idx="0">
                  <a:schemeClr val="dk1"/>
                </a:effectRef>
                <a:fontRef idx="minor">
                  <a:schemeClr val="tx1"/>
                </a:fontRef>
              </p:style>
            </p:cxnSp>
            <p:grpSp>
              <p:nvGrpSpPr>
                <p:cNvPr id="9" name="Группа 8"/>
                <p:cNvGrpSpPr/>
                <p:nvPr/>
              </p:nvGrpSpPr>
              <p:grpSpPr>
                <a:xfrm>
                  <a:off x="50636" y="6150736"/>
                  <a:ext cx="9179580" cy="672073"/>
                  <a:chOff x="50636" y="6150736"/>
                  <a:chExt cx="9179580" cy="672073"/>
                </a:xfrm>
              </p:grpSpPr>
              <p:sp>
                <p:nvSpPr>
                  <p:cNvPr id="10" name="Прямоугольник 9"/>
                  <p:cNvSpPr/>
                  <p:nvPr/>
                </p:nvSpPr>
                <p:spPr>
                  <a:xfrm>
                    <a:off x="63996" y="6185922"/>
                    <a:ext cx="9166220" cy="636887"/>
                  </a:xfrm>
                  <a:prstGeom prst="rect">
                    <a:avLst/>
                  </a:prstGeom>
                  <a:gradFill flip="none" rotWithShape="1">
                    <a:gsLst>
                      <a:gs pos="0">
                        <a:schemeClr val="bg1">
                          <a:lumMod val="75000"/>
                        </a:schemeClr>
                      </a:gs>
                      <a:gs pos="75000">
                        <a:srgbClr val="DDDDDD"/>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11" name="Прямоугольник 10"/>
                  <p:cNvSpPr/>
                  <p:nvPr/>
                </p:nvSpPr>
                <p:spPr>
                  <a:xfrm>
                    <a:off x="50636" y="6418259"/>
                    <a:ext cx="5279258" cy="307777"/>
                  </a:xfrm>
                  <a:prstGeom prst="rect">
                    <a:avLst/>
                  </a:prstGeom>
                </p:spPr>
                <p:txBody>
                  <a:bodyPr wrap="square">
                    <a:spAutoFit/>
                  </a:bodyPr>
                  <a:lstStyle/>
                  <a:p>
                    <a:pPr algn="ctr"/>
                    <a:endParaRPr lang="ru-RU" sz="1400" kern="0" dirty="0">
                      <a:ln w="6350">
                        <a:solidFill>
                          <a:schemeClr val="tx1"/>
                        </a:solidFill>
                      </a:ln>
                      <a:latin typeface="Times New Roman" panose="02020603050405020304" pitchFamily="18" charset="0"/>
                      <a:cs typeface="Times New Roman" panose="02020603050405020304" pitchFamily="18" charset="0"/>
                    </a:endParaRPr>
                  </a:p>
                </p:txBody>
              </p:sp>
              <p:pic>
                <p:nvPicPr>
                  <p:cNvPr id="12" name="Picture 6" descr="http://www.hse.ru/data/2012/01/19/1263884310/logo_%D1%81_hse_black_e.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21013"/>
                  <a:stretch/>
                </p:blipFill>
                <p:spPr bwMode="auto">
                  <a:xfrm>
                    <a:off x="8529658" y="6150736"/>
                    <a:ext cx="536137" cy="633690"/>
                  </a:xfrm>
                  <a:prstGeom prst="rect">
                    <a:avLst/>
                  </a:prstGeom>
                  <a:noFill/>
                  <a:extLst>
                    <a:ext uri="{909E8E84-426E-40DD-AFC4-6F175D3DCCD1}">
                      <a14:hiddenFill xmlns:a14="http://schemas.microsoft.com/office/drawing/2010/main">
                        <a:solidFill>
                          <a:srgbClr val="FFFFFF"/>
                        </a:solidFill>
                      </a14:hiddenFill>
                    </a:ext>
                  </a:extLst>
                </p:spPr>
              </p:pic>
            </p:grpSp>
          </p:grpSp>
          <p:pic>
            <p:nvPicPr>
              <p:cNvPr id="6" name="Рисунок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996" y="28548"/>
                <a:ext cx="1627684" cy="1096196"/>
              </a:xfrm>
              <a:prstGeom prst="rect">
                <a:avLst/>
              </a:prstGeom>
            </p:spPr>
          </p:pic>
        </p:grpSp>
        <p:sp>
          <p:nvSpPr>
            <p:cNvPr id="13" name="TextBox 12"/>
            <p:cNvSpPr txBox="1"/>
            <p:nvPr/>
          </p:nvSpPr>
          <p:spPr>
            <a:xfrm>
              <a:off x="2308200" y="6273813"/>
              <a:ext cx="8933644" cy="369332"/>
            </a:xfrm>
            <a:prstGeom prst="rect">
              <a:avLst/>
            </a:prstGeom>
            <a:noFill/>
          </p:spPr>
          <p:txBody>
            <a:bodyPr wrap="square" rtlCol="0">
              <a:spAutoFit/>
            </a:bodyPr>
            <a:lstStyle/>
            <a:p>
              <a:endParaRPr lang="en-US" dirty="0">
                <a:latin typeface="Times New Roman" panose="02020603050405020304" pitchFamily="18" charset="0"/>
                <a:cs typeface="Times New Roman" panose="02020603050405020304" pitchFamily="18" charset="0"/>
              </a:endParaRPr>
            </a:p>
          </p:txBody>
        </p:sp>
      </p:grpSp>
      <p:sp>
        <p:nvSpPr>
          <p:cNvPr id="2" name="Заголовок 1"/>
          <p:cNvSpPr>
            <a:spLocks noGrp="1"/>
          </p:cNvSpPr>
          <p:nvPr>
            <p:ph type="title"/>
          </p:nvPr>
        </p:nvSpPr>
        <p:spPr>
          <a:xfrm>
            <a:off x="2133723" y="-101534"/>
            <a:ext cx="9220077" cy="1325563"/>
          </a:xfrm>
        </p:spPr>
        <p:txBody>
          <a:bodyPr/>
          <a:lstStyle/>
          <a:p>
            <a:pPr algn="l"/>
            <a:r>
              <a:rPr lang="ru-RU" dirty="0" smtClean="0"/>
              <a:t>Сингармонизм</a:t>
            </a:r>
            <a:endParaRPr lang="en-US" dirty="0"/>
          </a:p>
        </p:txBody>
      </p:sp>
      <p:sp>
        <p:nvSpPr>
          <p:cNvPr id="3" name="Объект 2"/>
          <p:cNvSpPr>
            <a:spLocks noGrp="1"/>
          </p:cNvSpPr>
          <p:nvPr>
            <p:ph idx="1"/>
          </p:nvPr>
        </p:nvSpPr>
        <p:spPr>
          <a:xfrm>
            <a:off x="838200" y="1472249"/>
            <a:ext cx="10515600" cy="4704714"/>
          </a:xfrm>
        </p:spPr>
        <p:txBody>
          <a:bodyPr>
            <a:normAutofit/>
          </a:bodyPr>
          <a:lstStyle/>
          <a:p>
            <a:pPr>
              <a:lnSpc>
                <a:spcPct val="110000"/>
              </a:lnSpc>
            </a:pPr>
            <a:r>
              <a:rPr lang="ru-RU" altLang="en-US" dirty="0">
                <a:latin typeface="Palatino Linotype" panose="02040502050505030304" pitchFamily="18" charset="0"/>
                <a:ea typeface="Times New Roman" panose="02020603050405020304" pitchFamily="18" charset="0"/>
                <a:cs typeface="Arial" panose="020B0604020202020204" pitchFamily="34" charset="0"/>
              </a:rPr>
              <a:t>В</a:t>
            </a:r>
            <a:r>
              <a:rPr lang="ru-RU" altLang="en-US" dirty="0" smtClean="0">
                <a:latin typeface="Palatino Linotype" panose="02040502050505030304" pitchFamily="18" charset="0"/>
                <a:ea typeface="Times New Roman" panose="02020603050405020304" pitchFamily="18" charset="0"/>
                <a:cs typeface="Arial" panose="020B0604020202020204" pitchFamily="34" charset="0"/>
              </a:rPr>
              <a:t>окалическая </a:t>
            </a:r>
            <a:r>
              <a:rPr lang="ru-RU" altLang="en-US" dirty="0">
                <a:latin typeface="Palatino Linotype" panose="02040502050505030304" pitchFamily="18" charset="0"/>
                <a:ea typeface="Times New Roman" panose="02020603050405020304" pitchFamily="18" charset="0"/>
                <a:cs typeface="Arial" panose="020B0604020202020204" pitchFamily="34" charset="0"/>
              </a:rPr>
              <a:t>система </a:t>
            </a:r>
            <a:r>
              <a:rPr lang="ru-RU" altLang="en-US" dirty="0" err="1">
                <a:latin typeface="Palatino Linotype" panose="02040502050505030304" pitchFamily="18" charset="0"/>
                <a:ea typeface="Times New Roman" panose="02020603050405020304" pitchFamily="18" charset="0"/>
                <a:cs typeface="Arial" panose="020B0604020202020204" pitchFamily="34" charset="0"/>
              </a:rPr>
              <a:t>мишарского</a:t>
            </a:r>
            <a:r>
              <a:rPr lang="ru-RU" altLang="en-US" dirty="0">
                <a:latin typeface="Palatino Linotype" panose="02040502050505030304" pitchFamily="18" charset="0"/>
                <a:ea typeface="Times New Roman" panose="02020603050405020304" pitchFamily="18" charset="0"/>
                <a:cs typeface="Arial" panose="020B0604020202020204" pitchFamily="34" charset="0"/>
              </a:rPr>
              <a:t> диалекта. </a:t>
            </a:r>
            <a:endParaRPr lang="ru-RU" altLang="en-US" sz="4400" dirty="0">
              <a:latin typeface="Arial" panose="020B0604020202020204" pitchFamily="34" charset="0"/>
            </a:endParaRPr>
          </a:p>
          <a:p>
            <a:pPr>
              <a:lnSpc>
                <a:spcPct val="110000"/>
              </a:lnSpc>
            </a:pPr>
            <a:endParaRPr lang="en-US" dirty="0">
              <a:latin typeface="Times New Roman" panose="02020603050405020304" pitchFamily="18" charset="0"/>
              <a:cs typeface="Times New Roman" panose="02020603050405020304" pitchFamily="18" charset="0"/>
            </a:endParaRPr>
          </a:p>
        </p:txBody>
      </p:sp>
      <p:sp>
        <p:nvSpPr>
          <p:cNvPr id="16" name="Прямоугольник 15"/>
          <p:cNvSpPr/>
          <p:nvPr/>
        </p:nvSpPr>
        <p:spPr>
          <a:xfrm>
            <a:off x="957263" y="2413338"/>
            <a:ext cx="10396537" cy="3108543"/>
          </a:xfrm>
          <a:prstGeom prst="rect">
            <a:avLst/>
          </a:prstGeom>
        </p:spPr>
        <p:txBody>
          <a:bodyPr wrap="square">
            <a:spAutoFit/>
          </a:bodyPr>
          <a:lstStyle/>
          <a:p>
            <a:r>
              <a:rPr lang="ru-RU" sz="2800" dirty="0">
                <a:latin typeface="Palatino Linotype" panose="02040502050505030304" pitchFamily="18" charset="0"/>
                <a:ea typeface="Times New Roman" panose="02020603050405020304" pitchFamily="18" charset="0"/>
                <a:cs typeface="Times New Roman" panose="02020603050405020304" pitchFamily="18" charset="0"/>
              </a:rPr>
              <a:t>После первого шага нужно как-то отслеживать следующие гласные слова. То есть, если мы оказались во втором состоянии, нужно запретить вхождение гласных заднего ряда и разрешить гласные переднего ряда, а если мы оказались в третьем состоянии, то надо, наоборот, разрешить гласные заднего ряда и запретить гласные переднего ряда.</a:t>
            </a:r>
            <a:endParaRPr lang="en-US" sz="2800" dirty="0"/>
          </a:p>
        </p:txBody>
      </p:sp>
    </p:spTree>
    <p:extLst>
      <p:ext uri="{BB962C8B-B14F-4D97-AF65-F5344CB8AC3E}">
        <p14:creationId xmlns:p14="http://schemas.microsoft.com/office/powerpoint/2010/main" val="1503555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Группа 14"/>
          <p:cNvGrpSpPr/>
          <p:nvPr/>
        </p:nvGrpSpPr>
        <p:grpSpPr>
          <a:xfrm>
            <a:off x="-68907" y="-62144"/>
            <a:ext cx="12260907" cy="6869555"/>
            <a:chOff x="-68907" y="0"/>
            <a:chExt cx="12260907" cy="6869555"/>
          </a:xfrm>
        </p:grpSpPr>
        <p:grpSp>
          <p:nvGrpSpPr>
            <p:cNvPr id="4" name="Группа 3"/>
            <p:cNvGrpSpPr/>
            <p:nvPr/>
          </p:nvGrpSpPr>
          <p:grpSpPr>
            <a:xfrm>
              <a:off x="-68907" y="0"/>
              <a:ext cx="12260907" cy="6869555"/>
              <a:chOff x="12190" y="-46746"/>
              <a:chExt cx="9218026" cy="6869555"/>
            </a:xfrm>
          </p:grpSpPr>
          <p:grpSp>
            <p:nvGrpSpPr>
              <p:cNvPr id="5" name="Группа 4"/>
              <p:cNvGrpSpPr/>
              <p:nvPr/>
            </p:nvGrpSpPr>
            <p:grpSpPr>
              <a:xfrm>
                <a:off x="12190" y="-46746"/>
                <a:ext cx="9218026" cy="6869555"/>
                <a:chOff x="12190" y="-46746"/>
                <a:chExt cx="9218026" cy="6869555"/>
              </a:xfrm>
            </p:grpSpPr>
            <p:pic>
              <p:nvPicPr>
                <p:cNvPr id="7" name="Picture 2" descr="http://www.hse.ru/pubs/lib/data/access/ram/ticket/79/144196565691ca43a1b8670fb6a227fde3c5e8e9a0/cached-thumb-img.29274.0.252964193739569.jpg"/>
                <p:cNvPicPr>
                  <a:picLocks noChangeAspect="1" noChangeArrowheads="1"/>
                </p:cNvPicPr>
                <p:nvPr/>
              </p:nvPicPr>
              <p:blipFill rotWithShape="1">
                <a:blip r:embed="rId2">
                  <a:duotone>
                    <a:schemeClr val="bg2">
                      <a:shade val="45000"/>
                      <a:satMod val="135000"/>
                    </a:schemeClr>
                    <a:prstClr val="white"/>
                  </a:duotone>
                  <a:extLst>
                    <a:ext uri="{BEBA8EAE-BF5A-486C-A8C5-ECC9F3942E4B}">
                      <a14:imgProps xmlns:a14="http://schemas.microsoft.com/office/drawing/2010/main">
                        <a14:imgLayer r:embed="rId3">
                          <a14:imgEffect>
                            <a14:colorTemperature colorTemp="1500"/>
                          </a14:imgEffect>
                          <a14:imgEffect>
                            <a14:saturation sat="0"/>
                          </a14:imgEffect>
                        </a14:imgLayer>
                      </a14:imgProps>
                    </a:ext>
                    <a:ext uri="{28A0092B-C50C-407E-A947-70E740481C1C}">
                      <a14:useLocalDpi xmlns:a14="http://schemas.microsoft.com/office/drawing/2010/main" val="0"/>
                    </a:ext>
                  </a:extLst>
                </a:blip>
                <a:srcRect b="59214"/>
                <a:stretch/>
              </p:blipFill>
              <p:spPr bwMode="auto">
                <a:xfrm>
                  <a:off x="63996" y="-46746"/>
                  <a:ext cx="9152860" cy="117125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Прямая соединительная линия 7"/>
                <p:cNvCxnSpPr/>
                <p:nvPr/>
              </p:nvCxnSpPr>
              <p:spPr>
                <a:xfrm>
                  <a:off x="12190" y="1152164"/>
                  <a:ext cx="9204666" cy="13490"/>
                </a:xfrm>
                <a:prstGeom prst="line">
                  <a:avLst/>
                </a:prstGeom>
                <a:ln w="76200">
                  <a:solidFill>
                    <a:schemeClr val="bg1">
                      <a:lumMod val="75000"/>
                    </a:schemeClr>
                  </a:solidFill>
                </a:ln>
              </p:spPr>
              <p:style>
                <a:lnRef idx="1">
                  <a:schemeClr val="dk1"/>
                </a:lnRef>
                <a:fillRef idx="0">
                  <a:schemeClr val="dk1"/>
                </a:fillRef>
                <a:effectRef idx="0">
                  <a:schemeClr val="dk1"/>
                </a:effectRef>
                <a:fontRef idx="minor">
                  <a:schemeClr val="tx1"/>
                </a:fontRef>
              </p:style>
            </p:cxnSp>
            <p:grpSp>
              <p:nvGrpSpPr>
                <p:cNvPr id="9" name="Группа 8"/>
                <p:cNvGrpSpPr/>
                <p:nvPr/>
              </p:nvGrpSpPr>
              <p:grpSpPr>
                <a:xfrm>
                  <a:off x="50636" y="6150736"/>
                  <a:ext cx="9179580" cy="672073"/>
                  <a:chOff x="50636" y="6150736"/>
                  <a:chExt cx="9179580" cy="672073"/>
                </a:xfrm>
              </p:grpSpPr>
              <p:sp>
                <p:nvSpPr>
                  <p:cNvPr id="10" name="Прямоугольник 9"/>
                  <p:cNvSpPr/>
                  <p:nvPr/>
                </p:nvSpPr>
                <p:spPr>
                  <a:xfrm>
                    <a:off x="63996" y="6185922"/>
                    <a:ext cx="9166220" cy="636887"/>
                  </a:xfrm>
                  <a:prstGeom prst="rect">
                    <a:avLst/>
                  </a:prstGeom>
                  <a:gradFill flip="none" rotWithShape="1">
                    <a:gsLst>
                      <a:gs pos="0">
                        <a:schemeClr val="bg1">
                          <a:lumMod val="75000"/>
                        </a:schemeClr>
                      </a:gs>
                      <a:gs pos="75000">
                        <a:srgbClr val="DDDDDD"/>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11" name="Прямоугольник 10"/>
                  <p:cNvSpPr/>
                  <p:nvPr/>
                </p:nvSpPr>
                <p:spPr>
                  <a:xfrm>
                    <a:off x="50636" y="6418259"/>
                    <a:ext cx="5279258" cy="307777"/>
                  </a:xfrm>
                  <a:prstGeom prst="rect">
                    <a:avLst/>
                  </a:prstGeom>
                </p:spPr>
                <p:txBody>
                  <a:bodyPr wrap="square">
                    <a:spAutoFit/>
                  </a:bodyPr>
                  <a:lstStyle/>
                  <a:p>
                    <a:pPr algn="ctr"/>
                    <a:endParaRPr lang="ru-RU" sz="1400" kern="0" dirty="0">
                      <a:ln w="6350">
                        <a:solidFill>
                          <a:schemeClr val="tx1"/>
                        </a:solidFill>
                      </a:ln>
                      <a:latin typeface="Times New Roman" panose="02020603050405020304" pitchFamily="18" charset="0"/>
                      <a:cs typeface="Times New Roman" panose="02020603050405020304" pitchFamily="18" charset="0"/>
                    </a:endParaRPr>
                  </a:p>
                </p:txBody>
              </p:sp>
              <p:pic>
                <p:nvPicPr>
                  <p:cNvPr id="12" name="Picture 6" descr="http://www.hse.ru/data/2012/01/19/1263884310/logo_%D1%81_hse_black_e.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21013"/>
                  <a:stretch/>
                </p:blipFill>
                <p:spPr bwMode="auto">
                  <a:xfrm>
                    <a:off x="8529658" y="6150736"/>
                    <a:ext cx="536137" cy="633690"/>
                  </a:xfrm>
                  <a:prstGeom prst="rect">
                    <a:avLst/>
                  </a:prstGeom>
                  <a:noFill/>
                  <a:extLst>
                    <a:ext uri="{909E8E84-426E-40DD-AFC4-6F175D3DCCD1}">
                      <a14:hiddenFill xmlns:a14="http://schemas.microsoft.com/office/drawing/2010/main">
                        <a:solidFill>
                          <a:srgbClr val="FFFFFF"/>
                        </a:solidFill>
                      </a14:hiddenFill>
                    </a:ext>
                  </a:extLst>
                </p:spPr>
              </p:pic>
            </p:grpSp>
          </p:grpSp>
          <p:pic>
            <p:nvPicPr>
              <p:cNvPr id="6" name="Рисунок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996" y="28548"/>
                <a:ext cx="1627684" cy="1096196"/>
              </a:xfrm>
              <a:prstGeom prst="rect">
                <a:avLst/>
              </a:prstGeom>
            </p:spPr>
          </p:pic>
        </p:grpSp>
        <p:sp>
          <p:nvSpPr>
            <p:cNvPr id="13" name="TextBox 12"/>
            <p:cNvSpPr txBox="1"/>
            <p:nvPr/>
          </p:nvSpPr>
          <p:spPr>
            <a:xfrm>
              <a:off x="2308200" y="6273813"/>
              <a:ext cx="8933644" cy="369332"/>
            </a:xfrm>
            <a:prstGeom prst="rect">
              <a:avLst/>
            </a:prstGeom>
            <a:noFill/>
          </p:spPr>
          <p:txBody>
            <a:bodyPr wrap="square" rtlCol="0">
              <a:spAutoFit/>
            </a:bodyPr>
            <a:lstStyle/>
            <a:p>
              <a:endParaRPr lang="en-US" dirty="0">
                <a:latin typeface="Times New Roman" panose="02020603050405020304" pitchFamily="18" charset="0"/>
                <a:cs typeface="Times New Roman" panose="02020603050405020304" pitchFamily="18" charset="0"/>
              </a:endParaRPr>
            </a:p>
          </p:txBody>
        </p:sp>
      </p:grpSp>
      <p:sp>
        <p:nvSpPr>
          <p:cNvPr id="2" name="Заголовок 1"/>
          <p:cNvSpPr>
            <a:spLocks noGrp="1"/>
          </p:cNvSpPr>
          <p:nvPr>
            <p:ph type="title"/>
          </p:nvPr>
        </p:nvSpPr>
        <p:spPr>
          <a:xfrm>
            <a:off x="2133723" y="-101534"/>
            <a:ext cx="9220077" cy="1325563"/>
          </a:xfrm>
        </p:spPr>
        <p:txBody>
          <a:bodyPr/>
          <a:lstStyle/>
          <a:p>
            <a:pPr algn="l"/>
            <a:r>
              <a:rPr lang="ru-RU" dirty="0" smtClean="0"/>
              <a:t>Пример: сингармонизм</a:t>
            </a:r>
            <a:endParaRPr lang="en-US" dirty="0"/>
          </a:p>
        </p:txBody>
      </p:sp>
      <p:sp>
        <p:nvSpPr>
          <p:cNvPr id="3" name="Объект 2"/>
          <p:cNvSpPr>
            <a:spLocks noGrp="1"/>
          </p:cNvSpPr>
          <p:nvPr>
            <p:ph idx="1"/>
          </p:nvPr>
        </p:nvSpPr>
        <p:spPr>
          <a:xfrm>
            <a:off x="838200" y="1472249"/>
            <a:ext cx="10515600" cy="4704714"/>
          </a:xfrm>
        </p:spPr>
        <p:txBody>
          <a:bodyPr>
            <a:normAutofit/>
          </a:bodyPr>
          <a:lstStyle/>
          <a:p>
            <a:r>
              <a:rPr lang="en-US" dirty="0" smtClean="0"/>
              <a:t>RULE </a:t>
            </a:r>
            <a:r>
              <a:rPr lang="en-US" dirty="0"/>
              <a:t>"Consonant defaults"  1 29</a:t>
            </a:r>
          </a:p>
          <a:p>
            <a:r>
              <a:rPr lang="en-US" dirty="0"/>
              <a:t>  </a:t>
            </a:r>
            <a:r>
              <a:rPr lang="ru-RU" dirty="0"/>
              <a:t> </a:t>
            </a:r>
            <a:r>
              <a:rPr lang="en-US" dirty="0" smtClean="0"/>
              <a:t> </a:t>
            </a:r>
            <a:r>
              <a:rPr lang="pt-BR" dirty="0"/>
              <a:t>p b t d k g q R m n N r f v s z S x h c C Z w j A Y l + @</a:t>
            </a:r>
            <a:endParaRPr lang="en-US" dirty="0"/>
          </a:p>
          <a:p>
            <a:r>
              <a:rPr lang="pt-BR" dirty="0"/>
              <a:t>   </a:t>
            </a:r>
            <a:r>
              <a:rPr lang="ru-RU" dirty="0" smtClean="0"/>
              <a:t> </a:t>
            </a:r>
            <a:r>
              <a:rPr lang="pt-BR" dirty="0" smtClean="0"/>
              <a:t>p </a:t>
            </a:r>
            <a:r>
              <a:rPr lang="pt-BR" dirty="0"/>
              <a:t>b t d k g q R m n N r f v s z S x h c C Z w j A Y l 0 @</a:t>
            </a:r>
            <a:endParaRPr lang="en-US" dirty="0"/>
          </a:p>
          <a:p>
            <a:r>
              <a:rPr lang="en-US" dirty="0"/>
              <a:t>1: 1 1 1 1 1 1 1 1 1 1 1 1 1 1 1 1 1 1 1 1 1 1 </a:t>
            </a:r>
            <a:r>
              <a:rPr lang="ru-RU" dirty="0" smtClean="0"/>
              <a:t> </a:t>
            </a:r>
            <a:r>
              <a:rPr lang="en-US" dirty="0" smtClean="0"/>
              <a:t>1 </a:t>
            </a:r>
            <a:r>
              <a:rPr lang="en-US" dirty="0"/>
              <a:t>1 1 1 </a:t>
            </a:r>
            <a:r>
              <a:rPr lang="ru-RU" dirty="0" smtClean="0"/>
              <a:t> </a:t>
            </a:r>
            <a:r>
              <a:rPr lang="en-US" dirty="0" smtClean="0"/>
              <a:t>1 </a:t>
            </a:r>
            <a:r>
              <a:rPr lang="en-US" dirty="0"/>
              <a:t>1 1</a:t>
            </a:r>
          </a:p>
        </p:txBody>
      </p:sp>
    </p:spTree>
    <p:extLst>
      <p:ext uri="{BB962C8B-B14F-4D97-AF65-F5344CB8AC3E}">
        <p14:creationId xmlns:p14="http://schemas.microsoft.com/office/powerpoint/2010/main" val="1839657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defRPr/>
            </a:pPr>
            <a:r>
              <a:rPr lang="ru-RU" dirty="0" smtClean="0"/>
              <a:t>Конечные преобразователи</a:t>
            </a:r>
            <a:endParaRPr lang="ru-RU" dirty="0"/>
          </a:p>
        </p:txBody>
      </p:sp>
      <p:sp>
        <p:nvSpPr>
          <p:cNvPr id="3" name="Объект 2"/>
          <p:cNvSpPr>
            <a:spLocks noGrp="1"/>
          </p:cNvSpPr>
          <p:nvPr>
            <p:ph idx="1"/>
          </p:nvPr>
        </p:nvSpPr>
        <p:spPr>
          <a:xfrm>
            <a:off x="609600" y="1341438"/>
            <a:ext cx="11212286" cy="4525962"/>
          </a:xfrm>
        </p:spPr>
        <p:txBody>
          <a:bodyPr>
            <a:normAutofit/>
          </a:bodyPr>
          <a:lstStyle/>
          <a:p>
            <a:pPr marL="0" indent="0">
              <a:buNone/>
              <a:defRPr/>
            </a:pPr>
            <a:r>
              <a:rPr lang="ru-RU" dirty="0" smtClean="0"/>
              <a:t>Задачи: </a:t>
            </a:r>
          </a:p>
          <a:p>
            <a:pPr marL="0" indent="0">
              <a:buNone/>
              <a:defRPr/>
            </a:pPr>
            <a:r>
              <a:rPr lang="ru-RU" dirty="0" smtClean="0"/>
              <a:t>порождать правильные цепочки</a:t>
            </a:r>
          </a:p>
          <a:p>
            <a:pPr marL="0" indent="0">
              <a:buNone/>
              <a:defRPr/>
            </a:pPr>
            <a:r>
              <a:rPr lang="ru-RU" dirty="0" smtClean="0"/>
              <a:t>приписывать цепочкам правильные аннотации</a:t>
            </a:r>
          </a:p>
          <a:p>
            <a:pPr marL="0" indent="0">
              <a:buNone/>
              <a:defRPr/>
            </a:pPr>
            <a:r>
              <a:rPr lang="ru-RU" dirty="0" smtClean="0"/>
              <a:t>проверять соответствия (правильные пары):</a:t>
            </a:r>
          </a:p>
          <a:p>
            <a:pPr>
              <a:defRPr/>
            </a:pPr>
            <a:r>
              <a:rPr lang="ru-RU" dirty="0"/>
              <a:t>	</a:t>
            </a:r>
            <a:r>
              <a:rPr lang="ru-RU" dirty="0" smtClean="0"/>
              <a:t>цепочка букв </a:t>
            </a:r>
            <a:r>
              <a:rPr lang="en-US" dirty="0" smtClean="0"/>
              <a:t>&lt;</a:t>
            </a:r>
            <a:r>
              <a:rPr lang="ru-RU" dirty="0" smtClean="0"/>
              <a:t>-</a:t>
            </a:r>
            <a:r>
              <a:rPr lang="en-US" dirty="0" smtClean="0"/>
              <a:t>&gt;</a:t>
            </a:r>
            <a:r>
              <a:rPr lang="ru-RU" dirty="0" smtClean="0"/>
              <a:t> аннотация</a:t>
            </a:r>
          </a:p>
          <a:p>
            <a:pPr>
              <a:defRPr/>
            </a:pPr>
            <a:r>
              <a:rPr lang="ru-RU" dirty="0"/>
              <a:t>	</a:t>
            </a:r>
            <a:r>
              <a:rPr lang="ru-RU" dirty="0" smtClean="0"/>
              <a:t>условная запись словоформы </a:t>
            </a:r>
            <a:r>
              <a:rPr lang="en-US" dirty="0" smtClean="0"/>
              <a:t>&lt;</a:t>
            </a:r>
            <a:r>
              <a:rPr lang="ru-RU" dirty="0" smtClean="0"/>
              <a:t>-</a:t>
            </a:r>
            <a:r>
              <a:rPr lang="en-US" dirty="0" smtClean="0"/>
              <a:t>&gt;</a:t>
            </a:r>
            <a:r>
              <a:rPr lang="ru-RU" dirty="0" smtClean="0"/>
              <a:t> поверхностная запись</a:t>
            </a:r>
          </a:p>
          <a:p>
            <a:pPr marL="0" indent="0">
              <a:buNone/>
              <a:defRPr/>
            </a:pPr>
            <a:r>
              <a:rPr lang="ru-RU" dirty="0"/>
              <a:t>	</a:t>
            </a:r>
            <a:r>
              <a:rPr lang="ru-RU" dirty="0" smtClean="0"/>
              <a:t>	</a:t>
            </a:r>
            <a:endParaRPr lang="ru-RU" dirty="0"/>
          </a:p>
        </p:txBody>
      </p:sp>
      <p:sp>
        <p:nvSpPr>
          <p:cNvPr id="50180" name="Нижний колонтитул 3"/>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r>
              <a:rPr lang="ru-RU" altLang="en-US" sz="1200">
                <a:latin typeface="Arial" panose="020B0604020202020204" pitchFamily="34" charset="0"/>
              </a:rPr>
              <a:t>Компьютерная лингвистика.  Толдова С.Ю.</a:t>
            </a:r>
          </a:p>
        </p:txBody>
      </p:sp>
      <p:sp>
        <p:nvSpPr>
          <p:cNvPr id="50181" name="Номер слайда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fld id="{61D324DE-F39D-4EDC-AFC1-B1D52446B075}" type="slidenum">
              <a:rPr lang="ru-RU" altLang="en-US" sz="1200">
                <a:latin typeface="Arial" panose="020B0604020202020204" pitchFamily="34" charset="0"/>
              </a:rPr>
              <a:pPr>
                <a:spcBef>
                  <a:spcPct val="0"/>
                </a:spcBef>
                <a:buClrTx/>
                <a:buSzTx/>
                <a:buFontTx/>
                <a:buNone/>
              </a:pPr>
              <a:t>4</a:t>
            </a:fld>
            <a:endParaRPr lang="ru-RU" altLang="en-US" sz="1200">
              <a:latin typeface="Arial" panose="020B0604020202020204" pitchFamily="34" charset="0"/>
            </a:endParaRPr>
          </a:p>
        </p:txBody>
      </p:sp>
    </p:spTree>
    <p:extLst>
      <p:ext uri="{BB962C8B-B14F-4D97-AF65-F5344CB8AC3E}">
        <p14:creationId xmlns:p14="http://schemas.microsoft.com/office/powerpoint/2010/main" val="344182845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Группа 14"/>
          <p:cNvGrpSpPr/>
          <p:nvPr/>
        </p:nvGrpSpPr>
        <p:grpSpPr>
          <a:xfrm>
            <a:off x="-68907" y="-62144"/>
            <a:ext cx="12260907" cy="6869555"/>
            <a:chOff x="-68907" y="0"/>
            <a:chExt cx="12260907" cy="6869555"/>
          </a:xfrm>
        </p:grpSpPr>
        <p:grpSp>
          <p:nvGrpSpPr>
            <p:cNvPr id="4" name="Группа 3"/>
            <p:cNvGrpSpPr/>
            <p:nvPr/>
          </p:nvGrpSpPr>
          <p:grpSpPr>
            <a:xfrm>
              <a:off x="-68907" y="0"/>
              <a:ext cx="12260907" cy="6869555"/>
              <a:chOff x="12190" y="-46746"/>
              <a:chExt cx="9218026" cy="6869555"/>
            </a:xfrm>
          </p:grpSpPr>
          <p:grpSp>
            <p:nvGrpSpPr>
              <p:cNvPr id="5" name="Группа 4"/>
              <p:cNvGrpSpPr/>
              <p:nvPr/>
            </p:nvGrpSpPr>
            <p:grpSpPr>
              <a:xfrm>
                <a:off x="12190" y="-46746"/>
                <a:ext cx="9218026" cy="6869555"/>
                <a:chOff x="12190" y="-46746"/>
                <a:chExt cx="9218026" cy="6869555"/>
              </a:xfrm>
            </p:grpSpPr>
            <p:pic>
              <p:nvPicPr>
                <p:cNvPr id="7" name="Picture 2" descr="http://www.hse.ru/pubs/lib/data/access/ram/ticket/79/144196565691ca43a1b8670fb6a227fde3c5e8e9a0/cached-thumb-img.29274.0.252964193739569.jpg"/>
                <p:cNvPicPr>
                  <a:picLocks noChangeAspect="1" noChangeArrowheads="1"/>
                </p:cNvPicPr>
                <p:nvPr/>
              </p:nvPicPr>
              <p:blipFill rotWithShape="1">
                <a:blip r:embed="rId2">
                  <a:duotone>
                    <a:schemeClr val="bg2">
                      <a:shade val="45000"/>
                      <a:satMod val="135000"/>
                    </a:schemeClr>
                    <a:prstClr val="white"/>
                  </a:duotone>
                  <a:extLst>
                    <a:ext uri="{BEBA8EAE-BF5A-486C-A8C5-ECC9F3942E4B}">
                      <a14:imgProps xmlns:a14="http://schemas.microsoft.com/office/drawing/2010/main">
                        <a14:imgLayer r:embed="rId3">
                          <a14:imgEffect>
                            <a14:colorTemperature colorTemp="1500"/>
                          </a14:imgEffect>
                          <a14:imgEffect>
                            <a14:saturation sat="0"/>
                          </a14:imgEffect>
                        </a14:imgLayer>
                      </a14:imgProps>
                    </a:ext>
                    <a:ext uri="{28A0092B-C50C-407E-A947-70E740481C1C}">
                      <a14:useLocalDpi xmlns:a14="http://schemas.microsoft.com/office/drawing/2010/main" val="0"/>
                    </a:ext>
                  </a:extLst>
                </a:blip>
                <a:srcRect b="59214"/>
                <a:stretch/>
              </p:blipFill>
              <p:spPr bwMode="auto">
                <a:xfrm>
                  <a:off x="63996" y="-46746"/>
                  <a:ext cx="9152860" cy="117125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Прямая соединительная линия 7"/>
                <p:cNvCxnSpPr/>
                <p:nvPr/>
              </p:nvCxnSpPr>
              <p:spPr>
                <a:xfrm>
                  <a:off x="12190" y="1152164"/>
                  <a:ext cx="9204666" cy="13490"/>
                </a:xfrm>
                <a:prstGeom prst="line">
                  <a:avLst/>
                </a:prstGeom>
                <a:ln w="76200">
                  <a:solidFill>
                    <a:schemeClr val="bg1">
                      <a:lumMod val="75000"/>
                    </a:schemeClr>
                  </a:solidFill>
                </a:ln>
              </p:spPr>
              <p:style>
                <a:lnRef idx="1">
                  <a:schemeClr val="dk1"/>
                </a:lnRef>
                <a:fillRef idx="0">
                  <a:schemeClr val="dk1"/>
                </a:fillRef>
                <a:effectRef idx="0">
                  <a:schemeClr val="dk1"/>
                </a:effectRef>
                <a:fontRef idx="minor">
                  <a:schemeClr val="tx1"/>
                </a:fontRef>
              </p:style>
            </p:cxnSp>
            <p:grpSp>
              <p:nvGrpSpPr>
                <p:cNvPr id="9" name="Группа 8"/>
                <p:cNvGrpSpPr/>
                <p:nvPr/>
              </p:nvGrpSpPr>
              <p:grpSpPr>
                <a:xfrm>
                  <a:off x="50636" y="6150736"/>
                  <a:ext cx="9179580" cy="672073"/>
                  <a:chOff x="50636" y="6150736"/>
                  <a:chExt cx="9179580" cy="672073"/>
                </a:xfrm>
              </p:grpSpPr>
              <p:sp>
                <p:nvSpPr>
                  <p:cNvPr id="10" name="Прямоугольник 9"/>
                  <p:cNvSpPr/>
                  <p:nvPr/>
                </p:nvSpPr>
                <p:spPr>
                  <a:xfrm>
                    <a:off x="63996" y="6185922"/>
                    <a:ext cx="9166220" cy="636887"/>
                  </a:xfrm>
                  <a:prstGeom prst="rect">
                    <a:avLst/>
                  </a:prstGeom>
                  <a:gradFill flip="none" rotWithShape="1">
                    <a:gsLst>
                      <a:gs pos="0">
                        <a:schemeClr val="bg1">
                          <a:lumMod val="75000"/>
                        </a:schemeClr>
                      </a:gs>
                      <a:gs pos="75000">
                        <a:srgbClr val="DDDDDD"/>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11" name="Прямоугольник 10"/>
                  <p:cNvSpPr/>
                  <p:nvPr/>
                </p:nvSpPr>
                <p:spPr>
                  <a:xfrm>
                    <a:off x="50636" y="6418259"/>
                    <a:ext cx="5279258" cy="307777"/>
                  </a:xfrm>
                  <a:prstGeom prst="rect">
                    <a:avLst/>
                  </a:prstGeom>
                </p:spPr>
                <p:txBody>
                  <a:bodyPr wrap="square">
                    <a:spAutoFit/>
                  </a:bodyPr>
                  <a:lstStyle/>
                  <a:p>
                    <a:pPr algn="ctr"/>
                    <a:endParaRPr lang="ru-RU" sz="1400" kern="0" dirty="0">
                      <a:ln w="6350">
                        <a:solidFill>
                          <a:schemeClr val="tx1"/>
                        </a:solidFill>
                      </a:ln>
                      <a:latin typeface="Times New Roman" panose="02020603050405020304" pitchFamily="18" charset="0"/>
                      <a:cs typeface="Times New Roman" panose="02020603050405020304" pitchFamily="18" charset="0"/>
                    </a:endParaRPr>
                  </a:p>
                </p:txBody>
              </p:sp>
              <p:pic>
                <p:nvPicPr>
                  <p:cNvPr id="12" name="Picture 6" descr="http://www.hse.ru/data/2012/01/19/1263884310/logo_%D1%81_hse_black_e.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21013"/>
                  <a:stretch/>
                </p:blipFill>
                <p:spPr bwMode="auto">
                  <a:xfrm>
                    <a:off x="8529658" y="6150736"/>
                    <a:ext cx="536137" cy="633690"/>
                  </a:xfrm>
                  <a:prstGeom prst="rect">
                    <a:avLst/>
                  </a:prstGeom>
                  <a:noFill/>
                  <a:extLst>
                    <a:ext uri="{909E8E84-426E-40DD-AFC4-6F175D3DCCD1}">
                      <a14:hiddenFill xmlns:a14="http://schemas.microsoft.com/office/drawing/2010/main">
                        <a:solidFill>
                          <a:srgbClr val="FFFFFF"/>
                        </a:solidFill>
                      </a14:hiddenFill>
                    </a:ext>
                  </a:extLst>
                </p:spPr>
              </p:pic>
            </p:grpSp>
          </p:grpSp>
          <p:pic>
            <p:nvPicPr>
              <p:cNvPr id="6" name="Рисунок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996" y="28548"/>
                <a:ext cx="1627684" cy="1096196"/>
              </a:xfrm>
              <a:prstGeom prst="rect">
                <a:avLst/>
              </a:prstGeom>
            </p:spPr>
          </p:pic>
        </p:grpSp>
        <p:sp>
          <p:nvSpPr>
            <p:cNvPr id="13" name="TextBox 12"/>
            <p:cNvSpPr txBox="1"/>
            <p:nvPr/>
          </p:nvSpPr>
          <p:spPr>
            <a:xfrm>
              <a:off x="2308200" y="6273813"/>
              <a:ext cx="8933644" cy="369332"/>
            </a:xfrm>
            <a:prstGeom prst="rect">
              <a:avLst/>
            </a:prstGeom>
            <a:noFill/>
          </p:spPr>
          <p:txBody>
            <a:bodyPr wrap="square" rtlCol="0">
              <a:spAutoFit/>
            </a:bodyPr>
            <a:lstStyle/>
            <a:p>
              <a:endParaRPr lang="en-US" dirty="0">
                <a:latin typeface="Times New Roman" panose="02020603050405020304" pitchFamily="18" charset="0"/>
                <a:cs typeface="Times New Roman" panose="02020603050405020304" pitchFamily="18" charset="0"/>
              </a:endParaRPr>
            </a:p>
          </p:txBody>
        </p:sp>
      </p:grpSp>
      <p:sp>
        <p:nvSpPr>
          <p:cNvPr id="2" name="Заголовок 1"/>
          <p:cNvSpPr>
            <a:spLocks noGrp="1"/>
          </p:cNvSpPr>
          <p:nvPr>
            <p:ph type="title"/>
          </p:nvPr>
        </p:nvSpPr>
        <p:spPr>
          <a:xfrm>
            <a:off x="2133723" y="-101534"/>
            <a:ext cx="9220077" cy="1325563"/>
          </a:xfrm>
        </p:spPr>
        <p:txBody>
          <a:bodyPr/>
          <a:lstStyle/>
          <a:p>
            <a:pPr algn="l"/>
            <a:r>
              <a:rPr lang="ru-RU" dirty="0" smtClean="0"/>
              <a:t>Сингармонизм</a:t>
            </a:r>
            <a:endParaRPr lang="en-US" dirty="0"/>
          </a:p>
        </p:txBody>
      </p:sp>
      <p:sp>
        <p:nvSpPr>
          <p:cNvPr id="3" name="Объект 2"/>
          <p:cNvSpPr>
            <a:spLocks noGrp="1"/>
          </p:cNvSpPr>
          <p:nvPr>
            <p:ph idx="1"/>
          </p:nvPr>
        </p:nvSpPr>
        <p:spPr>
          <a:xfrm>
            <a:off x="838200" y="1472249"/>
            <a:ext cx="10515600" cy="4704714"/>
          </a:xfrm>
        </p:spPr>
        <p:txBody>
          <a:bodyPr>
            <a:normAutofit/>
          </a:bodyPr>
          <a:lstStyle/>
          <a:p>
            <a:pPr marL="0" indent="0">
              <a:buNone/>
            </a:pPr>
            <a:r>
              <a:rPr lang="en-US" dirty="0" smtClean="0"/>
              <a:t> </a:t>
            </a:r>
            <a:r>
              <a:rPr lang="en-US" dirty="0"/>
              <a:t>RULE "Vowel defaults"  1 6</a:t>
            </a:r>
          </a:p>
          <a:p>
            <a:r>
              <a:rPr lang="en-US" dirty="0"/>
              <a:t> </a:t>
            </a:r>
            <a:r>
              <a:rPr lang="ru-RU" dirty="0" smtClean="0"/>
              <a:t> </a:t>
            </a:r>
            <a:r>
              <a:rPr lang="en-US" dirty="0" smtClean="0"/>
              <a:t>  </a:t>
            </a:r>
            <a:r>
              <a:rPr lang="en-US" dirty="0" err="1"/>
              <a:t>i</a:t>
            </a:r>
            <a:r>
              <a:rPr lang="en-US" dirty="0"/>
              <a:t> e a u y @</a:t>
            </a:r>
          </a:p>
          <a:p>
            <a:r>
              <a:rPr lang="en-US" dirty="0"/>
              <a:t>  </a:t>
            </a:r>
            <a:r>
              <a:rPr lang="ru-RU" dirty="0" smtClean="0"/>
              <a:t> </a:t>
            </a:r>
            <a:r>
              <a:rPr lang="en-US" dirty="0" smtClean="0"/>
              <a:t> </a:t>
            </a:r>
            <a:r>
              <a:rPr lang="ru-RU" dirty="0"/>
              <a:t>i e a u y @</a:t>
            </a:r>
            <a:endParaRPr lang="en-US" dirty="0"/>
          </a:p>
          <a:p>
            <a:r>
              <a:rPr lang="ru-RU" dirty="0"/>
              <a:t>1: 1 1 1 1 1 1</a:t>
            </a:r>
            <a:endParaRPr lang="en-US" dirty="0"/>
          </a:p>
        </p:txBody>
      </p:sp>
    </p:spTree>
    <p:extLst>
      <p:ext uri="{BB962C8B-B14F-4D97-AF65-F5344CB8AC3E}">
        <p14:creationId xmlns:p14="http://schemas.microsoft.com/office/powerpoint/2010/main" val="2546569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Группа 14"/>
          <p:cNvGrpSpPr/>
          <p:nvPr/>
        </p:nvGrpSpPr>
        <p:grpSpPr>
          <a:xfrm>
            <a:off x="-68907" y="-62144"/>
            <a:ext cx="12260907" cy="6869555"/>
            <a:chOff x="-68907" y="0"/>
            <a:chExt cx="12260907" cy="6869555"/>
          </a:xfrm>
        </p:grpSpPr>
        <p:grpSp>
          <p:nvGrpSpPr>
            <p:cNvPr id="4" name="Группа 3"/>
            <p:cNvGrpSpPr/>
            <p:nvPr/>
          </p:nvGrpSpPr>
          <p:grpSpPr>
            <a:xfrm>
              <a:off x="-68907" y="0"/>
              <a:ext cx="12260907" cy="6869555"/>
              <a:chOff x="12190" y="-46746"/>
              <a:chExt cx="9218026" cy="6869555"/>
            </a:xfrm>
          </p:grpSpPr>
          <p:grpSp>
            <p:nvGrpSpPr>
              <p:cNvPr id="5" name="Группа 4"/>
              <p:cNvGrpSpPr/>
              <p:nvPr/>
            </p:nvGrpSpPr>
            <p:grpSpPr>
              <a:xfrm>
                <a:off x="12190" y="-46746"/>
                <a:ext cx="9218026" cy="6869555"/>
                <a:chOff x="12190" y="-46746"/>
                <a:chExt cx="9218026" cy="6869555"/>
              </a:xfrm>
            </p:grpSpPr>
            <p:pic>
              <p:nvPicPr>
                <p:cNvPr id="7" name="Picture 2" descr="http://www.hse.ru/pubs/lib/data/access/ram/ticket/79/144196565691ca43a1b8670fb6a227fde3c5e8e9a0/cached-thumb-img.29274.0.252964193739569.jpg"/>
                <p:cNvPicPr>
                  <a:picLocks noChangeAspect="1" noChangeArrowheads="1"/>
                </p:cNvPicPr>
                <p:nvPr/>
              </p:nvPicPr>
              <p:blipFill rotWithShape="1">
                <a:blip r:embed="rId2">
                  <a:duotone>
                    <a:schemeClr val="bg2">
                      <a:shade val="45000"/>
                      <a:satMod val="135000"/>
                    </a:schemeClr>
                    <a:prstClr val="white"/>
                  </a:duotone>
                  <a:extLst>
                    <a:ext uri="{BEBA8EAE-BF5A-486C-A8C5-ECC9F3942E4B}">
                      <a14:imgProps xmlns:a14="http://schemas.microsoft.com/office/drawing/2010/main">
                        <a14:imgLayer r:embed="rId3">
                          <a14:imgEffect>
                            <a14:colorTemperature colorTemp="1500"/>
                          </a14:imgEffect>
                          <a14:imgEffect>
                            <a14:saturation sat="0"/>
                          </a14:imgEffect>
                        </a14:imgLayer>
                      </a14:imgProps>
                    </a:ext>
                    <a:ext uri="{28A0092B-C50C-407E-A947-70E740481C1C}">
                      <a14:useLocalDpi xmlns:a14="http://schemas.microsoft.com/office/drawing/2010/main" val="0"/>
                    </a:ext>
                  </a:extLst>
                </a:blip>
                <a:srcRect b="59214"/>
                <a:stretch/>
              </p:blipFill>
              <p:spPr bwMode="auto">
                <a:xfrm>
                  <a:off x="63996" y="-46746"/>
                  <a:ext cx="9152860" cy="117125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Прямая соединительная линия 7"/>
                <p:cNvCxnSpPr/>
                <p:nvPr/>
              </p:nvCxnSpPr>
              <p:spPr>
                <a:xfrm>
                  <a:off x="12190" y="1152164"/>
                  <a:ext cx="9204666" cy="13490"/>
                </a:xfrm>
                <a:prstGeom prst="line">
                  <a:avLst/>
                </a:prstGeom>
                <a:ln w="76200">
                  <a:solidFill>
                    <a:schemeClr val="bg1">
                      <a:lumMod val="75000"/>
                    </a:schemeClr>
                  </a:solidFill>
                </a:ln>
              </p:spPr>
              <p:style>
                <a:lnRef idx="1">
                  <a:schemeClr val="dk1"/>
                </a:lnRef>
                <a:fillRef idx="0">
                  <a:schemeClr val="dk1"/>
                </a:fillRef>
                <a:effectRef idx="0">
                  <a:schemeClr val="dk1"/>
                </a:effectRef>
                <a:fontRef idx="minor">
                  <a:schemeClr val="tx1"/>
                </a:fontRef>
              </p:style>
            </p:cxnSp>
            <p:grpSp>
              <p:nvGrpSpPr>
                <p:cNvPr id="9" name="Группа 8"/>
                <p:cNvGrpSpPr/>
                <p:nvPr/>
              </p:nvGrpSpPr>
              <p:grpSpPr>
                <a:xfrm>
                  <a:off x="50636" y="6150736"/>
                  <a:ext cx="9179580" cy="672073"/>
                  <a:chOff x="50636" y="6150736"/>
                  <a:chExt cx="9179580" cy="672073"/>
                </a:xfrm>
              </p:grpSpPr>
              <p:sp>
                <p:nvSpPr>
                  <p:cNvPr id="10" name="Прямоугольник 9"/>
                  <p:cNvSpPr/>
                  <p:nvPr/>
                </p:nvSpPr>
                <p:spPr>
                  <a:xfrm>
                    <a:off x="63996" y="6185922"/>
                    <a:ext cx="9166220" cy="636887"/>
                  </a:xfrm>
                  <a:prstGeom prst="rect">
                    <a:avLst/>
                  </a:prstGeom>
                  <a:gradFill flip="none" rotWithShape="1">
                    <a:gsLst>
                      <a:gs pos="0">
                        <a:schemeClr val="bg1">
                          <a:lumMod val="75000"/>
                        </a:schemeClr>
                      </a:gs>
                      <a:gs pos="75000">
                        <a:srgbClr val="DDDDDD"/>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11" name="Прямоугольник 10"/>
                  <p:cNvSpPr/>
                  <p:nvPr/>
                </p:nvSpPr>
                <p:spPr>
                  <a:xfrm>
                    <a:off x="50636" y="6418259"/>
                    <a:ext cx="5279258" cy="307777"/>
                  </a:xfrm>
                  <a:prstGeom prst="rect">
                    <a:avLst/>
                  </a:prstGeom>
                </p:spPr>
                <p:txBody>
                  <a:bodyPr wrap="square">
                    <a:spAutoFit/>
                  </a:bodyPr>
                  <a:lstStyle/>
                  <a:p>
                    <a:pPr algn="ctr"/>
                    <a:endParaRPr lang="ru-RU" sz="1400" kern="0" dirty="0">
                      <a:ln w="6350">
                        <a:solidFill>
                          <a:schemeClr val="tx1"/>
                        </a:solidFill>
                      </a:ln>
                      <a:latin typeface="Times New Roman" panose="02020603050405020304" pitchFamily="18" charset="0"/>
                      <a:cs typeface="Times New Roman" panose="02020603050405020304" pitchFamily="18" charset="0"/>
                    </a:endParaRPr>
                  </a:p>
                </p:txBody>
              </p:sp>
              <p:pic>
                <p:nvPicPr>
                  <p:cNvPr id="12" name="Picture 6" descr="http://www.hse.ru/data/2012/01/19/1263884310/logo_%D1%81_hse_black_e.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21013"/>
                  <a:stretch/>
                </p:blipFill>
                <p:spPr bwMode="auto">
                  <a:xfrm>
                    <a:off x="8529658" y="6150736"/>
                    <a:ext cx="536137" cy="633690"/>
                  </a:xfrm>
                  <a:prstGeom prst="rect">
                    <a:avLst/>
                  </a:prstGeom>
                  <a:noFill/>
                  <a:extLst>
                    <a:ext uri="{909E8E84-426E-40DD-AFC4-6F175D3DCCD1}">
                      <a14:hiddenFill xmlns:a14="http://schemas.microsoft.com/office/drawing/2010/main">
                        <a:solidFill>
                          <a:srgbClr val="FFFFFF"/>
                        </a:solidFill>
                      </a14:hiddenFill>
                    </a:ext>
                  </a:extLst>
                </p:spPr>
              </p:pic>
            </p:grpSp>
          </p:grpSp>
          <p:pic>
            <p:nvPicPr>
              <p:cNvPr id="6" name="Рисунок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996" y="28548"/>
                <a:ext cx="1627684" cy="1096196"/>
              </a:xfrm>
              <a:prstGeom prst="rect">
                <a:avLst/>
              </a:prstGeom>
            </p:spPr>
          </p:pic>
        </p:grpSp>
        <p:sp>
          <p:nvSpPr>
            <p:cNvPr id="13" name="TextBox 12"/>
            <p:cNvSpPr txBox="1"/>
            <p:nvPr/>
          </p:nvSpPr>
          <p:spPr>
            <a:xfrm>
              <a:off x="2308200" y="6273813"/>
              <a:ext cx="8933644" cy="369332"/>
            </a:xfrm>
            <a:prstGeom prst="rect">
              <a:avLst/>
            </a:prstGeom>
            <a:noFill/>
          </p:spPr>
          <p:txBody>
            <a:bodyPr wrap="square" rtlCol="0">
              <a:spAutoFit/>
            </a:bodyPr>
            <a:lstStyle/>
            <a:p>
              <a:endParaRPr lang="en-US" dirty="0">
                <a:latin typeface="Times New Roman" panose="02020603050405020304" pitchFamily="18" charset="0"/>
                <a:cs typeface="Times New Roman" panose="02020603050405020304" pitchFamily="18" charset="0"/>
              </a:endParaRPr>
            </a:p>
          </p:txBody>
        </p:sp>
      </p:grpSp>
      <p:sp>
        <p:nvSpPr>
          <p:cNvPr id="2" name="Заголовок 1"/>
          <p:cNvSpPr>
            <a:spLocks noGrp="1"/>
          </p:cNvSpPr>
          <p:nvPr>
            <p:ph type="title"/>
          </p:nvPr>
        </p:nvSpPr>
        <p:spPr>
          <a:xfrm>
            <a:off x="2133723" y="-101534"/>
            <a:ext cx="9220077" cy="1325563"/>
          </a:xfrm>
        </p:spPr>
        <p:txBody>
          <a:bodyPr/>
          <a:lstStyle/>
          <a:p>
            <a:pPr algn="l"/>
            <a:r>
              <a:rPr lang="ru-RU" dirty="0" smtClean="0"/>
              <a:t>Сингармонизм</a:t>
            </a:r>
            <a:endParaRPr lang="en-US" dirty="0"/>
          </a:p>
        </p:txBody>
      </p:sp>
      <p:sp>
        <p:nvSpPr>
          <p:cNvPr id="3" name="Объект 2"/>
          <p:cNvSpPr>
            <a:spLocks noGrp="1"/>
          </p:cNvSpPr>
          <p:nvPr>
            <p:ph idx="1"/>
          </p:nvPr>
        </p:nvSpPr>
        <p:spPr>
          <a:xfrm>
            <a:off x="838200" y="1472249"/>
            <a:ext cx="10515600" cy="4704714"/>
          </a:xfrm>
        </p:spPr>
        <p:txBody>
          <a:bodyPr>
            <a:normAutofit fontScale="77500" lnSpcReduction="20000"/>
          </a:bodyPr>
          <a:lstStyle/>
          <a:p>
            <a:pPr>
              <a:lnSpc>
                <a:spcPct val="110000"/>
              </a:lnSpc>
            </a:pPr>
            <a:r>
              <a:rPr lang="ru-RU" altLang="en-US" dirty="0">
                <a:latin typeface="Palatino Linotype" panose="02040502050505030304" pitchFamily="18" charset="0"/>
                <a:ea typeface="Times New Roman" panose="02020603050405020304" pitchFamily="18" charset="0"/>
                <a:cs typeface="Arial" panose="020B0604020202020204" pitchFamily="34" charset="0"/>
              </a:rPr>
              <a:t>В</a:t>
            </a:r>
            <a:r>
              <a:rPr lang="ru-RU" altLang="en-US" dirty="0" smtClean="0">
                <a:latin typeface="Palatino Linotype" panose="02040502050505030304" pitchFamily="18" charset="0"/>
                <a:ea typeface="Times New Roman" panose="02020603050405020304" pitchFamily="18" charset="0"/>
                <a:cs typeface="Arial" panose="020B0604020202020204" pitchFamily="34" charset="0"/>
              </a:rPr>
              <a:t>окалическая </a:t>
            </a:r>
            <a:r>
              <a:rPr lang="ru-RU" altLang="en-US" dirty="0">
                <a:latin typeface="Palatino Linotype" panose="02040502050505030304" pitchFamily="18" charset="0"/>
                <a:ea typeface="Times New Roman" panose="02020603050405020304" pitchFamily="18" charset="0"/>
                <a:cs typeface="Arial" panose="020B0604020202020204" pitchFamily="34" charset="0"/>
              </a:rPr>
              <a:t>система </a:t>
            </a:r>
            <a:r>
              <a:rPr lang="ru-RU" altLang="en-US" dirty="0" err="1">
                <a:latin typeface="Palatino Linotype" panose="02040502050505030304" pitchFamily="18" charset="0"/>
                <a:ea typeface="Times New Roman" panose="02020603050405020304" pitchFamily="18" charset="0"/>
                <a:cs typeface="Arial" panose="020B0604020202020204" pitchFamily="34" charset="0"/>
              </a:rPr>
              <a:t>мишарского</a:t>
            </a:r>
            <a:r>
              <a:rPr lang="ru-RU" altLang="en-US" dirty="0">
                <a:latin typeface="Palatino Linotype" panose="02040502050505030304" pitchFamily="18" charset="0"/>
                <a:ea typeface="Times New Roman" panose="02020603050405020304" pitchFamily="18" charset="0"/>
                <a:cs typeface="Arial" panose="020B0604020202020204" pitchFamily="34" charset="0"/>
              </a:rPr>
              <a:t> диалекта</a:t>
            </a:r>
            <a:r>
              <a:rPr lang="ru-RU" altLang="en-US" dirty="0" smtClean="0">
                <a:latin typeface="Palatino Linotype" panose="02040502050505030304" pitchFamily="18" charset="0"/>
                <a:ea typeface="Times New Roman" panose="02020603050405020304" pitchFamily="18" charset="0"/>
                <a:cs typeface="Arial" panose="020B0604020202020204" pitchFamily="34" charset="0"/>
              </a:rPr>
              <a:t>.</a:t>
            </a:r>
          </a:p>
          <a:p>
            <a:r>
              <a:rPr lang="ru-RU" dirty="0"/>
              <a:t>	</a:t>
            </a:r>
            <a:r>
              <a:rPr lang="ru-RU" dirty="0" smtClean="0"/>
              <a:t>	</a:t>
            </a:r>
            <a:r>
              <a:rPr lang="pt-BR" dirty="0" smtClean="0"/>
              <a:t>CN</a:t>
            </a:r>
            <a:r>
              <a:rPr lang="ru-RU" dirty="0" smtClean="0"/>
              <a:t> </a:t>
            </a:r>
            <a:r>
              <a:rPr lang="ru-RU" dirty="0"/>
              <a:t>@  @  </a:t>
            </a:r>
          </a:p>
          <a:p>
            <a:r>
              <a:rPr lang="ru-RU" dirty="0"/>
              <a:t> </a:t>
            </a:r>
            <a:r>
              <a:rPr lang="ru-RU" dirty="0" smtClean="0"/>
              <a:t>             	</a:t>
            </a:r>
            <a:r>
              <a:rPr lang="pt-BR" dirty="0" smtClean="0"/>
              <a:t>CN </a:t>
            </a:r>
            <a:r>
              <a:rPr lang="pt-BR" dirty="0"/>
              <a:t>FV BV </a:t>
            </a:r>
            <a:endParaRPr lang="en-US" dirty="0"/>
          </a:p>
          <a:p>
            <a:r>
              <a:rPr lang="ru-RU" dirty="0" smtClean="0"/>
              <a:t>       1</a:t>
            </a:r>
            <a:r>
              <a:rPr lang="ru-RU" dirty="0"/>
              <a:t>: 	1  </a:t>
            </a:r>
            <a:r>
              <a:rPr lang="ru-RU" dirty="0" smtClean="0"/>
              <a:t>   2     3</a:t>
            </a:r>
          </a:p>
          <a:p>
            <a:endParaRPr lang="en-US" dirty="0"/>
          </a:p>
          <a:p>
            <a:pPr>
              <a:lnSpc>
                <a:spcPct val="110000"/>
              </a:lnSpc>
            </a:pPr>
            <a:r>
              <a:rPr lang="ru-RU" altLang="en-US" dirty="0" smtClean="0">
                <a:latin typeface="Palatino Linotype" panose="02040502050505030304" pitchFamily="18" charset="0"/>
                <a:ea typeface="Times New Roman" panose="02020603050405020304" pitchFamily="18" charset="0"/>
                <a:cs typeface="Arial" panose="020B0604020202020204" pitchFamily="34" charset="0"/>
              </a:rPr>
              <a:t> </a:t>
            </a:r>
            <a:r>
              <a:rPr lang="ru-RU" dirty="0"/>
              <a:t>Это означает, что мы находимся в первом состоянии до тех пор, пока не встречаем первый гласный звук (если видим согласный – остаемся в первом состоянии), и в зависимости от класса этого гласного мы переходим во второе или третье состояние. Важно, что нас интересует именно поверхностный уровень первого гласного звука, потому что именно на поверхностном уровне слова должна проявляться гармония гласных.</a:t>
            </a:r>
            <a:endParaRPr lang="en-US" dirty="0"/>
          </a:p>
          <a:p>
            <a:pPr>
              <a:lnSpc>
                <a:spcPct val="110000"/>
              </a:lnSpc>
            </a:pPr>
            <a:endParaRPr lang="ru-RU" altLang="en-US" sz="4400" dirty="0">
              <a:latin typeface="Arial" panose="020B0604020202020204" pitchFamily="34" charset="0"/>
            </a:endParaRPr>
          </a:p>
          <a:p>
            <a:pPr>
              <a:lnSpc>
                <a:spcPct val="11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4698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Группа 14"/>
          <p:cNvGrpSpPr/>
          <p:nvPr/>
        </p:nvGrpSpPr>
        <p:grpSpPr>
          <a:xfrm>
            <a:off x="-68907" y="-62144"/>
            <a:ext cx="12260907" cy="6869555"/>
            <a:chOff x="-68907" y="0"/>
            <a:chExt cx="12260907" cy="6869555"/>
          </a:xfrm>
        </p:grpSpPr>
        <p:grpSp>
          <p:nvGrpSpPr>
            <p:cNvPr id="4" name="Группа 3"/>
            <p:cNvGrpSpPr/>
            <p:nvPr/>
          </p:nvGrpSpPr>
          <p:grpSpPr>
            <a:xfrm>
              <a:off x="-68907" y="0"/>
              <a:ext cx="12260907" cy="6869555"/>
              <a:chOff x="12190" y="-46746"/>
              <a:chExt cx="9218026" cy="6869555"/>
            </a:xfrm>
          </p:grpSpPr>
          <p:grpSp>
            <p:nvGrpSpPr>
              <p:cNvPr id="5" name="Группа 4"/>
              <p:cNvGrpSpPr/>
              <p:nvPr/>
            </p:nvGrpSpPr>
            <p:grpSpPr>
              <a:xfrm>
                <a:off x="12190" y="-46746"/>
                <a:ext cx="9218026" cy="6869555"/>
                <a:chOff x="12190" y="-46746"/>
                <a:chExt cx="9218026" cy="6869555"/>
              </a:xfrm>
            </p:grpSpPr>
            <p:pic>
              <p:nvPicPr>
                <p:cNvPr id="7" name="Picture 2" descr="http://www.hse.ru/pubs/lib/data/access/ram/ticket/79/144196565691ca43a1b8670fb6a227fde3c5e8e9a0/cached-thumb-img.29274.0.252964193739569.jpg"/>
                <p:cNvPicPr>
                  <a:picLocks noChangeAspect="1" noChangeArrowheads="1"/>
                </p:cNvPicPr>
                <p:nvPr/>
              </p:nvPicPr>
              <p:blipFill rotWithShape="1">
                <a:blip r:embed="rId2">
                  <a:duotone>
                    <a:schemeClr val="bg2">
                      <a:shade val="45000"/>
                      <a:satMod val="135000"/>
                    </a:schemeClr>
                    <a:prstClr val="white"/>
                  </a:duotone>
                  <a:extLst>
                    <a:ext uri="{BEBA8EAE-BF5A-486C-A8C5-ECC9F3942E4B}">
                      <a14:imgProps xmlns:a14="http://schemas.microsoft.com/office/drawing/2010/main">
                        <a14:imgLayer r:embed="rId3">
                          <a14:imgEffect>
                            <a14:colorTemperature colorTemp="1500"/>
                          </a14:imgEffect>
                          <a14:imgEffect>
                            <a14:saturation sat="0"/>
                          </a14:imgEffect>
                        </a14:imgLayer>
                      </a14:imgProps>
                    </a:ext>
                    <a:ext uri="{28A0092B-C50C-407E-A947-70E740481C1C}">
                      <a14:useLocalDpi xmlns:a14="http://schemas.microsoft.com/office/drawing/2010/main" val="0"/>
                    </a:ext>
                  </a:extLst>
                </a:blip>
                <a:srcRect b="59214"/>
                <a:stretch/>
              </p:blipFill>
              <p:spPr bwMode="auto">
                <a:xfrm>
                  <a:off x="63996" y="-46746"/>
                  <a:ext cx="9152860" cy="117125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Прямая соединительная линия 7"/>
                <p:cNvCxnSpPr/>
                <p:nvPr/>
              </p:nvCxnSpPr>
              <p:spPr>
                <a:xfrm>
                  <a:off x="12190" y="1152164"/>
                  <a:ext cx="9204666" cy="13490"/>
                </a:xfrm>
                <a:prstGeom prst="line">
                  <a:avLst/>
                </a:prstGeom>
                <a:ln w="76200">
                  <a:solidFill>
                    <a:schemeClr val="bg1">
                      <a:lumMod val="75000"/>
                    </a:schemeClr>
                  </a:solidFill>
                </a:ln>
              </p:spPr>
              <p:style>
                <a:lnRef idx="1">
                  <a:schemeClr val="dk1"/>
                </a:lnRef>
                <a:fillRef idx="0">
                  <a:schemeClr val="dk1"/>
                </a:fillRef>
                <a:effectRef idx="0">
                  <a:schemeClr val="dk1"/>
                </a:effectRef>
                <a:fontRef idx="minor">
                  <a:schemeClr val="tx1"/>
                </a:fontRef>
              </p:style>
            </p:cxnSp>
            <p:grpSp>
              <p:nvGrpSpPr>
                <p:cNvPr id="9" name="Группа 8"/>
                <p:cNvGrpSpPr/>
                <p:nvPr/>
              </p:nvGrpSpPr>
              <p:grpSpPr>
                <a:xfrm>
                  <a:off x="50636" y="6150736"/>
                  <a:ext cx="9179580" cy="672073"/>
                  <a:chOff x="50636" y="6150736"/>
                  <a:chExt cx="9179580" cy="672073"/>
                </a:xfrm>
              </p:grpSpPr>
              <p:sp>
                <p:nvSpPr>
                  <p:cNvPr id="10" name="Прямоугольник 9"/>
                  <p:cNvSpPr/>
                  <p:nvPr/>
                </p:nvSpPr>
                <p:spPr>
                  <a:xfrm>
                    <a:off x="63996" y="6185922"/>
                    <a:ext cx="9166220" cy="636887"/>
                  </a:xfrm>
                  <a:prstGeom prst="rect">
                    <a:avLst/>
                  </a:prstGeom>
                  <a:gradFill flip="none" rotWithShape="1">
                    <a:gsLst>
                      <a:gs pos="0">
                        <a:schemeClr val="bg1">
                          <a:lumMod val="75000"/>
                        </a:schemeClr>
                      </a:gs>
                      <a:gs pos="75000">
                        <a:srgbClr val="DDDDDD"/>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11" name="Прямоугольник 10"/>
                  <p:cNvSpPr/>
                  <p:nvPr/>
                </p:nvSpPr>
                <p:spPr>
                  <a:xfrm>
                    <a:off x="50636" y="6418259"/>
                    <a:ext cx="5279258" cy="307777"/>
                  </a:xfrm>
                  <a:prstGeom prst="rect">
                    <a:avLst/>
                  </a:prstGeom>
                </p:spPr>
                <p:txBody>
                  <a:bodyPr wrap="square">
                    <a:spAutoFit/>
                  </a:bodyPr>
                  <a:lstStyle/>
                  <a:p>
                    <a:pPr algn="ctr"/>
                    <a:endParaRPr lang="ru-RU" sz="1400" kern="0" dirty="0">
                      <a:ln w="6350">
                        <a:solidFill>
                          <a:schemeClr val="tx1"/>
                        </a:solidFill>
                      </a:ln>
                      <a:latin typeface="Times New Roman" panose="02020603050405020304" pitchFamily="18" charset="0"/>
                      <a:cs typeface="Times New Roman" panose="02020603050405020304" pitchFamily="18" charset="0"/>
                    </a:endParaRPr>
                  </a:p>
                </p:txBody>
              </p:sp>
              <p:pic>
                <p:nvPicPr>
                  <p:cNvPr id="12" name="Picture 6" descr="http://www.hse.ru/data/2012/01/19/1263884310/logo_%D1%81_hse_black_e.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21013"/>
                  <a:stretch/>
                </p:blipFill>
                <p:spPr bwMode="auto">
                  <a:xfrm>
                    <a:off x="8529658" y="6150736"/>
                    <a:ext cx="536137" cy="633690"/>
                  </a:xfrm>
                  <a:prstGeom prst="rect">
                    <a:avLst/>
                  </a:prstGeom>
                  <a:noFill/>
                  <a:extLst>
                    <a:ext uri="{909E8E84-426E-40DD-AFC4-6F175D3DCCD1}">
                      <a14:hiddenFill xmlns:a14="http://schemas.microsoft.com/office/drawing/2010/main">
                        <a:solidFill>
                          <a:srgbClr val="FFFFFF"/>
                        </a:solidFill>
                      </a14:hiddenFill>
                    </a:ext>
                  </a:extLst>
                </p:spPr>
              </p:pic>
            </p:grpSp>
          </p:grpSp>
          <p:pic>
            <p:nvPicPr>
              <p:cNvPr id="6" name="Рисунок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996" y="28548"/>
                <a:ext cx="1627684" cy="1096196"/>
              </a:xfrm>
              <a:prstGeom prst="rect">
                <a:avLst/>
              </a:prstGeom>
            </p:spPr>
          </p:pic>
        </p:grpSp>
        <p:sp>
          <p:nvSpPr>
            <p:cNvPr id="13" name="TextBox 12"/>
            <p:cNvSpPr txBox="1"/>
            <p:nvPr/>
          </p:nvSpPr>
          <p:spPr>
            <a:xfrm>
              <a:off x="2308200" y="6273813"/>
              <a:ext cx="8933644" cy="369332"/>
            </a:xfrm>
            <a:prstGeom prst="rect">
              <a:avLst/>
            </a:prstGeom>
            <a:noFill/>
          </p:spPr>
          <p:txBody>
            <a:bodyPr wrap="square" rtlCol="0">
              <a:spAutoFit/>
            </a:bodyPr>
            <a:lstStyle/>
            <a:p>
              <a:endParaRPr lang="en-US" dirty="0">
                <a:latin typeface="Times New Roman" panose="02020603050405020304" pitchFamily="18" charset="0"/>
                <a:cs typeface="Times New Roman" panose="02020603050405020304" pitchFamily="18" charset="0"/>
              </a:endParaRPr>
            </a:p>
          </p:txBody>
        </p:sp>
      </p:grpSp>
      <p:sp>
        <p:nvSpPr>
          <p:cNvPr id="2" name="Заголовок 1"/>
          <p:cNvSpPr>
            <a:spLocks noGrp="1"/>
          </p:cNvSpPr>
          <p:nvPr>
            <p:ph type="title"/>
          </p:nvPr>
        </p:nvSpPr>
        <p:spPr>
          <a:xfrm>
            <a:off x="2133723" y="-101534"/>
            <a:ext cx="9220077" cy="1325563"/>
          </a:xfrm>
        </p:spPr>
        <p:txBody>
          <a:bodyPr/>
          <a:lstStyle/>
          <a:p>
            <a:pPr algn="l"/>
            <a:r>
              <a:rPr lang="ru-RU" dirty="0" smtClean="0"/>
              <a:t>Сингармонизм</a:t>
            </a:r>
            <a:endParaRPr lang="en-US" dirty="0"/>
          </a:p>
        </p:txBody>
      </p:sp>
      <p:sp>
        <p:nvSpPr>
          <p:cNvPr id="3" name="Объект 2"/>
          <p:cNvSpPr>
            <a:spLocks noGrp="1"/>
          </p:cNvSpPr>
          <p:nvPr>
            <p:ph idx="1"/>
          </p:nvPr>
        </p:nvSpPr>
        <p:spPr>
          <a:xfrm>
            <a:off x="838200" y="1472249"/>
            <a:ext cx="10515600" cy="4704714"/>
          </a:xfrm>
        </p:spPr>
        <p:txBody>
          <a:bodyPr>
            <a:normAutofit/>
          </a:bodyPr>
          <a:lstStyle/>
          <a:p>
            <a:r>
              <a:rPr lang="ru-RU" dirty="0"/>
              <a:t>«Запрет» на гласный другого ряда во втором и третьем состоянии, то есть поломка автомата, будет представлена в таблице нулем. </a:t>
            </a:r>
            <a:endParaRPr lang="en-US" dirty="0"/>
          </a:p>
          <a:p>
            <a:r>
              <a:rPr lang="ru-RU" dirty="0"/>
              <a:t> </a:t>
            </a:r>
            <a:r>
              <a:rPr lang="ru-RU" dirty="0" smtClean="0"/>
              <a:t>     </a:t>
            </a:r>
            <a:r>
              <a:rPr lang="pt-BR" dirty="0" smtClean="0"/>
              <a:t>CN</a:t>
            </a:r>
            <a:r>
              <a:rPr lang="ru-RU" dirty="0" smtClean="0"/>
              <a:t> </a:t>
            </a:r>
            <a:r>
              <a:rPr lang="ru-RU" dirty="0"/>
              <a:t>@  @  </a:t>
            </a:r>
            <a:endParaRPr lang="en-US" dirty="0"/>
          </a:p>
          <a:p>
            <a:r>
              <a:rPr lang="ru-RU" dirty="0" smtClean="0"/>
              <a:t>      </a:t>
            </a:r>
            <a:r>
              <a:rPr lang="pt-BR" dirty="0" smtClean="0"/>
              <a:t>CN </a:t>
            </a:r>
            <a:r>
              <a:rPr lang="pt-BR" dirty="0"/>
              <a:t>FV BV </a:t>
            </a:r>
            <a:endParaRPr lang="en-US" dirty="0"/>
          </a:p>
          <a:p>
            <a:r>
              <a:rPr lang="ru-RU" dirty="0"/>
              <a:t>2: 	2 </a:t>
            </a:r>
            <a:r>
              <a:rPr lang="ru-RU" dirty="0" smtClean="0"/>
              <a:t>     </a:t>
            </a:r>
            <a:r>
              <a:rPr lang="ru-RU" dirty="0"/>
              <a:t>2 </a:t>
            </a:r>
            <a:r>
              <a:rPr lang="ru-RU" dirty="0" smtClean="0"/>
              <a:t>   </a:t>
            </a:r>
            <a:r>
              <a:rPr lang="ru-RU" b="1" dirty="0"/>
              <a:t>0</a:t>
            </a:r>
            <a:endParaRPr lang="en-US" dirty="0"/>
          </a:p>
          <a:p>
            <a:r>
              <a:rPr lang="ru-RU" dirty="0"/>
              <a:t>3:	3  </a:t>
            </a:r>
            <a:r>
              <a:rPr lang="ru-RU" dirty="0" smtClean="0"/>
              <a:t>    </a:t>
            </a:r>
            <a:r>
              <a:rPr lang="ru-RU" b="1" dirty="0" smtClean="0"/>
              <a:t>0</a:t>
            </a:r>
            <a:r>
              <a:rPr lang="ru-RU" dirty="0" smtClean="0"/>
              <a:t>    </a:t>
            </a:r>
            <a:r>
              <a:rPr lang="ru-RU" dirty="0"/>
              <a:t>3</a:t>
            </a:r>
            <a:endParaRPr lang="en-US" dirty="0"/>
          </a:p>
          <a:p>
            <a:pPr>
              <a:lnSpc>
                <a:spcPct val="110000"/>
              </a:lnSpc>
            </a:pPr>
            <a:endParaRPr lang="ru-RU" altLang="en-US" sz="4400" dirty="0">
              <a:latin typeface="Arial" panose="020B0604020202020204" pitchFamily="34" charset="0"/>
            </a:endParaRPr>
          </a:p>
          <a:p>
            <a:pPr>
              <a:lnSpc>
                <a:spcPct val="11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661234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Группа 14"/>
          <p:cNvGrpSpPr/>
          <p:nvPr/>
        </p:nvGrpSpPr>
        <p:grpSpPr>
          <a:xfrm>
            <a:off x="-68907" y="-62144"/>
            <a:ext cx="12260907" cy="6869555"/>
            <a:chOff x="-68907" y="0"/>
            <a:chExt cx="12260907" cy="6869555"/>
          </a:xfrm>
        </p:grpSpPr>
        <p:grpSp>
          <p:nvGrpSpPr>
            <p:cNvPr id="4" name="Группа 3"/>
            <p:cNvGrpSpPr/>
            <p:nvPr/>
          </p:nvGrpSpPr>
          <p:grpSpPr>
            <a:xfrm>
              <a:off x="-68907" y="0"/>
              <a:ext cx="12260907" cy="6869555"/>
              <a:chOff x="12190" y="-46746"/>
              <a:chExt cx="9218026" cy="6869555"/>
            </a:xfrm>
          </p:grpSpPr>
          <p:grpSp>
            <p:nvGrpSpPr>
              <p:cNvPr id="5" name="Группа 4"/>
              <p:cNvGrpSpPr/>
              <p:nvPr/>
            </p:nvGrpSpPr>
            <p:grpSpPr>
              <a:xfrm>
                <a:off x="12190" y="-46746"/>
                <a:ext cx="9218026" cy="6869555"/>
                <a:chOff x="12190" y="-46746"/>
                <a:chExt cx="9218026" cy="6869555"/>
              </a:xfrm>
            </p:grpSpPr>
            <p:pic>
              <p:nvPicPr>
                <p:cNvPr id="7" name="Picture 2" descr="http://www.hse.ru/pubs/lib/data/access/ram/ticket/79/144196565691ca43a1b8670fb6a227fde3c5e8e9a0/cached-thumb-img.29274.0.252964193739569.jpg"/>
                <p:cNvPicPr>
                  <a:picLocks noChangeAspect="1" noChangeArrowheads="1"/>
                </p:cNvPicPr>
                <p:nvPr/>
              </p:nvPicPr>
              <p:blipFill rotWithShape="1">
                <a:blip r:embed="rId2">
                  <a:duotone>
                    <a:schemeClr val="bg2">
                      <a:shade val="45000"/>
                      <a:satMod val="135000"/>
                    </a:schemeClr>
                    <a:prstClr val="white"/>
                  </a:duotone>
                  <a:extLst>
                    <a:ext uri="{BEBA8EAE-BF5A-486C-A8C5-ECC9F3942E4B}">
                      <a14:imgProps xmlns:a14="http://schemas.microsoft.com/office/drawing/2010/main">
                        <a14:imgLayer r:embed="rId3">
                          <a14:imgEffect>
                            <a14:colorTemperature colorTemp="1500"/>
                          </a14:imgEffect>
                          <a14:imgEffect>
                            <a14:saturation sat="0"/>
                          </a14:imgEffect>
                        </a14:imgLayer>
                      </a14:imgProps>
                    </a:ext>
                    <a:ext uri="{28A0092B-C50C-407E-A947-70E740481C1C}">
                      <a14:useLocalDpi xmlns:a14="http://schemas.microsoft.com/office/drawing/2010/main" val="0"/>
                    </a:ext>
                  </a:extLst>
                </a:blip>
                <a:srcRect b="59214"/>
                <a:stretch/>
              </p:blipFill>
              <p:spPr bwMode="auto">
                <a:xfrm>
                  <a:off x="63996" y="-46746"/>
                  <a:ext cx="9152860" cy="117125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Прямая соединительная линия 7"/>
                <p:cNvCxnSpPr/>
                <p:nvPr/>
              </p:nvCxnSpPr>
              <p:spPr>
                <a:xfrm>
                  <a:off x="12190" y="1152164"/>
                  <a:ext cx="9204666" cy="13490"/>
                </a:xfrm>
                <a:prstGeom prst="line">
                  <a:avLst/>
                </a:prstGeom>
                <a:ln w="76200">
                  <a:solidFill>
                    <a:schemeClr val="bg1">
                      <a:lumMod val="75000"/>
                    </a:schemeClr>
                  </a:solidFill>
                </a:ln>
              </p:spPr>
              <p:style>
                <a:lnRef idx="1">
                  <a:schemeClr val="dk1"/>
                </a:lnRef>
                <a:fillRef idx="0">
                  <a:schemeClr val="dk1"/>
                </a:fillRef>
                <a:effectRef idx="0">
                  <a:schemeClr val="dk1"/>
                </a:effectRef>
                <a:fontRef idx="minor">
                  <a:schemeClr val="tx1"/>
                </a:fontRef>
              </p:style>
            </p:cxnSp>
            <p:grpSp>
              <p:nvGrpSpPr>
                <p:cNvPr id="9" name="Группа 8"/>
                <p:cNvGrpSpPr/>
                <p:nvPr/>
              </p:nvGrpSpPr>
              <p:grpSpPr>
                <a:xfrm>
                  <a:off x="50636" y="6150736"/>
                  <a:ext cx="9179580" cy="672073"/>
                  <a:chOff x="50636" y="6150736"/>
                  <a:chExt cx="9179580" cy="672073"/>
                </a:xfrm>
              </p:grpSpPr>
              <p:sp>
                <p:nvSpPr>
                  <p:cNvPr id="10" name="Прямоугольник 9"/>
                  <p:cNvSpPr/>
                  <p:nvPr/>
                </p:nvSpPr>
                <p:spPr>
                  <a:xfrm>
                    <a:off x="63996" y="6185922"/>
                    <a:ext cx="9166220" cy="636887"/>
                  </a:xfrm>
                  <a:prstGeom prst="rect">
                    <a:avLst/>
                  </a:prstGeom>
                  <a:gradFill flip="none" rotWithShape="1">
                    <a:gsLst>
                      <a:gs pos="0">
                        <a:schemeClr val="bg1">
                          <a:lumMod val="75000"/>
                        </a:schemeClr>
                      </a:gs>
                      <a:gs pos="75000">
                        <a:srgbClr val="DDDDDD"/>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11" name="Прямоугольник 10"/>
                  <p:cNvSpPr/>
                  <p:nvPr/>
                </p:nvSpPr>
                <p:spPr>
                  <a:xfrm>
                    <a:off x="50636" y="6418259"/>
                    <a:ext cx="5279258" cy="307777"/>
                  </a:xfrm>
                  <a:prstGeom prst="rect">
                    <a:avLst/>
                  </a:prstGeom>
                </p:spPr>
                <p:txBody>
                  <a:bodyPr wrap="square">
                    <a:spAutoFit/>
                  </a:bodyPr>
                  <a:lstStyle/>
                  <a:p>
                    <a:pPr algn="ctr"/>
                    <a:endParaRPr lang="ru-RU" sz="1400" kern="0" dirty="0">
                      <a:ln w="6350">
                        <a:solidFill>
                          <a:schemeClr val="tx1"/>
                        </a:solidFill>
                      </a:ln>
                      <a:latin typeface="Times New Roman" panose="02020603050405020304" pitchFamily="18" charset="0"/>
                      <a:cs typeface="Times New Roman" panose="02020603050405020304" pitchFamily="18" charset="0"/>
                    </a:endParaRPr>
                  </a:p>
                </p:txBody>
              </p:sp>
              <p:pic>
                <p:nvPicPr>
                  <p:cNvPr id="12" name="Picture 6" descr="http://www.hse.ru/data/2012/01/19/1263884310/logo_%D1%81_hse_black_e.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21013"/>
                  <a:stretch/>
                </p:blipFill>
                <p:spPr bwMode="auto">
                  <a:xfrm>
                    <a:off x="8529658" y="6150736"/>
                    <a:ext cx="536137" cy="633690"/>
                  </a:xfrm>
                  <a:prstGeom prst="rect">
                    <a:avLst/>
                  </a:prstGeom>
                  <a:noFill/>
                  <a:extLst>
                    <a:ext uri="{909E8E84-426E-40DD-AFC4-6F175D3DCCD1}">
                      <a14:hiddenFill xmlns:a14="http://schemas.microsoft.com/office/drawing/2010/main">
                        <a:solidFill>
                          <a:srgbClr val="FFFFFF"/>
                        </a:solidFill>
                      </a14:hiddenFill>
                    </a:ext>
                  </a:extLst>
                </p:spPr>
              </p:pic>
            </p:grpSp>
          </p:grpSp>
          <p:pic>
            <p:nvPicPr>
              <p:cNvPr id="6" name="Рисунок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996" y="28548"/>
                <a:ext cx="1627684" cy="1096196"/>
              </a:xfrm>
              <a:prstGeom prst="rect">
                <a:avLst/>
              </a:prstGeom>
            </p:spPr>
          </p:pic>
        </p:grpSp>
        <p:sp>
          <p:nvSpPr>
            <p:cNvPr id="13" name="TextBox 12"/>
            <p:cNvSpPr txBox="1"/>
            <p:nvPr/>
          </p:nvSpPr>
          <p:spPr>
            <a:xfrm>
              <a:off x="2308200" y="6273813"/>
              <a:ext cx="8933644" cy="369332"/>
            </a:xfrm>
            <a:prstGeom prst="rect">
              <a:avLst/>
            </a:prstGeom>
            <a:noFill/>
          </p:spPr>
          <p:txBody>
            <a:bodyPr wrap="square" rtlCol="0">
              <a:spAutoFit/>
            </a:bodyPr>
            <a:lstStyle/>
            <a:p>
              <a:endParaRPr lang="en-US" dirty="0">
                <a:latin typeface="Times New Roman" panose="02020603050405020304" pitchFamily="18" charset="0"/>
                <a:cs typeface="Times New Roman" panose="02020603050405020304" pitchFamily="18" charset="0"/>
              </a:endParaRPr>
            </a:p>
          </p:txBody>
        </p:sp>
      </p:grpSp>
      <p:sp>
        <p:nvSpPr>
          <p:cNvPr id="2" name="Заголовок 1"/>
          <p:cNvSpPr>
            <a:spLocks noGrp="1"/>
          </p:cNvSpPr>
          <p:nvPr>
            <p:ph type="title"/>
          </p:nvPr>
        </p:nvSpPr>
        <p:spPr>
          <a:xfrm>
            <a:off x="2133723" y="-101534"/>
            <a:ext cx="9220077" cy="1325563"/>
          </a:xfrm>
        </p:spPr>
        <p:txBody>
          <a:bodyPr/>
          <a:lstStyle/>
          <a:p>
            <a:pPr algn="l"/>
            <a:r>
              <a:rPr lang="ru-RU" dirty="0" smtClean="0"/>
              <a:t>Пример: сингармонизм</a:t>
            </a:r>
            <a:endParaRPr lang="en-US" dirty="0"/>
          </a:p>
        </p:txBody>
      </p:sp>
      <p:sp>
        <p:nvSpPr>
          <p:cNvPr id="3" name="Объект 2"/>
          <p:cNvSpPr>
            <a:spLocks noGrp="1"/>
          </p:cNvSpPr>
          <p:nvPr>
            <p:ph idx="1"/>
          </p:nvPr>
        </p:nvSpPr>
        <p:spPr>
          <a:xfrm>
            <a:off x="838200" y="1472249"/>
            <a:ext cx="10515600" cy="4704714"/>
          </a:xfrm>
        </p:spPr>
        <p:txBody>
          <a:bodyPr>
            <a:normAutofit/>
          </a:bodyPr>
          <a:lstStyle/>
          <a:p>
            <a:r>
              <a:rPr lang="ru-RU" dirty="0"/>
              <a:t>Вот как будет выглядеть этот фрагмент нашего конечного автомата: </a:t>
            </a:r>
          </a:p>
          <a:p>
            <a:r>
              <a:rPr lang="ru-RU" dirty="0" smtClean="0"/>
              <a:t>              </a:t>
            </a:r>
            <a:r>
              <a:rPr lang="pt-BR" dirty="0" smtClean="0"/>
              <a:t>A</a:t>
            </a:r>
            <a:r>
              <a:rPr lang="ru-RU" dirty="0" smtClean="0"/>
              <a:t> </a:t>
            </a:r>
            <a:r>
              <a:rPr lang="pt-BR" dirty="0" smtClean="0"/>
              <a:t>A</a:t>
            </a:r>
            <a:r>
              <a:rPr lang="ru-RU" dirty="0" smtClean="0"/>
              <a:t> </a:t>
            </a:r>
            <a:r>
              <a:rPr lang="pt-BR" dirty="0" smtClean="0"/>
              <a:t>Y </a:t>
            </a:r>
            <a:r>
              <a:rPr lang="pt-BR" dirty="0"/>
              <a:t>Y VA </a:t>
            </a:r>
            <a:endParaRPr lang="en-US" dirty="0"/>
          </a:p>
          <a:p>
            <a:pPr marL="0" indent="0">
              <a:buNone/>
            </a:pPr>
            <a:r>
              <a:rPr lang="en-US" dirty="0"/>
              <a:t>		</a:t>
            </a:r>
            <a:r>
              <a:rPr lang="en-US" dirty="0" smtClean="0"/>
              <a:t>e</a:t>
            </a:r>
            <a:r>
              <a:rPr lang="ru-RU" dirty="0"/>
              <a:t> </a:t>
            </a:r>
            <a:r>
              <a:rPr lang="ru-RU" dirty="0" smtClean="0"/>
              <a:t> </a:t>
            </a:r>
            <a:r>
              <a:rPr lang="en-US" dirty="0" smtClean="0"/>
              <a:t>a </a:t>
            </a:r>
            <a:r>
              <a:rPr lang="ru-RU" dirty="0" smtClean="0"/>
              <a:t> </a:t>
            </a:r>
            <a:r>
              <a:rPr lang="en-US" dirty="0" smtClean="0"/>
              <a:t>y </a:t>
            </a:r>
            <a:r>
              <a:rPr lang="ru-RU" dirty="0" smtClean="0"/>
              <a:t>  </a:t>
            </a:r>
            <a:r>
              <a:rPr lang="en-US" dirty="0" smtClean="0"/>
              <a:t>e</a:t>
            </a:r>
            <a:r>
              <a:rPr lang="ru-RU" dirty="0" smtClean="0"/>
              <a:t> </a:t>
            </a:r>
            <a:r>
              <a:rPr lang="en-US" dirty="0" smtClean="0"/>
              <a:t> </a:t>
            </a:r>
            <a:r>
              <a:rPr lang="en-US" dirty="0"/>
              <a:t>@  </a:t>
            </a:r>
          </a:p>
          <a:p>
            <a:pPr marL="0" indent="0">
              <a:buNone/>
            </a:pPr>
            <a:r>
              <a:rPr lang="ru-RU" dirty="0" smtClean="0"/>
              <a:t>	2</a:t>
            </a:r>
            <a:r>
              <a:rPr lang="ru-RU" dirty="0"/>
              <a:t>: 	2 </a:t>
            </a:r>
            <a:r>
              <a:rPr lang="ru-RU" dirty="0" smtClean="0"/>
              <a:t> 0 </a:t>
            </a:r>
            <a:r>
              <a:rPr lang="ru-RU" dirty="0"/>
              <a:t>0 </a:t>
            </a:r>
            <a:r>
              <a:rPr lang="ru-RU" dirty="0" smtClean="0"/>
              <a:t>  2   0</a:t>
            </a:r>
            <a:endParaRPr lang="en-US" dirty="0"/>
          </a:p>
          <a:p>
            <a:pPr marL="0" indent="0">
              <a:buNone/>
            </a:pPr>
            <a:r>
              <a:rPr lang="ru-RU" dirty="0" smtClean="0"/>
              <a:t>	3</a:t>
            </a:r>
            <a:r>
              <a:rPr lang="ru-RU" dirty="0"/>
              <a:t>:	0 </a:t>
            </a:r>
            <a:r>
              <a:rPr lang="ru-RU" dirty="0" smtClean="0"/>
              <a:t> 3 </a:t>
            </a:r>
            <a:r>
              <a:rPr lang="ru-RU" dirty="0"/>
              <a:t>3 </a:t>
            </a:r>
            <a:r>
              <a:rPr lang="ru-RU" dirty="0" smtClean="0"/>
              <a:t>  0   0</a:t>
            </a:r>
            <a:endParaRPr lang="en-US" dirty="0"/>
          </a:p>
          <a:p>
            <a:pPr>
              <a:lnSpc>
                <a:spcPct val="11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3753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Группа 14"/>
          <p:cNvGrpSpPr/>
          <p:nvPr/>
        </p:nvGrpSpPr>
        <p:grpSpPr>
          <a:xfrm>
            <a:off x="-68907" y="-62144"/>
            <a:ext cx="12260907" cy="6869555"/>
            <a:chOff x="-68907" y="0"/>
            <a:chExt cx="12260907" cy="6869555"/>
          </a:xfrm>
        </p:grpSpPr>
        <p:grpSp>
          <p:nvGrpSpPr>
            <p:cNvPr id="4" name="Группа 3"/>
            <p:cNvGrpSpPr/>
            <p:nvPr/>
          </p:nvGrpSpPr>
          <p:grpSpPr>
            <a:xfrm>
              <a:off x="-68907" y="0"/>
              <a:ext cx="12260907" cy="6869555"/>
              <a:chOff x="12190" y="-46746"/>
              <a:chExt cx="9218026" cy="6869555"/>
            </a:xfrm>
          </p:grpSpPr>
          <p:grpSp>
            <p:nvGrpSpPr>
              <p:cNvPr id="5" name="Группа 4"/>
              <p:cNvGrpSpPr/>
              <p:nvPr/>
            </p:nvGrpSpPr>
            <p:grpSpPr>
              <a:xfrm>
                <a:off x="12190" y="-46746"/>
                <a:ext cx="9218026" cy="6869555"/>
                <a:chOff x="12190" y="-46746"/>
                <a:chExt cx="9218026" cy="6869555"/>
              </a:xfrm>
            </p:grpSpPr>
            <p:pic>
              <p:nvPicPr>
                <p:cNvPr id="7" name="Picture 2" descr="http://www.hse.ru/pubs/lib/data/access/ram/ticket/79/144196565691ca43a1b8670fb6a227fde3c5e8e9a0/cached-thumb-img.29274.0.252964193739569.jpg"/>
                <p:cNvPicPr>
                  <a:picLocks noChangeAspect="1" noChangeArrowheads="1"/>
                </p:cNvPicPr>
                <p:nvPr/>
              </p:nvPicPr>
              <p:blipFill rotWithShape="1">
                <a:blip r:embed="rId2">
                  <a:duotone>
                    <a:schemeClr val="bg2">
                      <a:shade val="45000"/>
                      <a:satMod val="135000"/>
                    </a:schemeClr>
                    <a:prstClr val="white"/>
                  </a:duotone>
                  <a:extLst>
                    <a:ext uri="{BEBA8EAE-BF5A-486C-A8C5-ECC9F3942E4B}">
                      <a14:imgProps xmlns:a14="http://schemas.microsoft.com/office/drawing/2010/main">
                        <a14:imgLayer r:embed="rId3">
                          <a14:imgEffect>
                            <a14:colorTemperature colorTemp="1500"/>
                          </a14:imgEffect>
                          <a14:imgEffect>
                            <a14:saturation sat="0"/>
                          </a14:imgEffect>
                        </a14:imgLayer>
                      </a14:imgProps>
                    </a:ext>
                    <a:ext uri="{28A0092B-C50C-407E-A947-70E740481C1C}">
                      <a14:useLocalDpi xmlns:a14="http://schemas.microsoft.com/office/drawing/2010/main" val="0"/>
                    </a:ext>
                  </a:extLst>
                </a:blip>
                <a:srcRect b="59214"/>
                <a:stretch/>
              </p:blipFill>
              <p:spPr bwMode="auto">
                <a:xfrm>
                  <a:off x="63996" y="-46746"/>
                  <a:ext cx="9152860" cy="117125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Прямая соединительная линия 7"/>
                <p:cNvCxnSpPr/>
                <p:nvPr/>
              </p:nvCxnSpPr>
              <p:spPr>
                <a:xfrm>
                  <a:off x="12190" y="1152164"/>
                  <a:ext cx="9204666" cy="13490"/>
                </a:xfrm>
                <a:prstGeom prst="line">
                  <a:avLst/>
                </a:prstGeom>
                <a:ln w="76200">
                  <a:solidFill>
                    <a:schemeClr val="bg1">
                      <a:lumMod val="75000"/>
                    </a:schemeClr>
                  </a:solidFill>
                </a:ln>
              </p:spPr>
              <p:style>
                <a:lnRef idx="1">
                  <a:schemeClr val="dk1"/>
                </a:lnRef>
                <a:fillRef idx="0">
                  <a:schemeClr val="dk1"/>
                </a:fillRef>
                <a:effectRef idx="0">
                  <a:schemeClr val="dk1"/>
                </a:effectRef>
                <a:fontRef idx="minor">
                  <a:schemeClr val="tx1"/>
                </a:fontRef>
              </p:style>
            </p:cxnSp>
            <p:grpSp>
              <p:nvGrpSpPr>
                <p:cNvPr id="9" name="Группа 8"/>
                <p:cNvGrpSpPr/>
                <p:nvPr/>
              </p:nvGrpSpPr>
              <p:grpSpPr>
                <a:xfrm>
                  <a:off x="50636" y="6150736"/>
                  <a:ext cx="9179580" cy="672073"/>
                  <a:chOff x="50636" y="6150736"/>
                  <a:chExt cx="9179580" cy="672073"/>
                </a:xfrm>
              </p:grpSpPr>
              <p:sp>
                <p:nvSpPr>
                  <p:cNvPr id="10" name="Прямоугольник 9"/>
                  <p:cNvSpPr/>
                  <p:nvPr/>
                </p:nvSpPr>
                <p:spPr>
                  <a:xfrm>
                    <a:off x="63996" y="6185922"/>
                    <a:ext cx="9166220" cy="636887"/>
                  </a:xfrm>
                  <a:prstGeom prst="rect">
                    <a:avLst/>
                  </a:prstGeom>
                  <a:gradFill flip="none" rotWithShape="1">
                    <a:gsLst>
                      <a:gs pos="0">
                        <a:schemeClr val="bg1">
                          <a:lumMod val="75000"/>
                        </a:schemeClr>
                      </a:gs>
                      <a:gs pos="75000">
                        <a:srgbClr val="DDDDDD"/>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11" name="Прямоугольник 10"/>
                  <p:cNvSpPr/>
                  <p:nvPr/>
                </p:nvSpPr>
                <p:spPr>
                  <a:xfrm>
                    <a:off x="50636" y="6418259"/>
                    <a:ext cx="5279258" cy="307777"/>
                  </a:xfrm>
                  <a:prstGeom prst="rect">
                    <a:avLst/>
                  </a:prstGeom>
                </p:spPr>
                <p:txBody>
                  <a:bodyPr wrap="square">
                    <a:spAutoFit/>
                  </a:bodyPr>
                  <a:lstStyle/>
                  <a:p>
                    <a:pPr algn="ctr"/>
                    <a:endParaRPr lang="ru-RU" sz="1400" kern="0" dirty="0">
                      <a:ln w="6350">
                        <a:solidFill>
                          <a:schemeClr val="tx1"/>
                        </a:solidFill>
                      </a:ln>
                      <a:latin typeface="Times New Roman" panose="02020603050405020304" pitchFamily="18" charset="0"/>
                      <a:cs typeface="Times New Roman" panose="02020603050405020304" pitchFamily="18" charset="0"/>
                    </a:endParaRPr>
                  </a:p>
                </p:txBody>
              </p:sp>
              <p:pic>
                <p:nvPicPr>
                  <p:cNvPr id="12" name="Picture 6" descr="http://www.hse.ru/data/2012/01/19/1263884310/logo_%D1%81_hse_black_e.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21013"/>
                  <a:stretch/>
                </p:blipFill>
                <p:spPr bwMode="auto">
                  <a:xfrm>
                    <a:off x="8529658" y="6150736"/>
                    <a:ext cx="536137" cy="633690"/>
                  </a:xfrm>
                  <a:prstGeom prst="rect">
                    <a:avLst/>
                  </a:prstGeom>
                  <a:noFill/>
                  <a:extLst>
                    <a:ext uri="{909E8E84-426E-40DD-AFC4-6F175D3DCCD1}">
                      <a14:hiddenFill xmlns:a14="http://schemas.microsoft.com/office/drawing/2010/main">
                        <a:solidFill>
                          <a:srgbClr val="FFFFFF"/>
                        </a:solidFill>
                      </a14:hiddenFill>
                    </a:ext>
                  </a:extLst>
                </p:spPr>
              </p:pic>
            </p:grpSp>
          </p:grpSp>
          <p:pic>
            <p:nvPicPr>
              <p:cNvPr id="6" name="Рисунок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996" y="28548"/>
                <a:ext cx="1627684" cy="1096196"/>
              </a:xfrm>
              <a:prstGeom prst="rect">
                <a:avLst/>
              </a:prstGeom>
            </p:spPr>
          </p:pic>
        </p:grpSp>
        <p:sp>
          <p:nvSpPr>
            <p:cNvPr id="13" name="TextBox 12"/>
            <p:cNvSpPr txBox="1"/>
            <p:nvPr/>
          </p:nvSpPr>
          <p:spPr>
            <a:xfrm>
              <a:off x="2308200" y="6273813"/>
              <a:ext cx="8933644" cy="369332"/>
            </a:xfrm>
            <a:prstGeom prst="rect">
              <a:avLst/>
            </a:prstGeom>
            <a:noFill/>
          </p:spPr>
          <p:txBody>
            <a:bodyPr wrap="square" rtlCol="0">
              <a:spAutoFit/>
            </a:bodyPr>
            <a:lstStyle/>
            <a:p>
              <a:endParaRPr lang="en-US" dirty="0">
                <a:latin typeface="Times New Roman" panose="02020603050405020304" pitchFamily="18" charset="0"/>
                <a:cs typeface="Times New Roman" panose="02020603050405020304" pitchFamily="18" charset="0"/>
              </a:endParaRPr>
            </a:p>
          </p:txBody>
        </p:sp>
      </p:grpSp>
      <p:sp>
        <p:nvSpPr>
          <p:cNvPr id="2" name="Заголовок 1"/>
          <p:cNvSpPr>
            <a:spLocks noGrp="1"/>
          </p:cNvSpPr>
          <p:nvPr>
            <p:ph type="title"/>
          </p:nvPr>
        </p:nvSpPr>
        <p:spPr>
          <a:xfrm>
            <a:off x="2133723" y="-101534"/>
            <a:ext cx="9220077" cy="1325563"/>
          </a:xfrm>
        </p:spPr>
        <p:txBody>
          <a:bodyPr/>
          <a:lstStyle/>
          <a:p>
            <a:pPr algn="l"/>
            <a:r>
              <a:rPr lang="ru-RU" dirty="0" smtClean="0"/>
              <a:t>Пример: сингармонизм</a:t>
            </a:r>
            <a:endParaRPr lang="en-US" dirty="0"/>
          </a:p>
        </p:txBody>
      </p:sp>
      <p:sp>
        <p:nvSpPr>
          <p:cNvPr id="3" name="Объект 2"/>
          <p:cNvSpPr>
            <a:spLocks noGrp="1"/>
          </p:cNvSpPr>
          <p:nvPr>
            <p:ph idx="1"/>
          </p:nvPr>
        </p:nvSpPr>
        <p:spPr>
          <a:xfrm>
            <a:off x="838200" y="1472249"/>
            <a:ext cx="10515600" cy="4704714"/>
          </a:xfrm>
        </p:spPr>
        <p:txBody>
          <a:bodyPr>
            <a:normAutofit/>
          </a:bodyPr>
          <a:lstStyle/>
          <a:p>
            <a:r>
              <a:rPr lang="ru-RU" sz="2400" dirty="0"/>
              <a:t>Если собрать вместе все описанные выше фрагменты нашего конечного автомата, получится следующее правило: </a:t>
            </a:r>
            <a:endParaRPr lang="en-US" sz="2400" dirty="0"/>
          </a:p>
          <a:p>
            <a:r>
              <a:rPr lang="en-US" dirty="0"/>
              <a:t>	RULE "Vowel harmony" 3 9</a:t>
            </a:r>
          </a:p>
          <a:p>
            <a:r>
              <a:rPr lang="en-US" dirty="0"/>
              <a:t>   		CN @  @  </a:t>
            </a:r>
            <a:r>
              <a:rPr lang="ru-RU" dirty="0" smtClean="0"/>
              <a:t> </a:t>
            </a:r>
            <a:r>
              <a:rPr lang="en-US" dirty="0" smtClean="0"/>
              <a:t>A  </a:t>
            </a:r>
            <a:r>
              <a:rPr lang="en-US" dirty="0" err="1"/>
              <a:t>A</a:t>
            </a:r>
            <a:r>
              <a:rPr lang="en-US" dirty="0"/>
              <a:t> </a:t>
            </a:r>
            <a:r>
              <a:rPr lang="ru-RU" dirty="0" smtClean="0"/>
              <a:t> </a:t>
            </a:r>
            <a:r>
              <a:rPr lang="en-US" dirty="0" smtClean="0"/>
              <a:t>Y </a:t>
            </a:r>
            <a:r>
              <a:rPr lang="en-US" dirty="0" err="1"/>
              <a:t>Y</a:t>
            </a:r>
            <a:r>
              <a:rPr lang="en-US" dirty="0"/>
              <a:t> VA </a:t>
            </a:r>
            <a:r>
              <a:rPr lang="ru-RU" dirty="0" smtClean="0"/>
              <a:t>  </a:t>
            </a:r>
            <a:r>
              <a:rPr lang="en-US" dirty="0" smtClean="0"/>
              <a:t>@</a:t>
            </a:r>
            <a:endParaRPr lang="en-US" dirty="0"/>
          </a:p>
          <a:p>
            <a:r>
              <a:rPr lang="en-US" dirty="0"/>
              <a:t>   		</a:t>
            </a:r>
            <a:r>
              <a:rPr lang="pt-BR" dirty="0"/>
              <a:t>CN FV BV e</a:t>
            </a:r>
            <a:r>
              <a:rPr lang="en-US" dirty="0"/>
              <a:t>  </a:t>
            </a:r>
            <a:r>
              <a:rPr lang="ru-RU" dirty="0" smtClean="0"/>
              <a:t> </a:t>
            </a:r>
            <a:r>
              <a:rPr lang="pt-BR" dirty="0" smtClean="0"/>
              <a:t>a </a:t>
            </a:r>
            <a:r>
              <a:rPr lang="ru-RU" dirty="0" smtClean="0"/>
              <a:t>  </a:t>
            </a:r>
            <a:r>
              <a:rPr lang="pt-BR" dirty="0" smtClean="0"/>
              <a:t>y </a:t>
            </a:r>
            <a:r>
              <a:rPr lang="ru-RU" dirty="0" smtClean="0"/>
              <a:t> </a:t>
            </a:r>
            <a:r>
              <a:rPr lang="pt-BR" dirty="0" smtClean="0"/>
              <a:t>e</a:t>
            </a:r>
            <a:r>
              <a:rPr lang="en-US" dirty="0" smtClean="0"/>
              <a:t> </a:t>
            </a:r>
            <a:r>
              <a:rPr lang="ru-RU" dirty="0" smtClean="0"/>
              <a:t> </a:t>
            </a:r>
            <a:r>
              <a:rPr lang="en-US" dirty="0" smtClean="0"/>
              <a:t>@  </a:t>
            </a:r>
            <a:r>
              <a:rPr lang="en-US" dirty="0"/>
              <a:t>@</a:t>
            </a:r>
          </a:p>
          <a:p>
            <a:pPr marL="457200" lvl="1" indent="0">
              <a:buNone/>
            </a:pPr>
            <a:r>
              <a:rPr lang="ru-RU" dirty="0" smtClean="0"/>
              <a:t>         1</a:t>
            </a:r>
            <a:r>
              <a:rPr lang="ru-RU" dirty="0"/>
              <a:t>: 	1  </a:t>
            </a:r>
            <a:r>
              <a:rPr lang="ru-RU" dirty="0" smtClean="0"/>
              <a:t>     2     </a:t>
            </a:r>
            <a:r>
              <a:rPr lang="ru-RU" dirty="0"/>
              <a:t>3 </a:t>
            </a:r>
            <a:r>
              <a:rPr lang="ru-RU" dirty="0" smtClean="0"/>
              <a:t>   </a:t>
            </a:r>
            <a:r>
              <a:rPr lang="ru-RU" dirty="0"/>
              <a:t>2  </a:t>
            </a:r>
            <a:r>
              <a:rPr lang="ru-RU" dirty="0" smtClean="0"/>
              <a:t> 3   3   2   1     </a:t>
            </a:r>
            <a:r>
              <a:rPr lang="ru-RU" dirty="0"/>
              <a:t>1  </a:t>
            </a:r>
            <a:endParaRPr lang="en-US" dirty="0"/>
          </a:p>
          <a:p>
            <a:r>
              <a:rPr lang="ru-RU" dirty="0" smtClean="0"/>
              <a:t>         2</a:t>
            </a:r>
            <a:r>
              <a:rPr lang="ru-RU" dirty="0"/>
              <a:t>: 	2 </a:t>
            </a:r>
            <a:r>
              <a:rPr lang="ru-RU" dirty="0" smtClean="0"/>
              <a:t>     </a:t>
            </a:r>
            <a:r>
              <a:rPr lang="ru-RU" dirty="0"/>
              <a:t>2  </a:t>
            </a:r>
            <a:r>
              <a:rPr lang="ru-RU" dirty="0" smtClean="0"/>
              <a:t> 0    </a:t>
            </a:r>
            <a:r>
              <a:rPr lang="ru-RU" dirty="0"/>
              <a:t>2  0 </a:t>
            </a:r>
            <a:r>
              <a:rPr lang="ru-RU" dirty="0" smtClean="0"/>
              <a:t>  0  2   0    2</a:t>
            </a:r>
            <a:endParaRPr lang="en-US" dirty="0"/>
          </a:p>
          <a:p>
            <a:r>
              <a:rPr lang="ru-RU" dirty="0" smtClean="0"/>
              <a:t>         3</a:t>
            </a:r>
            <a:r>
              <a:rPr lang="ru-RU" dirty="0"/>
              <a:t>: 	3 </a:t>
            </a:r>
            <a:r>
              <a:rPr lang="ru-RU" dirty="0" smtClean="0"/>
              <a:t>     </a:t>
            </a:r>
            <a:r>
              <a:rPr lang="ru-RU" dirty="0"/>
              <a:t>0 </a:t>
            </a:r>
            <a:r>
              <a:rPr lang="ru-RU" dirty="0" smtClean="0"/>
              <a:t>  </a:t>
            </a:r>
            <a:r>
              <a:rPr lang="ru-RU" dirty="0"/>
              <a:t>3 </a:t>
            </a:r>
            <a:r>
              <a:rPr lang="ru-RU" dirty="0" smtClean="0"/>
              <a:t>   </a:t>
            </a:r>
            <a:r>
              <a:rPr lang="ru-RU" dirty="0"/>
              <a:t>0  3 </a:t>
            </a:r>
            <a:r>
              <a:rPr lang="ru-RU" dirty="0" smtClean="0"/>
              <a:t>  3  0   0    3 </a:t>
            </a:r>
            <a:endParaRPr lang="en-US" dirty="0"/>
          </a:p>
          <a:p>
            <a:pPr>
              <a:lnSpc>
                <a:spcPct val="11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0566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Номер слайда 5"/>
          <p:cNvSpPr>
            <a:spLocks noGrp="1"/>
          </p:cNvSpPr>
          <p:nvPr>
            <p:ph type="sldNum" sz="quarter" idx="11"/>
          </p:nvPr>
        </p:nvSpPr>
        <p:spPr>
          <a:xfrm>
            <a:off x="4165600" y="6248400"/>
            <a:ext cx="38608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fontAlgn="base">
              <a:spcBef>
                <a:spcPct val="0"/>
              </a:spcBef>
              <a:spcAft>
                <a:spcPct val="0"/>
              </a:spcAft>
              <a:buClrTx/>
              <a:buSzTx/>
              <a:buFontTx/>
              <a:buNone/>
            </a:pPr>
            <a:fld id="{B10B6004-03D8-4A56-A6C8-70D0F983356C}" type="slidenum">
              <a:rPr lang="ar-SA" altLang="en-US" sz="1200" smtClean="0">
                <a:latin typeface="Arial" panose="020B0604020202020204" pitchFamily="34" charset="0"/>
              </a:rPr>
              <a:pPr algn="ctr" fontAlgn="base">
                <a:spcBef>
                  <a:spcPct val="0"/>
                </a:spcBef>
                <a:spcAft>
                  <a:spcPct val="0"/>
                </a:spcAft>
                <a:buClrTx/>
                <a:buSzTx/>
                <a:buFontTx/>
                <a:buNone/>
              </a:pPr>
              <a:t>45</a:t>
            </a:fld>
            <a:endParaRPr lang="en-US" altLang="en-US" sz="1200" smtClean="0">
              <a:latin typeface="Arial" panose="020B0604020202020204" pitchFamily="34" charset="0"/>
            </a:endParaRPr>
          </a:p>
        </p:txBody>
      </p:sp>
      <p:sp>
        <p:nvSpPr>
          <p:cNvPr id="417794" name="Rectangle 2"/>
          <p:cNvSpPr>
            <a:spLocks noGrp="1" noChangeArrowheads="1"/>
          </p:cNvSpPr>
          <p:nvPr>
            <p:ph type="title"/>
          </p:nvPr>
        </p:nvSpPr>
        <p:spPr/>
        <p:txBody>
          <a:bodyPr/>
          <a:lstStyle/>
          <a:p>
            <a:pPr>
              <a:defRPr/>
            </a:pPr>
            <a:r>
              <a:rPr lang="en-US" altLang="en-US"/>
              <a:t>Composing FSTs</a:t>
            </a:r>
          </a:p>
        </p:txBody>
      </p:sp>
      <p:sp>
        <p:nvSpPr>
          <p:cNvPr id="417795" name="Rectangle 3"/>
          <p:cNvSpPr>
            <a:spLocks noGrp="1" noChangeArrowheads="1"/>
          </p:cNvSpPr>
          <p:nvPr>
            <p:ph type="body" idx="1"/>
          </p:nvPr>
        </p:nvSpPr>
        <p:spPr>
          <a:xfrm>
            <a:off x="850232" y="1511969"/>
            <a:ext cx="11004884" cy="4792578"/>
          </a:xfrm>
        </p:spPr>
        <p:txBody>
          <a:bodyPr/>
          <a:lstStyle/>
          <a:p>
            <a:pPr>
              <a:defRPr/>
            </a:pPr>
            <a:r>
              <a:rPr lang="en-US" altLang="en-US" sz="2400" dirty="0"/>
              <a:t>We can compose each transition in one FST with a transition in another</a:t>
            </a:r>
          </a:p>
          <a:p>
            <a:pPr lvl="1">
              <a:defRPr/>
            </a:pPr>
            <a:r>
              <a:rPr lang="en-US" altLang="en-US" sz="2000" dirty="0"/>
              <a:t>FST1: p0-&gt; a:b -&gt; p1		p0-&gt; d:e -&gt;p1</a:t>
            </a:r>
          </a:p>
          <a:p>
            <a:pPr lvl="1">
              <a:defRPr/>
            </a:pPr>
            <a:r>
              <a:rPr lang="en-US" altLang="en-US" sz="2000" dirty="0"/>
              <a:t>FST2: q0-&gt; b:c -&gt; q1		q0-&gt; e:f -&gt; q0</a:t>
            </a:r>
          </a:p>
          <a:p>
            <a:pPr>
              <a:defRPr/>
            </a:pPr>
            <a:r>
              <a:rPr lang="en-US" altLang="en-US" sz="2400" dirty="0"/>
              <a:t>Composed FST:</a:t>
            </a:r>
          </a:p>
          <a:p>
            <a:pPr lvl="1">
              <a:defRPr/>
            </a:pPr>
            <a:r>
              <a:rPr lang="en-US" altLang="en-US" sz="2000" dirty="0"/>
              <a:t>(p0,q0)-&gt; a:c -&gt;(p1,q1)</a:t>
            </a:r>
          </a:p>
          <a:p>
            <a:pPr lvl="1">
              <a:defRPr/>
            </a:pPr>
            <a:r>
              <a:rPr lang="en-US" altLang="en-US" sz="2000" dirty="0"/>
              <a:t>(p0,q0)-&gt; d:f -&gt;(p1,q0)</a:t>
            </a:r>
          </a:p>
          <a:p>
            <a:pPr>
              <a:defRPr/>
            </a:pPr>
            <a:r>
              <a:rPr lang="en-US" altLang="en-US" sz="2400" dirty="0"/>
              <a:t>The new state names (e.g., (p0,q0)) seem somewhat arbitrary, but this ensures that two FSTs with different structures can still be composed</a:t>
            </a:r>
          </a:p>
          <a:p>
            <a:pPr lvl="1">
              <a:defRPr/>
            </a:pPr>
            <a:r>
              <a:rPr lang="en-US" altLang="en-US" sz="2000" dirty="0"/>
              <a:t>e.g., a:b and d:e originally went to the same state, but now we have to distinguish those states</a:t>
            </a:r>
          </a:p>
          <a:p>
            <a:pPr lvl="1">
              <a:defRPr/>
            </a:pPr>
            <a:r>
              <a:rPr lang="en-US" altLang="en-US" sz="2000" dirty="0"/>
              <a:t>Why doesn’t e:f loop anymore?</a:t>
            </a:r>
          </a:p>
        </p:txBody>
      </p:sp>
    </p:spTree>
    <p:extLst>
      <p:ext uri="{BB962C8B-B14F-4D97-AF65-F5344CB8AC3E}">
        <p14:creationId xmlns:p14="http://schemas.microsoft.com/office/powerpoint/2010/main" val="208054557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Номер слайда 5"/>
          <p:cNvSpPr>
            <a:spLocks noGrp="1"/>
          </p:cNvSpPr>
          <p:nvPr>
            <p:ph type="sldNum" sz="quarter" idx="11"/>
          </p:nvPr>
        </p:nvSpPr>
        <p:spPr>
          <a:xfrm>
            <a:off x="4165600" y="6248400"/>
            <a:ext cx="38608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fontAlgn="base">
              <a:spcBef>
                <a:spcPct val="0"/>
              </a:spcBef>
              <a:spcAft>
                <a:spcPct val="0"/>
              </a:spcAft>
              <a:buClrTx/>
              <a:buSzTx/>
              <a:buFontTx/>
              <a:buNone/>
            </a:pPr>
            <a:fld id="{CCDA2557-6070-4239-866F-F4261CC18644}" type="slidenum">
              <a:rPr lang="ar-SA" altLang="en-US" sz="1200" smtClean="0">
                <a:latin typeface="Arial" panose="020B0604020202020204" pitchFamily="34" charset="0"/>
              </a:rPr>
              <a:pPr algn="ctr" fontAlgn="base">
                <a:spcBef>
                  <a:spcPct val="0"/>
                </a:spcBef>
                <a:spcAft>
                  <a:spcPct val="0"/>
                </a:spcAft>
                <a:buClrTx/>
                <a:buSzTx/>
                <a:buFontTx/>
                <a:buNone/>
              </a:pPr>
              <a:t>46</a:t>
            </a:fld>
            <a:endParaRPr lang="en-US" altLang="en-US" sz="1200" smtClean="0">
              <a:latin typeface="Arial" panose="020B0604020202020204" pitchFamily="34" charset="0"/>
            </a:endParaRPr>
          </a:p>
        </p:txBody>
      </p:sp>
      <p:sp>
        <p:nvSpPr>
          <p:cNvPr id="418818" name="Rectangle 2"/>
          <p:cNvSpPr>
            <a:spLocks noGrp="1" noChangeArrowheads="1"/>
          </p:cNvSpPr>
          <p:nvPr>
            <p:ph type="title"/>
          </p:nvPr>
        </p:nvSpPr>
        <p:spPr/>
        <p:txBody>
          <a:bodyPr/>
          <a:lstStyle/>
          <a:p>
            <a:pPr>
              <a:defRPr/>
            </a:pPr>
            <a:r>
              <a:rPr lang="en-US" altLang="en-US"/>
              <a:t>Composing FSTs for morphology</a:t>
            </a:r>
          </a:p>
        </p:txBody>
      </p:sp>
      <p:sp>
        <p:nvSpPr>
          <p:cNvPr id="418819" name="Rectangle 3"/>
          <p:cNvSpPr>
            <a:spLocks noGrp="1" noChangeArrowheads="1"/>
          </p:cNvSpPr>
          <p:nvPr>
            <p:ph type="body" idx="1"/>
          </p:nvPr>
        </p:nvSpPr>
        <p:spPr/>
        <p:txBody>
          <a:bodyPr/>
          <a:lstStyle/>
          <a:p>
            <a:pPr>
              <a:defRPr/>
            </a:pPr>
            <a:r>
              <a:rPr lang="en-US" altLang="en-US" sz="2400"/>
              <a:t>With our lexical, intermediate, and surface levels, this means that we’ll compose:</a:t>
            </a:r>
          </a:p>
          <a:p>
            <a:pPr lvl="1">
              <a:defRPr/>
            </a:pPr>
            <a:r>
              <a:rPr lang="en-US" altLang="en-US" sz="2000"/>
              <a:t>p2-&gt; x -&gt;p3 	p4-&gt; +PL:s -&gt;p5</a:t>
            </a:r>
            <a:endParaRPr lang="el-GR" altLang="en-US" sz="2000"/>
          </a:p>
          <a:p>
            <a:pPr lvl="1">
              <a:defRPr/>
            </a:pPr>
            <a:r>
              <a:rPr lang="en-US" altLang="en-US" sz="2000"/>
              <a:t>p3-&gt; +N:^ -&gt;p4 	p4-&gt; </a:t>
            </a:r>
            <a:r>
              <a:rPr lang="el-GR" altLang="en-US" sz="2000"/>
              <a:t>ε</a:t>
            </a:r>
            <a:r>
              <a:rPr lang="en-US" altLang="en-US" sz="2000"/>
              <a:t>:</a:t>
            </a:r>
            <a:r>
              <a:rPr lang="el-GR" altLang="en-US" sz="2000"/>
              <a:t>ε</a:t>
            </a:r>
            <a:r>
              <a:rPr lang="en-US" altLang="en-US" sz="2000"/>
              <a:t> -&gt;p4</a:t>
            </a:r>
            <a:endParaRPr lang="el-GR" altLang="en-US" sz="2000"/>
          </a:p>
          <a:p>
            <a:pPr lvl="1">
              <a:defRPr/>
            </a:pPr>
            <a:r>
              <a:rPr lang="en-US" altLang="en-US" sz="2000"/>
              <a:t>q0-&gt; x -&gt;q1 	q2-&gt; </a:t>
            </a:r>
            <a:r>
              <a:rPr lang="el-GR" altLang="en-US" sz="2000"/>
              <a:t>ε</a:t>
            </a:r>
            <a:r>
              <a:rPr lang="en-US" altLang="en-US" sz="2000"/>
              <a:t>:e -&gt;q3</a:t>
            </a:r>
          </a:p>
          <a:p>
            <a:pPr lvl="1">
              <a:defRPr/>
            </a:pPr>
            <a:r>
              <a:rPr lang="en-US" altLang="en-US" sz="2000"/>
              <a:t>q1-&gt; ^:</a:t>
            </a:r>
            <a:r>
              <a:rPr lang="el-GR" altLang="en-US" sz="2000"/>
              <a:t>ε</a:t>
            </a:r>
            <a:r>
              <a:rPr lang="en-US" altLang="en-US" sz="2000"/>
              <a:t> -&gt;q2 	q3-&gt; s -&gt;q4</a:t>
            </a:r>
          </a:p>
          <a:p>
            <a:pPr>
              <a:defRPr/>
            </a:pPr>
            <a:r>
              <a:rPr lang="en-US" altLang="en-US" sz="2400"/>
              <a:t>into:</a:t>
            </a:r>
          </a:p>
          <a:p>
            <a:pPr lvl="1">
              <a:defRPr/>
            </a:pPr>
            <a:r>
              <a:rPr lang="en-US" altLang="en-US" sz="2000"/>
              <a:t>(p2,q0)-&gt; x -&gt;(p3,q1)</a:t>
            </a:r>
          </a:p>
          <a:p>
            <a:pPr lvl="1">
              <a:defRPr/>
            </a:pPr>
            <a:r>
              <a:rPr lang="en-US" altLang="en-US" sz="2000"/>
              <a:t>(p3,q1)-&gt; +N:</a:t>
            </a:r>
            <a:r>
              <a:rPr lang="el-GR" altLang="en-US" sz="2000"/>
              <a:t>ε</a:t>
            </a:r>
            <a:r>
              <a:rPr lang="en-US" altLang="en-US" sz="2000"/>
              <a:t> -&gt;(p4,q2)</a:t>
            </a:r>
          </a:p>
          <a:p>
            <a:pPr lvl="1">
              <a:defRPr/>
            </a:pPr>
            <a:r>
              <a:rPr lang="en-US" altLang="en-US" sz="2000"/>
              <a:t>(p4,q2)-&gt; </a:t>
            </a:r>
            <a:r>
              <a:rPr lang="el-GR" altLang="en-US" sz="2000"/>
              <a:t>ε</a:t>
            </a:r>
            <a:r>
              <a:rPr lang="en-US" altLang="en-US" sz="2000"/>
              <a:t>:e -&gt;(p4,q3)</a:t>
            </a:r>
            <a:endParaRPr lang="el-GR" altLang="en-US" sz="2000"/>
          </a:p>
          <a:p>
            <a:pPr lvl="1">
              <a:defRPr/>
            </a:pPr>
            <a:r>
              <a:rPr lang="en-US" altLang="en-US" sz="2000"/>
              <a:t>(p4,q3)-&gt; +PL:s -&gt;(p4,q4)</a:t>
            </a:r>
            <a:endParaRPr lang="el-GR" altLang="en-US" sz="2000"/>
          </a:p>
        </p:txBody>
      </p:sp>
    </p:spTree>
    <p:extLst>
      <p:ext uri="{BB962C8B-B14F-4D97-AF65-F5344CB8AC3E}">
        <p14:creationId xmlns:p14="http://schemas.microsoft.com/office/powerpoint/2010/main" val="106570006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Номер слайда 5"/>
          <p:cNvSpPr>
            <a:spLocks noGrp="1"/>
          </p:cNvSpPr>
          <p:nvPr>
            <p:ph type="sldNum" sz="quarter" idx="11"/>
          </p:nvPr>
        </p:nvSpPr>
        <p:spPr>
          <a:xfrm>
            <a:off x="4165600" y="6248400"/>
            <a:ext cx="38608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fontAlgn="base">
              <a:spcBef>
                <a:spcPct val="0"/>
              </a:spcBef>
              <a:spcAft>
                <a:spcPct val="0"/>
              </a:spcAft>
              <a:buClrTx/>
              <a:buSzTx/>
              <a:buFontTx/>
              <a:buNone/>
            </a:pPr>
            <a:fld id="{F709AB62-E4D2-4182-B2D4-004C545CC716}" type="slidenum">
              <a:rPr lang="ar-SA" altLang="en-US" sz="1200" smtClean="0">
                <a:latin typeface="Arial" panose="020B0604020202020204" pitchFamily="34" charset="0"/>
              </a:rPr>
              <a:pPr algn="ctr" fontAlgn="base">
                <a:spcBef>
                  <a:spcPct val="0"/>
                </a:spcBef>
                <a:spcAft>
                  <a:spcPct val="0"/>
                </a:spcAft>
                <a:buClrTx/>
                <a:buSzTx/>
                <a:buFontTx/>
                <a:buNone/>
              </a:pPr>
              <a:t>47</a:t>
            </a:fld>
            <a:endParaRPr lang="en-US" altLang="en-US" sz="1200" smtClean="0">
              <a:latin typeface="Arial" panose="020B0604020202020204" pitchFamily="34" charset="0"/>
            </a:endParaRPr>
          </a:p>
        </p:txBody>
      </p:sp>
      <p:sp>
        <p:nvSpPr>
          <p:cNvPr id="416770" name="Rectangle 2"/>
          <p:cNvSpPr>
            <a:spLocks noGrp="1" noChangeArrowheads="1"/>
          </p:cNvSpPr>
          <p:nvPr>
            <p:ph type="title"/>
          </p:nvPr>
        </p:nvSpPr>
        <p:spPr/>
        <p:txBody>
          <a:bodyPr/>
          <a:lstStyle/>
          <a:p>
            <a:pPr>
              <a:defRPr/>
            </a:pPr>
            <a:r>
              <a:rPr lang="en-US" altLang="en-US"/>
              <a:t>Cascading FSTs</a:t>
            </a:r>
          </a:p>
        </p:txBody>
      </p:sp>
      <p:sp>
        <p:nvSpPr>
          <p:cNvPr id="416771" name="Rectangle 3"/>
          <p:cNvSpPr>
            <a:spLocks noGrp="1" noChangeArrowheads="1"/>
          </p:cNvSpPr>
          <p:nvPr>
            <p:ph type="body" idx="1"/>
          </p:nvPr>
        </p:nvSpPr>
        <p:spPr/>
        <p:txBody>
          <a:bodyPr/>
          <a:lstStyle/>
          <a:p>
            <a:pPr>
              <a:defRPr/>
            </a:pPr>
            <a:r>
              <a:rPr lang="en-US" altLang="en-US"/>
              <a:t>The idea of cascading FSTs is simple:</a:t>
            </a:r>
          </a:p>
          <a:p>
            <a:pPr lvl="1">
              <a:defRPr/>
            </a:pPr>
            <a:r>
              <a:rPr lang="en-US" altLang="en-US"/>
              <a:t>Input1 </a:t>
            </a:r>
            <a:r>
              <a:rPr lang="en-US" altLang="en-US">
                <a:sym typeface="Wingdings" panose="05000000000000000000" pitchFamily="2" charset="2"/>
              </a:rPr>
              <a:t></a:t>
            </a:r>
            <a:r>
              <a:rPr lang="en-US" altLang="en-US"/>
              <a:t> FST1 </a:t>
            </a:r>
            <a:r>
              <a:rPr lang="en-US" altLang="en-US">
                <a:sym typeface="Wingdings" panose="05000000000000000000" pitchFamily="2" charset="2"/>
              </a:rPr>
              <a:t> Output1</a:t>
            </a:r>
          </a:p>
          <a:p>
            <a:pPr lvl="1">
              <a:defRPr/>
            </a:pPr>
            <a:r>
              <a:rPr lang="en-US" altLang="en-US"/>
              <a:t>Output1 </a:t>
            </a:r>
            <a:r>
              <a:rPr lang="en-US" altLang="en-US">
                <a:sym typeface="Wingdings" panose="05000000000000000000" pitchFamily="2" charset="2"/>
              </a:rPr>
              <a:t> FST2  Output2</a:t>
            </a:r>
            <a:endParaRPr lang="en-US" altLang="en-US"/>
          </a:p>
          <a:p>
            <a:pPr>
              <a:defRPr/>
            </a:pPr>
            <a:r>
              <a:rPr lang="en-US" altLang="en-US"/>
              <a:t>The output of the first FST is run as the input of the second</a:t>
            </a:r>
          </a:p>
          <a:p>
            <a:pPr>
              <a:defRPr/>
            </a:pPr>
            <a:r>
              <a:rPr lang="en-US" altLang="en-US"/>
              <a:t>Since both FSTs are reversible, the cascaded FSTs are still reversible/bi-directional.</a:t>
            </a:r>
          </a:p>
        </p:txBody>
      </p:sp>
    </p:spTree>
    <p:extLst>
      <p:ext uri="{BB962C8B-B14F-4D97-AF65-F5344CB8AC3E}">
        <p14:creationId xmlns:p14="http://schemas.microsoft.com/office/powerpoint/2010/main" val="371897305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Группа 14"/>
          <p:cNvGrpSpPr/>
          <p:nvPr/>
        </p:nvGrpSpPr>
        <p:grpSpPr>
          <a:xfrm>
            <a:off x="-68907" y="-62144"/>
            <a:ext cx="12260907" cy="6869555"/>
            <a:chOff x="-68907" y="0"/>
            <a:chExt cx="12260907" cy="6869555"/>
          </a:xfrm>
        </p:grpSpPr>
        <p:grpSp>
          <p:nvGrpSpPr>
            <p:cNvPr id="4" name="Группа 3"/>
            <p:cNvGrpSpPr/>
            <p:nvPr/>
          </p:nvGrpSpPr>
          <p:grpSpPr>
            <a:xfrm>
              <a:off x="-68907" y="0"/>
              <a:ext cx="12260907" cy="6869555"/>
              <a:chOff x="12190" y="-46746"/>
              <a:chExt cx="9218026" cy="6869555"/>
            </a:xfrm>
          </p:grpSpPr>
          <p:grpSp>
            <p:nvGrpSpPr>
              <p:cNvPr id="5" name="Группа 4"/>
              <p:cNvGrpSpPr/>
              <p:nvPr/>
            </p:nvGrpSpPr>
            <p:grpSpPr>
              <a:xfrm>
                <a:off x="12190" y="-46746"/>
                <a:ext cx="9218026" cy="6869555"/>
                <a:chOff x="12190" y="-46746"/>
                <a:chExt cx="9218026" cy="6869555"/>
              </a:xfrm>
            </p:grpSpPr>
            <p:pic>
              <p:nvPicPr>
                <p:cNvPr id="7" name="Picture 2" descr="http://www.hse.ru/pubs/lib/data/access/ram/ticket/79/144196565691ca43a1b8670fb6a227fde3c5e8e9a0/cached-thumb-img.29274.0.252964193739569.jpg"/>
                <p:cNvPicPr>
                  <a:picLocks noChangeAspect="1" noChangeArrowheads="1"/>
                </p:cNvPicPr>
                <p:nvPr/>
              </p:nvPicPr>
              <p:blipFill rotWithShape="1">
                <a:blip r:embed="rId2">
                  <a:duotone>
                    <a:schemeClr val="bg2">
                      <a:shade val="45000"/>
                      <a:satMod val="135000"/>
                    </a:schemeClr>
                    <a:prstClr val="white"/>
                  </a:duotone>
                  <a:extLst>
                    <a:ext uri="{BEBA8EAE-BF5A-486C-A8C5-ECC9F3942E4B}">
                      <a14:imgProps xmlns:a14="http://schemas.microsoft.com/office/drawing/2010/main">
                        <a14:imgLayer r:embed="rId3">
                          <a14:imgEffect>
                            <a14:colorTemperature colorTemp="1500"/>
                          </a14:imgEffect>
                          <a14:imgEffect>
                            <a14:saturation sat="0"/>
                          </a14:imgEffect>
                        </a14:imgLayer>
                      </a14:imgProps>
                    </a:ext>
                    <a:ext uri="{28A0092B-C50C-407E-A947-70E740481C1C}">
                      <a14:useLocalDpi xmlns:a14="http://schemas.microsoft.com/office/drawing/2010/main" val="0"/>
                    </a:ext>
                  </a:extLst>
                </a:blip>
                <a:srcRect b="59214"/>
                <a:stretch/>
              </p:blipFill>
              <p:spPr bwMode="auto">
                <a:xfrm>
                  <a:off x="63996" y="-46746"/>
                  <a:ext cx="9152860" cy="117125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Прямая соединительная линия 7"/>
                <p:cNvCxnSpPr/>
                <p:nvPr/>
              </p:nvCxnSpPr>
              <p:spPr>
                <a:xfrm>
                  <a:off x="12190" y="1152164"/>
                  <a:ext cx="9204666" cy="13490"/>
                </a:xfrm>
                <a:prstGeom prst="line">
                  <a:avLst/>
                </a:prstGeom>
                <a:ln w="76200">
                  <a:solidFill>
                    <a:schemeClr val="bg1">
                      <a:lumMod val="75000"/>
                    </a:schemeClr>
                  </a:solidFill>
                </a:ln>
              </p:spPr>
              <p:style>
                <a:lnRef idx="1">
                  <a:schemeClr val="dk1"/>
                </a:lnRef>
                <a:fillRef idx="0">
                  <a:schemeClr val="dk1"/>
                </a:fillRef>
                <a:effectRef idx="0">
                  <a:schemeClr val="dk1"/>
                </a:effectRef>
                <a:fontRef idx="minor">
                  <a:schemeClr val="tx1"/>
                </a:fontRef>
              </p:style>
            </p:cxnSp>
            <p:grpSp>
              <p:nvGrpSpPr>
                <p:cNvPr id="9" name="Группа 8"/>
                <p:cNvGrpSpPr/>
                <p:nvPr/>
              </p:nvGrpSpPr>
              <p:grpSpPr>
                <a:xfrm>
                  <a:off x="50636" y="6150736"/>
                  <a:ext cx="9179580" cy="672073"/>
                  <a:chOff x="50636" y="6150736"/>
                  <a:chExt cx="9179580" cy="672073"/>
                </a:xfrm>
              </p:grpSpPr>
              <p:sp>
                <p:nvSpPr>
                  <p:cNvPr id="10" name="Прямоугольник 9"/>
                  <p:cNvSpPr/>
                  <p:nvPr/>
                </p:nvSpPr>
                <p:spPr>
                  <a:xfrm>
                    <a:off x="63996" y="6185922"/>
                    <a:ext cx="9166220" cy="636887"/>
                  </a:xfrm>
                  <a:prstGeom prst="rect">
                    <a:avLst/>
                  </a:prstGeom>
                  <a:gradFill flip="none" rotWithShape="1">
                    <a:gsLst>
                      <a:gs pos="0">
                        <a:schemeClr val="bg1">
                          <a:lumMod val="75000"/>
                        </a:schemeClr>
                      </a:gs>
                      <a:gs pos="75000">
                        <a:srgbClr val="DDDDDD"/>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11" name="Прямоугольник 10"/>
                  <p:cNvSpPr/>
                  <p:nvPr/>
                </p:nvSpPr>
                <p:spPr>
                  <a:xfrm>
                    <a:off x="50636" y="6418259"/>
                    <a:ext cx="5279258" cy="307777"/>
                  </a:xfrm>
                  <a:prstGeom prst="rect">
                    <a:avLst/>
                  </a:prstGeom>
                </p:spPr>
                <p:txBody>
                  <a:bodyPr wrap="square">
                    <a:spAutoFit/>
                  </a:bodyPr>
                  <a:lstStyle/>
                  <a:p>
                    <a:pPr algn="ctr"/>
                    <a:endParaRPr lang="ru-RU" sz="1400" kern="0" dirty="0">
                      <a:ln w="6350">
                        <a:solidFill>
                          <a:schemeClr val="tx1"/>
                        </a:solidFill>
                      </a:ln>
                      <a:latin typeface="Times New Roman" panose="02020603050405020304" pitchFamily="18" charset="0"/>
                      <a:cs typeface="Times New Roman" panose="02020603050405020304" pitchFamily="18" charset="0"/>
                    </a:endParaRPr>
                  </a:p>
                </p:txBody>
              </p:sp>
              <p:pic>
                <p:nvPicPr>
                  <p:cNvPr id="12" name="Picture 6" descr="http://www.hse.ru/data/2012/01/19/1263884310/logo_%D1%81_hse_black_e.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21013"/>
                  <a:stretch/>
                </p:blipFill>
                <p:spPr bwMode="auto">
                  <a:xfrm>
                    <a:off x="8529658" y="6150736"/>
                    <a:ext cx="536137" cy="633690"/>
                  </a:xfrm>
                  <a:prstGeom prst="rect">
                    <a:avLst/>
                  </a:prstGeom>
                  <a:noFill/>
                  <a:extLst>
                    <a:ext uri="{909E8E84-426E-40DD-AFC4-6F175D3DCCD1}">
                      <a14:hiddenFill xmlns:a14="http://schemas.microsoft.com/office/drawing/2010/main">
                        <a:solidFill>
                          <a:srgbClr val="FFFFFF"/>
                        </a:solidFill>
                      </a14:hiddenFill>
                    </a:ext>
                  </a:extLst>
                </p:spPr>
              </p:pic>
            </p:grpSp>
          </p:grpSp>
          <p:pic>
            <p:nvPicPr>
              <p:cNvPr id="6" name="Рисунок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996" y="28548"/>
                <a:ext cx="1627684" cy="1096196"/>
              </a:xfrm>
              <a:prstGeom prst="rect">
                <a:avLst/>
              </a:prstGeom>
            </p:spPr>
          </p:pic>
        </p:grpSp>
        <p:sp>
          <p:nvSpPr>
            <p:cNvPr id="13" name="TextBox 12"/>
            <p:cNvSpPr txBox="1"/>
            <p:nvPr/>
          </p:nvSpPr>
          <p:spPr>
            <a:xfrm>
              <a:off x="2308200" y="6273813"/>
              <a:ext cx="8933644" cy="369332"/>
            </a:xfrm>
            <a:prstGeom prst="rect">
              <a:avLst/>
            </a:prstGeom>
            <a:noFill/>
          </p:spPr>
          <p:txBody>
            <a:bodyPr wrap="square" rtlCol="0">
              <a:spAutoFit/>
            </a:bodyPr>
            <a:lstStyle/>
            <a:p>
              <a:endParaRPr lang="en-US" dirty="0">
                <a:latin typeface="Times New Roman" panose="02020603050405020304" pitchFamily="18" charset="0"/>
                <a:cs typeface="Times New Roman" panose="02020603050405020304" pitchFamily="18" charset="0"/>
              </a:endParaRPr>
            </a:p>
          </p:txBody>
        </p:sp>
      </p:grpSp>
      <p:sp>
        <p:nvSpPr>
          <p:cNvPr id="14" name="Заголовок 13"/>
          <p:cNvSpPr>
            <a:spLocks noGrp="1"/>
          </p:cNvSpPr>
          <p:nvPr>
            <p:ph type="ctrTitle"/>
          </p:nvPr>
        </p:nvSpPr>
        <p:spPr/>
        <p:txBody>
          <a:bodyPr>
            <a:normAutofit fontScale="90000"/>
          </a:bodyPr>
          <a:lstStyle/>
          <a:p>
            <a:r>
              <a:rPr lang="en-US" dirty="0" smtClean="0"/>
              <a:t>FST</a:t>
            </a:r>
            <a:r>
              <a:rPr lang="ru-RU" dirty="0" smtClean="0"/>
              <a:t/>
            </a:r>
            <a:br>
              <a:rPr lang="ru-RU" dirty="0" smtClean="0"/>
            </a:br>
            <a:r>
              <a:rPr lang="ru-RU" dirty="0" smtClean="0"/>
              <a:t>Общая схема морфологического анализа</a:t>
            </a:r>
            <a:br>
              <a:rPr lang="ru-RU" dirty="0" smtClean="0"/>
            </a:br>
            <a:endParaRPr lang="en-US" dirty="0"/>
          </a:p>
        </p:txBody>
      </p:sp>
      <p:sp>
        <p:nvSpPr>
          <p:cNvPr id="16" name="Подзаголовок 15"/>
          <p:cNvSpPr>
            <a:spLocks noGrp="1"/>
          </p:cNvSpPr>
          <p:nvPr>
            <p:ph type="subTitle" idx="1"/>
          </p:nvPr>
        </p:nvSpPr>
        <p:spPr/>
        <p:txBody>
          <a:bodyPr/>
          <a:lstStyle/>
          <a:p>
            <a:r>
              <a:rPr lang="ru-RU" dirty="0" smtClean="0">
                <a:solidFill>
                  <a:schemeClr val="tx1"/>
                </a:solidFill>
              </a:rPr>
              <a:t>Два уровня морфологических преобразований</a:t>
            </a:r>
            <a:endParaRPr lang="en-US" dirty="0">
              <a:solidFill>
                <a:schemeClr val="tx1"/>
              </a:solidFill>
            </a:endParaRPr>
          </a:p>
        </p:txBody>
      </p:sp>
    </p:spTree>
    <p:extLst>
      <p:ext uri="{BB962C8B-B14F-4D97-AF65-F5344CB8AC3E}">
        <p14:creationId xmlns:p14="http://schemas.microsoft.com/office/powerpoint/2010/main" val="237316242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p:txBody>
          <a:bodyPr/>
          <a:lstStyle/>
          <a:p>
            <a:pPr>
              <a:defRPr/>
            </a:pPr>
            <a:r>
              <a:rPr lang="en-US"/>
              <a:t>Multi-Level Tape Machines</a:t>
            </a:r>
          </a:p>
        </p:txBody>
      </p:sp>
      <p:sp>
        <p:nvSpPr>
          <p:cNvPr id="378883" name="Rectangle 3"/>
          <p:cNvSpPr>
            <a:spLocks noGrp="1" noChangeArrowheads="1"/>
          </p:cNvSpPr>
          <p:nvPr>
            <p:ph type="body" sz="half" idx="2"/>
          </p:nvPr>
        </p:nvSpPr>
        <p:spPr>
          <a:xfrm>
            <a:off x="2350366" y="4343959"/>
            <a:ext cx="7860434" cy="1428750"/>
          </a:xfrm>
        </p:spPr>
        <p:txBody>
          <a:bodyPr>
            <a:normAutofit fontScale="92500" lnSpcReduction="10000"/>
          </a:bodyPr>
          <a:lstStyle/>
          <a:p>
            <a:pPr marL="0" indent="0">
              <a:buNone/>
              <a:defRPr/>
            </a:pPr>
            <a:r>
              <a:rPr lang="ru-RU" sz="2400" dirty="0"/>
              <a:t>Один преобразователь для соответствия словарного уровня промежуточному</a:t>
            </a:r>
          </a:p>
          <a:p>
            <a:pPr marL="0" indent="0">
              <a:buNone/>
              <a:defRPr/>
            </a:pPr>
            <a:r>
              <a:rPr lang="ru-RU" sz="2400" dirty="0"/>
              <a:t>Второй – соответствия промежуточного (морфонологического) уровня поверхностному (орфографическому) </a:t>
            </a:r>
            <a:endParaRPr lang="en-US" sz="2400" dirty="0"/>
          </a:p>
        </p:txBody>
      </p:sp>
      <p:sp>
        <p:nvSpPr>
          <p:cNvPr id="21509"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Garamond" panose="02020404030301010803" pitchFamily="18" charset="0"/>
              </a:defRPr>
            </a:lvl1pPr>
            <a:lvl2pPr marL="557213" indent="-214313">
              <a:spcBef>
                <a:spcPct val="20000"/>
              </a:spcBef>
              <a:buClr>
                <a:schemeClr val="accent2"/>
              </a:buClr>
              <a:buSzPct val="70000"/>
              <a:buFont typeface="Wingdings" panose="05000000000000000000" pitchFamily="2" charset="2"/>
              <a:buChar char="n"/>
              <a:defRPr sz="2100">
                <a:solidFill>
                  <a:schemeClr val="tx1"/>
                </a:solidFill>
                <a:latin typeface="Garamond" panose="02020404030301010803" pitchFamily="18" charset="0"/>
              </a:defRPr>
            </a:lvl2pPr>
            <a:lvl3pPr marL="857250" indent="-171450">
              <a:spcBef>
                <a:spcPct val="20000"/>
              </a:spcBef>
              <a:buClr>
                <a:schemeClr val="tx2"/>
              </a:buClr>
              <a:buSzPct val="70000"/>
              <a:buFont typeface="Wingdings" panose="05000000000000000000" pitchFamily="2" charset="2"/>
              <a:buChar char="n"/>
              <a:defRPr sz="1800">
                <a:solidFill>
                  <a:schemeClr val="tx1"/>
                </a:solidFill>
                <a:latin typeface="Garamond" panose="02020404030301010803" pitchFamily="18" charset="0"/>
              </a:defRPr>
            </a:lvl3pPr>
            <a:lvl4pPr marL="1200150" indent="-171450">
              <a:spcBef>
                <a:spcPct val="20000"/>
              </a:spcBef>
              <a:buClr>
                <a:schemeClr val="accent2"/>
              </a:buClr>
              <a:buSzPct val="70000"/>
              <a:buFont typeface="Wingdings" panose="05000000000000000000" pitchFamily="2" charset="2"/>
              <a:buChar char="n"/>
              <a:defRPr sz="1500">
                <a:solidFill>
                  <a:schemeClr val="tx1"/>
                </a:solidFill>
                <a:latin typeface="Garamond" panose="02020404030301010803" pitchFamily="18" charset="0"/>
              </a:defRPr>
            </a:lvl4pPr>
            <a:lvl5pPr marL="1543050" indent="-171450">
              <a:spcBef>
                <a:spcPct val="20000"/>
              </a:spcBef>
              <a:buClr>
                <a:schemeClr val="hlink"/>
              </a:buClr>
              <a:buSzPct val="70000"/>
              <a:buFont typeface="Wingdings" panose="05000000000000000000" pitchFamily="2" charset="2"/>
              <a:buChar char="n"/>
              <a:defRPr sz="1500">
                <a:solidFill>
                  <a:schemeClr val="tx1"/>
                </a:solidFill>
                <a:latin typeface="Garamond" panose="02020404030301010803" pitchFamily="18" charset="0"/>
              </a:defRPr>
            </a:lvl5pPr>
            <a:lvl6pPr marL="1885950" indent="-171450" eaLnBrk="0" fontAlgn="base" hangingPunct="0">
              <a:spcBef>
                <a:spcPct val="20000"/>
              </a:spcBef>
              <a:spcAft>
                <a:spcPct val="0"/>
              </a:spcAft>
              <a:buClr>
                <a:schemeClr val="hlink"/>
              </a:buClr>
              <a:buSzPct val="70000"/>
              <a:buFont typeface="Wingdings" panose="05000000000000000000" pitchFamily="2" charset="2"/>
              <a:buChar char="n"/>
              <a:defRPr sz="1500">
                <a:solidFill>
                  <a:schemeClr val="tx1"/>
                </a:solidFill>
                <a:latin typeface="Garamond" panose="02020404030301010803" pitchFamily="18" charset="0"/>
              </a:defRPr>
            </a:lvl6pPr>
            <a:lvl7pPr marL="2228850" indent="-171450" eaLnBrk="0" fontAlgn="base" hangingPunct="0">
              <a:spcBef>
                <a:spcPct val="20000"/>
              </a:spcBef>
              <a:spcAft>
                <a:spcPct val="0"/>
              </a:spcAft>
              <a:buClr>
                <a:schemeClr val="hlink"/>
              </a:buClr>
              <a:buSzPct val="70000"/>
              <a:buFont typeface="Wingdings" panose="05000000000000000000" pitchFamily="2" charset="2"/>
              <a:buChar char="n"/>
              <a:defRPr sz="1500">
                <a:solidFill>
                  <a:schemeClr val="tx1"/>
                </a:solidFill>
                <a:latin typeface="Garamond" panose="02020404030301010803" pitchFamily="18" charset="0"/>
              </a:defRPr>
            </a:lvl7pPr>
            <a:lvl8pPr marL="2571750" indent="-171450" eaLnBrk="0" fontAlgn="base" hangingPunct="0">
              <a:spcBef>
                <a:spcPct val="20000"/>
              </a:spcBef>
              <a:spcAft>
                <a:spcPct val="0"/>
              </a:spcAft>
              <a:buClr>
                <a:schemeClr val="hlink"/>
              </a:buClr>
              <a:buSzPct val="70000"/>
              <a:buFont typeface="Wingdings" panose="05000000000000000000" pitchFamily="2" charset="2"/>
              <a:buChar char="n"/>
              <a:defRPr sz="1500">
                <a:solidFill>
                  <a:schemeClr val="tx1"/>
                </a:solidFill>
                <a:latin typeface="Garamond" panose="02020404030301010803" pitchFamily="18" charset="0"/>
              </a:defRPr>
            </a:lvl8pPr>
            <a:lvl9pPr marL="2914650" indent="-171450" eaLnBrk="0" fontAlgn="base" hangingPunct="0">
              <a:spcBef>
                <a:spcPct val="20000"/>
              </a:spcBef>
              <a:spcAft>
                <a:spcPct val="0"/>
              </a:spcAft>
              <a:buClr>
                <a:schemeClr val="hlink"/>
              </a:buClr>
              <a:buSzPct val="70000"/>
              <a:buFont typeface="Wingdings" panose="05000000000000000000" pitchFamily="2" charset="2"/>
              <a:buChar char="n"/>
              <a:defRPr sz="1500">
                <a:solidFill>
                  <a:schemeClr val="tx1"/>
                </a:solidFill>
                <a:latin typeface="Garamond" panose="02020404030301010803" pitchFamily="18" charset="0"/>
              </a:defRPr>
            </a:lvl9pPr>
          </a:lstStyle>
          <a:p>
            <a:pPr fontAlgn="base">
              <a:spcBef>
                <a:spcPct val="0"/>
              </a:spcBef>
              <a:spcAft>
                <a:spcPct val="0"/>
              </a:spcAft>
              <a:buClrTx/>
              <a:buSzTx/>
              <a:buFontTx/>
              <a:buNone/>
            </a:pPr>
            <a:fld id="{9C404D46-04E6-473A-A6DD-448E0450F2C7}" type="slidenum">
              <a:rPr lang="en-US" altLang="en-US" sz="900">
                <a:latin typeface="Arial" panose="020B0604020202020204" pitchFamily="34" charset="0"/>
              </a:rPr>
              <a:pPr fontAlgn="base">
                <a:spcBef>
                  <a:spcPct val="0"/>
                </a:spcBef>
                <a:spcAft>
                  <a:spcPct val="0"/>
                </a:spcAft>
                <a:buClrTx/>
                <a:buSzTx/>
                <a:buFontTx/>
                <a:buNone/>
              </a:pPr>
              <a:t>49</a:t>
            </a:fld>
            <a:endParaRPr lang="en-US" altLang="en-US" sz="900">
              <a:latin typeface="Arial" panose="020B0604020202020204" pitchFamily="34" charset="0"/>
            </a:endParaRPr>
          </a:p>
        </p:txBody>
      </p:sp>
      <p:pic>
        <p:nvPicPr>
          <p:cNvPr id="21510" name="Picture 4" descr="making1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34892" y="1944291"/>
            <a:ext cx="4919663" cy="1646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ounded Rectangular Callout 7"/>
          <p:cNvSpPr/>
          <p:nvPr/>
        </p:nvSpPr>
        <p:spPr>
          <a:xfrm>
            <a:off x="8078392" y="1124744"/>
            <a:ext cx="1546001" cy="1339850"/>
          </a:xfrm>
          <a:prstGeom prst="wedgeRoundRectCallout">
            <a:avLst>
              <a:gd name="adj1" fmla="val -211147"/>
              <a:gd name="adj2" fmla="val 70232"/>
              <a:gd name="adj3" fmla="val 16667"/>
            </a:avLst>
          </a:prstGeom>
          <a:solidFill>
            <a:schemeClr val="accent1"/>
          </a:solidFill>
          <a:ln w="508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mt-MT" dirty="0"/>
              <a:t>^ marks a morpheme boundary</a:t>
            </a:r>
            <a:endParaRPr lang="en-GB" dirty="0"/>
          </a:p>
        </p:txBody>
      </p:sp>
      <p:sp>
        <p:nvSpPr>
          <p:cNvPr id="9" name="Rounded Rectangular Callout 8"/>
          <p:cNvSpPr/>
          <p:nvPr/>
        </p:nvSpPr>
        <p:spPr>
          <a:xfrm>
            <a:off x="8185548" y="2732485"/>
            <a:ext cx="1294829" cy="1416595"/>
          </a:xfrm>
          <a:prstGeom prst="wedgeRoundRectCallout">
            <a:avLst>
              <a:gd name="adj1" fmla="val -157063"/>
              <a:gd name="adj2" fmla="val -40941"/>
              <a:gd name="adj3" fmla="val 16667"/>
            </a:avLst>
          </a:prstGeom>
          <a:solidFill>
            <a:schemeClr val="accent1"/>
          </a:solidFill>
          <a:ln w="508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a:t>
            </a:r>
            <a:r>
              <a:rPr lang="mt-MT" dirty="0"/>
              <a:t> marks a </a:t>
            </a:r>
            <a:r>
              <a:rPr lang="en-GB" dirty="0"/>
              <a:t>word </a:t>
            </a:r>
            <a:r>
              <a:rPr lang="mt-MT" dirty="0"/>
              <a:t>boundary</a:t>
            </a:r>
            <a:endParaRPr lang="en-GB" dirty="0"/>
          </a:p>
        </p:txBody>
      </p:sp>
    </p:spTree>
    <p:extLst>
      <p:ext uri="{BB962C8B-B14F-4D97-AF65-F5344CB8AC3E}">
        <p14:creationId xmlns:p14="http://schemas.microsoft.com/office/powerpoint/2010/main" val="37563532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788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888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a:defRPr/>
            </a:pPr>
            <a:r>
              <a:rPr lang="ru-RU" sz="3200"/>
              <a:t>КОНЕЧНЫЙ ПРЕОБРАЗОВАТЕЛЬ</a:t>
            </a:r>
          </a:p>
        </p:txBody>
      </p:sp>
      <p:sp>
        <p:nvSpPr>
          <p:cNvPr id="51203" name="Text Box 13"/>
          <p:cNvSpPr txBox="1">
            <a:spLocks noChangeArrowheads="1"/>
          </p:cNvSpPr>
          <p:nvPr/>
        </p:nvSpPr>
        <p:spPr bwMode="auto">
          <a:xfrm>
            <a:off x="2774950" y="4437064"/>
            <a:ext cx="6096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eaLnBrk="1" hangingPunct="1">
              <a:spcBef>
                <a:spcPct val="50000"/>
              </a:spcBef>
              <a:buClrTx/>
              <a:buSzTx/>
              <a:buFontTx/>
              <a:buNone/>
            </a:pPr>
            <a:r>
              <a:rPr lang="ru-RU" altLang="en-US" sz="2000">
                <a:latin typeface="Times New Roman" panose="02020603050405020304" pitchFamily="18" charset="0"/>
              </a:rPr>
              <a:t>Правила вида </a:t>
            </a:r>
            <a:r>
              <a:rPr lang="en-US" altLang="en-US" sz="2000">
                <a:latin typeface="Times New Roman" panose="02020603050405020304" pitchFamily="18" charset="0"/>
              </a:rPr>
              <a:t>q</a:t>
            </a:r>
            <a:r>
              <a:rPr lang="en-US" altLang="en-US" sz="2000" baseline="-25000">
                <a:latin typeface="Times New Roman" panose="02020603050405020304" pitchFamily="18" charset="0"/>
              </a:rPr>
              <a:t>i</a:t>
            </a:r>
            <a:r>
              <a:rPr lang="en-US" altLang="en-US" sz="2000">
                <a:latin typeface="Times New Roman" panose="02020603050405020304" pitchFamily="18" charset="0"/>
              </a:rPr>
              <a:t> a</a:t>
            </a:r>
            <a:r>
              <a:rPr lang="en-US" altLang="en-US" sz="2000" baseline="-25000">
                <a:latin typeface="Times New Roman" panose="02020603050405020304" pitchFamily="18" charset="0"/>
              </a:rPr>
              <a:t>i</a:t>
            </a:r>
            <a:r>
              <a:rPr lang="en-US" altLang="en-US" sz="2000">
                <a:latin typeface="Times New Roman" panose="02020603050405020304" pitchFamily="18" charset="0"/>
              </a:rPr>
              <a:t> b</a:t>
            </a:r>
            <a:r>
              <a:rPr lang="en-US" altLang="en-US" sz="2000" baseline="-25000">
                <a:latin typeface="Times New Roman" panose="02020603050405020304" pitchFamily="18" charset="0"/>
              </a:rPr>
              <a:t>i</a:t>
            </a:r>
            <a:r>
              <a:rPr lang="en-US" altLang="en-US" sz="2000">
                <a:latin typeface="Times New Roman" panose="02020603050405020304" pitchFamily="18" charset="0"/>
              </a:rPr>
              <a:t> </a:t>
            </a:r>
            <a:r>
              <a:rPr lang="en-US" altLang="en-US" sz="2000">
                <a:latin typeface="Times New Roman" panose="02020603050405020304" pitchFamily="18" charset="0"/>
                <a:sym typeface="Symbol" panose="05050102010706020507" pitchFamily="18" charset="2"/>
              </a:rPr>
              <a:t> q</a:t>
            </a:r>
            <a:r>
              <a:rPr lang="en-US" altLang="en-US" sz="2000" baseline="-25000">
                <a:latin typeface="Times New Roman" panose="02020603050405020304" pitchFamily="18" charset="0"/>
                <a:sym typeface="Symbol" panose="05050102010706020507" pitchFamily="18" charset="2"/>
              </a:rPr>
              <a:t>j</a:t>
            </a:r>
          </a:p>
        </p:txBody>
      </p:sp>
      <p:sp>
        <p:nvSpPr>
          <p:cNvPr id="51204" name="Line 16"/>
          <p:cNvSpPr>
            <a:spLocks noChangeShapeType="1"/>
          </p:cNvSpPr>
          <p:nvPr/>
        </p:nvSpPr>
        <p:spPr bwMode="auto">
          <a:xfrm flipH="1">
            <a:off x="6240463" y="3141663"/>
            <a:ext cx="1295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05" name="AutoShape 18"/>
          <p:cNvSpPr>
            <a:spLocks noChangeAspect="1" noChangeArrowheads="1" noTextEdit="1"/>
          </p:cNvSpPr>
          <p:nvPr/>
        </p:nvSpPr>
        <p:spPr bwMode="auto">
          <a:xfrm>
            <a:off x="1606550" y="1905001"/>
            <a:ext cx="8928100" cy="210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06" name="Rectangle 25"/>
          <p:cNvSpPr>
            <a:spLocks noChangeArrowheads="1"/>
          </p:cNvSpPr>
          <p:nvPr/>
        </p:nvSpPr>
        <p:spPr bwMode="auto">
          <a:xfrm>
            <a:off x="2955926" y="2708276"/>
            <a:ext cx="100469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eaLnBrk="1" hangingPunct="1">
              <a:spcBef>
                <a:spcPct val="0"/>
              </a:spcBef>
              <a:buClrTx/>
              <a:buSzTx/>
              <a:buFontTx/>
              <a:buNone/>
            </a:pPr>
            <a:r>
              <a:rPr lang="ru-RU" altLang="en-US" sz="1800">
                <a:solidFill>
                  <a:srgbClr val="000000"/>
                </a:solidFill>
                <a:latin typeface="Times New Roman" panose="02020603050405020304" pitchFamily="18" charset="0"/>
              </a:rPr>
              <a:t>читающая</a:t>
            </a:r>
            <a:endParaRPr lang="ru-RU" altLang="en-US" sz="1800"/>
          </a:p>
        </p:txBody>
      </p:sp>
      <p:sp>
        <p:nvSpPr>
          <p:cNvPr id="51207" name="Rectangle 36"/>
          <p:cNvSpPr>
            <a:spLocks noChangeArrowheads="1"/>
          </p:cNvSpPr>
          <p:nvPr/>
        </p:nvSpPr>
        <p:spPr bwMode="auto">
          <a:xfrm>
            <a:off x="2955926" y="2955926"/>
            <a:ext cx="75238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eaLnBrk="1" hangingPunct="1">
              <a:spcBef>
                <a:spcPct val="0"/>
              </a:spcBef>
              <a:buClrTx/>
              <a:buSzTx/>
              <a:buFontTx/>
              <a:buNone/>
            </a:pPr>
            <a:r>
              <a:rPr lang="ru-RU" altLang="en-US" sz="1800">
                <a:solidFill>
                  <a:srgbClr val="000000"/>
                </a:solidFill>
                <a:latin typeface="Times New Roman" panose="02020603050405020304" pitchFamily="18" charset="0"/>
              </a:rPr>
              <a:t>головка</a:t>
            </a:r>
            <a:endParaRPr lang="ru-RU" altLang="en-US" sz="1800"/>
          </a:p>
        </p:txBody>
      </p:sp>
      <p:sp>
        <p:nvSpPr>
          <p:cNvPr id="51208" name="Rectangle 48"/>
          <p:cNvSpPr>
            <a:spLocks noChangeArrowheads="1"/>
          </p:cNvSpPr>
          <p:nvPr/>
        </p:nvSpPr>
        <p:spPr bwMode="auto">
          <a:xfrm>
            <a:off x="2955926" y="3219451"/>
            <a:ext cx="108824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eaLnBrk="1" hangingPunct="1">
              <a:spcBef>
                <a:spcPct val="0"/>
              </a:spcBef>
              <a:buClrTx/>
              <a:buSzTx/>
              <a:buFontTx/>
              <a:buNone/>
            </a:pPr>
            <a:r>
              <a:rPr lang="ru-RU" altLang="en-US" sz="1800">
                <a:solidFill>
                  <a:srgbClr val="000000"/>
                </a:solidFill>
                <a:latin typeface="Times New Roman" panose="02020603050405020304" pitchFamily="18" charset="0"/>
              </a:rPr>
              <a:t>устройства</a:t>
            </a:r>
            <a:endParaRPr lang="ru-RU" altLang="en-US" sz="1800"/>
          </a:p>
        </p:txBody>
      </p:sp>
      <p:sp>
        <p:nvSpPr>
          <p:cNvPr id="51209" name="Rectangle 54"/>
          <p:cNvSpPr>
            <a:spLocks noChangeArrowheads="1"/>
          </p:cNvSpPr>
          <p:nvPr/>
        </p:nvSpPr>
        <p:spPr bwMode="auto">
          <a:xfrm>
            <a:off x="7004050" y="3219450"/>
            <a:ext cx="571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eaLnBrk="1" hangingPunct="1">
              <a:spcBef>
                <a:spcPct val="0"/>
              </a:spcBef>
              <a:buClrTx/>
              <a:buSzTx/>
              <a:buFontTx/>
              <a:buNone/>
            </a:pPr>
            <a:r>
              <a:rPr lang="ru-RU" altLang="en-US" sz="1800">
                <a:solidFill>
                  <a:srgbClr val="000000"/>
                </a:solidFill>
                <a:latin typeface="Times New Roman" panose="02020603050405020304" pitchFamily="18" charset="0"/>
              </a:rPr>
              <a:t> </a:t>
            </a:r>
            <a:endParaRPr lang="ru-RU" altLang="en-US" sz="1800"/>
          </a:p>
        </p:txBody>
      </p:sp>
      <p:sp>
        <p:nvSpPr>
          <p:cNvPr id="51210" name="Rectangle 57"/>
          <p:cNvSpPr>
            <a:spLocks noChangeArrowheads="1"/>
          </p:cNvSpPr>
          <p:nvPr/>
        </p:nvSpPr>
        <p:spPr bwMode="auto">
          <a:xfrm>
            <a:off x="8945563" y="3219450"/>
            <a:ext cx="571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eaLnBrk="1" hangingPunct="1">
              <a:spcBef>
                <a:spcPct val="0"/>
              </a:spcBef>
              <a:buClrTx/>
              <a:buSzTx/>
              <a:buFontTx/>
              <a:buNone/>
            </a:pPr>
            <a:r>
              <a:rPr lang="ru-RU" altLang="en-US" sz="1800">
                <a:solidFill>
                  <a:srgbClr val="000000"/>
                </a:solidFill>
                <a:latin typeface="Times New Roman" panose="02020603050405020304" pitchFamily="18" charset="0"/>
              </a:rPr>
              <a:t> </a:t>
            </a:r>
            <a:endParaRPr lang="ru-RU" altLang="en-US" sz="1800"/>
          </a:p>
        </p:txBody>
      </p:sp>
      <p:sp>
        <p:nvSpPr>
          <p:cNvPr id="51211" name="Rectangle 58"/>
          <p:cNvSpPr>
            <a:spLocks noChangeArrowheads="1"/>
          </p:cNvSpPr>
          <p:nvPr/>
        </p:nvSpPr>
        <p:spPr bwMode="auto">
          <a:xfrm>
            <a:off x="1606550" y="3482975"/>
            <a:ext cx="571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eaLnBrk="1" hangingPunct="1">
              <a:spcBef>
                <a:spcPct val="0"/>
              </a:spcBef>
              <a:buClrTx/>
              <a:buSzTx/>
              <a:buFontTx/>
              <a:buNone/>
            </a:pPr>
            <a:r>
              <a:rPr lang="ru-RU" altLang="en-US" sz="1800">
                <a:solidFill>
                  <a:srgbClr val="000000"/>
                </a:solidFill>
                <a:latin typeface="Times New Roman" panose="02020603050405020304" pitchFamily="18" charset="0"/>
              </a:rPr>
              <a:t> </a:t>
            </a:r>
            <a:endParaRPr lang="ru-RU" altLang="en-US" sz="1800"/>
          </a:p>
        </p:txBody>
      </p:sp>
      <p:sp>
        <p:nvSpPr>
          <p:cNvPr id="51212" name="Rectangle 59"/>
          <p:cNvSpPr>
            <a:spLocks noChangeArrowheads="1"/>
          </p:cNvSpPr>
          <p:nvPr/>
        </p:nvSpPr>
        <p:spPr bwMode="auto">
          <a:xfrm>
            <a:off x="2281238" y="3482975"/>
            <a:ext cx="571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eaLnBrk="1" hangingPunct="1">
              <a:spcBef>
                <a:spcPct val="0"/>
              </a:spcBef>
              <a:buClrTx/>
              <a:buSzTx/>
              <a:buFontTx/>
              <a:buNone/>
            </a:pPr>
            <a:r>
              <a:rPr lang="ru-RU" altLang="en-US" sz="1800">
                <a:solidFill>
                  <a:srgbClr val="000000"/>
                </a:solidFill>
                <a:latin typeface="Times New Roman" panose="02020603050405020304" pitchFamily="18" charset="0"/>
              </a:rPr>
              <a:t> </a:t>
            </a:r>
            <a:endParaRPr lang="ru-RU" altLang="en-US" sz="1800"/>
          </a:p>
        </p:txBody>
      </p:sp>
      <p:sp>
        <p:nvSpPr>
          <p:cNvPr id="51213" name="Rectangle 60"/>
          <p:cNvSpPr>
            <a:spLocks noChangeArrowheads="1"/>
          </p:cNvSpPr>
          <p:nvPr/>
        </p:nvSpPr>
        <p:spPr bwMode="auto">
          <a:xfrm>
            <a:off x="2955925" y="3482975"/>
            <a:ext cx="571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eaLnBrk="1" hangingPunct="1">
              <a:spcBef>
                <a:spcPct val="0"/>
              </a:spcBef>
              <a:buClrTx/>
              <a:buSzTx/>
              <a:buFontTx/>
              <a:buNone/>
            </a:pPr>
            <a:r>
              <a:rPr lang="ru-RU" altLang="en-US" sz="1800">
                <a:solidFill>
                  <a:srgbClr val="000000"/>
                </a:solidFill>
                <a:latin typeface="Times New Roman" panose="02020603050405020304" pitchFamily="18" charset="0"/>
              </a:rPr>
              <a:t> </a:t>
            </a:r>
            <a:endParaRPr lang="ru-RU" altLang="en-US" sz="1800"/>
          </a:p>
        </p:txBody>
      </p:sp>
      <p:sp>
        <p:nvSpPr>
          <p:cNvPr id="51214" name="Rectangle 61"/>
          <p:cNvSpPr>
            <a:spLocks noChangeArrowheads="1"/>
          </p:cNvSpPr>
          <p:nvPr/>
        </p:nvSpPr>
        <p:spPr bwMode="auto">
          <a:xfrm>
            <a:off x="3630613" y="3482975"/>
            <a:ext cx="571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eaLnBrk="1" hangingPunct="1">
              <a:spcBef>
                <a:spcPct val="0"/>
              </a:spcBef>
              <a:buClrTx/>
              <a:buSzTx/>
              <a:buFontTx/>
              <a:buNone/>
            </a:pPr>
            <a:r>
              <a:rPr lang="ru-RU" altLang="en-US" sz="1800">
                <a:solidFill>
                  <a:srgbClr val="000000"/>
                </a:solidFill>
                <a:latin typeface="Times New Roman" panose="02020603050405020304" pitchFamily="18" charset="0"/>
              </a:rPr>
              <a:t> </a:t>
            </a:r>
            <a:endParaRPr lang="ru-RU" altLang="en-US" sz="1800"/>
          </a:p>
        </p:txBody>
      </p:sp>
      <p:sp>
        <p:nvSpPr>
          <p:cNvPr id="51215" name="Rectangle 62"/>
          <p:cNvSpPr>
            <a:spLocks noChangeArrowheads="1"/>
          </p:cNvSpPr>
          <p:nvPr/>
        </p:nvSpPr>
        <p:spPr bwMode="auto">
          <a:xfrm>
            <a:off x="4305300" y="3482975"/>
            <a:ext cx="571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eaLnBrk="1" hangingPunct="1">
              <a:spcBef>
                <a:spcPct val="0"/>
              </a:spcBef>
              <a:buClrTx/>
              <a:buSzTx/>
              <a:buFontTx/>
              <a:buNone/>
            </a:pPr>
            <a:r>
              <a:rPr lang="ru-RU" altLang="en-US" sz="1800">
                <a:solidFill>
                  <a:srgbClr val="000000"/>
                </a:solidFill>
                <a:latin typeface="Times New Roman" panose="02020603050405020304" pitchFamily="18" charset="0"/>
              </a:rPr>
              <a:t> </a:t>
            </a:r>
            <a:endParaRPr lang="ru-RU" altLang="en-US" sz="1800"/>
          </a:p>
        </p:txBody>
      </p:sp>
      <p:sp>
        <p:nvSpPr>
          <p:cNvPr id="51216" name="Rectangle 63"/>
          <p:cNvSpPr>
            <a:spLocks noChangeArrowheads="1"/>
          </p:cNvSpPr>
          <p:nvPr/>
        </p:nvSpPr>
        <p:spPr bwMode="auto">
          <a:xfrm>
            <a:off x="4362450" y="3482975"/>
            <a:ext cx="571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eaLnBrk="1" hangingPunct="1">
              <a:spcBef>
                <a:spcPct val="0"/>
              </a:spcBef>
              <a:buClrTx/>
              <a:buSzTx/>
              <a:buFontTx/>
              <a:buNone/>
            </a:pPr>
            <a:r>
              <a:rPr lang="ru-RU" altLang="en-US" sz="1800">
                <a:solidFill>
                  <a:srgbClr val="000000"/>
                </a:solidFill>
                <a:latin typeface="Times New Roman" panose="02020603050405020304" pitchFamily="18" charset="0"/>
              </a:rPr>
              <a:t> </a:t>
            </a:r>
            <a:endParaRPr lang="ru-RU" altLang="en-US" sz="1800"/>
          </a:p>
        </p:txBody>
      </p:sp>
      <p:sp>
        <p:nvSpPr>
          <p:cNvPr id="51217" name="Rectangle 64"/>
          <p:cNvSpPr>
            <a:spLocks noChangeArrowheads="1"/>
          </p:cNvSpPr>
          <p:nvPr/>
        </p:nvSpPr>
        <p:spPr bwMode="auto">
          <a:xfrm>
            <a:off x="1606550" y="3744914"/>
            <a:ext cx="571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eaLnBrk="1" hangingPunct="1">
              <a:spcBef>
                <a:spcPct val="0"/>
              </a:spcBef>
              <a:buClrTx/>
              <a:buSzTx/>
              <a:buFontTx/>
              <a:buNone/>
            </a:pPr>
            <a:r>
              <a:rPr lang="ru-RU" altLang="en-US" sz="1800">
                <a:solidFill>
                  <a:srgbClr val="000000"/>
                </a:solidFill>
                <a:latin typeface="Times New Roman" panose="02020603050405020304" pitchFamily="18" charset="0"/>
              </a:rPr>
              <a:t> </a:t>
            </a:r>
            <a:endParaRPr lang="ru-RU" altLang="en-US" sz="1800"/>
          </a:p>
        </p:txBody>
      </p:sp>
      <p:sp>
        <p:nvSpPr>
          <p:cNvPr id="51218" name="Rectangle 73"/>
          <p:cNvSpPr>
            <a:spLocks noChangeArrowheads="1"/>
          </p:cNvSpPr>
          <p:nvPr/>
        </p:nvSpPr>
        <p:spPr bwMode="auto">
          <a:xfrm>
            <a:off x="4494213" y="2239964"/>
            <a:ext cx="10259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eaLnBrk="1" hangingPunct="1">
              <a:spcBef>
                <a:spcPct val="0"/>
              </a:spcBef>
              <a:buClrTx/>
              <a:buSzTx/>
              <a:buFontTx/>
              <a:buNone/>
            </a:pPr>
            <a:r>
              <a:rPr lang="ru-RU" altLang="en-US" sz="1800" i="1">
                <a:solidFill>
                  <a:srgbClr val="000000"/>
                </a:solidFill>
                <a:latin typeface="Times New Roman" panose="02020603050405020304" pitchFamily="18" charset="0"/>
              </a:rPr>
              <a:t>у</a:t>
            </a:r>
            <a:endParaRPr lang="ru-RU" altLang="en-US" sz="1800"/>
          </a:p>
        </p:txBody>
      </p:sp>
      <p:sp>
        <p:nvSpPr>
          <p:cNvPr id="51219" name="Rectangle 78"/>
          <p:cNvSpPr>
            <a:spLocks noChangeArrowheads="1"/>
          </p:cNvSpPr>
          <p:nvPr/>
        </p:nvSpPr>
        <p:spPr bwMode="auto">
          <a:xfrm>
            <a:off x="5181600" y="2239964"/>
            <a:ext cx="1079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eaLnBrk="1" hangingPunct="1">
              <a:spcBef>
                <a:spcPct val="0"/>
              </a:spcBef>
              <a:buClrTx/>
              <a:buSzTx/>
              <a:buFontTx/>
              <a:buNone/>
            </a:pPr>
            <a:r>
              <a:rPr lang="ru-RU" altLang="en-US" sz="1800" i="1">
                <a:solidFill>
                  <a:srgbClr val="000000"/>
                </a:solidFill>
                <a:latin typeface="Times New Roman" panose="02020603050405020304" pitchFamily="18" charset="0"/>
              </a:rPr>
              <a:t>к</a:t>
            </a:r>
            <a:endParaRPr lang="ru-RU" altLang="en-US" sz="1800"/>
          </a:p>
        </p:txBody>
      </p:sp>
      <p:sp>
        <p:nvSpPr>
          <p:cNvPr id="51220" name="Rectangle 83"/>
          <p:cNvSpPr>
            <a:spLocks noChangeArrowheads="1"/>
          </p:cNvSpPr>
          <p:nvPr/>
        </p:nvSpPr>
        <p:spPr bwMode="auto">
          <a:xfrm>
            <a:off x="5867400" y="2239964"/>
            <a:ext cx="11541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eaLnBrk="1" hangingPunct="1">
              <a:spcBef>
                <a:spcPct val="0"/>
              </a:spcBef>
              <a:buClrTx/>
              <a:buSzTx/>
              <a:buFontTx/>
              <a:buNone/>
            </a:pPr>
            <a:r>
              <a:rPr lang="ru-RU" altLang="en-US" sz="1800" i="1">
                <a:solidFill>
                  <a:srgbClr val="000000"/>
                </a:solidFill>
                <a:latin typeface="Times New Roman" panose="02020603050405020304" pitchFamily="18" charset="0"/>
              </a:rPr>
              <a:t>о</a:t>
            </a:r>
            <a:endParaRPr lang="ru-RU" altLang="en-US" sz="1800"/>
          </a:p>
        </p:txBody>
      </p:sp>
      <p:sp>
        <p:nvSpPr>
          <p:cNvPr id="51221" name="Rectangle 88"/>
          <p:cNvSpPr>
            <a:spLocks noChangeArrowheads="1"/>
          </p:cNvSpPr>
          <p:nvPr/>
        </p:nvSpPr>
        <p:spPr bwMode="auto">
          <a:xfrm>
            <a:off x="6553200" y="2239964"/>
            <a:ext cx="10099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eaLnBrk="1" hangingPunct="1">
              <a:spcBef>
                <a:spcPct val="0"/>
              </a:spcBef>
              <a:buClrTx/>
              <a:buSzTx/>
              <a:buFontTx/>
              <a:buNone/>
            </a:pPr>
            <a:r>
              <a:rPr lang="ru-RU" altLang="en-US" sz="1800" i="1">
                <a:solidFill>
                  <a:srgbClr val="000000"/>
                </a:solidFill>
                <a:latin typeface="Times New Roman" panose="02020603050405020304" pitchFamily="18" charset="0"/>
              </a:rPr>
              <a:t>л</a:t>
            </a:r>
            <a:endParaRPr lang="ru-RU" altLang="en-US" sz="1800"/>
          </a:p>
        </p:txBody>
      </p:sp>
      <p:sp>
        <p:nvSpPr>
          <p:cNvPr id="51222" name="Rectangle 93"/>
          <p:cNvSpPr>
            <a:spLocks noChangeArrowheads="1"/>
          </p:cNvSpPr>
          <p:nvPr/>
        </p:nvSpPr>
        <p:spPr bwMode="auto">
          <a:xfrm>
            <a:off x="7239000" y="2239964"/>
            <a:ext cx="1143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eaLnBrk="1" hangingPunct="1">
              <a:spcBef>
                <a:spcPct val="0"/>
              </a:spcBef>
              <a:buClrTx/>
              <a:buSzTx/>
              <a:buFontTx/>
              <a:buNone/>
            </a:pPr>
            <a:r>
              <a:rPr lang="ru-RU" altLang="en-US" sz="1800" i="1">
                <a:solidFill>
                  <a:srgbClr val="000000"/>
                </a:solidFill>
                <a:latin typeface="Times New Roman" panose="02020603050405020304" pitchFamily="18" charset="0"/>
              </a:rPr>
              <a:t>#</a:t>
            </a:r>
            <a:endParaRPr lang="ru-RU" altLang="en-US" sz="1800"/>
          </a:p>
        </p:txBody>
      </p:sp>
      <p:sp>
        <p:nvSpPr>
          <p:cNvPr id="51223" name="Rectangle 98"/>
          <p:cNvSpPr>
            <a:spLocks noChangeArrowheads="1"/>
          </p:cNvSpPr>
          <p:nvPr/>
        </p:nvSpPr>
        <p:spPr bwMode="auto">
          <a:xfrm>
            <a:off x="7924800" y="2239964"/>
            <a:ext cx="1143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eaLnBrk="1" hangingPunct="1">
              <a:spcBef>
                <a:spcPct val="0"/>
              </a:spcBef>
              <a:buClrTx/>
              <a:buSzTx/>
              <a:buFontTx/>
              <a:buNone/>
            </a:pPr>
            <a:r>
              <a:rPr lang="ru-RU" altLang="en-US" sz="1800" i="1">
                <a:solidFill>
                  <a:srgbClr val="000000"/>
                </a:solidFill>
                <a:latin typeface="Times New Roman" panose="02020603050405020304" pitchFamily="18" charset="0"/>
              </a:rPr>
              <a:t>#</a:t>
            </a:r>
            <a:endParaRPr lang="ru-RU" altLang="en-US" sz="1800"/>
          </a:p>
        </p:txBody>
      </p:sp>
      <p:sp>
        <p:nvSpPr>
          <p:cNvPr id="51224" name="Rectangle 103"/>
          <p:cNvSpPr>
            <a:spLocks noChangeArrowheads="1"/>
          </p:cNvSpPr>
          <p:nvPr/>
        </p:nvSpPr>
        <p:spPr bwMode="auto">
          <a:xfrm>
            <a:off x="8610600" y="2239964"/>
            <a:ext cx="1143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eaLnBrk="1" hangingPunct="1">
              <a:spcBef>
                <a:spcPct val="0"/>
              </a:spcBef>
              <a:buClrTx/>
              <a:buSzTx/>
              <a:buFontTx/>
              <a:buNone/>
            </a:pPr>
            <a:r>
              <a:rPr lang="ru-RU" altLang="en-US" sz="1800" i="1">
                <a:solidFill>
                  <a:srgbClr val="000000"/>
                </a:solidFill>
                <a:latin typeface="Times New Roman" panose="02020603050405020304" pitchFamily="18" charset="0"/>
              </a:rPr>
              <a:t>#</a:t>
            </a:r>
            <a:endParaRPr lang="ru-RU" altLang="en-US" sz="1800"/>
          </a:p>
        </p:txBody>
      </p:sp>
      <p:grpSp>
        <p:nvGrpSpPr>
          <p:cNvPr id="51225" name="Group 132"/>
          <p:cNvGrpSpPr>
            <a:grpSpLocks/>
          </p:cNvGrpSpPr>
          <p:nvPr/>
        </p:nvGrpSpPr>
        <p:grpSpPr bwMode="auto">
          <a:xfrm>
            <a:off x="3503614" y="2133601"/>
            <a:ext cx="6175375" cy="422275"/>
            <a:chOff x="1347" y="1359"/>
            <a:chExt cx="3890" cy="266"/>
          </a:xfrm>
        </p:grpSpPr>
        <p:grpSp>
          <p:nvGrpSpPr>
            <p:cNvPr id="51285" name="Group 67"/>
            <p:cNvGrpSpPr>
              <a:grpSpLocks/>
            </p:cNvGrpSpPr>
            <p:nvPr/>
          </p:nvGrpSpPr>
          <p:grpSpPr bwMode="auto">
            <a:xfrm>
              <a:off x="1347" y="1359"/>
              <a:ext cx="432" cy="266"/>
              <a:chOff x="1347" y="1359"/>
              <a:chExt cx="432" cy="266"/>
            </a:xfrm>
          </p:grpSpPr>
          <p:sp>
            <p:nvSpPr>
              <p:cNvPr id="51318" name="Rectangle 65"/>
              <p:cNvSpPr>
                <a:spLocks noChangeArrowheads="1"/>
              </p:cNvSpPr>
              <p:nvPr/>
            </p:nvSpPr>
            <p:spPr bwMode="auto">
              <a:xfrm>
                <a:off x="1347" y="1359"/>
                <a:ext cx="432" cy="26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eaLnBrk="1" hangingPunct="1">
                  <a:spcBef>
                    <a:spcPct val="0"/>
                  </a:spcBef>
                  <a:buClrTx/>
                  <a:buSzTx/>
                  <a:buFontTx/>
                  <a:buNone/>
                </a:pPr>
                <a:endParaRPr lang="en-US" altLang="en-US" sz="1800"/>
              </a:p>
            </p:txBody>
          </p:sp>
          <p:sp>
            <p:nvSpPr>
              <p:cNvPr id="51319" name="Rectangle 66"/>
              <p:cNvSpPr>
                <a:spLocks noChangeArrowheads="1"/>
              </p:cNvSpPr>
              <p:nvPr/>
            </p:nvSpPr>
            <p:spPr bwMode="auto">
              <a:xfrm>
                <a:off x="1347" y="1359"/>
                <a:ext cx="432" cy="266"/>
              </a:xfrm>
              <a:prstGeom prst="rect">
                <a:avLst/>
              </a:prstGeom>
              <a:noFill/>
              <a:ln w="14288"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eaLnBrk="1" hangingPunct="1">
                  <a:spcBef>
                    <a:spcPct val="0"/>
                  </a:spcBef>
                  <a:buClrTx/>
                  <a:buSzTx/>
                  <a:buFontTx/>
                  <a:buNone/>
                </a:pPr>
                <a:endParaRPr lang="en-US" altLang="en-US" sz="1800"/>
              </a:p>
            </p:txBody>
          </p:sp>
        </p:grpSp>
        <p:sp>
          <p:nvSpPr>
            <p:cNvPr id="51286" name="Rectangle 69"/>
            <p:cNvSpPr>
              <a:spLocks noChangeArrowheads="1"/>
            </p:cNvSpPr>
            <p:nvPr/>
          </p:nvSpPr>
          <p:spPr bwMode="auto">
            <a:xfrm>
              <a:off x="1507" y="1411"/>
              <a:ext cx="15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eaLnBrk="1" hangingPunct="1">
                <a:spcBef>
                  <a:spcPct val="0"/>
                </a:spcBef>
                <a:buClrTx/>
                <a:buSzTx/>
                <a:buFontTx/>
                <a:buNone/>
              </a:pPr>
              <a:r>
                <a:rPr lang="ru-RU" altLang="en-US" sz="1800" i="1">
                  <a:solidFill>
                    <a:srgbClr val="000000"/>
                  </a:solidFill>
                  <a:latin typeface="Times New Roman" panose="02020603050405020304" pitchFamily="18" charset="0"/>
                </a:rPr>
                <a:t> </a:t>
              </a:r>
              <a:r>
                <a:rPr lang="en-US" altLang="en-US" sz="1800" i="1">
                  <a:solidFill>
                    <a:srgbClr val="000000"/>
                  </a:solidFill>
                  <a:latin typeface="Times New Roman" panose="02020603050405020304" pitchFamily="18" charset="0"/>
                </a:rPr>
                <a:t>a</a:t>
              </a:r>
              <a:r>
                <a:rPr lang="en-US" altLang="en-US" sz="1800" i="1" baseline="-25000">
                  <a:solidFill>
                    <a:srgbClr val="000000"/>
                  </a:solidFill>
                  <a:latin typeface="Times New Roman" panose="02020603050405020304" pitchFamily="18" charset="0"/>
                </a:rPr>
                <a:t>1</a:t>
              </a:r>
              <a:endParaRPr lang="ru-RU" altLang="en-US" sz="1800" i="1" baseline="-25000">
                <a:solidFill>
                  <a:srgbClr val="000000"/>
                </a:solidFill>
                <a:latin typeface="Times New Roman" panose="02020603050405020304" pitchFamily="18" charset="0"/>
              </a:endParaRPr>
            </a:p>
          </p:txBody>
        </p:sp>
        <p:grpSp>
          <p:nvGrpSpPr>
            <p:cNvPr id="51287" name="Group 72"/>
            <p:cNvGrpSpPr>
              <a:grpSpLocks/>
            </p:cNvGrpSpPr>
            <p:nvPr/>
          </p:nvGrpSpPr>
          <p:grpSpPr bwMode="auto">
            <a:xfrm>
              <a:off x="1779" y="1359"/>
              <a:ext cx="433" cy="266"/>
              <a:chOff x="1779" y="1359"/>
              <a:chExt cx="433" cy="266"/>
            </a:xfrm>
          </p:grpSpPr>
          <p:sp>
            <p:nvSpPr>
              <p:cNvPr id="51316" name="Rectangle 70"/>
              <p:cNvSpPr>
                <a:spLocks noChangeArrowheads="1"/>
              </p:cNvSpPr>
              <p:nvPr/>
            </p:nvSpPr>
            <p:spPr bwMode="auto">
              <a:xfrm>
                <a:off x="1779" y="1359"/>
                <a:ext cx="433" cy="26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eaLnBrk="1" hangingPunct="1">
                  <a:spcBef>
                    <a:spcPct val="0"/>
                  </a:spcBef>
                  <a:buClrTx/>
                  <a:buSzTx/>
                  <a:buFontTx/>
                  <a:buNone/>
                </a:pPr>
                <a:endParaRPr lang="en-US" altLang="en-US" sz="1800"/>
              </a:p>
            </p:txBody>
          </p:sp>
          <p:sp>
            <p:nvSpPr>
              <p:cNvPr id="51317" name="Rectangle 71"/>
              <p:cNvSpPr>
                <a:spLocks noChangeArrowheads="1"/>
              </p:cNvSpPr>
              <p:nvPr/>
            </p:nvSpPr>
            <p:spPr bwMode="auto">
              <a:xfrm>
                <a:off x="1779" y="1359"/>
                <a:ext cx="433" cy="266"/>
              </a:xfrm>
              <a:prstGeom prst="rect">
                <a:avLst/>
              </a:prstGeom>
              <a:noFill/>
              <a:ln w="14288"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eaLnBrk="1" hangingPunct="1">
                  <a:spcBef>
                    <a:spcPct val="0"/>
                  </a:spcBef>
                  <a:buClrTx/>
                  <a:buSzTx/>
                  <a:buFontTx/>
                  <a:buNone/>
                </a:pPr>
                <a:endParaRPr lang="en-US" altLang="en-US" sz="1800"/>
              </a:p>
            </p:txBody>
          </p:sp>
        </p:grpSp>
        <p:sp>
          <p:nvSpPr>
            <p:cNvPr id="51288" name="Rectangle 74"/>
            <p:cNvSpPr>
              <a:spLocks noChangeArrowheads="1"/>
            </p:cNvSpPr>
            <p:nvPr/>
          </p:nvSpPr>
          <p:spPr bwMode="auto">
            <a:xfrm>
              <a:off x="1935" y="1411"/>
              <a:ext cx="19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eaLnBrk="1" hangingPunct="1">
                <a:spcBef>
                  <a:spcPct val="0"/>
                </a:spcBef>
                <a:buClrTx/>
                <a:buSzTx/>
                <a:buFontTx/>
                <a:buNone/>
              </a:pPr>
              <a:r>
                <a:rPr lang="ru-RU" altLang="en-US" sz="1800"/>
                <a:t> </a:t>
              </a:r>
              <a:r>
                <a:rPr lang="en-US" altLang="en-US" sz="1800" i="1">
                  <a:solidFill>
                    <a:srgbClr val="000000"/>
                  </a:solidFill>
                  <a:latin typeface="Times New Roman" panose="02020603050405020304" pitchFamily="18" charset="0"/>
                </a:rPr>
                <a:t>a</a:t>
              </a:r>
              <a:r>
                <a:rPr lang="en-US" altLang="en-US" sz="1800" i="1" baseline="-25000">
                  <a:solidFill>
                    <a:srgbClr val="000000"/>
                  </a:solidFill>
                  <a:latin typeface="Times New Roman" panose="02020603050405020304" pitchFamily="18" charset="0"/>
                </a:rPr>
                <a:t>2</a:t>
              </a:r>
              <a:r>
                <a:rPr lang="ru-RU" altLang="en-US" sz="1800" i="1">
                  <a:solidFill>
                    <a:srgbClr val="000000"/>
                  </a:solidFill>
                  <a:latin typeface="Times New Roman" panose="02020603050405020304" pitchFamily="18" charset="0"/>
                </a:rPr>
                <a:t> </a:t>
              </a:r>
            </a:p>
          </p:txBody>
        </p:sp>
        <p:grpSp>
          <p:nvGrpSpPr>
            <p:cNvPr id="51289" name="Group 77"/>
            <p:cNvGrpSpPr>
              <a:grpSpLocks/>
            </p:cNvGrpSpPr>
            <p:nvPr/>
          </p:nvGrpSpPr>
          <p:grpSpPr bwMode="auto">
            <a:xfrm>
              <a:off x="2212" y="1359"/>
              <a:ext cx="432" cy="266"/>
              <a:chOff x="2212" y="1359"/>
              <a:chExt cx="432" cy="266"/>
            </a:xfrm>
          </p:grpSpPr>
          <p:sp>
            <p:nvSpPr>
              <p:cNvPr id="51314" name="Rectangle 75"/>
              <p:cNvSpPr>
                <a:spLocks noChangeArrowheads="1"/>
              </p:cNvSpPr>
              <p:nvPr/>
            </p:nvSpPr>
            <p:spPr bwMode="auto">
              <a:xfrm>
                <a:off x="2212" y="1359"/>
                <a:ext cx="432" cy="26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eaLnBrk="1" hangingPunct="1">
                  <a:spcBef>
                    <a:spcPct val="0"/>
                  </a:spcBef>
                  <a:buClrTx/>
                  <a:buSzTx/>
                  <a:buFontTx/>
                  <a:buNone/>
                </a:pPr>
                <a:endParaRPr lang="en-US" altLang="en-US" sz="1800"/>
              </a:p>
            </p:txBody>
          </p:sp>
          <p:sp>
            <p:nvSpPr>
              <p:cNvPr id="51315" name="Rectangle 76"/>
              <p:cNvSpPr>
                <a:spLocks noChangeArrowheads="1"/>
              </p:cNvSpPr>
              <p:nvPr/>
            </p:nvSpPr>
            <p:spPr bwMode="auto">
              <a:xfrm>
                <a:off x="2212" y="1359"/>
                <a:ext cx="432" cy="266"/>
              </a:xfrm>
              <a:prstGeom prst="rect">
                <a:avLst/>
              </a:prstGeom>
              <a:noFill/>
              <a:ln w="14288"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eaLnBrk="1" hangingPunct="1">
                  <a:spcBef>
                    <a:spcPct val="0"/>
                  </a:spcBef>
                  <a:buClrTx/>
                  <a:buSzTx/>
                  <a:buFontTx/>
                  <a:buNone/>
                </a:pPr>
                <a:endParaRPr lang="en-US" altLang="en-US" sz="1800"/>
              </a:p>
            </p:txBody>
          </p:sp>
        </p:grpSp>
        <p:sp>
          <p:nvSpPr>
            <p:cNvPr id="51290" name="Rectangle 79"/>
            <p:cNvSpPr>
              <a:spLocks noChangeArrowheads="1"/>
            </p:cNvSpPr>
            <p:nvPr/>
          </p:nvSpPr>
          <p:spPr bwMode="auto">
            <a:xfrm>
              <a:off x="2371" y="1411"/>
              <a:ext cx="3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eaLnBrk="1" hangingPunct="1">
                <a:spcBef>
                  <a:spcPct val="0"/>
                </a:spcBef>
                <a:buClrTx/>
                <a:buSzTx/>
                <a:buFontTx/>
                <a:buNone/>
              </a:pPr>
              <a:r>
                <a:rPr lang="ru-RU" altLang="en-US" sz="1800" i="1">
                  <a:solidFill>
                    <a:srgbClr val="000000"/>
                  </a:solidFill>
                  <a:latin typeface="Times New Roman" panose="02020603050405020304" pitchFamily="18" charset="0"/>
                </a:rPr>
                <a:t> </a:t>
              </a:r>
              <a:endParaRPr lang="ru-RU" altLang="en-US" sz="1800"/>
            </a:p>
          </p:txBody>
        </p:sp>
        <p:grpSp>
          <p:nvGrpSpPr>
            <p:cNvPr id="51291" name="Group 82"/>
            <p:cNvGrpSpPr>
              <a:grpSpLocks/>
            </p:cNvGrpSpPr>
            <p:nvPr/>
          </p:nvGrpSpPr>
          <p:grpSpPr bwMode="auto">
            <a:xfrm>
              <a:off x="2644" y="1359"/>
              <a:ext cx="432" cy="266"/>
              <a:chOff x="2644" y="1359"/>
              <a:chExt cx="432" cy="266"/>
            </a:xfrm>
          </p:grpSpPr>
          <p:sp>
            <p:nvSpPr>
              <p:cNvPr id="51312" name="Rectangle 80"/>
              <p:cNvSpPr>
                <a:spLocks noChangeArrowheads="1"/>
              </p:cNvSpPr>
              <p:nvPr/>
            </p:nvSpPr>
            <p:spPr bwMode="auto">
              <a:xfrm>
                <a:off x="2644" y="1359"/>
                <a:ext cx="432" cy="26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eaLnBrk="1" hangingPunct="1">
                  <a:spcBef>
                    <a:spcPct val="0"/>
                  </a:spcBef>
                  <a:buClrTx/>
                  <a:buSzTx/>
                  <a:buFontTx/>
                  <a:buNone/>
                </a:pPr>
                <a:endParaRPr lang="en-US" altLang="en-US" sz="1800"/>
              </a:p>
            </p:txBody>
          </p:sp>
          <p:sp>
            <p:nvSpPr>
              <p:cNvPr id="51313" name="Rectangle 81"/>
              <p:cNvSpPr>
                <a:spLocks noChangeArrowheads="1"/>
              </p:cNvSpPr>
              <p:nvPr/>
            </p:nvSpPr>
            <p:spPr bwMode="auto">
              <a:xfrm>
                <a:off x="2644" y="1359"/>
                <a:ext cx="432" cy="266"/>
              </a:xfrm>
              <a:prstGeom prst="rect">
                <a:avLst/>
              </a:prstGeom>
              <a:noFill/>
              <a:ln w="14288"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eaLnBrk="1" hangingPunct="1">
                  <a:spcBef>
                    <a:spcPct val="0"/>
                  </a:spcBef>
                  <a:buClrTx/>
                  <a:buSzTx/>
                  <a:buFontTx/>
                  <a:buNone/>
                </a:pPr>
                <a:endParaRPr lang="en-US" altLang="en-US" sz="1800"/>
              </a:p>
            </p:txBody>
          </p:sp>
        </p:grpSp>
        <p:sp>
          <p:nvSpPr>
            <p:cNvPr id="51292" name="Rectangle 84"/>
            <p:cNvSpPr>
              <a:spLocks noChangeArrowheads="1"/>
            </p:cNvSpPr>
            <p:nvPr/>
          </p:nvSpPr>
          <p:spPr bwMode="auto">
            <a:xfrm>
              <a:off x="2808" y="1411"/>
              <a:ext cx="3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eaLnBrk="1" hangingPunct="1">
                <a:spcBef>
                  <a:spcPct val="0"/>
                </a:spcBef>
                <a:buClrTx/>
                <a:buSzTx/>
                <a:buFontTx/>
                <a:buNone/>
              </a:pPr>
              <a:r>
                <a:rPr lang="ru-RU" altLang="en-US" sz="1800" i="1">
                  <a:solidFill>
                    <a:srgbClr val="000000"/>
                  </a:solidFill>
                  <a:latin typeface="Times New Roman" panose="02020603050405020304" pitchFamily="18" charset="0"/>
                </a:rPr>
                <a:t> </a:t>
              </a:r>
              <a:endParaRPr lang="ru-RU" altLang="en-US" sz="1800"/>
            </a:p>
          </p:txBody>
        </p:sp>
        <p:grpSp>
          <p:nvGrpSpPr>
            <p:cNvPr id="51293" name="Group 87"/>
            <p:cNvGrpSpPr>
              <a:grpSpLocks/>
            </p:cNvGrpSpPr>
            <p:nvPr/>
          </p:nvGrpSpPr>
          <p:grpSpPr bwMode="auto">
            <a:xfrm>
              <a:off x="3076" y="1359"/>
              <a:ext cx="432" cy="266"/>
              <a:chOff x="3076" y="1359"/>
              <a:chExt cx="432" cy="266"/>
            </a:xfrm>
          </p:grpSpPr>
          <p:sp>
            <p:nvSpPr>
              <p:cNvPr id="51310" name="Rectangle 85"/>
              <p:cNvSpPr>
                <a:spLocks noChangeArrowheads="1"/>
              </p:cNvSpPr>
              <p:nvPr/>
            </p:nvSpPr>
            <p:spPr bwMode="auto">
              <a:xfrm>
                <a:off x="3076" y="1359"/>
                <a:ext cx="432" cy="26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eaLnBrk="1" hangingPunct="1">
                  <a:spcBef>
                    <a:spcPct val="0"/>
                  </a:spcBef>
                  <a:buClrTx/>
                  <a:buSzTx/>
                  <a:buFontTx/>
                  <a:buNone/>
                </a:pPr>
                <a:endParaRPr lang="en-US" altLang="en-US" sz="1800"/>
              </a:p>
            </p:txBody>
          </p:sp>
          <p:sp>
            <p:nvSpPr>
              <p:cNvPr id="51311" name="Rectangle 86"/>
              <p:cNvSpPr>
                <a:spLocks noChangeArrowheads="1"/>
              </p:cNvSpPr>
              <p:nvPr/>
            </p:nvSpPr>
            <p:spPr bwMode="auto">
              <a:xfrm>
                <a:off x="3076" y="1359"/>
                <a:ext cx="432" cy="266"/>
              </a:xfrm>
              <a:prstGeom prst="rect">
                <a:avLst/>
              </a:prstGeom>
              <a:noFill/>
              <a:ln w="14288"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eaLnBrk="1" hangingPunct="1">
                  <a:spcBef>
                    <a:spcPct val="0"/>
                  </a:spcBef>
                  <a:buClrTx/>
                  <a:buSzTx/>
                  <a:buFontTx/>
                  <a:buNone/>
                </a:pPr>
                <a:endParaRPr lang="en-US" altLang="en-US" sz="1800"/>
              </a:p>
            </p:txBody>
          </p:sp>
        </p:grpSp>
        <p:sp>
          <p:nvSpPr>
            <p:cNvPr id="51294" name="Rectangle 89"/>
            <p:cNvSpPr>
              <a:spLocks noChangeArrowheads="1"/>
            </p:cNvSpPr>
            <p:nvPr/>
          </p:nvSpPr>
          <p:spPr bwMode="auto">
            <a:xfrm>
              <a:off x="3231" y="1411"/>
              <a:ext cx="3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eaLnBrk="1" hangingPunct="1">
                <a:spcBef>
                  <a:spcPct val="0"/>
                </a:spcBef>
                <a:buClrTx/>
                <a:buSzTx/>
                <a:buFontTx/>
                <a:buNone/>
              </a:pPr>
              <a:r>
                <a:rPr lang="ru-RU" altLang="en-US" sz="1800" i="1">
                  <a:solidFill>
                    <a:srgbClr val="000000"/>
                  </a:solidFill>
                  <a:latin typeface="Times New Roman" panose="02020603050405020304" pitchFamily="18" charset="0"/>
                </a:rPr>
                <a:t> </a:t>
              </a:r>
              <a:endParaRPr lang="ru-RU" altLang="en-US" sz="1800"/>
            </a:p>
          </p:txBody>
        </p:sp>
        <p:grpSp>
          <p:nvGrpSpPr>
            <p:cNvPr id="51295" name="Group 92"/>
            <p:cNvGrpSpPr>
              <a:grpSpLocks/>
            </p:cNvGrpSpPr>
            <p:nvPr/>
          </p:nvGrpSpPr>
          <p:grpSpPr bwMode="auto">
            <a:xfrm>
              <a:off x="3508" y="1359"/>
              <a:ext cx="432" cy="266"/>
              <a:chOff x="3508" y="1359"/>
              <a:chExt cx="432" cy="266"/>
            </a:xfrm>
          </p:grpSpPr>
          <p:sp>
            <p:nvSpPr>
              <p:cNvPr id="51308" name="Rectangle 90"/>
              <p:cNvSpPr>
                <a:spLocks noChangeArrowheads="1"/>
              </p:cNvSpPr>
              <p:nvPr/>
            </p:nvSpPr>
            <p:spPr bwMode="auto">
              <a:xfrm>
                <a:off x="3508" y="1359"/>
                <a:ext cx="432" cy="26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eaLnBrk="1" hangingPunct="1">
                  <a:spcBef>
                    <a:spcPct val="0"/>
                  </a:spcBef>
                  <a:buClrTx/>
                  <a:buSzTx/>
                  <a:buFontTx/>
                  <a:buNone/>
                </a:pPr>
                <a:endParaRPr lang="en-US" altLang="en-US" sz="1800"/>
              </a:p>
            </p:txBody>
          </p:sp>
          <p:sp>
            <p:nvSpPr>
              <p:cNvPr id="51309" name="Rectangle 91"/>
              <p:cNvSpPr>
                <a:spLocks noChangeArrowheads="1"/>
              </p:cNvSpPr>
              <p:nvPr/>
            </p:nvSpPr>
            <p:spPr bwMode="auto">
              <a:xfrm>
                <a:off x="3508" y="1359"/>
                <a:ext cx="432" cy="266"/>
              </a:xfrm>
              <a:prstGeom prst="rect">
                <a:avLst/>
              </a:prstGeom>
              <a:noFill/>
              <a:ln w="14288"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eaLnBrk="1" hangingPunct="1">
                  <a:spcBef>
                    <a:spcPct val="0"/>
                  </a:spcBef>
                  <a:buClrTx/>
                  <a:buSzTx/>
                  <a:buFontTx/>
                  <a:buNone/>
                </a:pPr>
                <a:endParaRPr lang="en-US" altLang="en-US" sz="1800"/>
              </a:p>
            </p:txBody>
          </p:sp>
        </p:grpSp>
        <p:sp>
          <p:nvSpPr>
            <p:cNvPr id="51296" name="Rectangle 94"/>
            <p:cNvSpPr>
              <a:spLocks noChangeArrowheads="1"/>
            </p:cNvSpPr>
            <p:nvPr/>
          </p:nvSpPr>
          <p:spPr bwMode="auto">
            <a:xfrm>
              <a:off x="3673" y="1411"/>
              <a:ext cx="3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eaLnBrk="1" hangingPunct="1">
                <a:spcBef>
                  <a:spcPct val="0"/>
                </a:spcBef>
                <a:buClrTx/>
                <a:buSzTx/>
                <a:buFontTx/>
                <a:buNone/>
              </a:pPr>
              <a:r>
                <a:rPr lang="ru-RU" altLang="en-US" sz="1800" i="1">
                  <a:solidFill>
                    <a:srgbClr val="000000"/>
                  </a:solidFill>
                  <a:latin typeface="Times New Roman" panose="02020603050405020304" pitchFamily="18" charset="0"/>
                </a:rPr>
                <a:t> </a:t>
              </a:r>
              <a:endParaRPr lang="ru-RU" altLang="en-US" sz="1800"/>
            </a:p>
          </p:txBody>
        </p:sp>
        <p:grpSp>
          <p:nvGrpSpPr>
            <p:cNvPr id="51297" name="Group 97"/>
            <p:cNvGrpSpPr>
              <a:grpSpLocks/>
            </p:cNvGrpSpPr>
            <p:nvPr/>
          </p:nvGrpSpPr>
          <p:grpSpPr bwMode="auto">
            <a:xfrm>
              <a:off x="3940" y="1359"/>
              <a:ext cx="432" cy="266"/>
              <a:chOff x="3940" y="1359"/>
              <a:chExt cx="432" cy="266"/>
            </a:xfrm>
          </p:grpSpPr>
          <p:sp>
            <p:nvSpPr>
              <p:cNvPr id="51306" name="Rectangle 95"/>
              <p:cNvSpPr>
                <a:spLocks noChangeArrowheads="1"/>
              </p:cNvSpPr>
              <p:nvPr/>
            </p:nvSpPr>
            <p:spPr bwMode="auto">
              <a:xfrm>
                <a:off x="3940" y="1359"/>
                <a:ext cx="432" cy="26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eaLnBrk="1" hangingPunct="1">
                  <a:spcBef>
                    <a:spcPct val="0"/>
                  </a:spcBef>
                  <a:buClrTx/>
                  <a:buSzTx/>
                  <a:buFontTx/>
                  <a:buNone/>
                </a:pPr>
                <a:endParaRPr lang="en-US" altLang="en-US" sz="1800"/>
              </a:p>
            </p:txBody>
          </p:sp>
          <p:sp>
            <p:nvSpPr>
              <p:cNvPr id="51307" name="Rectangle 96"/>
              <p:cNvSpPr>
                <a:spLocks noChangeArrowheads="1"/>
              </p:cNvSpPr>
              <p:nvPr/>
            </p:nvSpPr>
            <p:spPr bwMode="auto">
              <a:xfrm>
                <a:off x="3940" y="1359"/>
                <a:ext cx="432" cy="266"/>
              </a:xfrm>
              <a:prstGeom prst="rect">
                <a:avLst/>
              </a:prstGeom>
              <a:noFill/>
              <a:ln w="14288"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eaLnBrk="1" hangingPunct="1">
                  <a:spcBef>
                    <a:spcPct val="0"/>
                  </a:spcBef>
                  <a:buClrTx/>
                  <a:buSzTx/>
                  <a:buFontTx/>
                  <a:buNone/>
                </a:pPr>
                <a:endParaRPr lang="en-US" altLang="en-US" sz="1800"/>
              </a:p>
            </p:txBody>
          </p:sp>
        </p:grpSp>
        <p:sp>
          <p:nvSpPr>
            <p:cNvPr id="51298" name="Rectangle 99"/>
            <p:cNvSpPr>
              <a:spLocks noChangeArrowheads="1"/>
            </p:cNvSpPr>
            <p:nvPr/>
          </p:nvSpPr>
          <p:spPr bwMode="auto">
            <a:xfrm>
              <a:off x="4106" y="1411"/>
              <a:ext cx="3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eaLnBrk="1" hangingPunct="1">
                <a:spcBef>
                  <a:spcPct val="0"/>
                </a:spcBef>
                <a:buClrTx/>
                <a:buSzTx/>
                <a:buFontTx/>
                <a:buNone/>
              </a:pPr>
              <a:r>
                <a:rPr lang="ru-RU" altLang="en-US" sz="1800" i="1">
                  <a:solidFill>
                    <a:srgbClr val="000000"/>
                  </a:solidFill>
                  <a:latin typeface="Times New Roman" panose="02020603050405020304" pitchFamily="18" charset="0"/>
                </a:rPr>
                <a:t> </a:t>
              </a:r>
              <a:endParaRPr lang="ru-RU" altLang="en-US" sz="1800"/>
            </a:p>
          </p:txBody>
        </p:sp>
        <p:grpSp>
          <p:nvGrpSpPr>
            <p:cNvPr id="51299" name="Group 102"/>
            <p:cNvGrpSpPr>
              <a:grpSpLocks/>
            </p:cNvGrpSpPr>
            <p:nvPr/>
          </p:nvGrpSpPr>
          <p:grpSpPr bwMode="auto">
            <a:xfrm>
              <a:off x="4372" y="1359"/>
              <a:ext cx="432" cy="266"/>
              <a:chOff x="4372" y="1359"/>
              <a:chExt cx="432" cy="266"/>
            </a:xfrm>
          </p:grpSpPr>
          <p:sp>
            <p:nvSpPr>
              <p:cNvPr id="51304" name="Rectangle 100"/>
              <p:cNvSpPr>
                <a:spLocks noChangeArrowheads="1"/>
              </p:cNvSpPr>
              <p:nvPr/>
            </p:nvSpPr>
            <p:spPr bwMode="auto">
              <a:xfrm>
                <a:off x="4372" y="1359"/>
                <a:ext cx="432" cy="26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eaLnBrk="1" hangingPunct="1">
                  <a:spcBef>
                    <a:spcPct val="0"/>
                  </a:spcBef>
                  <a:buClrTx/>
                  <a:buSzTx/>
                  <a:buFontTx/>
                  <a:buNone/>
                </a:pPr>
                <a:endParaRPr lang="en-US" altLang="en-US" sz="1800"/>
              </a:p>
            </p:txBody>
          </p:sp>
          <p:sp>
            <p:nvSpPr>
              <p:cNvPr id="51305" name="Rectangle 101"/>
              <p:cNvSpPr>
                <a:spLocks noChangeArrowheads="1"/>
              </p:cNvSpPr>
              <p:nvPr/>
            </p:nvSpPr>
            <p:spPr bwMode="auto">
              <a:xfrm>
                <a:off x="4372" y="1359"/>
                <a:ext cx="432" cy="266"/>
              </a:xfrm>
              <a:prstGeom prst="rect">
                <a:avLst/>
              </a:prstGeom>
              <a:noFill/>
              <a:ln w="14288"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eaLnBrk="1" hangingPunct="1">
                  <a:spcBef>
                    <a:spcPct val="0"/>
                  </a:spcBef>
                  <a:buClrTx/>
                  <a:buSzTx/>
                  <a:buFontTx/>
                  <a:buNone/>
                </a:pPr>
                <a:endParaRPr lang="en-US" altLang="en-US" sz="1800"/>
              </a:p>
            </p:txBody>
          </p:sp>
        </p:grpSp>
        <p:sp>
          <p:nvSpPr>
            <p:cNvPr id="51300" name="Rectangle 104"/>
            <p:cNvSpPr>
              <a:spLocks noChangeArrowheads="1"/>
            </p:cNvSpPr>
            <p:nvPr/>
          </p:nvSpPr>
          <p:spPr bwMode="auto">
            <a:xfrm>
              <a:off x="4538" y="1411"/>
              <a:ext cx="3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eaLnBrk="1" hangingPunct="1">
                <a:spcBef>
                  <a:spcPct val="0"/>
                </a:spcBef>
                <a:buClrTx/>
                <a:buSzTx/>
                <a:buFontTx/>
                <a:buNone/>
              </a:pPr>
              <a:r>
                <a:rPr lang="ru-RU" altLang="en-US" sz="1800" i="1">
                  <a:solidFill>
                    <a:srgbClr val="000000"/>
                  </a:solidFill>
                  <a:latin typeface="Times New Roman" panose="02020603050405020304" pitchFamily="18" charset="0"/>
                </a:rPr>
                <a:t> </a:t>
              </a:r>
              <a:endParaRPr lang="ru-RU" altLang="en-US" sz="1800"/>
            </a:p>
          </p:txBody>
        </p:sp>
        <p:grpSp>
          <p:nvGrpSpPr>
            <p:cNvPr id="51301" name="Group 107"/>
            <p:cNvGrpSpPr>
              <a:grpSpLocks/>
            </p:cNvGrpSpPr>
            <p:nvPr/>
          </p:nvGrpSpPr>
          <p:grpSpPr bwMode="auto">
            <a:xfrm>
              <a:off x="4804" y="1359"/>
              <a:ext cx="433" cy="266"/>
              <a:chOff x="4804" y="1359"/>
              <a:chExt cx="433" cy="266"/>
            </a:xfrm>
          </p:grpSpPr>
          <p:sp>
            <p:nvSpPr>
              <p:cNvPr id="51302" name="Rectangle 105"/>
              <p:cNvSpPr>
                <a:spLocks noChangeArrowheads="1"/>
              </p:cNvSpPr>
              <p:nvPr/>
            </p:nvSpPr>
            <p:spPr bwMode="auto">
              <a:xfrm>
                <a:off x="4804" y="1359"/>
                <a:ext cx="433" cy="26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eaLnBrk="1" hangingPunct="1">
                  <a:spcBef>
                    <a:spcPct val="0"/>
                  </a:spcBef>
                  <a:buClrTx/>
                  <a:buSzTx/>
                  <a:buFontTx/>
                  <a:buNone/>
                </a:pPr>
                <a:endParaRPr lang="en-US" altLang="en-US" sz="1800"/>
              </a:p>
            </p:txBody>
          </p:sp>
          <p:sp>
            <p:nvSpPr>
              <p:cNvPr id="51303" name="Rectangle 106"/>
              <p:cNvSpPr>
                <a:spLocks noChangeArrowheads="1"/>
              </p:cNvSpPr>
              <p:nvPr/>
            </p:nvSpPr>
            <p:spPr bwMode="auto">
              <a:xfrm>
                <a:off x="4804" y="1359"/>
                <a:ext cx="433" cy="266"/>
              </a:xfrm>
              <a:prstGeom prst="rect">
                <a:avLst/>
              </a:prstGeom>
              <a:noFill/>
              <a:ln w="14288"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eaLnBrk="1" hangingPunct="1">
                  <a:spcBef>
                    <a:spcPct val="0"/>
                  </a:spcBef>
                  <a:buClrTx/>
                  <a:buSzTx/>
                  <a:buFontTx/>
                  <a:buNone/>
                </a:pPr>
                <a:endParaRPr lang="en-US" altLang="en-US" sz="1800"/>
              </a:p>
            </p:txBody>
          </p:sp>
        </p:grpSp>
      </p:grpSp>
      <p:sp>
        <p:nvSpPr>
          <p:cNvPr id="51226" name="Rectangle 108"/>
          <p:cNvSpPr>
            <a:spLocks noChangeArrowheads="1"/>
          </p:cNvSpPr>
          <p:nvPr/>
        </p:nvSpPr>
        <p:spPr bwMode="auto">
          <a:xfrm>
            <a:off x="9296400" y="2239964"/>
            <a:ext cx="571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eaLnBrk="1" hangingPunct="1">
              <a:spcBef>
                <a:spcPct val="0"/>
              </a:spcBef>
              <a:buClrTx/>
              <a:buSzTx/>
              <a:buFontTx/>
              <a:buNone/>
            </a:pPr>
            <a:r>
              <a:rPr lang="ru-RU" altLang="en-US" sz="1800" i="1">
                <a:solidFill>
                  <a:srgbClr val="000000"/>
                </a:solidFill>
                <a:latin typeface="Times New Roman" panose="02020603050405020304" pitchFamily="18" charset="0"/>
              </a:rPr>
              <a:t> </a:t>
            </a:r>
            <a:endParaRPr lang="ru-RU" altLang="en-US" sz="1800"/>
          </a:p>
        </p:txBody>
      </p:sp>
      <p:grpSp>
        <p:nvGrpSpPr>
          <p:cNvPr id="51227" name="Group 120"/>
          <p:cNvGrpSpPr>
            <a:grpSpLocks/>
          </p:cNvGrpSpPr>
          <p:nvPr/>
        </p:nvGrpSpPr>
        <p:grpSpPr bwMode="auto">
          <a:xfrm>
            <a:off x="4348164" y="2714625"/>
            <a:ext cx="687387" cy="723900"/>
            <a:chOff x="1779" y="1710"/>
            <a:chExt cx="433" cy="456"/>
          </a:xfrm>
        </p:grpSpPr>
        <p:sp>
          <p:nvSpPr>
            <p:cNvPr id="51274" name="Rectangle 109"/>
            <p:cNvSpPr>
              <a:spLocks noChangeArrowheads="1"/>
            </p:cNvSpPr>
            <p:nvPr/>
          </p:nvSpPr>
          <p:spPr bwMode="auto">
            <a:xfrm>
              <a:off x="1779" y="1710"/>
              <a:ext cx="433" cy="45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eaLnBrk="1" hangingPunct="1">
                <a:spcBef>
                  <a:spcPct val="0"/>
                </a:spcBef>
                <a:buClrTx/>
                <a:buSzTx/>
                <a:buFontTx/>
                <a:buNone/>
              </a:pPr>
              <a:endParaRPr lang="en-US" altLang="en-US" sz="1800"/>
            </a:p>
          </p:txBody>
        </p:sp>
        <p:sp>
          <p:nvSpPr>
            <p:cNvPr id="51275" name="Freeform 110"/>
            <p:cNvSpPr>
              <a:spLocks/>
            </p:cNvSpPr>
            <p:nvPr/>
          </p:nvSpPr>
          <p:spPr bwMode="auto">
            <a:xfrm>
              <a:off x="1779" y="1710"/>
              <a:ext cx="433" cy="54"/>
            </a:xfrm>
            <a:custGeom>
              <a:avLst/>
              <a:gdLst>
                <a:gd name="T0" fmla="*/ 0 w 433"/>
                <a:gd name="T1" fmla="*/ 0 h 54"/>
                <a:gd name="T2" fmla="*/ 54 w 433"/>
                <a:gd name="T3" fmla="*/ 54 h 54"/>
                <a:gd name="T4" fmla="*/ 378 w 433"/>
                <a:gd name="T5" fmla="*/ 54 h 54"/>
                <a:gd name="T6" fmla="*/ 433 w 433"/>
                <a:gd name="T7" fmla="*/ 0 h 54"/>
                <a:gd name="T8" fmla="*/ 0 w 433"/>
                <a:gd name="T9" fmla="*/ 0 h 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3" h="54">
                  <a:moveTo>
                    <a:pt x="0" y="0"/>
                  </a:moveTo>
                  <a:lnTo>
                    <a:pt x="54" y="54"/>
                  </a:lnTo>
                  <a:lnTo>
                    <a:pt x="378" y="54"/>
                  </a:lnTo>
                  <a:lnTo>
                    <a:pt x="433"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276" name="Freeform 111"/>
            <p:cNvSpPr>
              <a:spLocks/>
            </p:cNvSpPr>
            <p:nvPr/>
          </p:nvSpPr>
          <p:spPr bwMode="auto">
            <a:xfrm>
              <a:off x="1779" y="1710"/>
              <a:ext cx="54" cy="456"/>
            </a:xfrm>
            <a:custGeom>
              <a:avLst/>
              <a:gdLst>
                <a:gd name="T0" fmla="*/ 0 w 54"/>
                <a:gd name="T1" fmla="*/ 0 h 456"/>
                <a:gd name="T2" fmla="*/ 0 w 54"/>
                <a:gd name="T3" fmla="*/ 456 h 456"/>
                <a:gd name="T4" fmla="*/ 54 w 54"/>
                <a:gd name="T5" fmla="*/ 402 h 456"/>
                <a:gd name="T6" fmla="*/ 54 w 54"/>
                <a:gd name="T7" fmla="*/ 54 h 456"/>
                <a:gd name="T8" fmla="*/ 0 w 54"/>
                <a:gd name="T9" fmla="*/ 0 h 4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 h="456">
                  <a:moveTo>
                    <a:pt x="0" y="0"/>
                  </a:moveTo>
                  <a:lnTo>
                    <a:pt x="0" y="456"/>
                  </a:lnTo>
                  <a:lnTo>
                    <a:pt x="54" y="402"/>
                  </a:lnTo>
                  <a:lnTo>
                    <a:pt x="54" y="54"/>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277" name="Freeform 112"/>
            <p:cNvSpPr>
              <a:spLocks/>
            </p:cNvSpPr>
            <p:nvPr/>
          </p:nvSpPr>
          <p:spPr bwMode="auto">
            <a:xfrm>
              <a:off x="1779" y="2112"/>
              <a:ext cx="433" cy="54"/>
            </a:xfrm>
            <a:custGeom>
              <a:avLst/>
              <a:gdLst>
                <a:gd name="T0" fmla="*/ 0 w 433"/>
                <a:gd name="T1" fmla="*/ 54 h 54"/>
                <a:gd name="T2" fmla="*/ 433 w 433"/>
                <a:gd name="T3" fmla="*/ 54 h 54"/>
                <a:gd name="T4" fmla="*/ 378 w 433"/>
                <a:gd name="T5" fmla="*/ 0 h 54"/>
                <a:gd name="T6" fmla="*/ 54 w 433"/>
                <a:gd name="T7" fmla="*/ 0 h 54"/>
                <a:gd name="T8" fmla="*/ 0 w 433"/>
                <a:gd name="T9" fmla="*/ 54 h 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3" h="54">
                  <a:moveTo>
                    <a:pt x="0" y="54"/>
                  </a:moveTo>
                  <a:lnTo>
                    <a:pt x="433" y="54"/>
                  </a:lnTo>
                  <a:lnTo>
                    <a:pt x="378" y="0"/>
                  </a:lnTo>
                  <a:lnTo>
                    <a:pt x="54" y="0"/>
                  </a:lnTo>
                  <a:lnTo>
                    <a:pt x="0" y="54"/>
                  </a:lnTo>
                  <a:close/>
                </a:path>
              </a:pathLst>
            </a:custGeom>
            <a:solidFill>
              <a:srgbClr val="CDCD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278" name="Freeform 113"/>
            <p:cNvSpPr>
              <a:spLocks/>
            </p:cNvSpPr>
            <p:nvPr/>
          </p:nvSpPr>
          <p:spPr bwMode="auto">
            <a:xfrm>
              <a:off x="2157" y="1710"/>
              <a:ext cx="55" cy="456"/>
            </a:xfrm>
            <a:custGeom>
              <a:avLst/>
              <a:gdLst>
                <a:gd name="T0" fmla="*/ 55 w 55"/>
                <a:gd name="T1" fmla="*/ 456 h 456"/>
                <a:gd name="T2" fmla="*/ 55 w 55"/>
                <a:gd name="T3" fmla="*/ 0 h 456"/>
                <a:gd name="T4" fmla="*/ 0 w 55"/>
                <a:gd name="T5" fmla="*/ 54 h 456"/>
                <a:gd name="T6" fmla="*/ 0 w 55"/>
                <a:gd name="T7" fmla="*/ 402 h 456"/>
                <a:gd name="T8" fmla="*/ 55 w 55"/>
                <a:gd name="T9" fmla="*/ 456 h 4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456">
                  <a:moveTo>
                    <a:pt x="55" y="456"/>
                  </a:moveTo>
                  <a:lnTo>
                    <a:pt x="55" y="0"/>
                  </a:lnTo>
                  <a:lnTo>
                    <a:pt x="0" y="54"/>
                  </a:lnTo>
                  <a:lnTo>
                    <a:pt x="0" y="402"/>
                  </a:lnTo>
                  <a:lnTo>
                    <a:pt x="55" y="456"/>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279" name="Rectangle 114"/>
            <p:cNvSpPr>
              <a:spLocks noChangeArrowheads="1"/>
            </p:cNvSpPr>
            <p:nvPr/>
          </p:nvSpPr>
          <p:spPr bwMode="auto">
            <a:xfrm>
              <a:off x="1779" y="1710"/>
              <a:ext cx="433" cy="456"/>
            </a:xfrm>
            <a:prstGeom prst="rect">
              <a:avLst/>
            </a:prstGeom>
            <a:noFill/>
            <a:ln w="142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eaLnBrk="1" hangingPunct="1">
                <a:spcBef>
                  <a:spcPct val="0"/>
                </a:spcBef>
                <a:buClrTx/>
                <a:buSzTx/>
                <a:buFontTx/>
                <a:buNone/>
              </a:pPr>
              <a:endParaRPr lang="en-US" altLang="en-US" sz="1800"/>
            </a:p>
          </p:txBody>
        </p:sp>
        <p:sp>
          <p:nvSpPr>
            <p:cNvPr id="51280" name="Rectangle 115"/>
            <p:cNvSpPr>
              <a:spLocks noChangeArrowheads="1"/>
            </p:cNvSpPr>
            <p:nvPr/>
          </p:nvSpPr>
          <p:spPr bwMode="auto">
            <a:xfrm>
              <a:off x="1833" y="1764"/>
              <a:ext cx="324" cy="348"/>
            </a:xfrm>
            <a:prstGeom prst="rect">
              <a:avLst/>
            </a:prstGeom>
            <a:noFill/>
            <a:ln w="142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eaLnBrk="1" hangingPunct="1">
                <a:spcBef>
                  <a:spcPct val="0"/>
                </a:spcBef>
                <a:buClrTx/>
                <a:buSzTx/>
                <a:buFontTx/>
                <a:buNone/>
              </a:pPr>
              <a:endParaRPr lang="en-US" altLang="en-US" sz="1800"/>
            </a:p>
          </p:txBody>
        </p:sp>
        <p:sp>
          <p:nvSpPr>
            <p:cNvPr id="51281" name="Line 116"/>
            <p:cNvSpPr>
              <a:spLocks noChangeShapeType="1"/>
            </p:cNvSpPr>
            <p:nvPr/>
          </p:nvSpPr>
          <p:spPr bwMode="auto">
            <a:xfrm>
              <a:off x="1779" y="1710"/>
              <a:ext cx="54" cy="54"/>
            </a:xfrm>
            <a:prstGeom prst="line">
              <a:avLst/>
            </a:prstGeom>
            <a:noFill/>
            <a:ln w="142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82" name="Line 117"/>
            <p:cNvSpPr>
              <a:spLocks noChangeShapeType="1"/>
            </p:cNvSpPr>
            <p:nvPr/>
          </p:nvSpPr>
          <p:spPr bwMode="auto">
            <a:xfrm flipV="1">
              <a:off x="1779" y="2112"/>
              <a:ext cx="54" cy="54"/>
            </a:xfrm>
            <a:prstGeom prst="line">
              <a:avLst/>
            </a:prstGeom>
            <a:noFill/>
            <a:ln w="142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83" name="Line 118"/>
            <p:cNvSpPr>
              <a:spLocks noChangeShapeType="1"/>
            </p:cNvSpPr>
            <p:nvPr/>
          </p:nvSpPr>
          <p:spPr bwMode="auto">
            <a:xfrm flipH="1" flipV="1">
              <a:off x="2157" y="2112"/>
              <a:ext cx="55" cy="54"/>
            </a:xfrm>
            <a:prstGeom prst="line">
              <a:avLst/>
            </a:prstGeom>
            <a:noFill/>
            <a:ln w="142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84" name="Line 119"/>
            <p:cNvSpPr>
              <a:spLocks noChangeShapeType="1"/>
            </p:cNvSpPr>
            <p:nvPr/>
          </p:nvSpPr>
          <p:spPr bwMode="auto">
            <a:xfrm flipH="1">
              <a:off x="2157" y="1710"/>
              <a:ext cx="55" cy="54"/>
            </a:xfrm>
            <a:prstGeom prst="line">
              <a:avLst/>
            </a:prstGeom>
            <a:noFill/>
            <a:ln w="142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51228" name="Group 123"/>
          <p:cNvGrpSpPr>
            <a:grpSpLocks/>
          </p:cNvGrpSpPr>
          <p:nvPr/>
        </p:nvGrpSpPr>
        <p:grpSpPr bwMode="auto">
          <a:xfrm>
            <a:off x="4451350" y="2814638"/>
            <a:ext cx="514350" cy="514350"/>
            <a:chOff x="1844" y="1773"/>
            <a:chExt cx="324" cy="324"/>
          </a:xfrm>
        </p:grpSpPr>
        <p:sp>
          <p:nvSpPr>
            <p:cNvPr id="51272" name="Rectangle 121"/>
            <p:cNvSpPr>
              <a:spLocks noChangeArrowheads="1"/>
            </p:cNvSpPr>
            <p:nvPr/>
          </p:nvSpPr>
          <p:spPr bwMode="auto">
            <a:xfrm>
              <a:off x="1844" y="1773"/>
              <a:ext cx="324" cy="3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eaLnBrk="1" hangingPunct="1">
                <a:spcBef>
                  <a:spcPct val="0"/>
                </a:spcBef>
                <a:buClrTx/>
                <a:buSzTx/>
                <a:buFontTx/>
                <a:buNone/>
              </a:pPr>
              <a:endParaRPr lang="en-US" altLang="en-US" sz="1800"/>
            </a:p>
          </p:txBody>
        </p:sp>
        <p:sp>
          <p:nvSpPr>
            <p:cNvPr id="51273" name="Rectangle 122"/>
            <p:cNvSpPr>
              <a:spLocks noChangeArrowheads="1"/>
            </p:cNvSpPr>
            <p:nvPr/>
          </p:nvSpPr>
          <p:spPr bwMode="auto">
            <a:xfrm>
              <a:off x="1844" y="1773"/>
              <a:ext cx="324" cy="324"/>
            </a:xfrm>
            <a:prstGeom prst="rect">
              <a:avLst/>
            </a:prstGeom>
            <a:noFill/>
            <a:ln w="14288"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eaLnBrk="1" hangingPunct="1">
                <a:spcBef>
                  <a:spcPct val="0"/>
                </a:spcBef>
                <a:buClrTx/>
                <a:buSzTx/>
                <a:buFontTx/>
                <a:buNone/>
              </a:pPr>
              <a:endParaRPr lang="en-US" altLang="en-US" sz="1800"/>
            </a:p>
          </p:txBody>
        </p:sp>
      </p:grpSp>
      <p:sp>
        <p:nvSpPr>
          <p:cNvPr id="51229" name="Rectangle 124"/>
          <p:cNvSpPr>
            <a:spLocks noChangeArrowheads="1"/>
          </p:cNvSpPr>
          <p:nvPr/>
        </p:nvSpPr>
        <p:spPr bwMode="auto">
          <a:xfrm>
            <a:off x="4618038" y="2900364"/>
            <a:ext cx="1333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eaLnBrk="1" hangingPunct="1">
              <a:spcBef>
                <a:spcPct val="0"/>
              </a:spcBef>
              <a:buClrTx/>
              <a:buSzTx/>
              <a:buFontTx/>
              <a:buNone/>
            </a:pPr>
            <a:r>
              <a:rPr lang="ru-RU" altLang="en-US" sz="2100" i="1">
                <a:solidFill>
                  <a:srgbClr val="000000"/>
                </a:solidFill>
                <a:latin typeface="Times New Roman" panose="02020603050405020304" pitchFamily="18" charset="0"/>
              </a:rPr>
              <a:t>q</a:t>
            </a:r>
            <a:endParaRPr lang="ru-RU" altLang="en-US" sz="1800"/>
          </a:p>
        </p:txBody>
      </p:sp>
      <p:sp>
        <p:nvSpPr>
          <p:cNvPr id="51230" name="Rectangle 125"/>
          <p:cNvSpPr>
            <a:spLocks noChangeArrowheads="1"/>
          </p:cNvSpPr>
          <p:nvPr/>
        </p:nvSpPr>
        <p:spPr bwMode="auto">
          <a:xfrm>
            <a:off x="4752975" y="3024188"/>
            <a:ext cx="4969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eaLnBrk="1" hangingPunct="1">
              <a:spcBef>
                <a:spcPct val="0"/>
              </a:spcBef>
              <a:buClrTx/>
              <a:buSzTx/>
              <a:buFontTx/>
              <a:buNone/>
            </a:pPr>
            <a:r>
              <a:rPr lang="ru-RU" altLang="en-US" sz="1400" i="1">
                <a:solidFill>
                  <a:srgbClr val="000000"/>
                </a:solidFill>
                <a:latin typeface="Times New Roman" panose="02020603050405020304" pitchFamily="18" charset="0"/>
              </a:rPr>
              <a:t>i</a:t>
            </a:r>
            <a:endParaRPr lang="ru-RU" altLang="en-US" sz="1800"/>
          </a:p>
        </p:txBody>
      </p:sp>
      <p:sp>
        <p:nvSpPr>
          <p:cNvPr id="51231" name="Rectangle 126"/>
          <p:cNvSpPr>
            <a:spLocks noChangeArrowheads="1"/>
          </p:cNvSpPr>
          <p:nvPr/>
        </p:nvSpPr>
        <p:spPr bwMode="auto">
          <a:xfrm>
            <a:off x="4800601" y="2900364"/>
            <a:ext cx="6667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eaLnBrk="1" hangingPunct="1">
              <a:spcBef>
                <a:spcPct val="0"/>
              </a:spcBef>
              <a:buClrTx/>
              <a:buSzTx/>
              <a:buFontTx/>
              <a:buNone/>
            </a:pPr>
            <a:r>
              <a:rPr lang="ru-RU" altLang="en-US" sz="2100" i="1">
                <a:solidFill>
                  <a:srgbClr val="000000"/>
                </a:solidFill>
                <a:latin typeface="Times New Roman" panose="02020603050405020304" pitchFamily="18" charset="0"/>
              </a:rPr>
              <a:t> </a:t>
            </a:r>
            <a:endParaRPr lang="ru-RU" altLang="en-US" sz="1800"/>
          </a:p>
        </p:txBody>
      </p:sp>
      <p:grpSp>
        <p:nvGrpSpPr>
          <p:cNvPr id="51232" name="Group 133"/>
          <p:cNvGrpSpPr>
            <a:grpSpLocks/>
          </p:cNvGrpSpPr>
          <p:nvPr/>
        </p:nvGrpSpPr>
        <p:grpSpPr bwMode="auto">
          <a:xfrm>
            <a:off x="3575051" y="3716339"/>
            <a:ext cx="6175375" cy="422275"/>
            <a:chOff x="1347" y="1359"/>
            <a:chExt cx="3890" cy="266"/>
          </a:xfrm>
        </p:grpSpPr>
        <p:grpSp>
          <p:nvGrpSpPr>
            <p:cNvPr id="51237" name="Group 134"/>
            <p:cNvGrpSpPr>
              <a:grpSpLocks/>
            </p:cNvGrpSpPr>
            <p:nvPr/>
          </p:nvGrpSpPr>
          <p:grpSpPr bwMode="auto">
            <a:xfrm>
              <a:off x="1347" y="1359"/>
              <a:ext cx="432" cy="266"/>
              <a:chOff x="1347" y="1359"/>
              <a:chExt cx="432" cy="266"/>
            </a:xfrm>
          </p:grpSpPr>
          <p:sp>
            <p:nvSpPr>
              <p:cNvPr id="51270" name="Rectangle 135"/>
              <p:cNvSpPr>
                <a:spLocks noChangeArrowheads="1"/>
              </p:cNvSpPr>
              <p:nvPr/>
            </p:nvSpPr>
            <p:spPr bwMode="auto">
              <a:xfrm>
                <a:off x="1347" y="1359"/>
                <a:ext cx="432" cy="26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eaLnBrk="1" hangingPunct="1">
                  <a:spcBef>
                    <a:spcPct val="0"/>
                  </a:spcBef>
                  <a:buClrTx/>
                  <a:buSzTx/>
                  <a:buFontTx/>
                  <a:buNone/>
                </a:pPr>
                <a:endParaRPr lang="en-US" altLang="en-US" sz="1800"/>
              </a:p>
            </p:txBody>
          </p:sp>
          <p:sp>
            <p:nvSpPr>
              <p:cNvPr id="51271" name="Rectangle 136"/>
              <p:cNvSpPr>
                <a:spLocks noChangeArrowheads="1"/>
              </p:cNvSpPr>
              <p:nvPr/>
            </p:nvSpPr>
            <p:spPr bwMode="auto">
              <a:xfrm>
                <a:off x="1347" y="1359"/>
                <a:ext cx="432" cy="266"/>
              </a:xfrm>
              <a:prstGeom prst="rect">
                <a:avLst/>
              </a:prstGeom>
              <a:noFill/>
              <a:ln w="14288"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eaLnBrk="1" hangingPunct="1">
                  <a:spcBef>
                    <a:spcPct val="0"/>
                  </a:spcBef>
                  <a:buClrTx/>
                  <a:buSzTx/>
                  <a:buFontTx/>
                  <a:buNone/>
                </a:pPr>
                <a:endParaRPr lang="en-US" altLang="en-US" sz="1800"/>
              </a:p>
            </p:txBody>
          </p:sp>
        </p:grpSp>
        <p:sp>
          <p:nvSpPr>
            <p:cNvPr id="51238" name="Rectangle 137"/>
            <p:cNvSpPr>
              <a:spLocks noChangeArrowheads="1"/>
            </p:cNvSpPr>
            <p:nvPr/>
          </p:nvSpPr>
          <p:spPr bwMode="auto">
            <a:xfrm>
              <a:off x="1507" y="1411"/>
              <a:ext cx="15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eaLnBrk="1" hangingPunct="1">
                <a:spcBef>
                  <a:spcPct val="0"/>
                </a:spcBef>
                <a:buClrTx/>
                <a:buSzTx/>
                <a:buFontTx/>
                <a:buNone/>
              </a:pPr>
              <a:r>
                <a:rPr lang="ru-RU" altLang="en-US" sz="1800" i="1">
                  <a:solidFill>
                    <a:srgbClr val="000000"/>
                  </a:solidFill>
                  <a:latin typeface="Times New Roman" panose="02020603050405020304" pitchFamily="18" charset="0"/>
                </a:rPr>
                <a:t> </a:t>
              </a:r>
              <a:r>
                <a:rPr lang="en-US" altLang="en-US" sz="1800" i="1">
                  <a:solidFill>
                    <a:srgbClr val="000000"/>
                  </a:solidFill>
                  <a:latin typeface="Times New Roman" panose="02020603050405020304" pitchFamily="18" charset="0"/>
                </a:rPr>
                <a:t>b</a:t>
              </a:r>
              <a:r>
                <a:rPr lang="en-US" altLang="en-US" sz="1800" i="1" baseline="-25000">
                  <a:solidFill>
                    <a:srgbClr val="000000"/>
                  </a:solidFill>
                  <a:latin typeface="Times New Roman" panose="02020603050405020304" pitchFamily="18" charset="0"/>
                </a:rPr>
                <a:t>1</a:t>
              </a:r>
              <a:endParaRPr lang="ru-RU" altLang="en-US" sz="1800" i="1" baseline="-25000">
                <a:solidFill>
                  <a:srgbClr val="000000"/>
                </a:solidFill>
                <a:latin typeface="Times New Roman" panose="02020603050405020304" pitchFamily="18" charset="0"/>
              </a:endParaRPr>
            </a:p>
          </p:txBody>
        </p:sp>
        <p:grpSp>
          <p:nvGrpSpPr>
            <p:cNvPr id="51239" name="Group 138"/>
            <p:cNvGrpSpPr>
              <a:grpSpLocks/>
            </p:cNvGrpSpPr>
            <p:nvPr/>
          </p:nvGrpSpPr>
          <p:grpSpPr bwMode="auto">
            <a:xfrm>
              <a:off x="1779" y="1359"/>
              <a:ext cx="433" cy="266"/>
              <a:chOff x="1779" y="1359"/>
              <a:chExt cx="433" cy="266"/>
            </a:xfrm>
          </p:grpSpPr>
          <p:sp>
            <p:nvSpPr>
              <p:cNvPr id="51268" name="Rectangle 139"/>
              <p:cNvSpPr>
                <a:spLocks noChangeArrowheads="1"/>
              </p:cNvSpPr>
              <p:nvPr/>
            </p:nvSpPr>
            <p:spPr bwMode="auto">
              <a:xfrm>
                <a:off x="1779" y="1359"/>
                <a:ext cx="433" cy="26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eaLnBrk="1" hangingPunct="1">
                  <a:spcBef>
                    <a:spcPct val="0"/>
                  </a:spcBef>
                  <a:buClrTx/>
                  <a:buSzTx/>
                  <a:buFontTx/>
                  <a:buNone/>
                </a:pPr>
                <a:endParaRPr lang="en-US" altLang="en-US" sz="1800"/>
              </a:p>
            </p:txBody>
          </p:sp>
          <p:sp>
            <p:nvSpPr>
              <p:cNvPr id="51269" name="Rectangle 140"/>
              <p:cNvSpPr>
                <a:spLocks noChangeArrowheads="1"/>
              </p:cNvSpPr>
              <p:nvPr/>
            </p:nvSpPr>
            <p:spPr bwMode="auto">
              <a:xfrm>
                <a:off x="1779" y="1359"/>
                <a:ext cx="433" cy="266"/>
              </a:xfrm>
              <a:prstGeom prst="rect">
                <a:avLst/>
              </a:prstGeom>
              <a:noFill/>
              <a:ln w="14288"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eaLnBrk="1" hangingPunct="1">
                  <a:spcBef>
                    <a:spcPct val="0"/>
                  </a:spcBef>
                  <a:buClrTx/>
                  <a:buSzTx/>
                  <a:buFontTx/>
                  <a:buNone/>
                </a:pPr>
                <a:endParaRPr lang="en-US" altLang="en-US" sz="1800"/>
              </a:p>
            </p:txBody>
          </p:sp>
        </p:grpSp>
        <p:sp>
          <p:nvSpPr>
            <p:cNvPr id="51240" name="Rectangle 141"/>
            <p:cNvSpPr>
              <a:spLocks noChangeArrowheads="1"/>
            </p:cNvSpPr>
            <p:nvPr/>
          </p:nvSpPr>
          <p:spPr bwMode="auto">
            <a:xfrm>
              <a:off x="1935" y="1411"/>
              <a:ext cx="15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eaLnBrk="1" hangingPunct="1">
                <a:spcBef>
                  <a:spcPct val="0"/>
                </a:spcBef>
                <a:buClrTx/>
                <a:buSzTx/>
                <a:buFontTx/>
                <a:buNone/>
              </a:pPr>
              <a:r>
                <a:rPr lang="en-US" altLang="en-US" sz="1800" i="1">
                  <a:solidFill>
                    <a:srgbClr val="000000"/>
                  </a:solidFill>
                  <a:latin typeface="Times New Roman" panose="02020603050405020304" pitchFamily="18" charset="0"/>
                </a:rPr>
                <a:t>b</a:t>
              </a:r>
              <a:r>
                <a:rPr lang="en-US" altLang="en-US" sz="1800" i="1" baseline="-25000">
                  <a:solidFill>
                    <a:srgbClr val="000000"/>
                  </a:solidFill>
                  <a:latin typeface="Times New Roman" panose="02020603050405020304" pitchFamily="18" charset="0"/>
                </a:rPr>
                <a:t>2</a:t>
              </a:r>
              <a:r>
                <a:rPr lang="ru-RU" altLang="en-US" sz="1800" i="1">
                  <a:solidFill>
                    <a:srgbClr val="000000"/>
                  </a:solidFill>
                  <a:latin typeface="Times New Roman" panose="02020603050405020304" pitchFamily="18" charset="0"/>
                </a:rPr>
                <a:t> </a:t>
              </a:r>
              <a:endParaRPr lang="ru-RU" altLang="en-US" sz="1800"/>
            </a:p>
          </p:txBody>
        </p:sp>
        <p:grpSp>
          <p:nvGrpSpPr>
            <p:cNvPr id="51241" name="Group 142"/>
            <p:cNvGrpSpPr>
              <a:grpSpLocks/>
            </p:cNvGrpSpPr>
            <p:nvPr/>
          </p:nvGrpSpPr>
          <p:grpSpPr bwMode="auto">
            <a:xfrm>
              <a:off x="2212" y="1359"/>
              <a:ext cx="432" cy="266"/>
              <a:chOff x="2212" y="1359"/>
              <a:chExt cx="432" cy="266"/>
            </a:xfrm>
          </p:grpSpPr>
          <p:sp>
            <p:nvSpPr>
              <p:cNvPr id="51266" name="Rectangle 143"/>
              <p:cNvSpPr>
                <a:spLocks noChangeArrowheads="1"/>
              </p:cNvSpPr>
              <p:nvPr/>
            </p:nvSpPr>
            <p:spPr bwMode="auto">
              <a:xfrm>
                <a:off x="2212" y="1359"/>
                <a:ext cx="432" cy="26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eaLnBrk="1" hangingPunct="1">
                  <a:spcBef>
                    <a:spcPct val="0"/>
                  </a:spcBef>
                  <a:buClrTx/>
                  <a:buSzTx/>
                  <a:buFontTx/>
                  <a:buNone/>
                </a:pPr>
                <a:endParaRPr lang="en-US" altLang="en-US" sz="1800"/>
              </a:p>
            </p:txBody>
          </p:sp>
          <p:sp>
            <p:nvSpPr>
              <p:cNvPr id="51267" name="Rectangle 144"/>
              <p:cNvSpPr>
                <a:spLocks noChangeArrowheads="1"/>
              </p:cNvSpPr>
              <p:nvPr/>
            </p:nvSpPr>
            <p:spPr bwMode="auto">
              <a:xfrm>
                <a:off x="2212" y="1359"/>
                <a:ext cx="432" cy="266"/>
              </a:xfrm>
              <a:prstGeom prst="rect">
                <a:avLst/>
              </a:prstGeom>
              <a:noFill/>
              <a:ln w="14288"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eaLnBrk="1" hangingPunct="1">
                  <a:spcBef>
                    <a:spcPct val="0"/>
                  </a:spcBef>
                  <a:buClrTx/>
                  <a:buSzTx/>
                  <a:buFontTx/>
                  <a:buNone/>
                </a:pPr>
                <a:endParaRPr lang="en-US" altLang="en-US" sz="1800"/>
              </a:p>
            </p:txBody>
          </p:sp>
        </p:grpSp>
        <p:sp>
          <p:nvSpPr>
            <p:cNvPr id="51242" name="Rectangle 145"/>
            <p:cNvSpPr>
              <a:spLocks noChangeArrowheads="1"/>
            </p:cNvSpPr>
            <p:nvPr/>
          </p:nvSpPr>
          <p:spPr bwMode="auto">
            <a:xfrm>
              <a:off x="2371" y="1411"/>
              <a:ext cx="3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eaLnBrk="1" hangingPunct="1">
                <a:spcBef>
                  <a:spcPct val="0"/>
                </a:spcBef>
                <a:buClrTx/>
                <a:buSzTx/>
                <a:buFontTx/>
                <a:buNone/>
              </a:pPr>
              <a:r>
                <a:rPr lang="ru-RU" altLang="en-US" sz="1800" i="1">
                  <a:solidFill>
                    <a:srgbClr val="000000"/>
                  </a:solidFill>
                  <a:latin typeface="Times New Roman" panose="02020603050405020304" pitchFamily="18" charset="0"/>
                </a:rPr>
                <a:t> </a:t>
              </a:r>
              <a:endParaRPr lang="ru-RU" altLang="en-US" sz="1800"/>
            </a:p>
          </p:txBody>
        </p:sp>
        <p:grpSp>
          <p:nvGrpSpPr>
            <p:cNvPr id="51243" name="Group 146"/>
            <p:cNvGrpSpPr>
              <a:grpSpLocks/>
            </p:cNvGrpSpPr>
            <p:nvPr/>
          </p:nvGrpSpPr>
          <p:grpSpPr bwMode="auto">
            <a:xfrm>
              <a:off x="2644" y="1359"/>
              <a:ext cx="432" cy="266"/>
              <a:chOff x="2644" y="1359"/>
              <a:chExt cx="432" cy="266"/>
            </a:xfrm>
          </p:grpSpPr>
          <p:sp>
            <p:nvSpPr>
              <p:cNvPr id="51264" name="Rectangle 147"/>
              <p:cNvSpPr>
                <a:spLocks noChangeArrowheads="1"/>
              </p:cNvSpPr>
              <p:nvPr/>
            </p:nvSpPr>
            <p:spPr bwMode="auto">
              <a:xfrm>
                <a:off x="2644" y="1359"/>
                <a:ext cx="432" cy="26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eaLnBrk="1" hangingPunct="1">
                  <a:spcBef>
                    <a:spcPct val="0"/>
                  </a:spcBef>
                  <a:buClrTx/>
                  <a:buSzTx/>
                  <a:buFontTx/>
                  <a:buNone/>
                </a:pPr>
                <a:endParaRPr lang="en-US" altLang="en-US" sz="1800"/>
              </a:p>
            </p:txBody>
          </p:sp>
          <p:sp>
            <p:nvSpPr>
              <p:cNvPr id="51265" name="Rectangle 148"/>
              <p:cNvSpPr>
                <a:spLocks noChangeArrowheads="1"/>
              </p:cNvSpPr>
              <p:nvPr/>
            </p:nvSpPr>
            <p:spPr bwMode="auto">
              <a:xfrm>
                <a:off x="2644" y="1359"/>
                <a:ext cx="432" cy="266"/>
              </a:xfrm>
              <a:prstGeom prst="rect">
                <a:avLst/>
              </a:prstGeom>
              <a:noFill/>
              <a:ln w="14288"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eaLnBrk="1" hangingPunct="1">
                  <a:spcBef>
                    <a:spcPct val="0"/>
                  </a:spcBef>
                  <a:buClrTx/>
                  <a:buSzTx/>
                  <a:buFontTx/>
                  <a:buNone/>
                </a:pPr>
                <a:endParaRPr lang="en-US" altLang="en-US" sz="1800"/>
              </a:p>
            </p:txBody>
          </p:sp>
        </p:grpSp>
        <p:sp>
          <p:nvSpPr>
            <p:cNvPr id="51244" name="Rectangle 149"/>
            <p:cNvSpPr>
              <a:spLocks noChangeArrowheads="1"/>
            </p:cNvSpPr>
            <p:nvPr/>
          </p:nvSpPr>
          <p:spPr bwMode="auto">
            <a:xfrm>
              <a:off x="2808" y="1411"/>
              <a:ext cx="3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eaLnBrk="1" hangingPunct="1">
                <a:spcBef>
                  <a:spcPct val="0"/>
                </a:spcBef>
                <a:buClrTx/>
                <a:buSzTx/>
                <a:buFontTx/>
                <a:buNone/>
              </a:pPr>
              <a:r>
                <a:rPr lang="ru-RU" altLang="en-US" sz="1800" i="1">
                  <a:solidFill>
                    <a:srgbClr val="000000"/>
                  </a:solidFill>
                  <a:latin typeface="Times New Roman" panose="02020603050405020304" pitchFamily="18" charset="0"/>
                </a:rPr>
                <a:t> </a:t>
              </a:r>
              <a:endParaRPr lang="ru-RU" altLang="en-US" sz="1800"/>
            </a:p>
          </p:txBody>
        </p:sp>
        <p:grpSp>
          <p:nvGrpSpPr>
            <p:cNvPr id="51245" name="Group 150"/>
            <p:cNvGrpSpPr>
              <a:grpSpLocks/>
            </p:cNvGrpSpPr>
            <p:nvPr/>
          </p:nvGrpSpPr>
          <p:grpSpPr bwMode="auto">
            <a:xfrm>
              <a:off x="3076" y="1359"/>
              <a:ext cx="432" cy="266"/>
              <a:chOff x="3076" y="1359"/>
              <a:chExt cx="432" cy="266"/>
            </a:xfrm>
          </p:grpSpPr>
          <p:sp>
            <p:nvSpPr>
              <p:cNvPr id="51262" name="Rectangle 151"/>
              <p:cNvSpPr>
                <a:spLocks noChangeArrowheads="1"/>
              </p:cNvSpPr>
              <p:nvPr/>
            </p:nvSpPr>
            <p:spPr bwMode="auto">
              <a:xfrm>
                <a:off x="3076" y="1359"/>
                <a:ext cx="432" cy="26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eaLnBrk="1" hangingPunct="1">
                  <a:spcBef>
                    <a:spcPct val="0"/>
                  </a:spcBef>
                  <a:buClrTx/>
                  <a:buSzTx/>
                  <a:buFontTx/>
                  <a:buNone/>
                </a:pPr>
                <a:endParaRPr lang="en-US" altLang="en-US" sz="1800"/>
              </a:p>
            </p:txBody>
          </p:sp>
          <p:sp>
            <p:nvSpPr>
              <p:cNvPr id="51263" name="Rectangle 152"/>
              <p:cNvSpPr>
                <a:spLocks noChangeArrowheads="1"/>
              </p:cNvSpPr>
              <p:nvPr/>
            </p:nvSpPr>
            <p:spPr bwMode="auto">
              <a:xfrm>
                <a:off x="3076" y="1359"/>
                <a:ext cx="432" cy="266"/>
              </a:xfrm>
              <a:prstGeom prst="rect">
                <a:avLst/>
              </a:prstGeom>
              <a:noFill/>
              <a:ln w="14288"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eaLnBrk="1" hangingPunct="1">
                  <a:spcBef>
                    <a:spcPct val="0"/>
                  </a:spcBef>
                  <a:buClrTx/>
                  <a:buSzTx/>
                  <a:buFontTx/>
                  <a:buNone/>
                </a:pPr>
                <a:endParaRPr lang="en-US" altLang="en-US" sz="1800"/>
              </a:p>
            </p:txBody>
          </p:sp>
        </p:grpSp>
        <p:sp>
          <p:nvSpPr>
            <p:cNvPr id="51246" name="Rectangle 153"/>
            <p:cNvSpPr>
              <a:spLocks noChangeArrowheads="1"/>
            </p:cNvSpPr>
            <p:nvPr/>
          </p:nvSpPr>
          <p:spPr bwMode="auto">
            <a:xfrm>
              <a:off x="3231" y="1411"/>
              <a:ext cx="3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eaLnBrk="1" hangingPunct="1">
                <a:spcBef>
                  <a:spcPct val="0"/>
                </a:spcBef>
                <a:buClrTx/>
                <a:buSzTx/>
                <a:buFontTx/>
                <a:buNone/>
              </a:pPr>
              <a:r>
                <a:rPr lang="ru-RU" altLang="en-US" sz="1800" i="1">
                  <a:solidFill>
                    <a:srgbClr val="000000"/>
                  </a:solidFill>
                  <a:latin typeface="Times New Roman" panose="02020603050405020304" pitchFamily="18" charset="0"/>
                </a:rPr>
                <a:t> </a:t>
              </a:r>
              <a:endParaRPr lang="ru-RU" altLang="en-US" sz="1800"/>
            </a:p>
          </p:txBody>
        </p:sp>
        <p:grpSp>
          <p:nvGrpSpPr>
            <p:cNvPr id="51247" name="Group 154"/>
            <p:cNvGrpSpPr>
              <a:grpSpLocks/>
            </p:cNvGrpSpPr>
            <p:nvPr/>
          </p:nvGrpSpPr>
          <p:grpSpPr bwMode="auto">
            <a:xfrm>
              <a:off x="3508" y="1359"/>
              <a:ext cx="432" cy="266"/>
              <a:chOff x="3508" y="1359"/>
              <a:chExt cx="432" cy="266"/>
            </a:xfrm>
          </p:grpSpPr>
          <p:sp>
            <p:nvSpPr>
              <p:cNvPr id="51260" name="Rectangle 155"/>
              <p:cNvSpPr>
                <a:spLocks noChangeArrowheads="1"/>
              </p:cNvSpPr>
              <p:nvPr/>
            </p:nvSpPr>
            <p:spPr bwMode="auto">
              <a:xfrm>
                <a:off x="3508" y="1359"/>
                <a:ext cx="432" cy="26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eaLnBrk="1" hangingPunct="1">
                  <a:spcBef>
                    <a:spcPct val="0"/>
                  </a:spcBef>
                  <a:buClrTx/>
                  <a:buSzTx/>
                  <a:buFontTx/>
                  <a:buNone/>
                </a:pPr>
                <a:endParaRPr lang="en-US" altLang="en-US" sz="1800"/>
              </a:p>
            </p:txBody>
          </p:sp>
          <p:sp>
            <p:nvSpPr>
              <p:cNvPr id="51261" name="Rectangle 156"/>
              <p:cNvSpPr>
                <a:spLocks noChangeArrowheads="1"/>
              </p:cNvSpPr>
              <p:nvPr/>
            </p:nvSpPr>
            <p:spPr bwMode="auto">
              <a:xfrm>
                <a:off x="3508" y="1359"/>
                <a:ext cx="432" cy="266"/>
              </a:xfrm>
              <a:prstGeom prst="rect">
                <a:avLst/>
              </a:prstGeom>
              <a:noFill/>
              <a:ln w="14288"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eaLnBrk="1" hangingPunct="1">
                  <a:spcBef>
                    <a:spcPct val="0"/>
                  </a:spcBef>
                  <a:buClrTx/>
                  <a:buSzTx/>
                  <a:buFontTx/>
                  <a:buNone/>
                </a:pPr>
                <a:endParaRPr lang="en-US" altLang="en-US" sz="1800"/>
              </a:p>
            </p:txBody>
          </p:sp>
        </p:grpSp>
        <p:sp>
          <p:nvSpPr>
            <p:cNvPr id="51248" name="Rectangle 157"/>
            <p:cNvSpPr>
              <a:spLocks noChangeArrowheads="1"/>
            </p:cNvSpPr>
            <p:nvPr/>
          </p:nvSpPr>
          <p:spPr bwMode="auto">
            <a:xfrm>
              <a:off x="3673" y="1411"/>
              <a:ext cx="3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eaLnBrk="1" hangingPunct="1">
                <a:spcBef>
                  <a:spcPct val="0"/>
                </a:spcBef>
                <a:buClrTx/>
                <a:buSzTx/>
                <a:buFontTx/>
                <a:buNone/>
              </a:pPr>
              <a:r>
                <a:rPr lang="ru-RU" altLang="en-US" sz="1800" i="1">
                  <a:solidFill>
                    <a:srgbClr val="000000"/>
                  </a:solidFill>
                  <a:latin typeface="Times New Roman" panose="02020603050405020304" pitchFamily="18" charset="0"/>
                </a:rPr>
                <a:t> </a:t>
              </a:r>
              <a:endParaRPr lang="ru-RU" altLang="en-US" sz="1800"/>
            </a:p>
          </p:txBody>
        </p:sp>
        <p:grpSp>
          <p:nvGrpSpPr>
            <p:cNvPr id="51249" name="Group 158"/>
            <p:cNvGrpSpPr>
              <a:grpSpLocks/>
            </p:cNvGrpSpPr>
            <p:nvPr/>
          </p:nvGrpSpPr>
          <p:grpSpPr bwMode="auto">
            <a:xfrm>
              <a:off x="3940" y="1359"/>
              <a:ext cx="432" cy="266"/>
              <a:chOff x="3940" y="1359"/>
              <a:chExt cx="432" cy="266"/>
            </a:xfrm>
          </p:grpSpPr>
          <p:sp>
            <p:nvSpPr>
              <p:cNvPr id="51258" name="Rectangle 159"/>
              <p:cNvSpPr>
                <a:spLocks noChangeArrowheads="1"/>
              </p:cNvSpPr>
              <p:nvPr/>
            </p:nvSpPr>
            <p:spPr bwMode="auto">
              <a:xfrm>
                <a:off x="3940" y="1359"/>
                <a:ext cx="432" cy="26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eaLnBrk="1" hangingPunct="1">
                  <a:spcBef>
                    <a:spcPct val="0"/>
                  </a:spcBef>
                  <a:buClrTx/>
                  <a:buSzTx/>
                  <a:buFontTx/>
                  <a:buNone/>
                </a:pPr>
                <a:endParaRPr lang="en-US" altLang="en-US" sz="1800"/>
              </a:p>
            </p:txBody>
          </p:sp>
          <p:sp>
            <p:nvSpPr>
              <p:cNvPr id="51259" name="Rectangle 160"/>
              <p:cNvSpPr>
                <a:spLocks noChangeArrowheads="1"/>
              </p:cNvSpPr>
              <p:nvPr/>
            </p:nvSpPr>
            <p:spPr bwMode="auto">
              <a:xfrm>
                <a:off x="3940" y="1359"/>
                <a:ext cx="432" cy="266"/>
              </a:xfrm>
              <a:prstGeom prst="rect">
                <a:avLst/>
              </a:prstGeom>
              <a:noFill/>
              <a:ln w="14288"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eaLnBrk="1" hangingPunct="1">
                  <a:spcBef>
                    <a:spcPct val="0"/>
                  </a:spcBef>
                  <a:buClrTx/>
                  <a:buSzTx/>
                  <a:buFontTx/>
                  <a:buNone/>
                </a:pPr>
                <a:endParaRPr lang="en-US" altLang="en-US" sz="1800"/>
              </a:p>
            </p:txBody>
          </p:sp>
        </p:grpSp>
        <p:sp>
          <p:nvSpPr>
            <p:cNvPr id="51250" name="Rectangle 161"/>
            <p:cNvSpPr>
              <a:spLocks noChangeArrowheads="1"/>
            </p:cNvSpPr>
            <p:nvPr/>
          </p:nvSpPr>
          <p:spPr bwMode="auto">
            <a:xfrm>
              <a:off x="4106" y="1411"/>
              <a:ext cx="3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eaLnBrk="1" hangingPunct="1">
                <a:spcBef>
                  <a:spcPct val="0"/>
                </a:spcBef>
                <a:buClrTx/>
                <a:buSzTx/>
                <a:buFontTx/>
                <a:buNone/>
              </a:pPr>
              <a:r>
                <a:rPr lang="ru-RU" altLang="en-US" sz="1800" i="1">
                  <a:solidFill>
                    <a:srgbClr val="000000"/>
                  </a:solidFill>
                  <a:latin typeface="Times New Roman" panose="02020603050405020304" pitchFamily="18" charset="0"/>
                </a:rPr>
                <a:t> </a:t>
              </a:r>
              <a:endParaRPr lang="ru-RU" altLang="en-US" sz="1800"/>
            </a:p>
          </p:txBody>
        </p:sp>
        <p:grpSp>
          <p:nvGrpSpPr>
            <p:cNvPr id="51251" name="Group 162"/>
            <p:cNvGrpSpPr>
              <a:grpSpLocks/>
            </p:cNvGrpSpPr>
            <p:nvPr/>
          </p:nvGrpSpPr>
          <p:grpSpPr bwMode="auto">
            <a:xfrm>
              <a:off x="4372" y="1359"/>
              <a:ext cx="432" cy="266"/>
              <a:chOff x="4372" y="1359"/>
              <a:chExt cx="432" cy="266"/>
            </a:xfrm>
          </p:grpSpPr>
          <p:sp>
            <p:nvSpPr>
              <p:cNvPr id="51256" name="Rectangle 163"/>
              <p:cNvSpPr>
                <a:spLocks noChangeArrowheads="1"/>
              </p:cNvSpPr>
              <p:nvPr/>
            </p:nvSpPr>
            <p:spPr bwMode="auto">
              <a:xfrm>
                <a:off x="4372" y="1359"/>
                <a:ext cx="432" cy="26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eaLnBrk="1" hangingPunct="1">
                  <a:spcBef>
                    <a:spcPct val="0"/>
                  </a:spcBef>
                  <a:buClrTx/>
                  <a:buSzTx/>
                  <a:buFontTx/>
                  <a:buNone/>
                </a:pPr>
                <a:endParaRPr lang="en-US" altLang="en-US" sz="1800"/>
              </a:p>
            </p:txBody>
          </p:sp>
          <p:sp>
            <p:nvSpPr>
              <p:cNvPr id="51257" name="Rectangle 164"/>
              <p:cNvSpPr>
                <a:spLocks noChangeArrowheads="1"/>
              </p:cNvSpPr>
              <p:nvPr/>
            </p:nvSpPr>
            <p:spPr bwMode="auto">
              <a:xfrm>
                <a:off x="4372" y="1359"/>
                <a:ext cx="432" cy="266"/>
              </a:xfrm>
              <a:prstGeom prst="rect">
                <a:avLst/>
              </a:prstGeom>
              <a:noFill/>
              <a:ln w="14288"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eaLnBrk="1" hangingPunct="1">
                  <a:spcBef>
                    <a:spcPct val="0"/>
                  </a:spcBef>
                  <a:buClrTx/>
                  <a:buSzTx/>
                  <a:buFontTx/>
                  <a:buNone/>
                </a:pPr>
                <a:endParaRPr lang="en-US" altLang="en-US" sz="1800"/>
              </a:p>
            </p:txBody>
          </p:sp>
        </p:grpSp>
        <p:sp>
          <p:nvSpPr>
            <p:cNvPr id="51252" name="Rectangle 165"/>
            <p:cNvSpPr>
              <a:spLocks noChangeArrowheads="1"/>
            </p:cNvSpPr>
            <p:nvPr/>
          </p:nvSpPr>
          <p:spPr bwMode="auto">
            <a:xfrm>
              <a:off x="4538" y="1411"/>
              <a:ext cx="3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eaLnBrk="1" hangingPunct="1">
                <a:spcBef>
                  <a:spcPct val="0"/>
                </a:spcBef>
                <a:buClrTx/>
                <a:buSzTx/>
                <a:buFontTx/>
                <a:buNone/>
              </a:pPr>
              <a:r>
                <a:rPr lang="ru-RU" altLang="en-US" sz="1800" i="1">
                  <a:solidFill>
                    <a:srgbClr val="000000"/>
                  </a:solidFill>
                  <a:latin typeface="Times New Roman" panose="02020603050405020304" pitchFamily="18" charset="0"/>
                </a:rPr>
                <a:t> </a:t>
              </a:r>
              <a:endParaRPr lang="ru-RU" altLang="en-US" sz="1800"/>
            </a:p>
          </p:txBody>
        </p:sp>
        <p:grpSp>
          <p:nvGrpSpPr>
            <p:cNvPr id="51253" name="Group 166"/>
            <p:cNvGrpSpPr>
              <a:grpSpLocks/>
            </p:cNvGrpSpPr>
            <p:nvPr/>
          </p:nvGrpSpPr>
          <p:grpSpPr bwMode="auto">
            <a:xfrm>
              <a:off x="4804" y="1359"/>
              <a:ext cx="433" cy="266"/>
              <a:chOff x="4804" y="1359"/>
              <a:chExt cx="433" cy="266"/>
            </a:xfrm>
          </p:grpSpPr>
          <p:sp>
            <p:nvSpPr>
              <p:cNvPr id="51254" name="Rectangle 167"/>
              <p:cNvSpPr>
                <a:spLocks noChangeArrowheads="1"/>
              </p:cNvSpPr>
              <p:nvPr/>
            </p:nvSpPr>
            <p:spPr bwMode="auto">
              <a:xfrm>
                <a:off x="4804" y="1359"/>
                <a:ext cx="433" cy="26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eaLnBrk="1" hangingPunct="1">
                  <a:spcBef>
                    <a:spcPct val="0"/>
                  </a:spcBef>
                  <a:buClrTx/>
                  <a:buSzTx/>
                  <a:buFontTx/>
                  <a:buNone/>
                </a:pPr>
                <a:endParaRPr lang="en-US" altLang="en-US" sz="1800"/>
              </a:p>
            </p:txBody>
          </p:sp>
          <p:sp>
            <p:nvSpPr>
              <p:cNvPr id="51255" name="Rectangle 168"/>
              <p:cNvSpPr>
                <a:spLocks noChangeArrowheads="1"/>
              </p:cNvSpPr>
              <p:nvPr/>
            </p:nvSpPr>
            <p:spPr bwMode="auto">
              <a:xfrm>
                <a:off x="4804" y="1359"/>
                <a:ext cx="433" cy="266"/>
              </a:xfrm>
              <a:prstGeom prst="rect">
                <a:avLst/>
              </a:prstGeom>
              <a:noFill/>
              <a:ln w="14288"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eaLnBrk="1" hangingPunct="1">
                  <a:spcBef>
                    <a:spcPct val="0"/>
                  </a:spcBef>
                  <a:buClrTx/>
                  <a:buSzTx/>
                  <a:buFontTx/>
                  <a:buNone/>
                </a:pPr>
                <a:endParaRPr lang="en-US" altLang="en-US" sz="1800"/>
              </a:p>
            </p:txBody>
          </p:sp>
        </p:grpSp>
      </p:grpSp>
      <p:sp>
        <p:nvSpPr>
          <p:cNvPr id="51233" name="Text Box 17"/>
          <p:cNvSpPr txBox="1">
            <a:spLocks noChangeArrowheads="1"/>
          </p:cNvSpPr>
          <p:nvPr/>
        </p:nvSpPr>
        <p:spPr bwMode="auto">
          <a:xfrm>
            <a:off x="7319964" y="2852738"/>
            <a:ext cx="24479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eaLnBrk="1" hangingPunct="1">
              <a:spcBef>
                <a:spcPct val="50000"/>
              </a:spcBef>
              <a:buClrTx/>
              <a:buSzTx/>
              <a:buFontTx/>
              <a:buNone/>
            </a:pPr>
            <a:r>
              <a:rPr lang="ru-RU" altLang="en-US" sz="1800">
                <a:latin typeface="Times New Roman" panose="02020603050405020304" pitchFamily="18" charset="0"/>
              </a:rPr>
              <a:t>направление движения обеих лент</a:t>
            </a:r>
          </a:p>
        </p:txBody>
      </p:sp>
      <p:sp>
        <p:nvSpPr>
          <p:cNvPr id="51234" name="Прямоугольник 1"/>
          <p:cNvSpPr>
            <a:spLocks noChangeArrowheads="1"/>
          </p:cNvSpPr>
          <p:nvPr/>
        </p:nvSpPr>
        <p:spPr bwMode="auto">
          <a:xfrm>
            <a:off x="3276600" y="4941889"/>
            <a:ext cx="6203950"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eaLnBrk="1" hangingPunct="1">
              <a:spcBef>
                <a:spcPct val="0"/>
              </a:spcBef>
              <a:buClrTx/>
              <a:buSzTx/>
              <a:buFontTx/>
              <a:buNone/>
            </a:pPr>
            <a:r>
              <a:rPr lang="ru-RU" altLang="en-US" sz="1800"/>
              <a:t>Распознавание (порождение) цепочек пар символов</a:t>
            </a:r>
          </a:p>
          <a:p>
            <a:pPr eaLnBrk="1" hangingPunct="1">
              <a:spcBef>
                <a:spcPct val="0"/>
              </a:spcBef>
              <a:buClrTx/>
              <a:buSzTx/>
              <a:buFontTx/>
              <a:buNone/>
            </a:pPr>
            <a:r>
              <a:rPr lang="ru-RU" altLang="en-US" sz="1800"/>
              <a:t>Перекодирование (переход от записи на языке верхней ленты к записи на языке нижней ленты и наоборот)</a:t>
            </a:r>
          </a:p>
        </p:txBody>
      </p:sp>
      <p:sp>
        <p:nvSpPr>
          <p:cNvPr id="51235" name="Нижний колонтитул 1"/>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r>
              <a:rPr lang="ru-RU" altLang="en-US" sz="1200">
                <a:latin typeface="Arial" panose="020B0604020202020204" pitchFamily="34" charset="0"/>
              </a:rPr>
              <a:t>Компьютерная лингвистика.  Толдова С.Ю.</a:t>
            </a:r>
          </a:p>
        </p:txBody>
      </p:sp>
      <p:sp>
        <p:nvSpPr>
          <p:cNvPr id="51236" name="Номер слайда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fld id="{D5D96F0F-E488-4B5C-8EFC-B2F7FEF5BE38}" type="slidenum">
              <a:rPr lang="ru-RU" altLang="en-US" sz="1200">
                <a:latin typeface="Arial" panose="020B0604020202020204" pitchFamily="34" charset="0"/>
              </a:rPr>
              <a:pPr>
                <a:spcBef>
                  <a:spcPct val="0"/>
                </a:spcBef>
                <a:buClrTx/>
                <a:buSzTx/>
                <a:buFontTx/>
                <a:buNone/>
              </a:pPr>
              <a:t>5</a:t>
            </a:fld>
            <a:endParaRPr lang="ru-RU" altLang="en-US" sz="1200">
              <a:latin typeface="Arial" panose="020B0604020202020204" pitchFamily="34" charset="0"/>
            </a:endParaRPr>
          </a:p>
        </p:txBody>
      </p:sp>
    </p:spTree>
    <p:extLst>
      <p:ext uri="{BB962C8B-B14F-4D97-AF65-F5344CB8AC3E}">
        <p14:creationId xmlns:p14="http://schemas.microsoft.com/office/powerpoint/2010/main" val="207755153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2"/>
          <p:cNvSpPr>
            <a:spLocks noGrp="1" noChangeArrowheads="1"/>
          </p:cNvSpPr>
          <p:nvPr>
            <p:ph type="title"/>
          </p:nvPr>
        </p:nvSpPr>
        <p:spPr/>
        <p:txBody>
          <a:bodyPr/>
          <a:lstStyle/>
          <a:p>
            <a:pPr>
              <a:defRPr/>
            </a:pPr>
            <a:r>
              <a:rPr lang="en-US"/>
              <a:t>Overall Scheme</a:t>
            </a:r>
          </a:p>
        </p:txBody>
      </p:sp>
      <p:sp>
        <p:nvSpPr>
          <p:cNvPr id="29699" name="Slide Number Placeholder 5"/>
          <p:cNvSpPr>
            <a:spLocks noGrp="1"/>
          </p:cNvSpPr>
          <p:nvPr>
            <p:ph type="sldNum" sz="quarter" idx="11"/>
          </p:nvPr>
        </p:nvSpPr>
        <p:spPr>
          <a:xfrm>
            <a:off x="5010150" y="5543550"/>
            <a:ext cx="2171700" cy="3571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Garamond" panose="02020404030301010803" pitchFamily="18" charset="0"/>
              </a:defRPr>
            </a:lvl1pPr>
            <a:lvl2pPr marL="557213" indent="-214313">
              <a:spcBef>
                <a:spcPct val="20000"/>
              </a:spcBef>
              <a:buClr>
                <a:schemeClr val="accent2"/>
              </a:buClr>
              <a:buSzPct val="70000"/>
              <a:buFont typeface="Wingdings" panose="05000000000000000000" pitchFamily="2" charset="2"/>
              <a:buChar char="n"/>
              <a:defRPr sz="2100">
                <a:solidFill>
                  <a:schemeClr val="tx1"/>
                </a:solidFill>
                <a:latin typeface="Garamond" panose="02020404030301010803" pitchFamily="18" charset="0"/>
              </a:defRPr>
            </a:lvl2pPr>
            <a:lvl3pPr marL="857250" indent="-171450">
              <a:spcBef>
                <a:spcPct val="20000"/>
              </a:spcBef>
              <a:buClr>
                <a:schemeClr val="tx2"/>
              </a:buClr>
              <a:buSzPct val="70000"/>
              <a:buFont typeface="Wingdings" panose="05000000000000000000" pitchFamily="2" charset="2"/>
              <a:buChar char="n"/>
              <a:defRPr sz="1800">
                <a:solidFill>
                  <a:schemeClr val="tx1"/>
                </a:solidFill>
                <a:latin typeface="Garamond" panose="02020404030301010803" pitchFamily="18" charset="0"/>
              </a:defRPr>
            </a:lvl3pPr>
            <a:lvl4pPr marL="1200150" indent="-171450">
              <a:spcBef>
                <a:spcPct val="20000"/>
              </a:spcBef>
              <a:buClr>
                <a:schemeClr val="accent2"/>
              </a:buClr>
              <a:buSzPct val="70000"/>
              <a:buFont typeface="Wingdings" panose="05000000000000000000" pitchFamily="2" charset="2"/>
              <a:buChar char="n"/>
              <a:defRPr sz="1500">
                <a:solidFill>
                  <a:schemeClr val="tx1"/>
                </a:solidFill>
                <a:latin typeface="Garamond" panose="02020404030301010803" pitchFamily="18" charset="0"/>
              </a:defRPr>
            </a:lvl4pPr>
            <a:lvl5pPr marL="1543050" indent="-171450">
              <a:spcBef>
                <a:spcPct val="20000"/>
              </a:spcBef>
              <a:buClr>
                <a:schemeClr val="hlink"/>
              </a:buClr>
              <a:buSzPct val="70000"/>
              <a:buFont typeface="Wingdings" panose="05000000000000000000" pitchFamily="2" charset="2"/>
              <a:buChar char="n"/>
              <a:defRPr sz="1500">
                <a:solidFill>
                  <a:schemeClr val="tx1"/>
                </a:solidFill>
                <a:latin typeface="Garamond" panose="02020404030301010803" pitchFamily="18" charset="0"/>
              </a:defRPr>
            </a:lvl5pPr>
            <a:lvl6pPr marL="1885950" indent="-171450" eaLnBrk="0" fontAlgn="base" hangingPunct="0">
              <a:spcBef>
                <a:spcPct val="20000"/>
              </a:spcBef>
              <a:spcAft>
                <a:spcPct val="0"/>
              </a:spcAft>
              <a:buClr>
                <a:schemeClr val="hlink"/>
              </a:buClr>
              <a:buSzPct val="70000"/>
              <a:buFont typeface="Wingdings" panose="05000000000000000000" pitchFamily="2" charset="2"/>
              <a:buChar char="n"/>
              <a:defRPr sz="1500">
                <a:solidFill>
                  <a:schemeClr val="tx1"/>
                </a:solidFill>
                <a:latin typeface="Garamond" panose="02020404030301010803" pitchFamily="18" charset="0"/>
              </a:defRPr>
            </a:lvl6pPr>
            <a:lvl7pPr marL="2228850" indent="-171450" eaLnBrk="0" fontAlgn="base" hangingPunct="0">
              <a:spcBef>
                <a:spcPct val="20000"/>
              </a:spcBef>
              <a:spcAft>
                <a:spcPct val="0"/>
              </a:spcAft>
              <a:buClr>
                <a:schemeClr val="hlink"/>
              </a:buClr>
              <a:buSzPct val="70000"/>
              <a:buFont typeface="Wingdings" panose="05000000000000000000" pitchFamily="2" charset="2"/>
              <a:buChar char="n"/>
              <a:defRPr sz="1500">
                <a:solidFill>
                  <a:schemeClr val="tx1"/>
                </a:solidFill>
                <a:latin typeface="Garamond" panose="02020404030301010803" pitchFamily="18" charset="0"/>
              </a:defRPr>
            </a:lvl7pPr>
            <a:lvl8pPr marL="2571750" indent="-171450" eaLnBrk="0" fontAlgn="base" hangingPunct="0">
              <a:spcBef>
                <a:spcPct val="20000"/>
              </a:spcBef>
              <a:spcAft>
                <a:spcPct val="0"/>
              </a:spcAft>
              <a:buClr>
                <a:schemeClr val="hlink"/>
              </a:buClr>
              <a:buSzPct val="70000"/>
              <a:buFont typeface="Wingdings" panose="05000000000000000000" pitchFamily="2" charset="2"/>
              <a:buChar char="n"/>
              <a:defRPr sz="1500">
                <a:solidFill>
                  <a:schemeClr val="tx1"/>
                </a:solidFill>
                <a:latin typeface="Garamond" panose="02020404030301010803" pitchFamily="18" charset="0"/>
              </a:defRPr>
            </a:lvl8pPr>
            <a:lvl9pPr marL="2914650" indent="-171450" eaLnBrk="0" fontAlgn="base" hangingPunct="0">
              <a:spcBef>
                <a:spcPct val="20000"/>
              </a:spcBef>
              <a:spcAft>
                <a:spcPct val="0"/>
              </a:spcAft>
              <a:buClr>
                <a:schemeClr val="hlink"/>
              </a:buClr>
              <a:buSzPct val="70000"/>
              <a:buFont typeface="Wingdings" panose="05000000000000000000" pitchFamily="2" charset="2"/>
              <a:buChar char="n"/>
              <a:defRPr sz="1500">
                <a:solidFill>
                  <a:schemeClr val="tx1"/>
                </a:solidFill>
                <a:latin typeface="Garamond" panose="02020404030301010803" pitchFamily="18" charset="0"/>
              </a:defRPr>
            </a:lvl9pPr>
          </a:lstStyle>
          <a:p>
            <a:pPr algn="ctr" fontAlgn="base">
              <a:spcBef>
                <a:spcPct val="0"/>
              </a:spcBef>
              <a:spcAft>
                <a:spcPct val="0"/>
              </a:spcAft>
              <a:buClrTx/>
              <a:buSzTx/>
              <a:buFontTx/>
              <a:buNone/>
            </a:pPr>
            <a:fld id="{7F12E005-C9C6-4E1F-AC62-55DDC766655F}" type="slidenum">
              <a:rPr lang="en-US" altLang="en-US" sz="900">
                <a:latin typeface="Arial" panose="020B0604020202020204" pitchFamily="34" charset="0"/>
              </a:rPr>
              <a:pPr algn="ctr" fontAlgn="base">
                <a:spcBef>
                  <a:spcPct val="0"/>
                </a:spcBef>
                <a:spcAft>
                  <a:spcPct val="0"/>
                </a:spcAft>
                <a:buClrTx/>
                <a:buSzTx/>
                <a:buFontTx/>
                <a:buNone/>
              </a:pPr>
              <a:t>50</a:t>
            </a:fld>
            <a:endParaRPr lang="en-US" altLang="en-US" sz="900">
              <a:latin typeface="Arial" panose="020B0604020202020204" pitchFamily="34" charset="0"/>
            </a:endParaRPr>
          </a:p>
        </p:txBody>
      </p:sp>
      <p:sp>
        <p:nvSpPr>
          <p:cNvPr id="29700" name="Footer Placeholder 4"/>
          <p:cNvSpPr>
            <a:spLocks noGrp="1"/>
          </p:cNvSpPr>
          <p:nvPr>
            <p:ph type="ftr" sz="quarter" idx="12"/>
          </p:nvPr>
        </p:nvSpPr>
        <p:spPr>
          <a:xfrm>
            <a:off x="7581900" y="5543550"/>
            <a:ext cx="1600200" cy="3571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Garamond" panose="02020404030301010803" pitchFamily="18" charset="0"/>
              </a:defRPr>
            </a:lvl1pPr>
            <a:lvl2pPr marL="557213" indent="-214313">
              <a:spcBef>
                <a:spcPct val="20000"/>
              </a:spcBef>
              <a:buClr>
                <a:schemeClr val="accent2"/>
              </a:buClr>
              <a:buSzPct val="70000"/>
              <a:buFont typeface="Wingdings" panose="05000000000000000000" pitchFamily="2" charset="2"/>
              <a:buChar char="n"/>
              <a:defRPr sz="2100">
                <a:solidFill>
                  <a:schemeClr val="tx1"/>
                </a:solidFill>
                <a:latin typeface="Garamond" panose="02020404030301010803" pitchFamily="18" charset="0"/>
              </a:defRPr>
            </a:lvl2pPr>
            <a:lvl3pPr marL="857250" indent="-171450">
              <a:spcBef>
                <a:spcPct val="20000"/>
              </a:spcBef>
              <a:buClr>
                <a:schemeClr val="tx2"/>
              </a:buClr>
              <a:buSzPct val="70000"/>
              <a:buFont typeface="Wingdings" panose="05000000000000000000" pitchFamily="2" charset="2"/>
              <a:buChar char="n"/>
              <a:defRPr sz="1800">
                <a:solidFill>
                  <a:schemeClr val="tx1"/>
                </a:solidFill>
                <a:latin typeface="Garamond" panose="02020404030301010803" pitchFamily="18" charset="0"/>
              </a:defRPr>
            </a:lvl3pPr>
            <a:lvl4pPr marL="1200150" indent="-171450">
              <a:spcBef>
                <a:spcPct val="20000"/>
              </a:spcBef>
              <a:buClr>
                <a:schemeClr val="accent2"/>
              </a:buClr>
              <a:buSzPct val="70000"/>
              <a:buFont typeface="Wingdings" panose="05000000000000000000" pitchFamily="2" charset="2"/>
              <a:buChar char="n"/>
              <a:defRPr sz="1500">
                <a:solidFill>
                  <a:schemeClr val="tx1"/>
                </a:solidFill>
                <a:latin typeface="Garamond" panose="02020404030301010803" pitchFamily="18" charset="0"/>
              </a:defRPr>
            </a:lvl4pPr>
            <a:lvl5pPr marL="1543050" indent="-171450">
              <a:spcBef>
                <a:spcPct val="20000"/>
              </a:spcBef>
              <a:buClr>
                <a:schemeClr val="hlink"/>
              </a:buClr>
              <a:buSzPct val="70000"/>
              <a:buFont typeface="Wingdings" panose="05000000000000000000" pitchFamily="2" charset="2"/>
              <a:buChar char="n"/>
              <a:defRPr sz="1500">
                <a:solidFill>
                  <a:schemeClr val="tx1"/>
                </a:solidFill>
                <a:latin typeface="Garamond" panose="02020404030301010803" pitchFamily="18" charset="0"/>
              </a:defRPr>
            </a:lvl5pPr>
            <a:lvl6pPr marL="1885950" indent="-171450" eaLnBrk="0" fontAlgn="base" hangingPunct="0">
              <a:spcBef>
                <a:spcPct val="20000"/>
              </a:spcBef>
              <a:spcAft>
                <a:spcPct val="0"/>
              </a:spcAft>
              <a:buClr>
                <a:schemeClr val="hlink"/>
              </a:buClr>
              <a:buSzPct val="70000"/>
              <a:buFont typeface="Wingdings" panose="05000000000000000000" pitchFamily="2" charset="2"/>
              <a:buChar char="n"/>
              <a:defRPr sz="1500">
                <a:solidFill>
                  <a:schemeClr val="tx1"/>
                </a:solidFill>
                <a:latin typeface="Garamond" panose="02020404030301010803" pitchFamily="18" charset="0"/>
              </a:defRPr>
            </a:lvl6pPr>
            <a:lvl7pPr marL="2228850" indent="-171450" eaLnBrk="0" fontAlgn="base" hangingPunct="0">
              <a:spcBef>
                <a:spcPct val="20000"/>
              </a:spcBef>
              <a:spcAft>
                <a:spcPct val="0"/>
              </a:spcAft>
              <a:buClr>
                <a:schemeClr val="hlink"/>
              </a:buClr>
              <a:buSzPct val="70000"/>
              <a:buFont typeface="Wingdings" panose="05000000000000000000" pitchFamily="2" charset="2"/>
              <a:buChar char="n"/>
              <a:defRPr sz="1500">
                <a:solidFill>
                  <a:schemeClr val="tx1"/>
                </a:solidFill>
                <a:latin typeface="Garamond" panose="02020404030301010803" pitchFamily="18" charset="0"/>
              </a:defRPr>
            </a:lvl7pPr>
            <a:lvl8pPr marL="2571750" indent="-171450" eaLnBrk="0" fontAlgn="base" hangingPunct="0">
              <a:spcBef>
                <a:spcPct val="20000"/>
              </a:spcBef>
              <a:spcAft>
                <a:spcPct val="0"/>
              </a:spcAft>
              <a:buClr>
                <a:schemeClr val="hlink"/>
              </a:buClr>
              <a:buSzPct val="70000"/>
              <a:buFont typeface="Wingdings" panose="05000000000000000000" pitchFamily="2" charset="2"/>
              <a:buChar char="n"/>
              <a:defRPr sz="1500">
                <a:solidFill>
                  <a:schemeClr val="tx1"/>
                </a:solidFill>
                <a:latin typeface="Garamond" panose="02020404030301010803" pitchFamily="18" charset="0"/>
              </a:defRPr>
            </a:lvl8pPr>
            <a:lvl9pPr marL="2914650" indent="-171450" eaLnBrk="0" fontAlgn="base" hangingPunct="0">
              <a:spcBef>
                <a:spcPct val="20000"/>
              </a:spcBef>
              <a:spcAft>
                <a:spcPct val="0"/>
              </a:spcAft>
              <a:buClr>
                <a:schemeClr val="hlink"/>
              </a:buClr>
              <a:buSzPct val="70000"/>
              <a:buFont typeface="Wingdings" panose="05000000000000000000" pitchFamily="2" charset="2"/>
              <a:buChar char="n"/>
              <a:defRPr sz="1500">
                <a:solidFill>
                  <a:schemeClr val="tx1"/>
                </a:solidFill>
                <a:latin typeface="Garamond" panose="02020404030301010803" pitchFamily="18" charset="0"/>
              </a:defRPr>
            </a:lvl9pPr>
          </a:lstStyle>
          <a:p>
            <a:pPr algn="r" fontAlgn="base">
              <a:spcBef>
                <a:spcPct val="0"/>
              </a:spcBef>
              <a:spcAft>
                <a:spcPct val="0"/>
              </a:spcAft>
              <a:buClrTx/>
              <a:buSzTx/>
              <a:buFontTx/>
              <a:buNone/>
            </a:pPr>
            <a:r>
              <a:rPr lang="en-US" altLang="en-US" sz="900">
                <a:latin typeface="Arial" panose="020B0604020202020204" pitchFamily="34" charset="0"/>
              </a:rPr>
              <a:t>LIN3022 Natural Language Processing</a:t>
            </a:r>
            <a:endParaRPr lang="en-US" altLang="en-US" sz="1050">
              <a:latin typeface="Arial" panose="020B0604020202020204" pitchFamily="34" charset="0"/>
            </a:endParaRPr>
          </a:p>
        </p:txBody>
      </p:sp>
      <p:pic>
        <p:nvPicPr>
          <p:cNvPr id="29701" name="Picture 3" descr="3leveltracenew"/>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68379" y="1920479"/>
            <a:ext cx="3613547" cy="3380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0394143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31504" y="274638"/>
            <a:ext cx="8928992" cy="1143000"/>
          </a:xfrm>
        </p:spPr>
        <p:txBody>
          <a:bodyPr>
            <a:normAutofit fontScale="90000"/>
          </a:bodyPr>
          <a:lstStyle/>
          <a:p>
            <a:r>
              <a:rPr lang="ru-RU" sz="3600" dirty="0"/>
              <a:t>Разное -))) Деревья и морфология</a:t>
            </a:r>
            <a:br>
              <a:rPr lang="ru-RU" sz="3600" dirty="0"/>
            </a:br>
            <a:r>
              <a:rPr lang="ru-RU" sz="3600" dirty="0"/>
              <a:t>Префиксные деревья (</a:t>
            </a:r>
            <a:r>
              <a:rPr lang="en-US" sz="3600" dirty="0" err="1"/>
              <a:t>trie</a:t>
            </a:r>
            <a:r>
              <a:rPr lang="en-US" sz="3600" dirty="0"/>
              <a:t>)</a:t>
            </a:r>
          </a:p>
        </p:txBody>
      </p:sp>
      <p:pic>
        <p:nvPicPr>
          <p:cNvPr id="2050" name="Picture 2" descr="http://habrastorage.org/storage2/60e/fb3/cde/60efb3cde7c031270bd004704ea494f3.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113153" y="1916833"/>
            <a:ext cx="7965694" cy="4525963"/>
          </a:xfrm>
          <a:prstGeom prst="rect">
            <a:avLst/>
          </a:prstGeom>
          <a:noFill/>
          <a:extLst>
            <a:ext uri="{909E8E84-426E-40DD-AFC4-6F175D3DCCD1}">
              <a14:hiddenFill xmlns:a14="http://schemas.microsoft.com/office/drawing/2010/main">
                <a:solidFill>
                  <a:srgbClr val="FFFFFF"/>
                </a:solidFill>
              </a14:hiddenFill>
            </a:ext>
          </a:extLst>
        </p:spPr>
      </p:pic>
      <p:sp>
        <p:nvSpPr>
          <p:cNvPr id="4" name="Прямоугольник 3"/>
          <p:cNvSpPr/>
          <p:nvPr/>
        </p:nvSpPr>
        <p:spPr>
          <a:xfrm>
            <a:off x="2999656" y="6472515"/>
            <a:ext cx="3166316" cy="369332"/>
          </a:xfrm>
          <a:prstGeom prst="rect">
            <a:avLst/>
          </a:prstGeom>
        </p:spPr>
        <p:txBody>
          <a:bodyPr wrap="none">
            <a:spAutoFit/>
          </a:bodyPr>
          <a:lstStyle/>
          <a:p>
            <a:r>
              <a:rPr lang="en-US" dirty="0"/>
              <a:t>http://habrahabr.ru/post/190694/</a:t>
            </a:r>
          </a:p>
        </p:txBody>
      </p:sp>
    </p:spTree>
    <p:extLst>
      <p:ext uri="{BB962C8B-B14F-4D97-AF65-F5344CB8AC3E}">
        <p14:creationId xmlns:p14="http://schemas.microsoft.com/office/powerpoint/2010/main" val="161529189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31504" y="274638"/>
            <a:ext cx="8928992" cy="1143000"/>
          </a:xfrm>
        </p:spPr>
        <p:txBody>
          <a:bodyPr/>
          <a:lstStyle/>
          <a:p>
            <a:r>
              <a:rPr lang="ru-RU" sz="3600" dirty="0"/>
              <a:t>Разное -))) Деревья и морфология</a:t>
            </a:r>
            <a:endParaRPr lang="en-US" sz="3600" dirty="0"/>
          </a:p>
        </p:txBody>
      </p:sp>
      <p:sp>
        <p:nvSpPr>
          <p:cNvPr id="4" name="Прямоугольник 3"/>
          <p:cNvSpPr/>
          <p:nvPr/>
        </p:nvSpPr>
        <p:spPr>
          <a:xfrm>
            <a:off x="2999656" y="6472515"/>
            <a:ext cx="3166316" cy="369332"/>
          </a:xfrm>
          <a:prstGeom prst="rect">
            <a:avLst/>
          </a:prstGeom>
        </p:spPr>
        <p:txBody>
          <a:bodyPr wrap="none">
            <a:spAutoFit/>
          </a:bodyPr>
          <a:lstStyle/>
          <a:p>
            <a:r>
              <a:rPr lang="en-US" dirty="0"/>
              <a:t>http://habrahabr.ru/post/190694/</a:t>
            </a:r>
          </a:p>
        </p:txBody>
      </p:sp>
      <p:sp>
        <p:nvSpPr>
          <p:cNvPr id="3" name="Объект 2"/>
          <p:cNvSpPr>
            <a:spLocks noGrp="1"/>
          </p:cNvSpPr>
          <p:nvPr>
            <p:ph idx="1"/>
          </p:nvPr>
        </p:nvSpPr>
        <p:spPr/>
        <p:txBody>
          <a:bodyPr/>
          <a:lstStyle/>
          <a:p>
            <a:r>
              <a:rPr lang="ru-RU" dirty="0" smtClean="0"/>
              <a:t>М</a:t>
            </a:r>
          </a:p>
          <a:p>
            <a:endParaRPr lang="ru-RU" dirty="0"/>
          </a:p>
          <a:p>
            <a:endParaRPr lang="ru-RU" dirty="0" smtClean="0"/>
          </a:p>
          <a:p>
            <a:endParaRPr lang="ru-RU" dirty="0"/>
          </a:p>
          <a:p>
            <a:endParaRPr lang="ru-RU" dirty="0" smtClean="0"/>
          </a:p>
          <a:p>
            <a:endParaRPr lang="ru-RU" dirty="0"/>
          </a:p>
          <a:p>
            <a:r>
              <a:rPr lang="ru-RU" dirty="0" smtClean="0"/>
              <a:t>Минимизированный автомат</a:t>
            </a:r>
            <a:endParaRPr lang="en-US" dirty="0"/>
          </a:p>
        </p:txBody>
      </p:sp>
      <p:pic>
        <p:nvPicPr>
          <p:cNvPr id="34818" name="Picture 2" descr="http://habrastorage.org/storage2/f12/56a/ad6/f1256aad6c47f80c2c30d75e4026a6b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6344" y="1600200"/>
            <a:ext cx="7614470" cy="33409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759273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0" name="Прямая соединительная линия 59"/>
          <p:cNvCxnSpPr>
            <a:stCxn id="40149" idx="0"/>
          </p:cNvCxnSpPr>
          <p:nvPr/>
        </p:nvCxnSpPr>
        <p:spPr>
          <a:xfrm flipV="1">
            <a:off x="2720976" y="4103688"/>
            <a:ext cx="962025" cy="14859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Заголовок 2"/>
          <p:cNvSpPr>
            <a:spLocks noGrp="1"/>
          </p:cNvSpPr>
          <p:nvPr>
            <p:ph type="title"/>
          </p:nvPr>
        </p:nvSpPr>
        <p:spPr/>
        <p:txBody>
          <a:bodyPr/>
          <a:lstStyle/>
          <a:p>
            <a:pPr>
              <a:defRPr/>
            </a:pPr>
            <a:r>
              <a:rPr lang="ru-RU"/>
              <a:t>Учет особенностей задачи</a:t>
            </a:r>
          </a:p>
        </p:txBody>
      </p:sp>
      <p:graphicFrame>
        <p:nvGraphicFramePr>
          <p:cNvPr id="5" name="Объект 3"/>
          <p:cNvGraphicFramePr>
            <a:graphicFrameLocks noGrp="1"/>
          </p:cNvGraphicFramePr>
          <p:nvPr>
            <p:ph idx="1"/>
          </p:nvPr>
        </p:nvGraphicFramePr>
        <p:xfrm>
          <a:off x="1774825" y="2276476"/>
          <a:ext cx="2736848" cy="371475"/>
        </p:xfrm>
        <a:graphic>
          <a:graphicData uri="http://schemas.openxmlformats.org/drawingml/2006/table">
            <a:tbl>
              <a:tblPr firstRow="1" bandRow="1">
                <a:tableStyleId>{5C22544A-7EE6-4342-B048-85BDC9FD1C3A}</a:tableStyleId>
              </a:tblPr>
              <a:tblGrid>
                <a:gridCol w="342106">
                  <a:extLst>
                    <a:ext uri="{9D8B030D-6E8A-4147-A177-3AD203B41FA5}">
                      <a16:colId xmlns:a16="http://schemas.microsoft.com/office/drawing/2014/main" val="20000"/>
                    </a:ext>
                  </a:extLst>
                </a:gridCol>
                <a:gridCol w="342106">
                  <a:extLst>
                    <a:ext uri="{9D8B030D-6E8A-4147-A177-3AD203B41FA5}">
                      <a16:colId xmlns:a16="http://schemas.microsoft.com/office/drawing/2014/main" val="20001"/>
                    </a:ext>
                  </a:extLst>
                </a:gridCol>
                <a:gridCol w="342106">
                  <a:extLst>
                    <a:ext uri="{9D8B030D-6E8A-4147-A177-3AD203B41FA5}">
                      <a16:colId xmlns:a16="http://schemas.microsoft.com/office/drawing/2014/main" val="20002"/>
                    </a:ext>
                  </a:extLst>
                </a:gridCol>
                <a:gridCol w="342106">
                  <a:extLst>
                    <a:ext uri="{9D8B030D-6E8A-4147-A177-3AD203B41FA5}">
                      <a16:colId xmlns:a16="http://schemas.microsoft.com/office/drawing/2014/main" val="20003"/>
                    </a:ext>
                  </a:extLst>
                </a:gridCol>
                <a:gridCol w="342106">
                  <a:extLst>
                    <a:ext uri="{9D8B030D-6E8A-4147-A177-3AD203B41FA5}">
                      <a16:colId xmlns:a16="http://schemas.microsoft.com/office/drawing/2014/main" val="20004"/>
                    </a:ext>
                  </a:extLst>
                </a:gridCol>
                <a:gridCol w="342106">
                  <a:extLst>
                    <a:ext uri="{9D8B030D-6E8A-4147-A177-3AD203B41FA5}">
                      <a16:colId xmlns:a16="http://schemas.microsoft.com/office/drawing/2014/main" val="20005"/>
                    </a:ext>
                  </a:extLst>
                </a:gridCol>
                <a:gridCol w="342106">
                  <a:extLst>
                    <a:ext uri="{9D8B030D-6E8A-4147-A177-3AD203B41FA5}">
                      <a16:colId xmlns:a16="http://schemas.microsoft.com/office/drawing/2014/main" val="20006"/>
                    </a:ext>
                  </a:extLst>
                </a:gridCol>
                <a:gridCol w="342106">
                  <a:extLst>
                    <a:ext uri="{9D8B030D-6E8A-4147-A177-3AD203B41FA5}">
                      <a16:colId xmlns:a16="http://schemas.microsoft.com/office/drawing/2014/main" val="20007"/>
                    </a:ext>
                  </a:extLst>
                </a:gridCol>
              </a:tblGrid>
              <a:tr h="371475">
                <a:tc>
                  <a:txBody>
                    <a:bodyPr/>
                    <a:lstStyle/>
                    <a:p>
                      <a:r>
                        <a:rPr lang="ru-RU" sz="1800" dirty="0" smtClean="0"/>
                        <a:t>А</a:t>
                      </a:r>
                      <a:endParaRPr lang="ru-RU" sz="1800" dirty="0"/>
                    </a:p>
                  </a:txBody>
                  <a:tcPr marL="91458" marR="91458" marT="45798" marB="45798"/>
                </a:tc>
                <a:tc>
                  <a:txBody>
                    <a:bodyPr/>
                    <a:lstStyle/>
                    <a:p>
                      <a:r>
                        <a:rPr lang="ru-RU" sz="1800" dirty="0" smtClean="0"/>
                        <a:t>Б</a:t>
                      </a:r>
                      <a:endParaRPr lang="ru-RU" sz="1800" dirty="0"/>
                    </a:p>
                  </a:txBody>
                  <a:tcPr marL="91458" marR="91458" marT="45798" marB="45798"/>
                </a:tc>
                <a:tc>
                  <a:txBody>
                    <a:bodyPr/>
                    <a:lstStyle/>
                    <a:p>
                      <a:r>
                        <a:rPr lang="ru-RU" sz="1800" dirty="0" smtClean="0"/>
                        <a:t>…</a:t>
                      </a:r>
                      <a:endParaRPr lang="ru-RU" sz="1800" dirty="0"/>
                    </a:p>
                  </a:txBody>
                  <a:tcPr marL="91458" marR="91458" marT="45798" marB="45798"/>
                </a:tc>
                <a:tc>
                  <a:txBody>
                    <a:bodyPr/>
                    <a:lstStyle/>
                    <a:p>
                      <a:r>
                        <a:rPr lang="ru-RU" sz="1800" dirty="0" smtClean="0"/>
                        <a:t>Д</a:t>
                      </a:r>
                      <a:endParaRPr lang="ru-RU" sz="1800" dirty="0"/>
                    </a:p>
                  </a:txBody>
                  <a:tcPr marL="91458" marR="91458" marT="45798" marB="45798"/>
                </a:tc>
                <a:tc>
                  <a:txBody>
                    <a:bodyPr/>
                    <a:lstStyle/>
                    <a:p>
                      <a:r>
                        <a:rPr lang="ru-RU" sz="1800" dirty="0" smtClean="0"/>
                        <a:t>…</a:t>
                      </a:r>
                      <a:endParaRPr lang="ru-RU" sz="1800" dirty="0"/>
                    </a:p>
                  </a:txBody>
                  <a:tcPr marL="91458" marR="91458" marT="45798" marB="45798"/>
                </a:tc>
                <a:tc>
                  <a:txBody>
                    <a:bodyPr/>
                    <a:lstStyle/>
                    <a:p>
                      <a:r>
                        <a:rPr lang="ru-RU" sz="1800" dirty="0" smtClean="0"/>
                        <a:t>Э</a:t>
                      </a:r>
                      <a:endParaRPr lang="ru-RU" sz="1800" dirty="0"/>
                    </a:p>
                  </a:txBody>
                  <a:tcPr marL="91458" marR="91458" marT="45798" marB="45798"/>
                </a:tc>
                <a:tc>
                  <a:txBody>
                    <a:bodyPr/>
                    <a:lstStyle/>
                    <a:p>
                      <a:r>
                        <a:rPr lang="ru-RU" sz="1800" dirty="0" smtClean="0"/>
                        <a:t>Ю</a:t>
                      </a:r>
                      <a:endParaRPr lang="ru-RU" sz="1800" dirty="0"/>
                    </a:p>
                  </a:txBody>
                  <a:tcPr marL="91458" marR="91458" marT="45798" marB="45798"/>
                </a:tc>
                <a:tc>
                  <a:txBody>
                    <a:bodyPr/>
                    <a:lstStyle/>
                    <a:p>
                      <a:r>
                        <a:rPr lang="ru-RU" sz="1800" dirty="0" smtClean="0"/>
                        <a:t>Я</a:t>
                      </a:r>
                      <a:endParaRPr lang="ru-RU" sz="1800" dirty="0"/>
                    </a:p>
                  </a:txBody>
                  <a:tcPr marL="91458" marR="91458" marT="45798" marB="45798"/>
                </a:tc>
                <a:extLst>
                  <a:ext uri="{0D108BD9-81ED-4DB2-BD59-A6C34878D82A}">
                    <a16:rowId xmlns:a16="http://schemas.microsoft.com/office/drawing/2014/main" val="10000"/>
                  </a:ext>
                </a:extLst>
              </a:tr>
            </a:tbl>
          </a:graphicData>
        </a:graphic>
      </p:graphicFrame>
      <p:graphicFrame>
        <p:nvGraphicFramePr>
          <p:cNvPr id="6" name="Объект 3"/>
          <p:cNvGraphicFramePr>
            <a:graphicFrameLocks noGrp="1"/>
          </p:cNvGraphicFramePr>
          <p:nvPr>
            <p:ph idx="1"/>
          </p:nvPr>
        </p:nvGraphicFramePr>
        <p:xfrm>
          <a:off x="4727575" y="2276476"/>
          <a:ext cx="2736848" cy="371475"/>
        </p:xfrm>
        <a:graphic>
          <a:graphicData uri="http://schemas.openxmlformats.org/drawingml/2006/table">
            <a:tbl>
              <a:tblPr firstRow="1" bandRow="1">
                <a:tableStyleId>{5C22544A-7EE6-4342-B048-85BDC9FD1C3A}</a:tableStyleId>
              </a:tblPr>
              <a:tblGrid>
                <a:gridCol w="342106">
                  <a:extLst>
                    <a:ext uri="{9D8B030D-6E8A-4147-A177-3AD203B41FA5}">
                      <a16:colId xmlns:a16="http://schemas.microsoft.com/office/drawing/2014/main" val="20000"/>
                    </a:ext>
                  </a:extLst>
                </a:gridCol>
                <a:gridCol w="342106">
                  <a:extLst>
                    <a:ext uri="{9D8B030D-6E8A-4147-A177-3AD203B41FA5}">
                      <a16:colId xmlns:a16="http://schemas.microsoft.com/office/drawing/2014/main" val="20001"/>
                    </a:ext>
                  </a:extLst>
                </a:gridCol>
                <a:gridCol w="342106">
                  <a:extLst>
                    <a:ext uri="{9D8B030D-6E8A-4147-A177-3AD203B41FA5}">
                      <a16:colId xmlns:a16="http://schemas.microsoft.com/office/drawing/2014/main" val="20002"/>
                    </a:ext>
                  </a:extLst>
                </a:gridCol>
                <a:gridCol w="342106">
                  <a:extLst>
                    <a:ext uri="{9D8B030D-6E8A-4147-A177-3AD203B41FA5}">
                      <a16:colId xmlns:a16="http://schemas.microsoft.com/office/drawing/2014/main" val="20003"/>
                    </a:ext>
                  </a:extLst>
                </a:gridCol>
                <a:gridCol w="342106">
                  <a:extLst>
                    <a:ext uri="{9D8B030D-6E8A-4147-A177-3AD203B41FA5}">
                      <a16:colId xmlns:a16="http://schemas.microsoft.com/office/drawing/2014/main" val="20004"/>
                    </a:ext>
                  </a:extLst>
                </a:gridCol>
                <a:gridCol w="342106">
                  <a:extLst>
                    <a:ext uri="{9D8B030D-6E8A-4147-A177-3AD203B41FA5}">
                      <a16:colId xmlns:a16="http://schemas.microsoft.com/office/drawing/2014/main" val="20005"/>
                    </a:ext>
                  </a:extLst>
                </a:gridCol>
                <a:gridCol w="342106">
                  <a:extLst>
                    <a:ext uri="{9D8B030D-6E8A-4147-A177-3AD203B41FA5}">
                      <a16:colId xmlns:a16="http://schemas.microsoft.com/office/drawing/2014/main" val="20006"/>
                    </a:ext>
                  </a:extLst>
                </a:gridCol>
                <a:gridCol w="342106">
                  <a:extLst>
                    <a:ext uri="{9D8B030D-6E8A-4147-A177-3AD203B41FA5}">
                      <a16:colId xmlns:a16="http://schemas.microsoft.com/office/drawing/2014/main" val="20007"/>
                    </a:ext>
                  </a:extLst>
                </a:gridCol>
              </a:tblGrid>
              <a:tr h="371475">
                <a:tc>
                  <a:txBody>
                    <a:bodyPr/>
                    <a:lstStyle/>
                    <a:p>
                      <a:r>
                        <a:rPr lang="ru-RU" sz="1800" dirty="0" smtClean="0"/>
                        <a:t>А</a:t>
                      </a:r>
                      <a:endParaRPr lang="ru-RU" sz="1800" dirty="0"/>
                    </a:p>
                  </a:txBody>
                  <a:tcPr marL="91458" marR="91458" marT="45798" marB="45798"/>
                </a:tc>
                <a:tc>
                  <a:txBody>
                    <a:bodyPr/>
                    <a:lstStyle/>
                    <a:p>
                      <a:r>
                        <a:rPr lang="ru-RU" sz="1800" dirty="0" smtClean="0"/>
                        <a:t>Б</a:t>
                      </a:r>
                      <a:endParaRPr lang="ru-RU" sz="1800" dirty="0"/>
                    </a:p>
                  </a:txBody>
                  <a:tcPr marL="91458" marR="91458" marT="45798" marB="45798"/>
                </a:tc>
                <a:tc>
                  <a:txBody>
                    <a:bodyPr/>
                    <a:lstStyle/>
                    <a:p>
                      <a:r>
                        <a:rPr lang="ru-RU" sz="1800" dirty="0" smtClean="0"/>
                        <a:t>…</a:t>
                      </a:r>
                      <a:endParaRPr lang="ru-RU" sz="1800" dirty="0"/>
                    </a:p>
                  </a:txBody>
                  <a:tcPr marL="91458" marR="91458" marT="45798" marB="45798"/>
                </a:tc>
                <a:tc>
                  <a:txBody>
                    <a:bodyPr/>
                    <a:lstStyle/>
                    <a:p>
                      <a:r>
                        <a:rPr lang="ru-RU" sz="1800" dirty="0" smtClean="0"/>
                        <a:t>Д</a:t>
                      </a:r>
                      <a:endParaRPr lang="ru-RU" sz="1800" dirty="0"/>
                    </a:p>
                  </a:txBody>
                  <a:tcPr marL="91458" marR="91458" marT="45798" marB="45798"/>
                </a:tc>
                <a:tc>
                  <a:txBody>
                    <a:bodyPr/>
                    <a:lstStyle/>
                    <a:p>
                      <a:r>
                        <a:rPr lang="ru-RU" sz="1800" dirty="0" smtClean="0"/>
                        <a:t>…</a:t>
                      </a:r>
                      <a:endParaRPr lang="ru-RU" sz="1800" dirty="0"/>
                    </a:p>
                  </a:txBody>
                  <a:tcPr marL="91458" marR="91458" marT="45798" marB="45798"/>
                </a:tc>
                <a:tc>
                  <a:txBody>
                    <a:bodyPr/>
                    <a:lstStyle/>
                    <a:p>
                      <a:r>
                        <a:rPr lang="ru-RU" sz="1800" dirty="0" smtClean="0"/>
                        <a:t>Э</a:t>
                      </a:r>
                      <a:endParaRPr lang="ru-RU" sz="1800" dirty="0"/>
                    </a:p>
                  </a:txBody>
                  <a:tcPr marL="91458" marR="91458" marT="45798" marB="45798"/>
                </a:tc>
                <a:tc>
                  <a:txBody>
                    <a:bodyPr/>
                    <a:lstStyle/>
                    <a:p>
                      <a:r>
                        <a:rPr lang="ru-RU" sz="1800" dirty="0" smtClean="0"/>
                        <a:t>Ю</a:t>
                      </a:r>
                      <a:endParaRPr lang="ru-RU" sz="1800" dirty="0"/>
                    </a:p>
                  </a:txBody>
                  <a:tcPr marL="91458" marR="91458" marT="45798" marB="45798"/>
                </a:tc>
                <a:tc>
                  <a:txBody>
                    <a:bodyPr/>
                    <a:lstStyle/>
                    <a:p>
                      <a:r>
                        <a:rPr lang="ru-RU" sz="1800" dirty="0" smtClean="0"/>
                        <a:t>Я</a:t>
                      </a:r>
                      <a:endParaRPr lang="ru-RU" sz="1800" dirty="0"/>
                    </a:p>
                  </a:txBody>
                  <a:tcPr marL="91458" marR="91458" marT="45798" marB="45798"/>
                </a:tc>
                <a:extLst>
                  <a:ext uri="{0D108BD9-81ED-4DB2-BD59-A6C34878D82A}">
                    <a16:rowId xmlns:a16="http://schemas.microsoft.com/office/drawing/2014/main" val="10000"/>
                  </a:ext>
                </a:extLst>
              </a:tr>
            </a:tbl>
          </a:graphicData>
        </a:graphic>
      </p:graphicFrame>
      <p:graphicFrame>
        <p:nvGraphicFramePr>
          <p:cNvPr id="7" name="Объект 3"/>
          <p:cNvGraphicFramePr>
            <a:graphicFrameLocks noGrp="1"/>
          </p:cNvGraphicFramePr>
          <p:nvPr>
            <p:ph idx="1"/>
          </p:nvPr>
        </p:nvGraphicFramePr>
        <p:xfrm>
          <a:off x="7680325" y="2276476"/>
          <a:ext cx="2736848" cy="371475"/>
        </p:xfrm>
        <a:graphic>
          <a:graphicData uri="http://schemas.openxmlformats.org/drawingml/2006/table">
            <a:tbl>
              <a:tblPr firstRow="1" bandRow="1">
                <a:tableStyleId>{5C22544A-7EE6-4342-B048-85BDC9FD1C3A}</a:tableStyleId>
              </a:tblPr>
              <a:tblGrid>
                <a:gridCol w="342106">
                  <a:extLst>
                    <a:ext uri="{9D8B030D-6E8A-4147-A177-3AD203B41FA5}">
                      <a16:colId xmlns:a16="http://schemas.microsoft.com/office/drawing/2014/main" val="20000"/>
                    </a:ext>
                  </a:extLst>
                </a:gridCol>
                <a:gridCol w="342106">
                  <a:extLst>
                    <a:ext uri="{9D8B030D-6E8A-4147-A177-3AD203B41FA5}">
                      <a16:colId xmlns:a16="http://schemas.microsoft.com/office/drawing/2014/main" val="20001"/>
                    </a:ext>
                  </a:extLst>
                </a:gridCol>
                <a:gridCol w="342106">
                  <a:extLst>
                    <a:ext uri="{9D8B030D-6E8A-4147-A177-3AD203B41FA5}">
                      <a16:colId xmlns:a16="http://schemas.microsoft.com/office/drawing/2014/main" val="20002"/>
                    </a:ext>
                  </a:extLst>
                </a:gridCol>
                <a:gridCol w="342106">
                  <a:extLst>
                    <a:ext uri="{9D8B030D-6E8A-4147-A177-3AD203B41FA5}">
                      <a16:colId xmlns:a16="http://schemas.microsoft.com/office/drawing/2014/main" val="20003"/>
                    </a:ext>
                  </a:extLst>
                </a:gridCol>
                <a:gridCol w="342106">
                  <a:extLst>
                    <a:ext uri="{9D8B030D-6E8A-4147-A177-3AD203B41FA5}">
                      <a16:colId xmlns:a16="http://schemas.microsoft.com/office/drawing/2014/main" val="20004"/>
                    </a:ext>
                  </a:extLst>
                </a:gridCol>
                <a:gridCol w="342106">
                  <a:extLst>
                    <a:ext uri="{9D8B030D-6E8A-4147-A177-3AD203B41FA5}">
                      <a16:colId xmlns:a16="http://schemas.microsoft.com/office/drawing/2014/main" val="20005"/>
                    </a:ext>
                  </a:extLst>
                </a:gridCol>
                <a:gridCol w="342106">
                  <a:extLst>
                    <a:ext uri="{9D8B030D-6E8A-4147-A177-3AD203B41FA5}">
                      <a16:colId xmlns:a16="http://schemas.microsoft.com/office/drawing/2014/main" val="20006"/>
                    </a:ext>
                  </a:extLst>
                </a:gridCol>
                <a:gridCol w="342106">
                  <a:extLst>
                    <a:ext uri="{9D8B030D-6E8A-4147-A177-3AD203B41FA5}">
                      <a16:colId xmlns:a16="http://schemas.microsoft.com/office/drawing/2014/main" val="20007"/>
                    </a:ext>
                  </a:extLst>
                </a:gridCol>
              </a:tblGrid>
              <a:tr h="371475">
                <a:tc>
                  <a:txBody>
                    <a:bodyPr/>
                    <a:lstStyle/>
                    <a:p>
                      <a:r>
                        <a:rPr lang="ru-RU" sz="1800" dirty="0" smtClean="0"/>
                        <a:t>А</a:t>
                      </a:r>
                      <a:endParaRPr lang="ru-RU" sz="1800" dirty="0"/>
                    </a:p>
                  </a:txBody>
                  <a:tcPr marL="91458" marR="91458" marT="45798" marB="45798"/>
                </a:tc>
                <a:tc>
                  <a:txBody>
                    <a:bodyPr/>
                    <a:lstStyle/>
                    <a:p>
                      <a:r>
                        <a:rPr lang="ru-RU" sz="1800" dirty="0" smtClean="0"/>
                        <a:t>Б</a:t>
                      </a:r>
                      <a:endParaRPr lang="ru-RU" sz="1800" dirty="0"/>
                    </a:p>
                  </a:txBody>
                  <a:tcPr marL="91458" marR="91458" marT="45798" marB="45798"/>
                </a:tc>
                <a:tc>
                  <a:txBody>
                    <a:bodyPr/>
                    <a:lstStyle/>
                    <a:p>
                      <a:r>
                        <a:rPr lang="ru-RU" sz="1800" dirty="0" smtClean="0"/>
                        <a:t>…</a:t>
                      </a:r>
                      <a:endParaRPr lang="ru-RU" sz="1800" dirty="0"/>
                    </a:p>
                  </a:txBody>
                  <a:tcPr marL="91458" marR="91458" marT="45798" marB="45798"/>
                </a:tc>
                <a:tc>
                  <a:txBody>
                    <a:bodyPr/>
                    <a:lstStyle/>
                    <a:p>
                      <a:r>
                        <a:rPr lang="ru-RU" sz="1800" dirty="0" smtClean="0"/>
                        <a:t>Д</a:t>
                      </a:r>
                      <a:endParaRPr lang="ru-RU" sz="1800" dirty="0"/>
                    </a:p>
                  </a:txBody>
                  <a:tcPr marL="91458" marR="91458" marT="45798" marB="45798"/>
                </a:tc>
                <a:tc>
                  <a:txBody>
                    <a:bodyPr/>
                    <a:lstStyle/>
                    <a:p>
                      <a:r>
                        <a:rPr lang="ru-RU" sz="1800" dirty="0" smtClean="0"/>
                        <a:t>…</a:t>
                      </a:r>
                      <a:endParaRPr lang="ru-RU" sz="1800" dirty="0"/>
                    </a:p>
                  </a:txBody>
                  <a:tcPr marL="91458" marR="91458" marT="45798" marB="45798"/>
                </a:tc>
                <a:tc>
                  <a:txBody>
                    <a:bodyPr/>
                    <a:lstStyle/>
                    <a:p>
                      <a:r>
                        <a:rPr lang="ru-RU" sz="1800" dirty="0" smtClean="0"/>
                        <a:t>Э</a:t>
                      </a:r>
                      <a:endParaRPr lang="ru-RU" sz="1800" dirty="0"/>
                    </a:p>
                  </a:txBody>
                  <a:tcPr marL="91458" marR="91458" marT="45798" marB="45798"/>
                </a:tc>
                <a:tc>
                  <a:txBody>
                    <a:bodyPr/>
                    <a:lstStyle/>
                    <a:p>
                      <a:r>
                        <a:rPr lang="ru-RU" sz="1800" dirty="0" smtClean="0"/>
                        <a:t>Ю</a:t>
                      </a:r>
                      <a:endParaRPr lang="ru-RU" sz="1800" dirty="0"/>
                    </a:p>
                  </a:txBody>
                  <a:tcPr marL="91458" marR="91458" marT="45798" marB="45798"/>
                </a:tc>
                <a:tc>
                  <a:txBody>
                    <a:bodyPr/>
                    <a:lstStyle/>
                    <a:p>
                      <a:r>
                        <a:rPr lang="ru-RU" sz="1800" dirty="0" smtClean="0"/>
                        <a:t>Я</a:t>
                      </a:r>
                      <a:endParaRPr lang="ru-RU" sz="1800" dirty="0"/>
                    </a:p>
                  </a:txBody>
                  <a:tcPr marL="91458" marR="91458" marT="45798" marB="45798"/>
                </a:tc>
                <a:extLst>
                  <a:ext uri="{0D108BD9-81ED-4DB2-BD59-A6C34878D82A}">
                    <a16:rowId xmlns:a16="http://schemas.microsoft.com/office/drawing/2014/main" val="10000"/>
                  </a:ext>
                </a:extLst>
              </a:tr>
            </a:tbl>
          </a:graphicData>
        </a:graphic>
      </p:graphicFrame>
      <p:cxnSp>
        <p:nvCxnSpPr>
          <p:cNvPr id="8" name="Прямая со стрелкой 7"/>
          <p:cNvCxnSpPr>
            <a:endCxn id="5" idx="0"/>
          </p:cNvCxnSpPr>
          <p:nvPr/>
        </p:nvCxnSpPr>
        <p:spPr>
          <a:xfrm flipH="1">
            <a:off x="3143250" y="1916113"/>
            <a:ext cx="1368427" cy="36036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Прямая со стрелкой 10"/>
          <p:cNvCxnSpPr>
            <a:endCxn id="7" idx="0"/>
          </p:cNvCxnSpPr>
          <p:nvPr/>
        </p:nvCxnSpPr>
        <p:spPr>
          <a:xfrm>
            <a:off x="6959601" y="1916113"/>
            <a:ext cx="2089149" cy="36036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Прямая со стрелкой 11"/>
          <p:cNvCxnSpPr>
            <a:endCxn id="6" idx="0"/>
          </p:cNvCxnSpPr>
          <p:nvPr/>
        </p:nvCxnSpPr>
        <p:spPr>
          <a:xfrm>
            <a:off x="5664201" y="1916113"/>
            <a:ext cx="431799" cy="36036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7" name="Объект 3"/>
          <p:cNvGraphicFramePr>
            <a:graphicFrameLocks/>
          </p:cNvGraphicFramePr>
          <p:nvPr/>
        </p:nvGraphicFramePr>
        <p:xfrm>
          <a:off x="1774825" y="2997200"/>
          <a:ext cx="2736848" cy="369888"/>
        </p:xfrm>
        <a:graphic>
          <a:graphicData uri="http://schemas.openxmlformats.org/drawingml/2006/table">
            <a:tbl>
              <a:tblPr firstRow="1" bandRow="1">
                <a:tableStyleId>{5C22544A-7EE6-4342-B048-85BDC9FD1C3A}</a:tableStyleId>
              </a:tblPr>
              <a:tblGrid>
                <a:gridCol w="342106">
                  <a:extLst>
                    <a:ext uri="{9D8B030D-6E8A-4147-A177-3AD203B41FA5}">
                      <a16:colId xmlns:a16="http://schemas.microsoft.com/office/drawing/2014/main" val="20000"/>
                    </a:ext>
                  </a:extLst>
                </a:gridCol>
                <a:gridCol w="342106">
                  <a:extLst>
                    <a:ext uri="{9D8B030D-6E8A-4147-A177-3AD203B41FA5}">
                      <a16:colId xmlns:a16="http://schemas.microsoft.com/office/drawing/2014/main" val="20001"/>
                    </a:ext>
                  </a:extLst>
                </a:gridCol>
                <a:gridCol w="342106">
                  <a:extLst>
                    <a:ext uri="{9D8B030D-6E8A-4147-A177-3AD203B41FA5}">
                      <a16:colId xmlns:a16="http://schemas.microsoft.com/office/drawing/2014/main" val="20002"/>
                    </a:ext>
                  </a:extLst>
                </a:gridCol>
                <a:gridCol w="342106">
                  <a:extLst>
                    <a:ext uri="{9D8B030D-6E8A-4147-A177-3AD203B41FA5}">
                      <a16:colId xmlns:a16="http://schemas.microsoft.com/office/drawing/2014/main" val="20003"/>
                    </a:ext>
                  </a:extLst>
                </a:gridCol>
                <a:gridCol w="342106">
                  <a:extLst>
                    <a:ext uri="{9D8B030D-6E8A-4147-A177-3AD203B41FA5}">
                      <a16:colId xmlns:a16="http://schemas.microsoft.com/office/drawing/2014/main" val="20004"/>
                    </a:ext>
                  </a:extLst>
                </a:gridCol>
                <a:gridCol w="342106">
                  <a:extLst>
                    <a:ext uri="{9D8B030D-6E8A-4147-A177-3AD203B41FA5}">
                      <a16:colId xmlns:a16="http://schemas.microsoft.com/office/drawing/2014/main" val="20005"/>
                    </a:ext>
                  </a:extLst>
                </a:gridCol>
                <a:gridCol w="342106">
                  <a:extLst>
                    <a:ext uri="{9D8B030D-6E8A-4147-A177-3AD203B41FA5}">
                      <a16:colId xmlns:a16="http://schemas.microsoft.com/office/drawing/2014/main" val="20006"/>
                    </a:ext>
                  </a:extLst>
                </a:gridCol>
                <a:gridCol w="342106">
                  <a:extLst>
                    <a:ext uri="{9D8B030D-6E8A-4147-A177-3AD203B41FA5}">
                      <a16:colId xmlns:a16="http://schemas.microsoft.com/office/drawing/2014/main" val="20007"/>
                    </a:ext>
                  </a:extLst>
                </a:gridCol>
              </a:tblGrid>
              <a:tr h="369888">
                <a:tc>
                  <a:txBody>
                    <a:bodyPr/>
                    <a:lstStyle/>
                    <a:p>
                      <a:r>
                        <a:rPr lang="ru-RU" sz="1800" dirty="0" smtClean="0"/>
                        <a:t>А</a:t>
                      </a:r>
                      <a:endParaRPr lang="ru-RU" sz="1800" dirty="0"/>
                    </a:p>
                  </a:txBody>
                  <a:tcPr marL="91458" marR="91458" marT="45603" marB="45603"/>
                </a:tc>
                <a:tc>
                  <a:txBody>
                    <a:bodyPr/>
                    <a:lstStyle/>
                    <a:p>
                      <a:r>
                        <a:rPr lang="ru-RU" sz="1800" dirty="0" smtClean="0"/>
                        <a:t>Б</a:t>
                      </a:r>
                      <a:endParaRPr lang="ru-RU" sz="1800" dirty="0"/>
                    </a:p>
                  </a:txBody>
                  <a:tcPr marL="91458" marR="91458" marT="45603" marB="45603"/>
                </a:tc>
                <a:tc>
                  <a:txBody>
                    <a:bodyPr/>
                    <a:lstStyle/>
                    <a:p>
                      <a:r>
                        <a:rPr lang="ru-RU" sz="1800" dirty="0" smtClean="0"/>
                        <a:t>…</a:t>
                      </a:r>
                      <a:endParaRPr lang="ru-RU" sz="1800" dirty="0"/>
                    </a:p>
                  </a:txBody>
                  <a:tcPr marL="91458" marR="91458" marT="45603" marB="45603"/>
                </a:tc>
                <a:tc>
                  <a:txBody>
                    <a:bodyPr/>
                    <a:lstStyle/>
                    <a:p>
                      <a:r>
                        <a:rPr lang="ru-RU" sz="1800" dirty="0" smtClean="0"/>
                        <a:t>М</a:t>
                      </a:r>
                      <a:endParaRPr lang="ru-RU" sz="1800" dirty="0"/>
                    </a:p>
                  </a:txBody>
                  <a:tcPr marL="91458" marR="91458" marT="45603" marB="45603"/>
                </a:tc>
                <a:tc>
                  <a:txBody>
                    <a:bodyPr/>
                    <a:lstStyle/>
                    <a:p>
                      <a:r>
                        <a:rPr lang="ru-RU" sz="1800" dirty="0" smtClean="0"/>
                        <a:t>…</a:t>
                      </a:r>
                      <a:endParaRPr lang="ru-RU" sz="1800" dirty="0"/>
                    </a:p>
                  </a:txBody>
                  <a:tcPr marL="91458" marR="91458" marT="45603" marB="45603"/>
                </a:tc>
                <a:tc>
                  <a:txBody>
                    <a:bodyPr/>
                    <a:lstStyle/>
                    <a:p>
                      <a:r>
                        <a:rPr lang="ru-RU" sz="1800" dirty="0" smtClean="0"/>
                        <a:t>Э</a:t>
                      </a:r>
                      <a:endParaRPr lang="ru-RU" sz="1800" dirty="0"/>
                    </a:p>
                  </a:txBody>
                  <a:tcPr marL="91458" marR="91458" marT="45603" marB="45603"/>
                </a:tc>
                <a:tc>
                  <a:txBody>
                    <a:bodyPr/>
                    <a:lstStyle/>
                    <a:p>
                      <a:r>
                        <a:rPr lang="ru-RU" sz="1800" dirty="0" smtClean="0"/>
                        <a:t>Ю</a:t>
                      </a:r>
                      <a:endParaRPr lang="ru-RU" sz="1800" dirty="0"/>
                    </a:p>
                  </a:txBody>
                  <a:tcPr marL="91458" marR="91458" marT="45603" marB="45603"/>
                </a:tc>
                <a:tc>
                  <a:txBody>
                    <a:bodyPr/>
                    <a:lstStyle/>
                    <a:p>
                      <a:r>
                        <a:rPr lang="ru-RU" sz="1800" dirty="0" smtClean="0"/>
                        <a:t>Я</a:t>
                      </a:r>
                      <a:endParaRPr lang="ru-RU" sz="1800" dirty="0"/>
                    </a:p>
                  </a:txBody>
                  <a:tcPr marL="91458" marR="91458" marT="45603" marB="45603"/>
                </a:tc>
                <a:extLst>
                  <a:ext uri="{0D108BD9-81ED-4DB2-BD59-A6C34878D82A}">
                    <a16:rowId xmlns:a16="http://schemas.microsoft.com/office/drawing/2014/main" val="10000"/>
                  </a:ext>
                </a:extLst>
              </a:tr>
            </a:tbl>
          </a:graphicData>
        </a:graphic>
      </p:graphicFrame>
      <p:graphicFrame>
        <p:nvGraphicFramePr>
          <p:cNvPr id="18" name="Объект 3"/>
          <p:cNvGraphicFramePr>
            <a:graphicFrameLocks/>
          </p:cNvGraphicFramePr>
          <p:nvPr/>
        </p:nvGraphicFramePr>
        <p:xfrm>
          <a:off x="4727575" y="2997200"/>
          <a:ext cx="2736848" cy="369888"/>
        </p:xfrm>
        <a:graphic>
          <a:graphicData uri="http://schemas.openxmlformats.org/drawingml/2006/table">
            <a:tbl>
              <a:tblPr firstRow="1" bandRow="1">
                <a:tableStyleId>{5C22544A-7EE6-4342-B048-85BDC9FD1C3A}</a:tableStyleId>
              </a:tblPr>
              <a:tblGrid>
                <a:gridCol w="342106">
                  <a:extLst>
                    <a:ext uri="{9D8B030D-6E8A-4147-A177-3AD203B41FA5}">
                      <a16:colId xmlns:a16="http://schemas.microsoft.com/office/drawing/2014/main" val="20000"/>
                    </a:ext>
                  </a:extLst>
                </a:gridCol>
                <a:gridCol w="342106">
                  <a:extLst>
                    <a:ext uri="{9D8B030D-6E8A-4147-A177-3AD203B41FA5}">
                      <a16:colId xmlns:a16="http://schemas.microsoft.com/office/drawing/2014/main" val="20001"/>
                    </a:ext>
                  </a:extLst>
                </a:gridCol>
                <a:gridCol w="342106">
                  <a:extLst>
                    <a:ext uri="{9D8B030D-6E8A-4147-A177-3AD203B41FA5}">
                      <a16:colId xmlns:a16="http://schemas.microsoft.com/office/drawing/2014/main" val="20002"/>
                    </a:ext>
                  </a:extLst>
                </a:gridCol>
                <a:gridCol w="342106">
                  <a:extLst>
                    <a:ext uri="{9D8B030D-6E8A-4147-A177-3AD203B41FA5}">
                      <a16:colId xmlns:a16="http://schemas.microsoft.com/office/drawing/2014/main" val="20003"/>
                    </a:ext>
                  </a:extLst>
                </a:gridCol>
                <a:gridCol w="342106">
                  <a:extLst>
                    <a:ext uri="{9D8B030D-6E8A-4147-A177-3AD203B41FA5}">
                      <a16:colId xmlns:a16="http://schemas.microsoft.com/office/drawing/2014/main" val="20004"/>
                    </a:ext>
                  </a:extLst>
                </a:gridCol>
                <a:gridCol w="342106">
                  <a:extLst>
                    <a:ext uri="{9D8B030D-6E8A-4147-A177-3AD203B41FA5}">
                      <a16:colId xmlns:a16="http://schemas.microsoft.com/office/drawing/2014/main" val="20005"/>
                    </a:ext>
                  </a:extLst>
                </a:gridCol>
                <a:gridCol w="342106">
                  <a:extLst>
                    <a:ext uri="{9D8B030D-6E8A-4147-A177-3AD203B41FA5}">
                      <a16:colId xmlns:a16="http://schemas.microsoft.com/office/drawing/2014/main" val="20006"/>
                    </a:ext>
                  </a:extLst>
                </a:gridCol>
                <a:gridCol w="342106">
                  <a:extLst>
                    <a:ext uri="{9D8B030D-6E8A-4147-A177-3AD203B41FA5}">
                      <a16:colId xmlns:a16="http://schemas.microsoft.com/office/drawing/2014/main" val="20007"/>
                    </a:ext>
                  </a:extLst>
                </a:gridCol>
              </a:tblGrid>
              <a:tr h="369888">
                <a:tc>
                  <a:txBody>
                    <a:bodyPr/>
                    <a:lstStyle/>
                    <a:p>
                      <a:r>
                        <a:rPr lang="ru-RU" sz="1800" dirty="0" smtClean="0"/>
                        <a:t>А</a:t>
                      </a:r>
                      <a:endParaRPr lang="ru-RU" sz="1800" dirty="0"/>
                    </a:p>
                  </a:txBody>
                  <a:tcPr marL="91458" marR="91458" marT="45603" marB="45603"/>
                </a:tc>
                <a:tc>
                  <a:txBody>
                    <a:bodyPr/>
                    <a:lstStyle/>
                    <a:p>
                      <a:r>
                        <a:rPr lang="ru-RU" sz="1800" dirty="0" smtClean="0"/>
                        <a:t>Б</a:t>
                      </a:r>
                      <a:endParaRPr lang="ru-RU" sz="1800" dirty="0"/>
                    </a:p>
                  </a:txBody>
                  <a:tcPr marL="91458" marR="91458" marT="45603" marB="45603"/>
                </a:tc>
                <a:tc>
                  <a:txBody>
                    <a:bodyPr/>
                    <a:lstStyle/>
                    <a:p>
                      <a:r>
                        <a:rPr lang="ru-RU" sz="1800" dirty="0" smtClean="0"/>
                        <a:t>…</a:t>
                      </a:r>
                      <a:endParaRPr lang="ru-RU" sz="1800" dirty="0"/>
                    </a:p>
                  </a:txBody>
                  <a:tcPr marL="91458" marR="91458" marT="45603" marB="45603"/>
                </a:tc>
                <a:tc>
                  <a:txBody>
                    <a:bodyPr/>
                    <a:lstStyle/>
                    <a:p>
                      <a:r>
                        <a:rPr lang="ru-RU" sz="1800" dirty="0" smtClean="0"/>
                        <a:t>Д</a:t>
                      </a:r>
                      <a:endParaRPr lang="ru-RU" sz="1800" dirty="0"/>
                    </a:p>
                  </a:txBody>
                  <a:tcPr marL="91458" marR="91458" marT="45603" marB="45603"/>
                </a:tc>
                <a:tc>
                  <a:txBody>
                    <a:bodyPr/>
                    <a:lstStyle/>
                    <a:p>
                      <a:r>
                        <a:rPr lang="ru-RU" sz="1800" dirty="0" smtClean="0"/>
                        <a:t>…</a:t>
                      </a:r>
                      <a:endParaRPr lang="ru-RU" sz="1800" dirty="0"/>
                    </a:p>
                  </a:txBody>
                  <a:tcPr marL="91458" marR="91458" marT="45603" marB="45603"/>
                </a:tc>
                <a:tc>
                  <a:txBody>
                    <a:bodyPr/>
                    <a:lstStyle/>
                    <a:p>
                      <a:r>
                        <a:rPr lang="ru-RU" sz="1800" dirty="0" smtClean="0"/>
                        <a:t>Э</a:t>
                      </a:r>
                      <a:endParaRPr lang="ru-RU" sz="1800" dirty="0"/>
                    </a:p>
                  </a:txBody>
                  <a:tcPr marL="91458" marR="91458" marT="45603" marB="45603"/>
                </a:tc>
                <a:tc>
                  <a:txBody>
                    <a:bodyPr/>
                    <a:lstStyle/>
                    <a:p>
                      <a:r>
                        <a:rPr lang="ru-RU" sz="1800" dirty="0" smtClean="0"/>
                        <a:t>Ю</a:t>
                      </a:r>
                      <a:endParaRPr lang="ru-RU" sz="1800" dirty="0"/>
                    </a:p>
                  </a:txBody>
                  <a:tcPr marL="91458" marR="91458" marT="45603" marB="45603"/>
                </a:tc>
                <a:tc>
                  <a:txBody>
                    <a:bodyPr/>
                    <a:lstStyle/>
                    <a:p>
                      <a:r>
                        <a:rPr lang="ru-RU" sz="1800" dirty="0" smtClean="0"/>
                        <a:t>Я</a:t>
                      </a:r>
                      <a:endParaRPr lang="ru-RU" sz="1800" dirty="0"/>
                    </a:p>
                  </a:txBody>
                  <a:tcPr marL="91458" marR="91458" marT="45603" marB="45603"/>
                </a:tc>
                <a:extLst>
                  <a:ext uri="{0D108BD9-81ED-4DB2-BD59-A6C34878D82A}">
                    <a16:rowId xmlns:a16="http://schemas.microsoft.com/office/drawing/2014/main" val="10000"/>
                  </a:ext>
                </a:extLst>
              </a:tr>
            </a:tbl>
          </a:graphicData>
        </a:graphic>
      </p:graphicFrame>
      <p:graphicFrame>
        <p:nvGraphicFramePr>
          <p:cNvPr id="19" name="Объект 3"/>
          <p:cNvGraphicFramePr>
            <a:graphicFrameLocks/>
          </p:cNvGraphicFramePr>
          <p:nvPr/>
        </p:nvGraphicFramePr>
        <p:xfrm>
          <a:off x="7680325" y="2997200"/>
          <a:ext cx="2736848" cy="369888"/>
        </p:xfrm>
        <a:graphic>
          <a:graphicData uri="http://schemas.openxmlformats.org/drawingml/2006/table">
            <a:tbl>
              <a:tblPr firstRow="1" bandRow="1">
                <a:tableStyleId>{5C22544A-7EE6-4342-B048-85BDC9FD1C3A}</a:tableStyleId>
              </a:tblPr>
              <a:tblGrid>
                <a:gridCol w="342106">
                  <a:extLst>
                    <a:ext uri="{9D8B030D-6E8A-4147-A177-3AD203B41FA5}">
                      <a16:colId xmlns:a16="http://schemas.microsoft.com/office/drawing/2014/main" val="20000"/>
                    </a:ext>
                  </a:extLst>
                </a:gridCol>
                <a:gridCol w="342106">
                  <a:extLst>
                    <a:ext uri="{9D8B030D-6E8A-4147-A177-3AD203B41FA5}">
                      <a16:colId xmlns:a16="http://schemas.microsoft.com/office/drawing/2014/main" val="20001"/>
                    </a:ext>
                  </a:extLst>
                </a:gridCol>
                <a:gridCol w="342106">
                  <a:extLst>
                    <a:ext uri="{9D8B030D-6E8A-4147-A177-3AD203B41FA5}">
                      <a16:colId xmlns:a16="http://schemas.microsoft.com/office/drawing/2014/main" val="20002"/>
                    </a:ext>
                  </a:extLst>
                </a:gridCol>
                <a:gridCol w="342106">
                  <a:extLst>
                    <a:ext uri="{9D8B030D-6E8A-4147-A177-3AD203B41FA5}">
                      <a16:colId xmlns:a16="http://schemas.microsoft.com/office/drawing/2014/main" val="20003"/>
                    </a:ext>
                  </a:extLst>
                </a:gridCol>
                <a:gridCol w="342106">
                  <a:extLst>
                    <a:ext uri="{9D8B030D-6E8A-4147-A177-3AD203B41FA5}">
                      <a16:colId xmlns:a16="http://schemas.microsoft.com/office/drawing/2014/main" val="20004"/>
                    </a:ext>
                  </a:extLst>
                </a:gridCol>
                <a:gridCol w="342106">
                  <a:extLst>
                    <a:ext uri="{9D8B030D-6E8A-4147-A177-3AD203B41FA5}">
                      <a16:colId xmlns:a16="http://schemas.microsoft.com/office/drawing/2014/main" val="20005"/>
                    </a:ext>
                  </a:extLst>
                </a:gridCol>
                <a:gridCol w="342106">
                  <a:extLst>
                    <a:ext uri="{9D8B030D-6E8A-4147-A177-3AD203B41FA5}">
                      <a16:colId xmlns:a16="http://schemas.microsoft.com/office/drawing/2014/main" val="20006"/>
                    </a:ext>
                  </a:extLst>
                </a:gridCol>
                <a:gridCol w="342106">
                  <a:extLst>
                    <a:ext uri="{9D8B030D-6E8A-4147-A177-3AD203B41FA5}">
                      <a16:colId xmlns:a16="http://schemas.microsoft.com/office/drawing/2014/main" val="20007"/>
                    </a:ext>
                  </a:extLst>
                </a:gridCol>
              </a:tblGrid>
              <a:tr h="369888">
                <a:tc>
                  <a:txBody>
                    <a:bodyPr/>
                    <a:lstStyle/>
                    <a:p>
                      <a:r>
                        <a:rPr lang="ru-RU" sz="1800" dirty="0" smtClean="0"/>
                        <a:t>А</a:t>
                      </a:r>
                      <a:endParaRPr lang="ru-RU" sz="1800" dirty="0"/>
                    </a:p>
                  </a:txBody>
                  <a:tcPr marL="91458" marR="91458" marT="45603" marB="45603"/>
                </a:tc>
                <a:tc>
                  <a:txBody>
                    <a:bodyPr/>
                    <a:lstStyle/>
                    <a:p>
                      <a:r>
                        <a:rPr lang="ru-RU" sz="1800" dirty="0" smtClean="0"/>
                        <a:t>Б</a:t>
                      </a:r>
                      <a:endParaRPr lang="ru-RU" sz="1800" dirty="0"/>
                    </a:p>
                  </a:txBody>
                  <a:tcPr marL="91458" marR="91458" marT="45603" marB="45603"/>
                </a:tc>
                <a:tc>
                  <a:txBody>
                    <a:bodyPr/>
                    <a:lstStyle/>
                    <a:p>
                      <a:r>
                        <a:rPr lang="ru-RU" sz="1800" dirty="0" smtClean="0"/>
                        <a:t>…</a:t>
                      </a:r>
                      <a:endParaRPr lang="ru-RU" sz="1800" dirty="0"/>
                    </a:p>
                  </a:txBody>
                  <a:tcPr marL="91458" marR="91458" marT="45603" marB="45603"/>
                </a:tc>
                <a:tc>
                  <a:txBody>
                    <a:bodyPr/>
                    <a:lstStyle/>
                    <a:p>
                      <a:r>
                        <a:rPr lang="ru-RU" sz="1800" dirty="0" smtClean="0"/>
                        <a:t>Д</a:t>
                      </a:r>
                      <a:endParaRPr lang="ru-RU" sz="1800" dirty="0"/>
                    </a:p>
                  </a:txBody>
                  <a:tcPr marL="91458" marR="91458" marT="45603" marB="45603"/>
                </a:tc>
                <a:tc>
                  <a:txBody>
                    <a:bodyPr/>
                    <a:lstStyle/>
                    <a:p>
                      <a:r>
                        <a:rPr lang="ru-RU" sz="1800" dirty="0" smtClean="0"/>
                        <a:t>…</a:t>
                      </a:r>
                      <a:endParaRPr lang="ru-RU" sz="1800" dirty="0"/>
                    </a:p>
                  </a:txBody>
                  <a:tcPr marL="91458" marR="91458" marT="45603" marB="45603"/>
                </a:tc>
                <a:tc>
                  <a:txBody>
                    <a:bodyPr/>
                    <a:lstStyle/>
                    <a:p>
                      <a:r>
                        <a:rPr lang="ru-RU" sz="1800" dirty="0" smtClean="0"/>
                        <a:t>Э</a:t>
                      </a:r>
                      <a:endParaRPr lang="ru-RU" sz="1800" dirty="0"/>
                    </a:p>
                  </a:txBody>
                  <a:tcPr marL="91458" marR="91458" marT="45603" marB="45603"/>
                </a:tc>
                <a:tc>
                  <a:txBody>
                    <a:bodyPr/>
                    <a:lstStyle/>
                    <a:p>
                      <a:r>
                        <a:rPr lang="ru-RU" sz="1800" dirty="0" smtClean="0"/>
                        <a:t>Ю</a:t>
                      </a:r>
                      <a:endParaRPr lang="ru-RU" sz="1800" dirty="0"/>
                    </a:p>
                  </a:txBody>
                  <a:tcPr marL="91458" marR="91458" marT="45603" marB="45603"/>
                </a:tc>
                <a:tc>
                  <a:txBody>
                    <a:bodyPr/>
                    <a:lstStyle/>
                    <a:p>
                      <a:r>
                        <a:rPr lang="ru-RU" sz="1800" dirty="0" smtClean="0"/>
                        <a:t>Я</a:t>
                      </a:r>
                      <a:endParaRPr lang="ru-RU" sz="1800" dirty="0"/>
                    </a:p>
                  </a:txBody>
                  <a:tcPr marL="91458" marR="91458" marT="45603" marB="45603"/>
                </a:tc>
                <a:extLst>
                  <a:ext uri="{0D108BD9-81ED-4DB2-BD59-A6C34878D82A}">
                    <a16:rowId xmlns:a16="http://schemas.microsoft.com/office/drawing/2014/main" val="10000"/>
                  </a:ext>
                </a:extLst>
              </a:tr>
            </a:tbl>
          </a:graphicData>
        </a:graphic>
      </p:graphicFrame>
      <p:cxnSp>
        <p:nvCxnSpPr>
          <p:cNvPr id="20" name="Прямая со стрелкой 19"/>
          <p:cNvCxnSpPr>
            <a:endCxn id="19" idx="0"/>
          </p:cNvCxnSpPr>
          <p:nvPr/>
        </p:nvCxnSpPr>
        <p:spPr>
          <a:xfrm>
            <a:off x="7248525" y="2636838"/>
            <a:ext cx="1800224" cy="36036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Прямая со стрелкой 20"/>
          <p:cNvCxnSpPr>
            <a:endCxn id="18" idx="0"/>
          </p:cNvCxnSpPr>
          <p:nvPr/>
        </p:nvCxnSpPr>
        <p:spPr>
          <a:xfrm flipH="1">
            <a:off x="6096000" y="2565400"/>
            <a:ext cx="1" cy="431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Прямая со стрелкой 21"/>
          <p:cNvCxnSpPr>
            <a:endCxn id="17" idx="0"/>
          </p:cNvCxnSpPr>
          <p:nvPr/>
        </p:nvCxnSpPr>
        <p:spPr>
          <a:xfrm flipH="1">
            <a:off x="3143250" y="2636838"/>
            <a:ext cx="1728789" cy="36036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29" name="Объект 3"/>
          <p:cNvGraphicFramePr>
            <a:graphicFrameLocks/>
          </p:cNvGraphicFramePr>
          <p:nvPr/>
        </p:nvGraphicFramePr>
        <p:xfrm>
          <a:off x="3683000" y="3706814"/>
          <a:ext cx="2736848" cy="369887"/>
        </p:xfrm>
        <a:graphic>
          <a:graphicData uri="http://schemas.openxmlformats.org/drawingml/2006/table">
            <a:tbl>
              <a:tblPr firstRow="1" bandRow="1">
                <a:tableStyleId>{5C22544A-7EE6-4342-B048-85BDC9FD1C3A}</a:tableStyleId>
              </a:tblPr>
              <a:tblGrid>
                <a:gridCol w="342106">
                  <a:extLst>
                    <a:ext uri="{9D8B030D-6E8A-4147-A177-3AD203B41FA5}">
                      <a16:colId xmlns:a16="http://schemas.microsoft.com/office/drawing/2014/main" val="20000"/>
                    </a:ext>
                  </a:extLst>
                </a:gridCol>
                <a:gridCol w="342106">
                  <a:extLst>
                    <a:ext uri="{9D8B030D-6E8A-4147-A177-3AD203B41FA5}">
                      <a16:colId xmlns:a16="http://schemas.microsoft.com/office/drawing/2014/main" val="20001"/>
                    </a:ext>
                  </a:extLst>
                </a:gridCol>
                <a:gridCol w="342106">
                  <a:extLst>
                    <a:ext uri="{9D8B030D-6E8A-4147-A177-3AD203B41FA5}">
                      <a16:colId xmlns:a16="http://schemas.microsoft.com/office/drawing/2014/main" val="20002"/>
                    </a:ext>
                  </a:extLst>
                </a:gridCol>
                <a:gridCol w="342106">
                  <a:extLst>
                    <a:ext uri="{9D8B030D-6E8A-4147-A177-3AD203B41FA5}">
                      <a16:colId xmlns:a16="http://schemas.microsoft.com/office/drawing/2014/main" val="20003"/>
                    </a:ext>
                  </a:extLst>
                </a:gridCol>
                <a:gridCol w="342106">
                  <a:extLst>
                    <a:ext uri="{9D8B030D-6E8A-4147-A177-3AD203B41FA5}">
                      <a16:colId xmlns:a16="http://schemas.microsoft.com/office/drawing/2014/main" val="20004"/>
                    </a:ext>
                  </a:extLst>
                </a:gridCol>
                <a:gridCol w="342106">
                  <a:extLst>
                    <a:ext uri="{9D8B030D-6E8A-4147-A177-3AD203B41FA5}">
                      <a16:colId xmlns:a16="http://schemas.microsoft.com/office/drawing/2014/main" val="20005"/>
                    </a:ext>
                  </a:extLst>
                </a:gridCol>
                <a:gridCol w="342106">
                  <a:extLst>
                    <a:ext uri="{9D8B030D-6E8A-4147-A177-3AD203B41FA5}">
                      <a16:colId xmlns:a16="http://schemas.microsoft.com/office/drawing/2014/main" val="20006"/>
                    </a:ext>
                  </a:extLst>
                </a:gridCol>
                <a:gridCol w="342106">
                  <a:extLst>
                    <a:ext uri="{9D8B030D-6E8A-4147-A177-3AD203B41FA5}">
                      <a16:colId xmlns:a16="http://schemas.microsoft.com/office/drawing/2014/main" val="20007"/>
                    </a:ext>
                  </a:extLst>
                </a:gridCol>
              </a:tblGrid>
              <a:tr h="369887">
                <a:tc>
                  <a:txBody>
                    <a:bodyPr/>
                    <a:lstStyle/>
                    <a:p>
                      <a:r>
                        <a:rPr lang="ru-RU" sz="1800" dirty="0" smtClean="0"/>
                        <a:t>А</a:t>
                      </a:r>
                      <a:endParaRPr lang="ru-RU" sz="1800" dirty="0"/>
                    </a:p>
                  </a:txBody>
                  <a:tcPr marL="91458" marR="91458" marT="45603" marB="45603"/>
                </a:tc>
                <a:tc>
                  <a:txBody>
                    <a:bodyPr/>
                    <a:lstStyle/>
                    <a:p>
                      <a:r>
                        <a:rPr lang="ru-RU" sz="1800" dirty="0" smtClean="0"/>
                        <a:t>…</a:t>
                      </a:r>
                      <a:endParaRPr lang="ru-RU" sz="1800" dirty="0"/>
                    </a:p>
                  </a:txBody>
                  <a:tcPr marL="91458" marR="91458" marT="45603" marB="45603"/>
                </a:tc>
                <a:tc>
                  <a:txBody>
                    <a:bodyPr/>
                    <a:lstStyle/>
                    <a:p>
                      <a:r>
                        <a:rPr lang="ru-RU" sz="1800" dirty="0" smtClean="0"/>
                        <a:t>Е</a:t>
                      </a:r>
                      <a:endParaRPr lang="ru-RU" sz="1800" dirty="0"/>
                    </a:p>
                  </a:txBody>
                  <a:tcPr marL="91458" marR="91458" marT="45603" marB="45603"/>
                </a:tc>
                <a:tc>
                  <a:txBody>
                    <a:bodyPr/>
                    <a:lstStyle/>
                    <a:p>
                      <a:r>
                        <a:rPr lang="ru-RU" sz="1800" dirty="0" smtClean="0"/>
                        <a:t>…</a:t>
                      </a:r>
                      <a:endParaRPr lang="ru-RU" sz="1800" dirty="0"/>
                    </a:p>
                  </a:txBody>
                  <a:tcPr marL="91458" marR="91458" marT="45603" marB="45603"/>
                </a:tc>
                <a:tc>
                  <a:txBody>
                    <a:bodyPr/>
                    <a:lstStyle/>
                    <a:p>
                      <a:r>
                        <a:rPr lang="ru-RU" sz="1800" dirty="0" smtClean="0"/>
                        <a:t>Ы</a:t>
                      </a:r>
                      <a:endParaRPr lang="ru-RU" sz="1800" dirty="0"/>
                    </a:p>
                  </a:txBody>
                  <a:tcPr marL="91458" marR="91458" marT="45603" marB="45603"/>
                </a:tc>
                <a:tc>
                  <a:txBody>
                    <a:bodyPr/>
                    <a:lstStyle/>
                    <a:p>
                      <a:r>
                        <a:rPr lang="ru-RU" sz="1800" dirty="0" smtClean="0"/>
                        <a:t>…</a:t>
                      </a:r>
                      <a:endParaRPr lang="ru-RU" sz="1800" dirty="0"/>
                    </a:p>
                  </a:txBody>
                  <a:tcPr marL="91458" marR="91458" marT="45603" marB="45603"/>
                </a:tc>
                <a:tc>
                  <a:txBody>
                    <a:bodyPr/>
                    <a:lstStyle/>
                    <a:p>
                      <a:r>
                        <a:rPr lang="ru-RU" sz="1800" dirty="0" smtClean="0"/>
                        <a:t>Ю</a:t>
                      </a:r>
                      <a:endParaRPr lang="ru-RU" sz="1800" dirty="0"/>
                    </a:p>
                  </a:txBody>
                  <a:tcPr marL="91458" marR="91458" marT="45603" marB="45603"/>
                </a:tc>
                <a:tc>
                  <a:txBody>
                    <a:bodyPr/>
                    <a:lstStyle/>
                    <a:p>
                      <a:r>
                        <a:rPr lang="ru-RU" sz="1800" dirty="0" smtClean="0"/>
                        <a:t>Я</a:t>
                      </a:r>
                      <a:endParaRPr lang="ru-RU" sz="1800" dirty="0"/>
                    </a:p>
                  </a:txBody>
                  <a:tcPr marL="91458" marR="91458" marT="45603" marB="45603"/>
                </a:tc>
                <a:extLst>
                  <a:ext uri="{0D108BD9-81ED-4DB2-BD59-A6C34878D82A}">
                    <a16:rowId xmlns:a16="http://schemas.microsoft.com/office/drawing/2014/main" val="10000"/>
                  </a:ext>
                </a:extLst>
              </a:tr>
            </a:tbl>
          </a:graphicData>
        </a:graphic>
      </p:graphicFrame>
      <p:graphicFrame>
        <p:nvGraphicFramePr>
          <p:cNvPr id="35" name="Объект 3"/>
          <p:cNvGraphicFramePr>
            <a:graphicFrameLocks/>
          </p:cNvGraphicFramePr>
          <p:nvPr/>
        </p:nvGraphicFramePr>
        <p:xfrm>
          <a:off x="1774825" y="4437064"/>
          <a:ext cx="2736848" cy="371475"/>
        </p:xfrm>
        <a:graphic>
          <a:graphicData uri="http://schemas.openxmlformats.org/drawingml/2006/table">
            <a:tbl>
              <a:tblPr firstRow="1" bandRow="1">
                <a:tableStyleId>{5C22544A-7EE6-4342-B048-85BDC9FD1C3A}</a:tableStyleId>
              </a:tblPr>
              <a:tblGrid>
                <a:gridCol w="342106">
                  <a:extLst>
                    <a:ext uri="{9D8B030D-6E8A-4147-A177-3AD203B41FA5}">
                      <a16:colId xmlns:a16="http://schemas.microsoft.com/office/drawing/2014/main" val="20000"/>
                    </a:ext>
                  </a:extLst>
                </a:gridCol>
                <a:gridCol w="342106">
                  <a:extLst>
                    <a:ext uri="{9D8B030D-6E8A-4147-A177-3AD203B41FA5}">
                      <a16:colId xmlns:a16="http://schemas.microsoft.com/office/drawing/2014/main" val="20001"/>
                    </a:ext>
                  </a:extLst>
                </a:gridCol>
                <a:gridCol w="342106">
                  <a:extLst>
                    <a:ext uri="{9D8B030D-6E8A-4147-A177-3AD203B41FA5}">
                      <a16:colId xmlns:a16="http://schemas.microsoft.com/office/drawing/2014/main" val="20002"/>
                    </a:ext>
                  </a:extLst>
                </a:gridCol>
                <a:gridCol w="342106">
                  <a:extLst>
                    <a:ext uri="{9D8B030D-6E8A-4147-A177-3AD203B41FA5}">
                      <a16:colId xmlns:a16="http://schemas.microsoft.com/office/drawing/2014/main" val="20003"/>
                    </a:ext>
                  </a:extLst>
                </a:gridCol>
                <a:gridCol w="342106">
                  <a:extLst>
                    <a:ext uri="{9D8B030D-6E8A-4147-A177-3AD203B41FA5}">
                      <a16:colId xmlns:a16="http://schemas.microsoft.com/office/drawing/2014/main" val="20004"/>
                    </a:ext>
                  </a:extLst>
                </a:gridCol>
                <a:gridCol w="342106">
                  <a:extLst>
                    <a:ext uri="{9D8B030D-6E8A-4147-A177-3AD203B41FA5}">
                      <a16:colId xmlns:a16="http://schemas.microsoft.com/office/drawing/2014/main" val="20005"/>
                    </a:ext>
                  </a:extLst>
                </a:gridCol>
                <a:gridCol w="342106">
                  <a:extLst>
                    <a:ext uri="{9D8B030D-6E8A-4147-A177-3AD203B41FA5}">
                      <a16:colId xmlns:a16="http://schemas.microsoft.com/office/drawing/2014/main" val="20006"/>
                    </a:ext>
                  </a:extLst>
                </a:gridCol>
                <a:gridCol w="342106">
                  <a:extLst>
                    <a:ext uri="{9D8B030D-6E8A-4147-A177-3AD203B41FA5}">
                      <a16:colId xmlns:a16="http://schemas.microsoft.com/office/drawing/2014/main" val="20007"/>
                    </a:ext>
                  </a:extLst>
                </a:gridCol>
              </a:tblGrid>
              <a:tr h="371475">
                <a:tc>
                  <a:txBody>
                    <a:bodyPr/>
                    <a:lstStyle/>
                    <a:p>
                      <a:r>
                        <a:rPr lang="ru-RU" sz="1800" dirty="0" smtClean="0"/>
                        <a:t>А</a:t>
                      </a:r>
                      <a:endParaRPr lang="ru-RU" sz="1800" dirty="0"/>
                    </a:p>
                  </a:txBody>
                  <a:tcPr marL="91458" marR="91458" marT="45798" marB="45798"/>
                </a:tc>
                <a:tc>
                  <a:txBody>
                    <a:bodyPr/>
                    <a:lstStyle/>
                    <a:p>
                      <a:r>
                        <a:rPr lang="ru-RU" sz="1800" dirty="0" smtClean="0"/>
                        <a:t>Б</a:t>
                      </a:r>
                      <a:endParaRPr lang="ru-RU" sz="1800" dirty="0"/>
                    </a:p>
                  </a:txBody>
                  <a:tcPr marL="91458" marR="91458" marT="45798" marB="45798"/>
                </a:tc>
                <a:tc>
                  <a:txBody>
                    <a:bodyPr/>
                    <a:lstStyle/>
                    <a:p>
                      <a:r>
                        <a:rPr lang="ru-RU" sz="1800" dirty="0" smtClean="0"/>
                        <a:t>…</a:t>
                      </a:r>
                      <a:endParaRPr lang="ru-RU" sz="1800" dirty="0"/>
                    </a:p>
                  </a:txBody>
                  <a:tcPr marL="91458" marR="91458" marT="45798" marB="45798"/>
                </a:tc>
                <a:tc>
                  <a:txBody>
                    <a:bodyPr/>
                    <a:lstStyle/>
                    <a:p>
                      <a:r>
                        <a:rPr lang="ru-RU" sz="1800" dirty="0" smtClean="0"/>
                        <a:t>М</a:t>
                      </a:r>
                      <a:endParaRPr lang="ru-RU" sz="1800" dirty="0"/>
                    </a:p>
                  </a:txBody>
                  <a:tcPr marL="91458" marR="91458" marT="45798" marB="45798"/>
                </a:tc>
                <a:tc>
                  <a:txBody>
                    <a:bodyPr/>
                    <a:lstStyle/>
                    <a:p>
                      <a:r>
                        <a:rPr lang="ru-RU" sz="1800" dirty="0" smtClean="0"/>
                        <a:t>…</a:t>
                      </a:r>
                      <a:endParaRPr lang="ru-RU" sz="1800" dirty="0"/>
                    </a:p>
                  </a:txBody>
                  <a:tcPr marL="91458" marR="91458" marT="45798" marB="45798"/>
                </a:tc>
                <a:tc>
                  <a:txBody>
                    <a:bodyPr/>
                    <a:lstStyle/>
                    <a:p>
                      <a:r>
                        <a:rPr lang="ru-RU" sz="1800" dirty="0" smtClean="0"/>
                        <a:t>Э</a:t>
                      </a:r>
                      <a:endParaRPr lang="ru-RU" sz="1800" dirty="0"/>
                    </a:p>
                  </a:txBody>
                  <a:tcPr marL="91458" marR="91458" marT="45798" marB="45798"/>
                </a:tc>
                <a:tc>
                  <a:txBody>
                    <a:bodyPr/>
                    <a:lstStyle/>
                    <a:p>
                      <a:r>
                        <a:rPr lang="ru-RU" sz="1800" dirty="0" smtClean="0"/>
                        <a:t>Ю</a:t>
                      </a:r>
                      <a:endParaRPr lang="ru-RU" sz="1800" dirty="0"/>
                    </a:p>
                  </a:txBody>
                  <a:tcPr marL="91458" marR="91458" marT="45798" marB="45798"/>
                </a:tc>
                <a:tc>
                  <a:txBody>
                    <a:bodyPr/>
                    <a:lstStyle/>
                    <a:p>
                      <a:r>
                        <a:rPr lang="ru-RU" sz="1800" dirty="0" smtClean="0"/>
                        <a:t>Я</a:t>
                      </a:r>
                      <a:endParaRPr lang="ru-RU" sz="1800" dirty="0"/>
                    </a:p>
                  </a:txBody>
                  <a:tcPr marL="91458" marR="91458" marT="45798" marB="45798"/>
                </a:tc>
                <a:extLst>
                  <a:ext uri="{0D108BD9-81ED-4DB2-BD59-A6C34878D82A}">
                    <a16:rowId xmlns:a16="http://schemas.microsoft.com/office/drawing/2014/main" val="10000"/>
                  </a:ext>
                </a:extLst>
              </a:tr>
            </a:tbl>
          </a:graphicData>
        </a:graphic>
      </p:graphicFrame>
      <p:graphicFrame>
        <p:nvGraphicFramePr>
          <p:cNvPr id="36" name="Объект 3"/>
          <p:cNvGraphicFramePr>
            <a:graphicFrameLocks/>
          </p:cNvGraphicFramePr>
          <p:nvPr/>
        </p:nvGraphicFramePr>
        <p:xfrm>
          <a:off x="4727575" y="4437064"/>
          <a:ext cx="2736848" cy="371475"/>
        </p:xfrm>
        <a:graphic>
          <a:graphicData uri="http://schemas.openxmlformats.org/drawingml/2006/table">
            <a:tbl>
              <a:tblPr firstRow="1" bandRow="1">
                <a:tableStyleId>{5C22544A-7EE6-4342-B048-85BDC9FD1C3A}</a:tableStyleId>
              </a:tblPr>
              <a:tblGrid>
                <a:gridCol w="342106">
                  <a:extLst>
                    <a:ext uri="{9D8B030D-6E8A-4147-A177-3AD203B41FA5}">
                      <a16:colId xmlns:a16="http://schemas.microsoft.com/office/drawing/2014/main" val="20000"/>
                    </a:ext>
                  </a:extLst>
                </a:gridCol>
                <a:gridCol w="342106">
                  <a:extLst>
                    <a:ext uri="{9D8B030D-6E8A-4147-A177-3AD203B41FA5}">
                      <a16:colId xmlns:a16="http://schemas.microsoft.com/office/drawing/2014/main" val="20001"/>
                    </a:ext>
                  </a:extLst>
                </a:gridCol>
                <a:gridCol w="342106">
                  <a:extLst>
                    <a:ext uri="{9D8B030D-6E8A-4147-A177-3AD203B41FA5}">
                      <a16:colId xmlns:a16="http://schemas.microsoft.com/office/drawing/2014/main" val="20002"/>
                    </a:ext>
                  </a:extLst>
                </a:gridCol>
                <a:gridCol w="342106">
                  <a:extLst>
                    <a:ext uri="{9D8B030D-6E8A-4147-A177-3AD203B41FA5}">
                      <a16:colId xmlns:a16="http://schemas.microsoft.com/office/drawing/2014/main" val="20003"/>
                    </a:ext>
                  </a:extLst>
                </a:gridCol>
                <a:gridCol w="342106">
                  <a:extLst>
                    <a:ext uri="{9D8B030D-6E8A-4147-A177-3AD203B41FA5}">
                      <a16:colId xmlns:a16="http://schemas.microsoft.com/office/drawing/2014/main" val="20004"/>
                    </a:ext>
                  </a:extLst>
                </a:gridCol>
                <a:gridCol w="342106">
                  <a:extLst>
                    <a:ext uri="{9D8B030D-6E8A-4147-A177-3AD203B41FA5}">
                      <a16:colId xmlns:a16="http://schemas.microsoft.com/office/drawing/2014/main" val="20005"/>
                    </a:ext>
                  </a:extLst>
                </a:gridCol>
                <a:gridCol w="342106">
                  <a:extLst>
                    <a:ext uri="{9D8B030D-6E8A-4147-A177-3AD203B41FA5}">
                      <a16:colId xmlns:a16="http://schemas.microsoft.com/office/drawing/2014/main" val="20006"/>
                    </a:ext>
                  </a:extLst>
                </a:gridCol>
                <a:gridCol w="342106">
                  <a:extLst>
                    <a:ext uri="{9D8B030D-6E8A-4147-A177-3AD203B41FA5}">
                      <a16:colId xmlns:a16="http://schemas.microsoft.com/office/drawing/2014/main" val="20007"/>
                    </a:ext>
                  </a:extLst>
                </a:gridCol>
              </a:tblGrid>
              <a:tr h="371475">
                <a:tc>
                  <a:txBody>
                    <a:bodyPr/>
                    <a:lstStyle/>
                    <a:p>
                      <a:r>
                        <a:rPr lang="ru-RU" sz="1800" dirty="0" smtClean="0"/>
                        <a:t>А</a:t>
                      </a:r>
                      <a:endParaRPr lang="ru-RU" sz="1800" dirty="0"/>
                    </a:p>
                  </a:txBody>
                  <a:tcPr marL="91458" marR="91458" marT="45798" marB="45798"/>
                </a:tc>
                <a:tc>
                  <a:txBody>
                    <a:bodyPr/>
                    <a:lstStyle/>
                    <a:p>
                      <a:r>
                        <a:rPr lang="ru-RU" sz="1800" dirty="0" smtClean="0"/>
                        <a:t>Б</a:t>
                      </a:r>
                      <a:endParaRPr lang="ru-RU" sz="1800" dirty="0"/>
                    </a:p>
                  </a:txBody>
                  <a:tcPr marL="91458" marR="91458" marT="45798" marB="45798"/>
                </a:tc>
                <a:tc>
                  <a:txBody>
                    <a:bodyPr/>
                    <a:lstStyle/>
                    <a:p>
                      <a:r>
                        <a:rPr lang="ru-RU" sz="1800" dirty="0" smtClean="0"/>
                        <a:t>…</a:t>
                      </a:r>
                      <a:endParaRPr lang="ru-RU" sz="1800" dirty="0"/>
                    </a:p>
                  </a:txBody>
                  <a:tcPr marL="91458" marR="91458" marT="45798" marB="45798"/>
                </a:tc>
                <a:tc>
                  <a:txBody>
                    <a:bodyPr/>
                    <a:lstStyle/>
                    <a:p>
                      <a:r>
                        <a:rPr lang="ru-RU" sz="1800" dirty="0" smtClean="0"/>
                        <a:t>Д</a:t>
                      </a:r>
                      <a:endParaRPr lang="ru-RU" sz="1800" dirty="0"/>
                    </a:p>
                  </a:txBody>
                  <a:tcPr marL="91458" marR="91458" marT="45798" marB="45798"/>
                </a:tc>
                <a:tc>
                  <a:txBody>
                    <a:bodyPr/>
                    <a:lstStyle/>
                    <a:p>
                      <a:r>
                        <a:rPr lang="ru-RU" sz="1800" dirty="0" smtClean="0"/>
                        <a:t>…</a:t>
                      </a:r>
                      <a:endParaRPr lang="ru-RU" sz="1800" dirty="0"/>
                    </a:p>
                  </a:txBody>
                  <a:tcPr marL="91458" marR="91458" marT="45798" marB="45798"/>
                </a:tc>
                <a:tc>
                  <a:txBody>
                    <a:bodyPr/>
                    <a:lstStyle/>
                    <a:p>
                      <a:r>
                        <a:rPr lang="ru-RU" sz="1800" dirty="0" smtClean="0"/>
                        <a:t>Э</a:t>
                      </a:r>
                      <a:endParaRPr lang="ru-RU" sz="1800" dirty="0"/>
                    </a:p>
                  </a:txBody>
                  <a:tcPr marL="91458" marR="91458" marT="45798" marB="45798"/>
                </a:tc>
                <a:tc>
                  <a:txBody>
                    <a:bodyPr/>
                    <a:lstStyle/>
                    <a:p>
                      <a:r>
                        <a:rPr lang="ru-RU" sz="1800" dirty="0" smtClean="0"/>
                        <a:t>Ю</a:t>
                      </a:r>
                      <a:endParaRPr lang="ru-RU" sz="1800" dirty="0"/>
                    </a:p>
                  </a:txBody>
                  <a:tcPr marL="91458" marR="91458" marT="45798" marB="45798"/>
                </a:tc>
                <a:tc>
                  <a:txBody>
                    <a:bodyPr/>
                    <a:lstStyle/>
                    <a:p>
                      <a:r>
                        <a:rPr lang="ru-RU" sz="1800" dirty="0" smtClean="0"/>
                        <a:t>Я</a:t>
                      </a:r>
                      <a:endParaRPr lang="ru-RU" sz="1800" dirty="0"/>
                    </a:p>
                  </a:txBody>
                  <a:tcPr marL="91458" marR="91458" marT="45798" marB="45798"/>
                </a:tc>
                <a:extLst>
                  <a:ext uri="{0D108BD9-81ED-4DB2-BD59-A6C34878D82A}">
                    <a16:rowId xmlns:a16="http://schemas.microsoft.com/office/drawing/2014/main" val="10000"/>
                  </a:ext>
                </a:extLst>
              </a:tr>
            </a:tbl>
          </a:graphicData>
        </a:graphic>
      </p:graphicFrame>
      <p:graphicFrame>
        <p:nvGraphicFramePr>
          <p:cNvPr id="37" name="Объект 3"/>
          <p:cNvGraphicFramePr>
            <a:graphicFrameLocks/>
          </p:cNvGraphicFramePr>
          <p:nvPr/>
        </p:nvGraphicFramePr>
        <p:xfrm>
          <a:off x="7680325" y="4437064"/>
          <a:ext cx="2736848" cy="371475"/>
        </p:xfrm>
        <a:graphic>
          <a:graphicData uri="http://schemas.openxmlformats.org/drawingml/2006/table">
            <a:tbl>
              <a:tblPr firstRow="1" bandRow="1">
                <a:tableStyleId>{5C22544A-7EE6-4342-B048-85BDC9FD1C3A}</a:tableStyleId>
              </a:tblPr>
              <a:tblGrid>
                <a:gridCol w="342106">
                  <a:extLst>
                    <a:ext uri="{9D8B030D-6E8A-4147-A177-3AD203B41FA5}">
                      <a16:colId xmlns:a16="http://schemas.microsoft.com/office/drawing/2014/main" val="20000"/>
                    </a:ext>
                  </a:extLst>
                </a:gridCol>
                <a:gridCol w="342106">
                  <a:extLst>
                    <a:ext uri="{9D8B030D-6E8A-4147-A177-3AD203B41FA5}">
                      <a16:colId xmlns:a16="http://schemas.microsoft.com/office/drawing/2014/main" val="20001"/>
                    </a:ext>
                  </a:extLst>
                </a:gridCol>
                <a:gridCol w="342106">
                  <a:extLst>
                    <a:ext uri="{9D8B030D-6E8A-4147-A177-3AD203B41FA5}">
                      <a16:colId xmlns:a16="http://schemas.microsoft.com/office/drawing/2014/main" val="20002"/>
                    </a:ext>
                  </a:extLst>
                </a:gridCol>
                <a:gridCol w="342106">
                  <a:extLst>
                    <a:ext uri="{9D8B030D-6E8A-4147-A177-3AD203B41FA5}">
                      <a16:colId xmlns:a16="http://schemas.microsoft.com/office/drawing/2014/main" val="20003"/>
                    </a:ext>
                  </a:extLst>
                </a:gridCol>
                <a:gridCol w="342106">
                  <a:extLst>
                    <a:ext uri="{9D8B030D-6E8A-4147-A177-3AD203B41FA5}">
                      <a16:colId xmlns:a16="http://schemas.microsoft.com/office/drawing/2014/main" val="20004"/>
                    </a:ext>
                  </a:extLst>
                </a:gridCol>
                <a:gridCol w="342106">
                  <a:extLst>
                    <a:ext uri="{9D8B030D-6E8A-4147-A177-3AD203B41FA5}">
                      <a16:colId xmlns:a16="http://schemas.microsoft.com/office/drawing/2014/main" val="20005"/>
                    </a:ext>
                  </a:extLst>
                </a:gridCol>
                <a:gridCol w="342106">
                  <a:extLst>
                    <a:ext uri="{9D8B030D-6E8A-4147-A177-3AD203B41FA5}">
                      <a16:colId xmlns:a16="http://schemas.microsoft.com/office/drawing/2014/main" val="20006"/>
                    </a:ext>
                  </a:extLst>
                </a:gridCol>
                <a:gridCol w="342106">
                  <a:extLst>
                    <a:ext uri="{9D8B030D-6E8A-4147-A177-3AD203B41FA5}">
                      <a16:colId xmlns:a16="http://schemas.microsoft.com/office/drawing/2014/main" val="20007"/>
                    </a:ext>
                  </a:extLst>
                </a:gridCol>
              </a:tblGrid>
              <a:tr h="371475">
                <a:tc>
                  <a:txBody>
                    <a:bodyPr/>
                    <a:lstStyle/>
                    <a:p>
                      <a:r>
                        <a:rPr lang="ru-RU" sz="1800" dirty="0" smtClean="0"/>
                        <a:t>А</a:t>
                      </a:r>
                      <a:endParaRPr lang="ru-RU" sz="1800" dirty="0"/>
                    </a:p>
                  </a:txBody>
                  <a:tcPr marL="91458" marR="91458" marT="45798" marB="45798"/>
                </a:tc>
                <a:tc>
                  <a:txBody>
                    <a:bodyPr/>
                    <a:lstStyle/>
                    <a:p>
                      <a:r>
                        <a:rPr lang="ru-RU" sz="1800" dirty="0" smtClean="0"/>
                        <a:t>Б</a:t>
                      </a:r>
                      <a:endParaRPr lang="ru-RU" sz="1800" dirty="0"/>
                    </a:p>
                  </a:txBody>
                  <a:tcPr marL="91458" marR="91458" marT="45798" marB="45798"/>
                </a:tc>
                <a:tc>
                  <a:txBody>
                    <a:bodyPr/>
                    <a:lstStyle/>
                    <a:p>
                      <a:r>
                        <a:rPr lang="ru-RU" sz="1800" dirty="0" smtClean="0"/>
                        <a:t>…</a:t>
                      </a:r>
                      <a:endParaRPr lang="ru-RU" sz="1800" dirty="0"/>
                    </a:p>
                  </a:txBody>
                  <a:tcPr marL="91458" marR="91458" marT="45798" marB="45798"/>
                </a:tc>
                <a:tc>
                  <a:txBody>
                    <a:bodyPr/>
                    <a:lstStyle/>
                    <a:p>
                      <a:r>
                        <a:rPr lang="ru-RU" sz="1800" dirty="0" smtClean="0"/>
                        <a:t>Д</a:t>
                      </a:r>
                      <a:endParaRPr lang="ru-RU" sz="1800" dirty="0"/>
                    </a:p>
                  </a:txBody>
                  <a:tcPr marL="91458" marR="91458" marT="45798" marB="45798"/>
                </a:tc>
                <a:tc>
                  <a:txBody>
                    <a:bodyPr/>
                    <a:lstStyle/>
                    <a:p>
                      <a:r>
                        <a:rPr lang="ru-RU" sz="1800" dirty="0" smtClean="0"/>
                        <a:t>…</a:t>
                      </a:r>
                      <a:endParaRPr lang="ru-RU" sz="1800" dirty="0"/>
                    </a:p>
                  </a:txBody>
                  <a:tcPr marL="91458" marR="91458" marT="45798" marB="45798"/>
                </a:tc>
                <a:tc>
                  <a:txBody>
                    <a:bodyPr/>
                    <a:lstStyle/>
                    <a:p>
                      <a:r>
                        <a:rPr lang="ru-RU" sz="1800" dirty="0" smtClean="0"/>
                        <a:t>Э</a:t>
                      </a:r>
                      <a:endParaRPr lang="ru-RU" sz="1800" dirty="0"/>
                    </a:p>
                  </a:txBody>
                  <a:tcPr marL="91458" marR="91458" marT="45798" marB="45798"/>
                </a:tc>
                <a:tc>
                  <a:txBody>
                    <a:bodyPr/>
                    <a:lstStyle/>
                    <a:p>
                      <a:r>
                        <a:rPr lang="ru-RU" sz="1800" dirty="0" smtClean="0"/>
                        <a:t>Ю</a:t>
                      </a:r>
                      <a:endParaRPr lang="ru-RU" sz="1800" dirty="0"/>
                    </a:p>
                  </a:txBody>
                  <a:tcPr marL="91458" marR="91458" marT="45798" marB="45798"/>
                </a:tc>
                <a:tc>
                  <a:txBody>
                    <a:bodyPr/>
                    <a:lstStyle/>
                    <a:p>
                      <a:r>
                        <a:rPr lang="ru-RU" sz="1800" dirty="0" smtClean="0"/>
                        <a:t>Я</a:t>
                      </a:r>
                      <a:endParaRPr lang="ru-RU" sz="1800" dirty="0"/>
                    </a:p>
                  </a:txBody>
                  <a:tcPr marL="91458" marR="91458" marT="45798" marB="45798"/>
                </a:tc>
                <a:extLst>
                  <a:ext uri="{0D108BD9-81ED-4DB2-BD59-A6C34878D82A}">
                    <a16:rowId xmlns:a16="http://schemas.microsoft.com/office/drawing/2014/main" val="10000"/>
                  </a:ext>
                </a:extLst>
              </a:tr>
            </a:tbl>
          </a:graphicData>
        </a:graphic>
      </p:graphicFrame>
      <p:cxnSp>
        <p:nvCxnSpPr>
          <p:cNvPr id="46" name="Прямая со стрелкой 45"/>
          <p:cNvCxnSpPr>
            <a:endCxn id="35" idx="0"/>
          </p:cNvCxnSpPr>
          <p:nvPr/>
        </p:nvCxnSpPr>
        <p:spPr>
          <a:xfrm flipH="1">
            <a:off x="3143250" y="4076701"/>
            <a:ext cx="649289" cy="360363"/>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Прямая со стрелкой 46"/>
          <p:cNvCxnSpPr>
            <a:endCxn id="36" idx="0"/>
          </p:cNvCxnSpPr>
          <p:nvPr/>
        </p:nvCxnSpPr>
        <p:spPr>
          <a:xfrm>
            <a:off x="4511675" y="4076701"/>
            <a:ext cx="1584324" cy="360363"/>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Прямая со стрелкой 47"/>
          <p:cNvCxnSpPr/>
          <p:nvPr/>
        </p:nvCxnSpPr>
        <p:spPr>
          <a:xfrm>
            <a:off x="5232400" y="4076700"/>
            <a:ext cx="2592388" cy="3683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0149" name="Объект 1"/>
          <p:cNvSpPr txBox="1">
            <a:spLocks/>
          </p:cNvSpPr>
          <p:nvPr/>
        </p:nvSpPr>
        <p:spPr bwMode="auto">
          <a:xfrm>
            <a:off x="1774825" y="5589588"/>
            <a:ext cx="1892300"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fontAlgn="base">
              <a:spcBef>
                <a:spcPct val="0"/>
              </a:spcBef>
              <a:spcAft>
                <a:spcPct val="0"/>
              </a:spcAft>
              <a:defRPr>
                <a:solidFill>
                  <a:schemeClr val="tx1"/>
                </a:solidFill>
                <a:latin typeface="Constantia" panose="02030602050306030303" pitchFamily="18" charset="0"/>
              </a:defRPr>
            </a:lvl6pPr>
            <a:lvl7pPr marL="2971800" indent="-228600" fontAlgn="base">
              <a:spcBef>
                <a:spcPct val="0"/>
              </a:spcBef>
              <a:spcAft>
                <a:spcPct val="0"/>
              </a:spcAft>
              <a:defRPr>
                <a:solidFill>
                  <a:schemeClr val="tx1"/>
                </a:solidFill>
                <a:latin typeface="Constantia" panose="02030602050306030303" pitchFamily="18" charset="0"/>
              </a:defRPr>
            </a:lvl7pPr>
            <a:lvl8pPr marL="3429000" indent="-228600" fontAlgn="base">
              <a:spcBef>
                <a:spcPct val="0"/>
              </a:spcBef>
              <a:spcAft>
                <a:spcPct val="0"/>
              </a:spcAft>
              <a:defRPr>
                <a:solidFill>
                  <a:schemeClr val="tx1"/>
                </a:solidFill>
                <a:latin typeface="Constantia" panose="02030602050306030303" pitchFamily="18" charset="0"/>
              </a:defRPr>
            </a:lvl8pPr>
            <a:lvl9pPr marL="3886200" indent="-228600" fontAlgn="base">
              <a:spcBef>
                <a:spcPct val="0"/>
              </a:spcBef>
              <a:spcAft>
                <a:spcPct val="0"/>
              </a:spcAft>
              <a:defRPr>
                <a:solidFill>
                  <a:schemeClr val="tx1"/>
                </a:solidFill>
                <a:latin typeface="Constantia" panose="02030602050306030303" pitchFamily="18" charset="0"/>
              </a:defRPr>
            </a:lvl9pPr>
          </a:lstStyle>
          <a:p>
            <a:pPr>
              <a:spcBef>
                <a:spcPts val="600"/>
              </a:spcBef>
              <a:buClr>
                <a:schemeClr val="accent2"/>
              </a:buClr>
              <a:buSzPct val="85000"/>
            </a:pPr>
            <a:r>
              <a:rPr lang="ru-RU" altLang="en-US" sz="2600"/>
              <a:t>дама, сущ</a:t>
            </a:r>
          </a:p>
          <a:p>
            <a:pPr>
              <a:spcBef>
                <a:spcPts val="600"/>
              </a:spcBef>
              <a:buClr>
                <a:schemeClr val="accent2"/>
              </a:buClr>
              <a:buSzPct val="85000"/>
            </a:pPr>
            <a:r>
              <a:rPr lang="ru-RU" altLang="en-US" sz="2600"/>
              <a:t>жен род мн</a:t>
            </a:r>
          </a:p>
        </p:txBody>
      </p:sp>
      <p:sp>
        <p:nvSpPr>
          <p:cNvPr id="40150" name="Объект 1"/>
          <p:cNvSpPr txBox="1">
            <a:spLocks/>
          </p:cNvSpPr>
          <p:nvPr/>
        </p:nvSpPr>
        <p:spPr bwMode="auto">
          <a:xfrm>
            <a:off x="4008438" y="5599114"/>
            <a:ext cx="1890712" cy="98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fontAlgn="base">
              <a:spcBef>
                <a:spcPct val="0"/>
              </a:spcBef>
              <a:spcAft>
                <a:spcPct val="0"/>
              </a:spcAft>
              <a:defRPr>
                <a:solidFill>
                  <a:schemeClr val="tx1"/>
                </a:solidFill>
                <a:latin typeface="Constantia" panose="02030602050306030303" pitchFamily="18" charset="0"/>
              </a:defRPr>
            </a:lvl6pPr>
            <a:lvl7pPr marL="2971800" indent="-228600" fontAlgn="base">
              <a:spcBef>
                <a:spcPct val="0"/>
              </a:spcBef>
              <a:spcAft>
                <a:spcPct val="0"/>
              </a:spcAft>
              <a:defRPr>
                <a:solidFill>
                  <a:schemeClr val="tx1"/>
                </a:solidFill>
                <a:latin typeface="Constantia" panose="02030602050306030303" pitchFamily="18" charset="0"/>
              </a:defRPr>
            </a:lvl7pPr>
            <a:lvl8pPr marL="3429000" indent="-228600" fontAlgn="base">
              <a:spcBef>
                <a:spcPct val="0"/>
              </a:spcBef>
              <a:spcAft>
                <a:spcPct val="0"/>
              </a:spcAft>
              <a:defRPr>
                <a:solidFill>
                  <a:schemeClr val="tx1"/>
                </a:solidFill>
                <a:latin typeface="Constantia" panose="02030602050306030303" pitchFamily="18" charset="0"/>
              </a:defRPr>
            </a:lvl8pPr>
            <a:lvl9pPr marL="3886200" indent="-228600" fontAlgn="base">
              <a:spcBef>
                <a:spcPct val="0"/>
              </a:spcBef>
              <a:spcAft>
                <a:spcPct val="0"/>
              </a:spcAft>
              <a:defRPr>
                <a:solidFill>
                  <a:schemeClr val="tx1"/>
                </a:solidFill>
                <a:latin typeface="Constantia" panose="02030602050306030303" pitchFamily="18" charset="0"/>
              </a:defRPr>
            </a:lvl9pPr>
          </a:lstStyle>
          <a:p>
            <a:pPr>
              <a:spcBef>
                <a:spcPts val="600"/>
              </a:spcBef>
              <a:buClr>
                <a:schemeClr val="accent2"/>
              </a:buClr>
              <a:buSzPct val="85000"/>
            </a:pPr>
            <a:r>
              <a:rPr lang="ru-RU" altLang="en-US" sz="2600"/>
              <a:t>дама, сущ</a:t>
            </a:r>
          </a:p>
          <a:p>
            <a:pPr>
              <a:spcBef>
                <a:spcPts val="600"/>
              </a:spcBef>
              <a:buClr>
                <a:schemeClr val="accent2"/>
              </a:buClr>
              <a:buSzPct val="85000"/>
            </a:pPr>
            <a:r>
              <a:rPr lang="ru-RU" altLang="en-US" sz="2600"/>
              <a:t>жен им ед</a:t>
            </a:r>
          </a:p>
        </p:txBody>
      </p:sp>
      <p:cxnSp>
        <p:nvCxnSpPr>
          <p:cNvPr id="66" name="Прямая соединительная линия 65"/>
          <p:cNvCxnSpPr>
            <a:stCxn id="40150" idx="0"/>
          </p:cNvCxnSpPr>
          <p:nvPr/>
        </p:nvCxnSpPr>
        <p:spPr>
          <a:xfrm flipH="1" flipV="1">
            <a:off x="1774826" y="4846639"/>
            <a:ext cx="3178175" cy="75247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40152" name="Объект 1"/>
          <p:cNvSpPr txBox="1">
            <a:spLocks/>
          </p:cNvSpPr>
          <p:nvPr/>
        </p:nvSpPr>
        <p:spPr bwMode="auto">
          <a:xfrm>
            <a:off x="6223001" y="5586414"/>
            <a:ext cx="1890713" cy="98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fontAlgn="base">
              <a:spcBef>
                <a:spcPct val="0"/>
              </a:spcBef>
              <a:spcAft>
                <a:spcPct val="0"/>
              </a:spcAft>
              <a:defRPr>
                <a:solidFill>
                  <a:schemeClr val="tx1"/>
                </a:solidFill>
                <a:latin typeface="Constantia" panose="02030602050306030303" pitchFamily="18" charset="0"/>
              </a:defRPr>
            </a:lvl6pPr>
            <a:lvl7pPr marL="2971800" indent="-228600" fontAlgn="base">
              <a:spcBef>
                <a:spcPct val="0"/>
              </a:spcBef>
              <a:spcAft>
                <a:spcPct val="0"/>
              </a:spcAft>
              <a:defRPr>
                <a:solidFill>
                  <a:schemeClr val="tx1"/>
                </a:solidFill>
                <a:latin typeface="Constantia" panose="02030602050306030303" pitchFamily="18" charset="0"/>
              </a:defRPr>
            </a:lvl7pPr>
            <a:lvl8pPr marL="3429000" indent="-228600" fontAlgn="base">
              <a:spcBef>
                <a:spcPct val="0"/>
              </a:spcBef>
              <a:spcAft>
                <a:spcPct val="0"/>
              </a:spcAft>
              <a:defRPr>
                <a:solidFill>
                  <a:schemeClr val="tx1"/>
                </a:solidFill>
                <a:latin typeface="Constantia" panose="02030602050306030303" pitchFamily="18" charset="0"/>
              </a:defRPr>
            </a:lvl8pPr>
            <a:lvl9pPr marL="3886200" indent="-228600" fontAlgn="base">
              <a:spcBef>
                <a:spcPct val="0"/>
              </a:spcBef>
              <a:spcAft>
                <a:spcPct val="0"/>
              </a:spcAft>
              <a:defRPr>
                <a:solidFill>
                  <a:schemeClr val="tx1"/>
                </a:solidFill>
                <a:latin typeface="Constantia" panose="02030602050306030303" pitchFamily="18" charset="0"/>
              </a:defRPr>
            </a:lvl9pPr>
          </a:lstStyle>
          <a:p>
            <a:pPr>
              <a:spcBef>
                <a:spcPts val="600"/>
              </a:spcBef>
              <a:buClr>
                <a:schemeClr val="accent2"/>
              </a:buClr>
              <a:buSzPct val="85000"/>
            </a:pPr>
            <a:r>
              <a:rPr lang="ru-RU" altLang="en-US" sz="2600"/>
              <a:t>дама, сущ</a:t>
            </a:r>
          </a:p>
          <a:p>
            <a:pPr>
              <a:spcBef>
                <a:spcPts val="600"/>
              </a:spcBef>
              <a:buClr>
                <a:schemeClr val="accent2"/>
              </a:buClr>
              <a:buSzPct val="85000"/>
            </a:pPr>
            <a:r>
              <a:rPr lang="ru-RU" altLang="en-US" sz="2600"/>
              <a:t>жен дат ед</a:t>
            </a:r>
          </a:p>
        </p:txBody>
      </p:sp>
      <p:cxnSp>
        <p:nvCxnSpPr>
          <p:cNvPr id="70" name="Прямая соединительная линия 69"/>
          <p:cNvCxnSpPr>
            <a:stCxn id="40152" idx="0"/>
          </p:cNvCxnSpPr>
          <p:nvPr/>
        </p:nvCxnSpPr>
        <p:spPr>
          <a:xfrm flipH="1" flipV="1">
            <a:off x="4727575" y="4856163"/>
            <a:ext cx="2439988" cy="73025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4" name="Прямая со стрелкой 73"/>
          <p:cNvCxnSpPr/>
          <p:nvPr/>
        </p:nvCxnSpPr>
        <p:spPr>
          <a:xfrm flipH="1">
            <a:off x="2351089" y="4856163"/>
            <a:ext cx="649287" cy="54451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7" name="Объект 1"/>
          <p:cNvSpPr txBox="1">
            <a:spLocks/>
          </p:cNvSpPr>
          <p:nvPr/>
        </p:nvSpPr>
        <p:spPr>
          <a:xfrm>
            <a:off x="8408988" y="5249864"/>
            <a:ext cx="1892300" cy="1419225"/>
          </a:xfrm>
          <a:prstGeom prst="rect">
            <a:avLst/>
          </a:prstGeom>
        </p:spPr>
        <p:txBody>
          <a:bodyPr>
            <a:normAutofit lnSpcReduction="10000"/>
          </a:bodyPr>
          <a:lst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a:lstStyle>
          <a:p>
            <a:pPr marL="0" indent="0">
              <a:buNone/>
              <a:defRPr/>
            </a:pPr>
            <a:r>
              <a:rPr lang="ru-RU" dirty="0"/>
              <a:t>дама, </a:t>
            </a:r>
            <a:r>
              <a:rPr lang="ru-RU" dirty="0" err="1"/>
              <a:t>сущ</a:t>
            </a:r>
            <a:endParaRPr lang="ru-RU" dirty="0"/>
          </a:p>
          <a:p>
            <a:pPr marL="0" indent="0">
              <a:buNone/>
              <a:defRPr/>
            </a:pPr>
            <a:r>
              <a:rPr lang="ru-RU" dirty="0"/>
              <a:t>жен род </a:t>
            </a:r>
            <a:r>
              <a:rPr lang="ru-RU" dirty="0" err="1"/>
              <a:t>ед</a:t>
            </a:r>
            <a:endParaRPr lang="ru-RU" dirty="0"/>
          </a:p>
          <a:p>
            <a:pPr marL="0" indent="0">
              <a:buNone/>
              <a:defRPr/>
            </a:pPr>
            <a:r>
              <a:rPr lang="ru-RU" dirty="0"/>
              <a:t>жен им </a:t>
            </a:r>
            <a:r>
              <a:rPr lang="ru-RU" dirty="0" err="1"/>
              <a:t>мн</a:t>
            </a:r>
            <a:endParaRPr lang="ru-RU" dirty="0"/>
          </a:p>
        </p:txBody>
      </p:sp>
      <p:cxnSp>
        <p:nvCxnSpPr>
          <p:cNvPr id="78" name="Прямая соединительная линия 77"/>
          <p:cNvCxnSpPr>
            <a:stCxn id="77" idx="0"/>
          </p:cNvCxnSpPr>
          <p:nvPr/>
        </p:nvCxnSpPr>
        <p:spPr>
          <a:xfrm flipH="1" flipV="1">
            <a:off x="7700964" y="4846639"/>
            <a:ext cx="1654175" cy="40322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34" name="Объект 3"/>
          <p:cNvGraphicFramePr>
            <a:graphicFrameLocks/>
          </p:cNvGraphicFramePr>
          <p:nvPr/>
        </p:nvGraphicFramePr>
        <p:xfrm>
          <a:off x="4411663" y="1546225"/>
          <a:ext cx="2735264" cy="369888"/>
        </p:xfrm>
        <a:graphic>
          <a:graphicData uri="http://schemas.openxmlformats.org/drawingml/2006/table">
            <a:tbl>
              <a:tblPr firstRow="1" bandRow="1">
                <a:tableStyleId>{5C22544A-7EE6-4342-B048-85BDC9FD1C3A}</a:tableStyleId>
              </a:tblPr>
              <a:tblGrid>
                <a:gridCol w="341908">
                  <a:extLst>
                    <a:ext uri="{9D8B030D-6E8A-4147-A177-3AD203B41FA5}">
                      <a16:colId xmlns:a16="http://schemas.microsoft.com/office/drawing/2014/main" val="20000"/>
                    </a:ext>
                  </a:extLst>
                </a:gridCol>
                <a:gridCol w="341908">
                  <a:extLst>
                    <a:ext uri="{9D8B030D-6E8A-4147-A177-3AD203B41FA5}">
                      <a16:colId xmlns:a16="http://schemas.microsoft.com/office/drawing/2014/main" val="20001"/>
                    </a:ext>
                  </a:extLst>
                </a:gridCol>
                <a:gridCol w="341908">
                  <a:extLst>
                    <a:ext uri="{9D8B030D-6E8A-4147-A177-3AD203B41FA5}">
                      <a16:colId xmlns:a16="http://schemas.microsoft.com/office/drawing/2014/main" val="20002"/>
                    </a:ext>
                  </a:extLst>
                </a:gridCol>
                <a:gridCol w="341908">
                  <a:extLst>
                    <a:ext uri="{9D8B030D-6E8A-4147-A177-3AD203B41FA5}">
                      <a16:colId xmlns:a16="http://schemas.microsoft.com/office/drawing/2014/main" val="20003"/>
                    </a:ext>
                  </a:extLst>
                </a:gridCol>
                <a:gridCol w="341908">
                  <a:extLst>
                    <a:ext uri="{9D8B030D-6E8A-4147-A177-3AD203B41FA5}">
                      <a16:colId xmlns:a16="http://schemas.microsoft.com/office/drawing/2014/main" val="20004"/>
                    </a:ext>
                  </a:extLst>
                </a:gridCol>
                <a:gridCol w="341908">
                  <a:extLst>
                    <a:ext uri="{9D8B030D-6E8A-4147-A177-3AD203B41FA5}">
                      <a16:colId xmlns:a16="http://schemas.microsoft.com/office/drawing/2014/main" val="20005"/>
                    </a:ext>
                  </a:extLst>
                </a:gridCol>
                <a:gridCol w="341908">
                  <a:extLst>
                    <a:ext uri="{9D8B030D-6E8A-4147-A177-3AD203B41FA5}">
                      <a16:colId xmlns:a16="http://schemas.microsoft.com/office/drawing/2014/main" val="20006"/>
                    </a:ext>
                  </a:extLst>
                </a:gridCol>
                <a:gridCol w="341908">
                  <a:extLst>
                    <a:ext uri="{9D8B030D-6E8A-4147-A177-3AD203B41FA5}">
                      <a16:colId xmlns:a16="http://schemas.microsoft.com/office/drawing/2014/main" val="20007"/>
                    </a:ext>
                  </a:extLst>
                </a:gridCol>
              </a:tblGrid>
              <a:tr h="369888">
                <a:tc>
                  <a:txBody>
                    <a:bodyPr/>
                    <a:lstStyle/>
                    <a:p>
                      <a:r>
                        <a:rPr lang="ru-RU" sz="1800" dirty="0" smtClean="0"/>
                        <a:t>А</a:t>
                      </a:r>
                      <a:endParaRPr lang="ru-RU" sz="1800" dirty="0"/>
                    </a:p>
                  </a:txBody>
                  <a:tcPr marL="91405" marR="91405" marT="45603" marB="45603"/>
                </a:tc>
                <a:tc>
                  <a:txBody>
                    <a:bodyPr/>
                    <a:lstStyle/>
                    <a:p>
                      <a:r>
                        <a:rPr lang="ru-RU" sz="1800" dirty="0" smtClean="0"/>
                        <a:t>Б</a:t>
                      </a:r>
                      <a:endParaRPr lang="ru-RU" sz="1800" dirty="0"/>
                    </a:p>
                  </a:txBody>
                  <a:tcPr marL="91405" marR="91405" marT="45603" marB="45603"/>
                </a:tc>
                <a:tc>
                  <a:txBody>
                    <a:bodyPr/>
                    <a:lstStyle/>
                    <a:p>
                      <a:r>
                        <a:rPr lang="ru-RU" sz="1800" dirty="0" smtClean="0"/>
                        <a:t>…</a:t>
                      </a:r>
                      <a:endParaRPr lang="ru-RU" sz="1800" dirty="0"/>
                    </a:p>
                  </a:txBody>
                  <a:tcPr marL="91405" marR="91405" marT="45603" marB="45603"/>
                </a:tc>
                <a:tc>
                  <a:txBody>
                    <a:bodyPr/>
                    <a:lstStyle/>
                    <a:p>
                      <a:r>
                        <a:rPr lang="ru-RU" sz="1800" dirty="0" smtClean="0"/>
                        <a:t>Д</a:t>
                      </a:r>
                      <a:endParaRPr lang="ru-RU" sz="1800" dirty="0"/>
                    </a:p>
                  </a:txBody>
                  <a:tcPr marL="91405" marR="91405" marT="45603" marB="45603"/>
                </a:tc>
                <a:tc>
                  <a:txBody>
                    <a:bodyPr/>
                    <a:lstStyle/>
                    <a:p>
                      <a:r>
                        <a:rPr lang="ru-RU" sz="1800" dirty="0" smtClean="0"/>
                        <a:t>…</a:t>
                      </a:r>
                      <a:endParaRPr lang="ru-RU" sz="1800" dirty="0"/>
                    </a:p>
                  </a:txBody>
                  <a:tcPr marL="91405" marR="91405" marT="45603" marB="45603"/>
                </a:tc>
                <a:tc>
                  <a:txBody>
                    <a:bodyPr/>
                    <a:lstStyle/>
                    <a:p>
                      <a:r>
                        <a:rPr lang="ru-RU" sz="1800" dirty="0" smtClean="0"/>
                        <a:t>Э</a:t>
                      </a:r>
                      <a:endParaRPr lang="ru-RU" sz="1800" dirty="0"/>
                    </a:p>
                  </a:txBody>
                  <a:tcPr marL="91405" marR="91405" marT="45603" marB="45603"/>
                </a:tc>
                <a:tc>
                  <a:txBody>
                    <a:bodyPr/>
                    <a:lstStyle/>
                    <a:p>
                      <a:r>
                        <a:rPr lang="ru-RU" sz="1800" dirty="0" smtClean="0"/>
                        <a:t>Ю</a:t>
                      </a:r>
                      <a:endParaRPr lang="ru-RU" sz="1800" dirty="0"/>
                    </a:p>
                  </a:txBody>
                  <a:tcPr marL="91405" marR="91405" marT="45603" marB="45603"/>
                </a:tc>
                <a:tc>
                  <a:txBody>
                    <a:bodyPr/>
                    <a:lstStyle/>
                    <a:p>
                      <a:r>
                        <a:rPr lang="ru-RU" sz="1800" dirty="0" smtClean="0"/>
                        <a:t>Я</a:t>
                      </a:r>
                      <a:endParaRPr lang="ru-RU" sz="1800" dirty="0"/>
                    </a:p>
                  </a:txBody>
                  <a:tcPr marL="91405" marR="91405" marT="45603" marB="45603"/>
                </a:tc>
                <a:extLst>
                  <a:ext uri="{0D108BD9-81ED-4DB2-BD59-A6C34878D82A}">
                    <a16:rowId xmlns:a16="http://schemas.microsoft.com/office/drawing/2014/main" val="10000"/>
                  </a:ext>
                </a:extLst>
              </a:tr>
            </a:tbl>
          </a:graphicData>
        </a:graphic>
      </p:graphicFrame>
      <p:sp>
        <p:nvSpPr>
          <p:cNvPr id="40177" name="Объект 1"/>
          <p:cNvSpPr txBox="1">
            <a:spLocks/>
          </p:cNvSpPr>
          <p:nvPr/>
        </p:nvSpPr>
        <p:spPr bwMode="auto">
          <a:xfrm>
            <a:off x="1730376" y="3609976"/>
            <a:ext cx="18907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fontAlgn="base">
              <a:spcBef>
                <a:spcPct val="0"/>
              </a:spcBef>
              <a:spcAft>
                <a:spcPct val="0"/>
              </a:spcAft>
              <a:defRPr>
                <a:solidFill>
                  <a:schemeClr val="tx1"/>
                </a:solidFill>
                <a:latin typeface="Constantia" panose="02030602050306030303" pitchFamily="18" charset="0"/>
              </a:defRPr>
            </a:lvl6pPr>
            <a:lvl7pPr marL="2971800" indent="-228600" fontAlgn="base">
              <a:spcBef>
                <a:spcPct val="0"/>
              </a:spcBef>
              <a:spcAft>
                <a:spcPct val="0"/>
              </a:spcAft>
              <a:defRPr>
                <a:solidFill>
                  <a:schemeClr val="tx1"/>
                </a:solidFill>
                <a:latin typeface="Constantia" panose="02030602050306030303" pitchFamily="18" charset="0"/>
              </a:defRPr>
            </a:lvl7pPr>
            <a:lvl8pPr marL="3429000" indent="-228600" fontAlgn="base">
              <a:spcBef>
                <a:spcPct val="0"/>
              </a:spcBef>
              <a:spcAft>
                <a:spcPct val="0"/>
              </a:spcAft>
              <a:defRPr>
                <a:solidFill>
                  <a:schemeClr val="tx1"/>
                </a:solidFill>
                <a:latin typeface="Constantia" panose="02030602050306030303" pitchFamily="18" charset="0"/>
              </a:defRPr>
            </a:lvl8pPr>
            <a:lvl9pPr marL="3886200" indent="-228600" fontAlgn="base">
              <a:spcBef>
                <a:spcPct val="0"/>
              </a:spcBef>
              <a:spcAft>
                <a:spcPct val="0"/>
              </a:spcAft>
              <a:defRPr>
                <a:solidFill>
                  <a:schemeClr val="tx1"/>
                </a:solidFill>
                <a:latin typeface="Constantia" panose="02030602050306030303" pitchFamily="18" charset="0"/>
              </a:defRPr>
            </a:lvl9pPr>
          </a:lstStyle>
          <a:p>
            <a:pPr>
              <a:spcBef>
                <a:spcPts val="600"/>
              </a:spcBef>
              <a:buClr>
                <a:schemeClr val="accent2"/>
              </a:buClr>
              <a:buSzPct val="85000"/>
            </a:pPr>
            <a:r>
              <a:rPr lang="ru-RU" altLang="en-US" sz="2600"/>
              <a:t>дама, сущ</a:t>
            </a:r>
          </a:p>
        </p:txBody>
      </p:sp>
      <p:cxnSp>
        <p:nvCxnSpPr>
          <p:cNvPr id="39" name="Прямая соединительная линия 38"/>
          <p:cNvCxnSpPr>
            <a:stCxn id="40177" idx="0"/>
          </p:cNvCxnSpPr>
          <p:nvPr/>
        </p:nvCxnSpPr>
        <p:spPr>
          <a:xfrm flipV="1">
            <a:off x="2674939" y="3338513"/>
            <a:ext cx="325437" cy="271462"/>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40" name="Овал 39"/>
          <p:cNvSpPr/>
          <p:nvPr/>
        </p:nvSpPr>
        <p:spPr>
          <a:xfrm>
            <a:off x="5495926" y="1549401"/>
            <a:ext cx="155575" cy="144463"/>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a:p>
        </p:txBody>
      </p:sp>
      <p:sp>
        <p:nvSpPr>
          <p:cNvPr id="41" name="Овал 40"/>
          <p:cNvSpPr/>
          <p:nvPr/>
        </p:nvSpPr>
        <p:spPr>
          <a:xfrm>
            <a:off x="4953001" y="2276476"/>
            <a:ext cx="155575" cy="144463"/>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a:p>
        </p:txBody>
      </p:sp>
      <p:sp>
        <p:nvSpPr>
          <p:cNvPr id="42" name="Овал 41"/>
          <p:cNvSpPr/>
          <p:nvPr/>
        </p:nvSpPr>
        <p:spPr>
          <a:xfrm>
            <a:off x="2836864" y="2997201"/>
            <a:ext cx="155575" cy="144463"/>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a:p>
        </p:txBody>
      </p:sp>
      <p:sp>
        <p:nvSpPr>
          <p:cNvPr id="44" name="Овал 43"/>
          <p:cNvSpPr/>
          <p:nvPr/>
        </p:nvSpPr>
        <p:spPr>
          <a:xfrm>
            <a:off x="5064125" y="3722688"/>
            <a:ext cx="153988" cy="144462"/>
          </a:xfrm>
          <a:prstGeom prst="ellipse">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a:p>
        </p:txBody>
      </p:sp>
      <p:sp>
        <p:nvSpPr>
          <p:cNvPr id="40183" name="TextBox 3"/>
          <p:cNvSpPr txBox="1">
            <a:spLocks noChangeArrowheads="1"/>
          </p:cNvSpPr>
          <p:nvPr/>
        </p:nvSpPr>
        <p:spPr bwMode="auto">
          <a:xfrm>
            <a:off x="1730375" y="1412876"/>
            <a:ext cx="23495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fontAlgn="base">
              <a:spcBef>
                <a:spcPct val="0"/>
              </a:spcBef>
              <a:spcAft>
                <a:spcPct val="0"/>
              </a:spcAft>
              <a:defRPr>
                <a:solidFill>
                  <a:schemeClr val="tx1"/>
                </a:solidFill>
                <a:latin typeface="Constantia" panose="02030602050306030303" pitchFamily="18" charset="0"/>
              </a:defRPr>
            </a:lvl6pPr>
            <a:lvl7pPr marL="2971800" indent="-228600" fontAlgn="base">
              <a:spcBef>
                <a:spcPct val="0"/>
              </a:spcBef>
              <a:spcAft>
                <a:spcPct val="0"/>
              </a:spcAft>
              <a:defRPr>
                <a:solidFill>
                  <a:schemeClr val="tx1"/>
                </a:solidFill>
                <a:latin typeface="Constantia" panose="02030602050306030303" pitchFamily="18" charset="0"/>
              </a:defRPr>
            </a:lvl7pPr>
            <a:lvl8pPr marL="3429000" indent="-228600" fontAlgn="base">
              <a:spcBef>
                <a:spcPct val="0"/>
              </a:spcBef>
              <a:spcAft>
                <a:spcPct val="0"/>
              </a:spcAft>
              <a:defRPr>
                <a:solidFill>
                  <a:schemeClr val="tx1"/>
                </a:solidFill>
                <a:latin typeface="Constantia" panose="02030602050306030303" pitchFamily="18" charset="0"/>
              </a:defRPr>
            </a:lvl8pPr>
            <a:lvl9pPr marL="3886200" indent="-228600" fontAlgn="base">
              <a:spcBef>
                <a:spcPct val="0"/>
              </a:spcBef>
              <a:spcAft>
                <a:spcPct val="0"/>
              </a:spcAft>
              <a:defRPr>
                <a:solidFill>
                  <a:schemeClr val="tx1"/>
                </a:solidFill>
                <a:latin typeface="Constantia" panose="02030602050306030303" pitchFamily="18" charset="0"/>
              </a:defRPr>
            </a:lvl9pPr>
          </a:lstStyle>
          <a:p>
            <a:r>
              <a:rPr lang="ru-RU" altLang="en-US" sz="2400"/>
              <a:t>Префиксы</a:t>
            </a:r>
          </a:p>
        </p:txBody>
      </p:sp>
      <p:sp>
        <p:nvSpPr>
          <p:cNvPr id="40184" name="TextBox 44"/>
          <p:cNvSpPr txBox="1">
            <a:spLocks noChangeArrowheads="1"/>
          </p:cNvSpPr>
          <p:nvPr/>
        </p:nvSpPr>
        <p:spPr bwMode="auto">
          <a:xfrm>
            <a:off x="7700964" y="3621088"/>
            <a:ext cx="23510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fontAlgn="base">
              <a:spcBef>
                <a:spcPct val="0"/>
              </a:spcBef>
              <a:spcAft>
                <a:spcPct val="0"/>
              </a:spcAft>
              <a:defRPr>
                <a:solidFill>
                  <a:schemeClr val="tx1"/>
                </a:solidFill>
                <a:latin typeface="Constantia" panose="02030602050306030303" pitchFamily="18" charset="0"/>
              </a:defRPr>
            </a:lvl6pPr>
            <a:lvl7pPr marL="2971800" indent="-228600" fontAlgn="base">
              <a:spcBef>
                <a:spcPct val="0"/>
              </a:spcBef>
              <a:spcAft>
                <a:spcPct val="0"/>
              </a:spcAft>
              <a:defRPr>
                <a:solidFill>
                  <a:schemeClr val="tx1"/>
                </a:solidFill>
                <a:latin typeface="Constantia" panose="02030602050306030303" pitchFamily="18" charset="0"/>
              </a:defRPr>
            </a:lvl7pPr>
            <a:lvl8pPr marL="3429000" indent="-228600" fontAlgn="base">
              <a:spcBef>
                <a:spcPct val="0"/>
              </a:spcBef>
              <a:spcAft>
                <a:spcPct val="0"/>
              </a:spcAft>
              <a:defRPr>
                <a:solidFill>
                  <a:schemeClr val="tx1"/>
                </a:solidFill>
                <a:latin typeface="Constantia" panose="02030602050306030303" pitchFamily="18" charset="0"/>
              </a:defRPr>
            </a:lvl8pPr>
            <a:lvl9pPr marL="3886200" indent="-228600" fontAlgn="base">
              <a:spcBef>
                <a:spcPct val="0"/>
              </a:spcBef>
              <a:spcAft>
                <a:spcPct val="0"/>
              </a:spcAft>
              <a:defRPr>
                <a:solidFill>
                  <a:schemeClr val="tx1"/>
                </a:solidFill>
                <a:latin typeface="Constantia" panose="02030602050306030303" pitchFamily="18" charset="0"/>
              </a:defRPr>
            </a:lvl9pPr>
          </a:lstStyle>
          <a:p>
            <a:r>
              <a:rPr lang="ru-RU" altLang="en-US" sz="2400"/>
              <a:t>Постфиксы</a:t>
            </a:r>
          </a:p>
        </p:txBody>
      </p:sp>
    </p:spTree>
    <p:extLst>
      <p:ext uri="{BB962C8B-B14F-4D97-AF65-F5344CB8AC3E}">
        <p14:creationId xmlns:p14="http://schemas.microsoft.com/office/powerpoint/2010/main" val="42739387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40"/>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par>
                                <p:cTn id="17" presetID="1" presetClass="exit" presetSubtype="0" fill="hold" grpId="1" nodeType="withEffect">
                                  <p:stCondLst>
                                    <p:cond delay="0"/>
                                  </p:stCondLst>
                                  <p:childTnLst>
                                    <p:set>
                                      <p:cBhvr>
                                        <p:cTn id="18" dur="1" fill="hold">
                                          <p:stCondLst>
                                            <p:cond delay="0"/>
                                          </p:stCondLst>
                                        </p:cTn>
                                        <p:tgtEl>
                                          <p:spTgt spid="41"/>
                                        </p:tgtEl>
                                        <p:attrNameLst>
                                          <p:attrName>style.visibility</p:attrName>
                                        </p:attrNameLst>
                                      </p:cBhvr>
                                      <p:to>
                                        <p:strVal val="hidden"/>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0" grpId="1" animBg="1"/>
      <p:bldP spid="41" grpId="0" animBg="1"/>
      <p:bldP spid="41" grpId="1" animBg="1"/>
      <p:bldP spid="42" grpId="0" animBg="1"/>
      <p:bldP spid="44"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31504" y="274638"/>
            <a:ext cx="8928992" cy="1143000"/>
          </a:xfrm>
        </p:spPr>
        <p:txBody>
          <a:bodyPr>
            <a:normAutofit fontScale="90000"/>
          </a:bodyPr>
          <a:lstStyle/>
          <a:p>
            <a:r>
              <a:rPr lang="ru-RU" sz="3600" dirty="0"/>
              <a:t>Разное -)))</a:t>
            </a:r>
            <a:br>
              <a:rPr lang="ru-RU" sz="3600" dirty="0"/>
            </a:br>
            <a:r>
              <a:rPr lang="ru-RU" sz="3600" dirty="0"/>
              <a:t>Исправление ошибок</a:t>
            </a:r>
            <a:endParaRPr lang="en-US" sz="3600" dirty="0"/>
          </a:p>
        </p:txBody>
      </p:sp>
      <p:sp>
        <p:nvSpPr>
          <p:cNvPr id="4" name="Прямоугольник 3"/>
          <p:cNvSpPr/>
          <p:nvPr/>
        </p:nvSpPr>
        <p:spPr>
          <a:xfrm>
            <a:off x="2999656" y="6472515"/>
            <a:ext cx="3166316" cy="369332"/>
          </a:xfrm>
          <a:prstGeom prst="rect">
            <a:avLst/>
          </a:prstGeom>
        </p:spPr>
        <p:txBody>
          <a:bodyPr wrap="none">
            <a:spAutoFit/>
          </a:bodyPr>
          <a:lstStyle/>
          <a:p>
            <a:r>
              <a:rPr lang="en-US" dirty="0"/>
              <a:t>http://habrahabr.ru/post/105450/</a:t>
            </a:r>
          </a:p>
        </p:txBody>
      </p:sp>
      <p:pic>
        <p:nvPicPr>
          <p:cNvPr id="36866" name="Picture 2" descr="http://habrastorage.org/storage2/ccf/ac4/d60/ccfac4d600e8061a6c52db140346723e.png"/>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56240" y="3356993"/>
            <a:ext cx="1728192" cy="2725763"/>
          </a:xfrm>
          <a:prstGeom prst="rect">
            <a:avLst/>
          </a:prstGeom>
          <a:noFill/>
          <a:extLst>
            <a:ext uri="{909E8E84-426E-40DD-AFC4-6F175D3DCCD1}">
              <a14:hiddenFill xmlns:a14="http://schemas.microsoft.com/office/drawing/2010/main">
                <a:solidFill>
                  <a:srgbClr val="FFFFFF"/>
                </a:solidFill>
              </a14:hiddenFill>
            </a:ext>
          </a:extLst>
        </p:spPr>
      </p:pic>
      <p:sp>
        <p:nvSpPr>
          <p:cNvPr id="5" name="Объект 4"/>
          <p:cNvSpPr>
            <a:spLocks noGrp="1"/>
          </p:cNvSpPr>
          <p:nvPr>
            <p:ph idx="1"/>
          </p:nvPr>
        </p:nvSpPr>
        <p:spPr>
          <a:xfrm>
            <a:off x="1959446" y="1556793"/>
            <a:ext cx="8313018" cy="4525963"/>
          </a:xfrm>
        </p:spPr>
        <p:txBody>
          <a:bodyPr wrap="none"/>
          <a:lstStyle/>
          <a:p>
            <a:pPr marL="0" indent="0">
              <a:buNone/>
            </a:pPr>
            <a:r>
              <a:rPr lang="ru-RU" sz="2400" dirty="0"/>
              <a:t>Расстояние Левенштейна как</a:t>
            </a:r>
          </a:p>
          <a:p>
            <a:pPr marL="0" indent="0">
              <a:buNone/>
            </a:pPr>
            <a:r>
              <a:rPr lang="ru-RU" sz="2400" dirty="0"/>
              <a:t>композиция трех </a:t>
            </a:r>
            <a:r>
              <a:rPr lang="ru-RU" sz="2400" dirty="0" err="1"/>
              <a:t>трансдьюсеров</a:t>
            </a:r>
            <a:endParaRPr lang="ru-RU" sz="2400" dirty="0"/>
          </a:p>
          <a:p>
            <a:r>
              <a:rPr lang="ru-RU" sz="2400" dirty="0" err="1"/>
              <a:t>трансдьюсер</a:t>
            </a:r>
            <a:r>
              <a:rPr lang="ru-RU" sz="2400" dirty="0"/>
              <a:t>, представляющий первое слово</a:t>
            </a:r>
          </a:p>
          <a:p>
            <a:r>
              <a:rPr lang="ru-RU" sz="2400" dirty="0" err="1"/>
              <a:t>трансдьюсер</a:t>
            </a:r>
            <a:r>
              <a:rPr lang="ru-RU" sz="2400" dirty="0"/>
              <a:t>, представляющий модель ошибок</a:t>
            </a:r>
          </a:p>
          <a:p>
            <a:r>
              <a:rPr lang="ru-RU" sz="2400" dirty="0" err="1"/>
              <a:t>трансдьюсер</a:t>
            </a:r>
            <a:r>
              <a:rPr lang="ru-RU" sz="2400" dirty="0"/>
              <a:t>, представляющий второе слово</a:t>
            </a:r>
          </a:p>
          <a:p>
            <a:pPr marL="0" indent="0">
              <a:buNone/>
            </a:pPr>
            <a:endParaRPr lang="en-US" dirty="0"/>
          </a:p>
        </p:txBody>
      </p:sp>
    </p:spTree>
    <p:extLst>
      <p:ext uri="{BB962C8B-B14F-4D97-AF65-F5344CB8AC3E}">
        <p14:creationId xmlns:p14="http://schemas.microsoft.com/office/powerpoint/2010/main" val="11163620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a:defRPr/>
            </a:pPr>
            <a:r>
              <a:rPr lang="ru-RU" sz="2800" dirty="0" smtClean="0"/>
              <a:t>КОНЕЧНЫЙ </a:t>
            </a:r>
            <a:r>
              <a:rPr lang="ru-RU" sz="2800" dirty="0"/>
              <a:t>ПРЕОБРАЗОВАТЕЛЬ</a:t>
            </a:r>
          </a:p>
        </p:txBody>
      </p:sp>
      <p:sp>
        <p:nvSpPr>
          <p:cNvPr id="49192" name="Нижний колонтитул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r>
              <a:rPr lang="ru-RU" altLang="en-US" sz="1200">
                <a:latin typeface="Arial" panose="020B0604020202020204" pitchFamily="34" charset="0"/>
              </a:rPr>
              <a:t>Компьютерная лингвистика.  Толдова С.Ю.</a:t>
            </a:r>
          </a:p>
        </p:txBody>
      </p:sp>
      <p:sp>
        <p:nvSpPr>
          <p:cNvPr id="49193" name="Номер слайда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fld id="{C62FDA4E-C930-4F37-948B-8B58C09C29B6}" type="slidenum">
              <a:rPr lang="ru-RU" altLang="en-US" sz="1200">
                <a:latin typeface="Arial" panose="020B0604020202020204" pitchFamily="34" charset="0"/>
              </a:rPr>
              <a:pPr>
                <a:spcBef>
                  <a:spcPct val="0"/>
                </a:spcBef>
                <a:buClrTx/>
                <a:buSzTx/>
                <a:buFontTx/>
                <a:buNone/>
              </a:pPr>
              <a:t>6</a:t>
            </a:fld>
            <a:endParaRPr lang="ru-RU" altLang="en-US" sz="1200">
              <a:latin typeface="Arial" panose="020B0604020202020204" pitchFamily="34" charset="0"/>
            </a:endParaRPr>
          </a:p>
        </p:txBody>
      </p:sp>
      <p:sp>
        <p:nvSpPr>
          <p:cNvPr id="3" name="Rectangle 1"/>
          <p:cNvSpPr>
            <a:spLocks noChangeArrowheads="1"/>
          </p:cNvSpPr>
          <p:nvPr/>
        </p:nvSpPr>
        <p:spPr bwMode="auto">
          <a:xfrm>
            <a:off x="494522" y="1673357"/>
            <a:ext cx="11430000"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kumimoji="0" lang="en-US" altLang="en-US" sz="2400" b="0" i="0" u="none" strike="noStrike" cap="none" normalizeH="0" baseline="0" dirty="0" smtClean="0">
                <a:ln>
                  <a:noFill/>
                </a:ln>
                <a:solidFill>
                  <a:srgbClr val="424242"/>
                </a:solidFill>
                <a:effectLst/>
                <a:latin typeface="+mj-lt"/>
                <a:cs typeface="Tahoma" panose="020B0604030504040204" pitchFamily="34" charset="0"/>
              </a:rPr>
              <a:t>  M = (N, </a:t>
            </a:r>
            <a:r>
              <a:rPr lang="el-GR" altLang="en-US" sz="2400" dirty="0" smtClean="0">
                <a:solidFill>
                  <a:srgbClr val="424242"/>
                </a:solidFill>
                <a:latin typeface="Times New Roman" panose="02020603050405020304" pitchFamily="18" charset="0"/>
                <a:cs typeface="Times New Roman" panose="02020603050405020304" pitchFamily="18" charset="0"/>
              </a:rPr>
              <a:t>Σ</a:t>
            </a:r>
            <a:r>
              <a:rPr lang="en-US" altLang="en-US" sz="2400" dirty="0" smtClean="0">
                <a:solidFill>
                  <a:srgbClr val="424242"/>
                </a:solidFill>
                <a:latin typeface="Times New Roman" panose="02020603050405020304" pitchFamily="18" charset="0"/>
                <a:cs typeface="Times New Roman" panose="02020603050405020304" pitchFamily="18" charset="0"/>
              </a:rPr>
              <a:t>, </a:t>
            </a:r>
            <a:r>
              <a:rPr lang="el-GR" altLang="en-US" sz="2400" dirty="0" smtClean="0">
                <a:solidFill>
                  <a:srgbClr val="424242"/>
                </a:solidFill>
                <a:latin typeface="Times New Roman" panose="02020603050405020304" pitchFamily="18" charset="0"/>
                <a:cs typeface="Times New Roman" panose="02020603050405020304" pitchFamily="18" charset="0"/>
              </a:rPr>
              <a:t>Δ</a:t>
            </a:r>
            <a:r>
              <a:rPr lang="en-US" altLang="en-US" sz="2400" dirty="0" smtClean="0">
                <a:solidFill>
                  <a:srgbClr val="424242"/>
                </a:solidFill>
                <a:latin typeface="Times New Roman" panose="02020603050405020304" pitchFamily="18" charset="0"/>
                <a:cs typeface="Times New Roman" panose="02020603050405020304" pitchFamily="18" charset="0"/>
              </a:rPr>
              <a:t>, </a:t>
            </a:r>
            <a:r>
              <a:rPr lang="el-GR" altLang="en-US" sz="2400" dirty="0" smtClean="0">
                <a:solidFill>
                  <a:srgbClr val="424242"/>
                </a:solidFill>
                <a:latin typeface="Times New Roman" panose="02020603050405020304" pitchFamily="18" charset="0"/>
                <a:cs typeface="Times New Roman" panose="02020603050405020304" pitchFamily="18" charset="0"/>
              </a:rPr>
              <a:t>δ</a:t>
            </a:r>
            <a:r>
              <a:rPr lang="en-US" altLang="en-US" sz="2400" dirty="0" smtClean="0">
                <a:solidFill>
                  <a:srgbClr val="424242"/>
                </a:solidFill>
                <a:latin typeface="Times New Roman" panose="02020603050405020304" pitchFamily="18" charset="0"/>
                <a:cs typeface="Times New Roman" panose="02020603050405020304" pitchFamily="18" charset="0"/>
              </a:rPr>
              <a:t>, </a:t>
            </a:r>
            <a:r>
              <a:rPr lang="en-US" altLang="en-US" sz="2400" dirty="0" smtClean="0">
                <a:solidFill>
                  <a:srgbClr val="424242"/>
                </a:solidFill>
                <a:cs typeface="Tahoma" panose="020B0604030504040204" pitchFamily="34" charset="0"/>
              </a:rPr>
              <a:t>q</a:t>
            </a:r>
            <a:r>
              <a:rPr lang="en-US" altLang="en-US" sz="2400" baseline="-25000" dirty="0" smtClean="0">
                <a:solidFill>
                  <a:srgbClr val="424242"/>
                </a:solidFill>
                <a:cs typeface="Tahoma" panose="020B0604030504040204" pitchFamily="34" charset="0"/>
              </a:rPr>
              <a:t>0</a:t>
            </a:r>
            <a:r>
              <a:rPr lang="en-US" altLang="en-US" sz="2400" dirty="0">
                <a:solidFill>
                  <a:srgbClr val="424242"/>
                </a:solidFill>
                <a:latin typeface="+mj-lt"/>
                <a:cs typeface="Tahoma" panose="020B0604030504040204" pitchFamily="34" charset="0"/>
              </a:rPr>
              <a:t>, F)</a:t>
            </a:r>
          </a:p>
          <a:p>
            <a:pPr marL="0" marR="0" lvl="0" indent="0" algn="l" defTabSz="914400" rtl="0" eaLnBrk="0" fontAlgn="base" latinLnBrk="0" hangingPunct="0">
              <a:spcBef>
                <a:spcPts val="600"/>
              </a:spcBef>
              <a:spcAft>
                <a:spcPct val="0"/>
              </a:spcAft>
              <a:buClrTx/>
              <a:buSzTx/>
              <a:buFontTx/>
              <a:buNone/>
              <a:tabLst/>
            </a:pPr>
            <a:r>
              <a:rPr kumimoji="0" lang="en-US" altLang="en-US" sz="2400" b="0" i="0" u="none" strike="noStrike" cap="none" normalizeH="0" baseline="0" dirty="0" err="1" smtClean="0">
                <a:ln>
                  <a:noFill/>
                </a:ln>
                <a:solidFill>
                  <a:srgbClr val="424242"/>
                </a:solidFill>
                <a:effectLst/>
                <a:latin typeface="+mj-lt"/>
                <a:cs typeface="Tahoma" panose="020B0604030504040204" pitchFamily="34" charset="0"/>
              </a:rPr>
              <a:t>где</a:t>
            </a:r>
            <a:endParaRPr kumimoji="0" lang="en-US" altLang="en-US" sz="2400" b="0" i="0" u="none" strike="noStrike" cap="none" normalizeH="0" baseline="0" dirty="0" smtClean="0">
              <a:ln>
                <a:noFill/>
              </a:ln>
              <a:solidFill>
                <a:schemeClr val="tx1"/>
              </a:solidFill>
              <a:effectLst/>
              <a:latin typeface="+mj-lt"/>
            </a:endParaRPr>
          </a:p>
          <a:p>
            <a:pPr marL="0" marR="0" lvl="0" indent="0" algn="l" defTabSz="914400" rtl="0" eaLnBrk="0" fontAlgn="base" latinLnBrk="0" hangingPunct="0">
              <a:spcBef>
                <a:spcPts val="600"/>
              </a:spcBef>
              <a:spcAft>
                <a:spcPct val="0"/>
              </a:spcAft>
              <a:buClrTx/>
              <a:buSzTx/>
              <a:buFontTx/>
              <a:buNone/>
              <a:tabLst/>
            </a:pPr>
            <a:r>
              <a:rPr kumimoji="0" lang="en-US" altLang="en-US" sz="2400" b="0" i="0" u="none" strike="noStrike" cap="none" normalizeH="0" baseline="0" dirty="0" smtClean="0">
                <a:ln>
                  <a:noFill/>
                </a:ln>
                <a:solidFill>
                  <a:srgbClr val="424242"/>
                </a:solidFill>
                <a:effectLst/>
                <a:latin typeface="+mj-lt"/>
                <a:cs typeface="Tahoma" panose="020B0604030504040204" pitchFamily="34" charset="0"/>
              </a:rPr>
              <a:t>  N - </a:t>
            </a:r>
            <a:r>
              <a:rPr kumimoji="0" lang="en-US" altLang="en-US" sz="2400" b="0" i="0" u="none" strike="noStrike" cap="none" normalizeH="0" baseline="0" dirty="0" err="1" smtClean="0">
                <a:ln>
                  <a:noFill/>
                </a:ln>
                <a:solidFill>
                  <a:srgbClr val="424242"/>
                </a:solidFill>
                <a:effectLst/>
                <a:latin typeface="+mj-lt"/>
                <a:cs typeface="Tahoma" panose="020B0604030504040204" pitchFamily="34" charset="0"/>
              </a:rPr>
              <a:t>конечное</a:t>
            </a:r>
            <a:r>
              <a:rPr kumimoji="0" lang="en-US" altLang="en-US" sz="2400" b="0" i="0" u="none" strike="noStrike" cap="none" normalizeH="0" baseline="0" dirty="0" smtClean="0">
                <a:ln>
                  <a:noFill/>
                </a:ln>
                <a:solidFill>
                  <a:srgbClr val="424242"/>
                </a:solidFill>
                <a:effectLst/>
                <a:latin typeface="+mj-lt"/>
                <a:cs typeface="Tahoma" panose="020B0604030504040204" pitchFamily="34" charset="0"/>
              </a:rPr>
              <a:t> </a:t>
            </a:r>
            <a:r>
              <a:rPr kumimoji="0" lang="en-US" altLang="en-US" sz="2400" b="0" i="0" u="none" strike="noStrike" cap="none" normalizeH="0" baseline="0" dirty="0" err="1" smtClean="0">
                <a:ln>
                  <a:noFill/>
                </a:ln>
                <a:solidFill>
                  <a:srgbClr val="424242"/>
                </a:solidFill>
                <a:effectLst/>
                <a:latin typeface="+mj-lt"/>
                <a:cs typeface="Tahoma" panose="020B0604030504040204" pitchFamily="34" charset="0"/>
              </a:rPr>
              <a:t>множество</a:t>
            </a:r>
            <a:r>
              <a:rPr kumimoji="0" lang="en-US" altLang="en-US" sz="2400" b="0" i="0" u="none" strike="noStrike" cap="none" normalizeH="0" baseline="0" dirty="0" smtClean="0">
                <a:ln>
                  <a:noFill/>
                </a:ln>
                <a:solidFill>
                  <a:srgbClr val="424242"/>
                </a:solidFill>
                <a:effectLst/>
                <a:latin typeface="+mj-lt"/>
                <a:cs typeface="Tahoma" panose="020B0604030504040204" pitchFamily="34" charset="0"/>
              </a:rPr>
              <a:t> </a:t>
            </a:r>
            <a:r>
              <a:rPr kumimoji="0" lang="en-US" altLang="en-US" sz="2400" b="0" i="0" u="none" strike="noStrike" cap="none" normalizeH="0" baseline="0" dirty="0" err="1" smtClean="0">
                <a:ln>
                  <a:noFill/>
                </a:ln>
                <a:solidFill>
                  <a:srgbClr val="424242"/>
                </a:solidFill>
                <a:effectLst/>
                <a:latin typeface="+mj-lt"/>
                <a:cs typeface="Tahoma" panose="020B0604030504040204" pitchFamily="34" charset="0"/>
              </a:rPr>
              <a:t>всех</a:t>
            </a:r>
            <a:r>
              <a:rPr kumimoji="0" lang="en-US" altLang="en-US" sz="2400" b="0" i="0" u="none" strike="noStrike" cap="none" normalizeH="0" baseline="0" dirty="0" smtClean="0">
                <a:ln>
                  <a:noFill/>
                </a:ln>
                <a:solidFill>
                  <a:srgbClr val="424242"/>
                </a:solidFill>
                <a:effectLst/>
                <a:latin typeface="+mj-lt"/>
                <a:cs typeface="Tahoma" panose="020B0604030504040204" pitchFamily="34" charset="0"/>
              </a:rPr>
              <a:t> </a:t>
            </a:r>
            <a:r>
              <a:rPr kumimoji="0" lang="en-US" altLang="en-US" sz="2400" b="0" i="0" u="none" strike="noStrike" cap="none" normalizeH="0" baseline="0" dirty="0" err="1" smtClean="0">
                <a:ln>
                  <a:noFill/>
                </a:ln>
                <a:solidFill>
                  <a:srgbClr val="424242"/>
                </a:solidFill>
                <a:effectLst/>
                <a:latin typeface="+mj-lt"/>
                <a:cs typeface="Tahoma" panose="020B0604030504040204" pitchFamily="34" charset="0"/>
              </a:rPr>
              <a:t>состояний</a:t>
            </a:r>
            <a:r>
              <a:rPr kumimoji="0" lang="en-US" altLang="en-US" sz="2400" b="0" i="0" u="none" strike="noStrike" cap="none" normalizeH="0" baseline="0" dirty="0" smtClean="0">
                <a:ln>
                  <a:noFill/>
                </a:ln>
                <a:solidFill>
                  <a:srgbClr val="424242"/>
                </a:solidFill>
                <a:effectLst/>
                <a:latin typeface="+mj-lt"/>
                <a:cs typeface="Tahoma" panose="020B0604030504040204" pitchFamily="34" charset="0"/>
              </a:rPr>
              <a:t> </a:t>
            </a:r>
            <a:r>
              <a:rPr kumimoji="0" lang="en-US" altLang="en-US" sz="2400" b="0" i="0" u="none" strike="noStrike" cap="none" normalizeH="0" baseline="0" dirty="0" err="1" smtClean="0">
                <a:ln>
                  <a:noFill/>
                </a:ln>
                <a:solidFill>
                  <a:srgbClr val="424242"/>
                </a:solidFill>
                <a:effectLst/>
                <a:latin typeface="+mj-lt"/>
                <a:cs typeface="Tahoma" panose="020B0604030504040204" pitchFamily="34" charset="0"/>
              </a:rPr>
              <a:t>преобразова­теля</a:t>
            </a:r>
            <a:r>
              <a:rPr kumimoji="0" lang="en-US" altLang="en-US" sz="2400" b="0" i="0" u="none" strike="noStrike" cap="none" normalizeH="0" baseline="0" dirty="0" smtClean="0">
                <a:ln>
                  <a:noFill/>
                </a:ln>
                <a:solidFill>
                  <a:srgbClr val="424242"/>
                </a:solidFill>
                <a:effectLst/>
                <a:latin typeface="+mj-lt"/>
                <a:cs typeface="Tahoma" panose="020B0604030504040204" pitchFamily="34" charset="0"/>
              </a:rPr>
              <a:t>;</a:t>
            </a:r>
            <a:endParaRPr kumimoji="0" lang="en-US" altLang="en-US" sz="2400" b="0" i="0" u="none" strike="noStrike" cap="none" normalizeH="0" baseline="0" dirty="0" smtClean="0">
              <a:ln>
                <a:noFill/>
              </a:ln>
              <a:solidFill>
                <a:schemeClr val="tx1"/>
              </a:solidFill>
              <a:effectLst/>
              <a:latin typeface="+mj-lt"/>
            </a:endParaRPr>
          </a:p>
          <a:p>
            <a:pPr marL="0" marR="0" lvl="0" indent="0" algn="l" defTabSz="914400" rtl="0" eaLnBrk="0" fontAlgn="base" latinLnBrk="0" hangingPunct="0">
              <a:spcBef>
                <a:spcPts val="600"/>
              </a:spcBef>
              <a:spcAft>
                <a:spcPct val="0"/>
              </a:spcAft>
              <a:buClrTx/>
              <a:buSzTx/>
              <a:buFontTx/>
              <a:buNone/>
              <a:tabLst/>
            </a:pPr>
            <a:r>
              <a:rPr kumimoji="0" lang="en-US" altLang="en-US" sz="2400" b="0" i="0" u="none" strike="noStrike" cap="none" normalizeH="0" baseline="0" dirty="0" smtClean="0">
                <a:ln>
                  <a:noFill/>
                </a:ln>
                <a:solidFill>
                  <a:srgbClr val="424242"/>
                </a:solidFill>
                <a:effectLst/>
                <a:latin typeface="+mj-lt"/>
                <a:cs typeface="Tahoma" panose="020B0604030504040204" pitchFamily="34" charset="0"/>
              </a:rPr>
              <a:t>  </a:t>
            </a:r>
            <a:r>
              <a:rPr kumimoji="0" lang="el-GR" altLang="en-US" sz="2400" b="0" i="0" u="none" strike="noStrike" cap="none" normalizeH="0" baseline="0" dirty="0" smtClean="0">
                <a:ln>
                  <a:noFill/>
                </a:ln>
                <a:solidFill>
                  <a:srgbClr val="424242"/>
                </a:solidFill>
                <a:effectLst/>
                <a:latin typeface="Times New Roman" panose="02020603050405020304" pitchFamily="18" charset="0"/>
                <a:cs typeface="Times New Roman" panose="02020603050405020304" pitchFamily="18" charset="0"/>
              </a:rPr>
              <a:t>Σ</a:t>
            </a:r>
            <a:r>
              <a:rPr kumimoji="0" lang="en-US" altLang="en-US" sz="2400" b="0" i="0" u="none" strike="noStrike" cap="none" normalizeH="0" baseline="0" dirty="0" smtClean="0">
                <a:ln>
                  <a:noFill/>
                </a:ln>
                <a:solidFill>
                  <a:srgbClr val="424242"/>
                </a:solidFill>
                <a:effectLst/>
                <a:latin typeface="+mj-lt"/>
                <a:cs typeface="Tahoma" panose="020B0604030504040204" pitchFamily="34" charset="0"/>
              </a:rPr>
              <a:t>- </a:t>
            </a:r>
            <a:r>
              <a:rPr kumimoji="0" lang="en-US" altLang="en-US" sz="2400" b="0" i="0" u="none" strike="noStrike" cap="none" normalizeH="0" baseline="0" dirty="0" err="1" smtClean="0">
                <a:ln>
                  <a:noFill/>
                </a:ln>
                <a:solidFill>
                  <a:srgbClr val="424242"/>
                </a:solidFill>
                <a:effectLst/>
                <a:latin typeface="+mj-lt"/>
                <a:cs typeface="Tahoma" panose="020B0604030504040204" pitchFamily="34" charset="0"/>
              </a:rPr>
              <a:t>конечный</a:t>
            </a:r>
            <a:r>
              <a:rPr kumimoji="0" lang="en-US" altLang="en-US" sz="2400" b="0" i="0" u="none" strike="noStrike" cap="none" normalizeH="0" baseline="0" dirty="0" smtClean="0">
                <a:ln>
                  <a:noFill/>
                </a:ln>
                <a:solidFill>
                  <a:srgbClr val="424242"/>
                </a:solidFill>
                <a:effectLst/>
                <a:latin typeface="+mj-lt"/>
                <a:cs typeface="Tahoma" panose="020B0604030504040204" pitchFamily="34" charset="0"/>
              </a:rPr>
              <a:t> </a:t>
            </a:r>
            <a:r>
              <a:rPr kumimoji="0" lang="en-US" altLang="en-US" sz="2400" b="0" i="0" u="none" strike="noStrike" cap="none" normalizeH="0" baseline="0" dirty="0" err="1" smtClean="0">
                <a:ln>
                  <a:noFill/>
                </a:ln>
                <a:solidFill>
                  <a:srgbClr val="424242"/>
                </a:solidFill>
                <a:effectLst/>
                <a:latin typeface="+mj-lt"/>
                <a:cs typeface="Tahoma" panose="020B0604030504040204" pitchFamily="34" charset="0"/>
              </a:rPr>
              <a:t>входной</a:t>
            </a:r>
            <a:r>
              <a:rPr kumimoji="0" lang="en-US" altLang="en-US" sz="2400" b="0" i="0" u="none" strike="noStrike" cap="none" normalizeH="0" baseline="0" dirty="0" smtClean="0">
                <a:ln>
                  <a:noFill/>
                </a:ln>
                <a:solidFill>
                  <a:srgbClr val="424242"/>
                </a:solidFill>
                <a:effectLst/>
                <a:latin typeface="+mj-lt"/>
                <a:cs typeface="Tahoma" panose="020B0604030504040204" pitchFamily="34" charset="0"/>
              </a:rPr>
              <a:t> </a:t>
            </a:r>
            <a:r>
              <a:rPr kumimoji="0" lang="en-US" altLang="en-US" sz="2400" b="0" i="0" u="none" strike="noStrike" cap="none" normalizeH="0" baseline="0" dirty="0" err="1" smtClean="0">
                <a:ln>
                  <a:noFill/>
                </a:ln>
                <a:solidFill>
                  <a:srgbClr val="424242"/>
                </a:solidFill>
                <a:effectLst/>
                <a:latin typeface="+mj-lt"/>
                <a:cs typeface="Tahoma" panose="020B0604030504040204" pitchFamily="34" charset="0"/>
              </a:rPr>
              <a:t>алфавит</a:t>
            </a:r>
            <a:r>
              <a:rPr kumimoji="0" lang="en-US" altLang="en-US" sz="2400" b="0" i="0" u="none" strike="noStrike" cap="none" normalizeH="0" baseline="0" dirty="0" smtClean="0">
                <a:ln>
                  <a:noFill/>
                </a:ln>
                <a:solidFill>
                  <a:srgbClr val="424242"/>
                </a:solidFill>
                <a:effectLst/>
                <a:latin typeface="+mj-lt"/>
                <a:cs typeface="Tahoma" panose="020B0604030504040204" pitchFamily="34" charset="0"/>
              </a:rPr>
              <a:t>;</a:t>
            </a:r>
            <a:endParaRPr kumimoji="0" lang="en-US" altLang="en-US" sz="2400" b="0" i="0" u="none" strike="noStrike" cap="none" normalizeH="0" baseline="0" dirty="0" smtClean="0">
              <a:ln>
                <a:noFill/>
              </a:ln>
              <a:solidFill>
                <a:schemeClr val="tx1"/>
              </a:solidFill>
              <a:effectLst/>
              <a:latin typeface="+mj-lt"/>
            </a:endParaRPr>
          </a:p>
          <a:p>
            <a:pPr marL="0" marR="0" lvl="0" indent="0" algn="l" defTabSz="914400" rtl="0" eaLnBrk="0" fontAlgn="base" latinLnBrk="0" hangingPunct="0">
              <a:spcBef>
                <a:spcPts val="600"/>
              </a:spcBef>
              <a:spcAft>
                <a:spcPct val="0"/>
              </a:spcAft>
              <a:buClrTx/>
              <a:buSzTx/>
              <a:buFontTx/>
              <a:buNone/>
              <a:tabLst/>
            </a:pPr>
            <a:r>
              <a:rPr kumimoji="0" lang="en-US" altLang="en-US" sz="2400" b="0" i="0" u="none" strike="noStrike" cap="none" normalizeH="0" baseline="0" dirty="0" smtClean="0">
                <a:ln>
                  <a:noFill/>
                </a:ln>
                <a:solidFill>
                  <a:srgbClr val="424242"/>
                </a:solidFill>
                <a:effectLst/>
                <a:latin typeface="+mj-lt"/>
                <a:cs typeface="Tahoma" panose="020B0604030504040204" pitchFamily="34" charset="0"/>
              </a:rPr>
              <a:t> </a:t>
            </a:r>
            <a:r>
              <a:rPr kumimoji="0" lang="el-GR" altLang="en-US" sz="2400" b="0" i="0" u="none" strike="noStrike" cap="none" normalizeH="0" baseline="0" dirty="0" smtClean="0">
                <a:ln>
                  <a:noFill/>
                </a:ln>
                <a:solidFill>
                  <a:srgbClr val="424242"/>
                </a:solidFill>
                <a:effectLst/>
                <a:latin typeface="Times New Roman" panose="02020603050405020304" pitchFamily="18" charset="0"/>
                <a:cs typeface="Times New Roman" panose="02020603050405020304" pitchFamily="18" charset="0"/>
              </a:rPr>
              <a:t>Δ</a:t>
            </a:r>
            <a:r>
              <a:rPr kumimoji="0" lang="en-US" altLang="en-US" sz="2400" b="0" i="0" u="none" strike="noStrike" cap="none" normalizeH="0" baseline="0" dirty="0" smtClean="0">
                <a:ln>
                  <a:noFill/>
                </a:ln>
                <a:solidFill>
                  <a:srgbClr val="424242"/>
                </a:solidFill>
                <a:effectLst/>
                <a:latin typeface="+mj-lt"/>
                <a:cs typeface="Tahoma" panose="020B0604030504040204" pitchFamily="34" charset="0"/>
              </a:rPr>
              <a:t> - </a:t>
            </a:r>
            <a:r>
              <a:rPr kumimoji="0" lang="en-US" altLang="en-US" sz="2400" b="0" i="0" u="none" strike="noStrike" cap="none" normalizeH="0" baseline="0" dirty="0" err="1" smtClean="0">
                <a:ln>
                  <a:noFill/>
                </a:ln>
                <a:solidFill>
                  <a:srgbClr val="424242"/>
                </a:solidFill>
                <a:effectLst/>
                <a:latin typeface="+mj-lt"/>
                <a:cs typeface="Tahoma" panose="020B0604030504040204" pitchFamily="34" charset="0"/>
              </a:rPr>
              <a:t>конечный</a:t>
            </a:r>
            <a:r>
              <a:rPr kumimoji="0" lang="en-US" altLang="en-US" sz="2400" b="0" i="0" u="none" strike="noStrike" cap="none" normalizeH="0" baseline="0" dirty="0" smtClean="0">
                <a:ln>
                  <a:noFill/>
                </a:ln>
                <a:solidFill>
                  <a:srgbClr val="424242"/>
                </a:solidFill>
                <a:effectLst/>
                <a:latin typeface="+mj-lt"/>
                <a:cs typeface="Tahoma" panose="020B0604030504040204" pitchFamily="34" charset="0"/>
              </a:rPr>
              <a:t> </a:t>
            </a:r>
            <a:r>
              <a:rPr kumimoji="0" lang="en-US" altLang="en-US" sz="2400" b="0" i="0" u="none" strike="noStrike" cap="none" normalizeH="0" baseline="0" dirty="0" err="1" smtClean="0">
                <a:ln>
                  <a:noFill/>
                </a:ln>
                <a:solidFill>
                  <a:srgbClr val="424242"/>
                </a:solidFill>
                <a:effectLst/>
                <a:latin typeface="+mj-lt"/>
                <a:cs typeface="Tahoma" panose="020B0604030504040204" pitchFamily="34" charset="0"/>
              </a:rPr>
              <a:t>выходной</a:t>
            </a:r>
            <a:r>
              <a:rPr kumimoji="0" lang="en-US" altLang="en-US" sz="2400" b="0" i="0" u="none" strike="noStrike" cap="none" normalizeH="0" baseline="0" dirty="0" smtClean="0">
                <a:ln>
                  <a:noFill/>
                </a:ln>
                <a:solidFill>
                  <a:srgbClr val="424242"/>
                </a:solidFill>
                <a:effectLst/>
                <a:latin typeface="+mj-lt"/>
                <a:cs typeface="Tahoma" panose="020B0604030504040204" pitchFamily="34" charset="0"/>
              </a:rPr>
              <a:t> </a:t>
            </a:r>
            <a:r>
              <a:rPr kumimoji="0" lang="en-US" altLang="en-US" sz="2400" b="0" i="0" u="none" strike="noStrike" cap="none" normalizeH="0" baseline="0" dirty="0" err="1" smtClean="0">
                <a:ln>
                  <a:noFill/>
                </a:ln>
                <a:solidFill>
                  <a:srgbClr val="424242"/>
                </a:solidFill>
                <a:effectLst/>
                <a:latin typeface="+mj-lt"/>
                <a:cs typeface="Tahoma" panose="020B0604030504040204" pitchFamily="34" charset="0"/>
              </a:rPr>
              <a:t>алфавит</a:t>
            </a:r>
            <a:r>
              <a:rPr kumimoji="0" lang="en-US" altLang="en-US" sz="2400" b="0" i="0" u="none" strike="noStrike" cap="none" normalizeH="0" baseline="0" dirty="0" smtClean="0">
                <a:ln>
                  <a:noFill/>
                </a:ln>
                <a:solidFill>
                  <a:srgbClr val="424242"/>
                </a:solidFill>
                <a:effectLst/>
                <a:latin typeface="+mj-lt"/>
                <a:cs typeface="Tahoma" panose="020B0604030504040204" pitchFamily="34" charset="0"/>
              </a:rPr>
              <a:t>;</a:t>
            </a:r>
            <a:endParaRPr kumimoji="0" lang="en-US" altLang="en-US" sz="2400" b="0" i="0" u="none" strike="noStrike" cap="none" normalizeH="0" baseline="0" dirty="0" smtClean="0">
              <a:ln>
                <a:noFill/>
              </a:ln>
              <a:solidFill>
                <a:schemeClr val="tx1"/>
              </a:solidFill>
              <a:effectLst/>
              <a:latin typeface="+mj-lt"/>
            </a:endParaRPr>
          </a:p>
          <a:p>
            <a:pPr lvl="0">
              <a:spcBef>
                <a:spcPts val="600"/>
              </a:spcBef>
            </a:pPr>
            <a:r>
              <a:rPr kumimoji="0" lang="en-US" altLang="en-US" sz="2400" b="0" i="0" u="none" strike="noStrike" cap="none" normalizeH="0" baseline="0" dirty="0" smtClean="0">
                <a:ln>
                  <a:noFill/>
                </a:ln>
                <a:solidFill>
                  <a:srgbClr val="424242"/>
                </a:solidFill>
                <a:effectLst/>
                <a:latin typeface="+mj-lt"/>
                <a:cs typeface="Tahoma" panose="020B0604030504040204" pitchFamily="34" charset="0"/>
              </a:rPr>
              <a:t>  </a:t>
            </a:r>
            <a:r>
              <a:rPr lang="el-GR" altLang="en-US" sz="2400" dirty="0" smtClean="0">
                <a:solidFill>
                  <a:srgbClr val="424242"/>
                </a:solidFill>
                <a:latin typeface="Times New Roman" panose="02020603050405020304" pitchFamily="18" charset="0"/>
                <a:cs typeface="Times New Roman" panose="02020603050405020304" pitchFamily="18" charset="0"/>
              </a:rPr>
              <a:t>δ</a:t>
            </a:r>
            <a:r>
              <a:rPr lang="en-US" altLang="en-US" sz="2400" dirty="0" smtClean="0">
                <a:solidFill>
                  <a:srgbClr val="424242"/>
                </a:solidFill>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smtClean="0">
                <a:ln>
                  <a:noFill/>
                </a:ln>
                <a:solidFill>
                  <a:srgbClr val="424242"/>
                </a:solidFill>
                <a:effectLst/>
                <a:latin typeface="+mj-lt"/>
                <a:cs typeface="Tahoma" panose="020B0604030504040204" pitchFamily="34" charset="0"/>
              </a:rPr>
              <a:t>- </a:t>
            </a:r>
            <a:r>
              <a:rPr kumimoji="0" lang="en-US" altLang="en-US" sz="2400" b="0" i="0" u="none" strike="noStrike" cap="none" normalizeH="0" baseline="0" dirty="0" err="1" smtClean="0">
                <a:ln>
                  <a:noFill/>
                </a:ln>
                <a:solidFill>
                  <a:srgbClr val="424242"/>
                </a:solidFill>
                <a:effectLst/>
                <a:latin typeface="+mj-lt"/>
                <a:cs typeface="Tahoma" panose="020B0604030504040204" pitchFamily="34" charset="0"/>
              </a:rPr>
              <a:t>множество</a:t>
            </a:r>
            <a:r>
              <a:rPr kumimoji="0" lang="en-US" altLang="en-US" sz="2400" b="0" i="0" u="none" strike="noStrike" cap="none" normalizeH="0" baseline="0" dirty="0" smtClean="0">
                <a:ln>
                  <a:noFill/>
                </a:ln>
                <a:solidFill>
                  <a:srgbClr val="424242"/>
                </a:solidFill>
                <a:effectLst/>
                <a:latin typeface="+mj-lt"/>
                <a:cs typeface="Tahoma" panose="020B0604030504040204" pitchFamily="34" charset="0"/>
              </a:rPr>
              <a:t> </a:t>
            </a:r>
            <a:r>
              <a:rPr kumimoji="0" lang="en-US" altLang="en-US" sz="2400" b="0" i="0" u="none" strike="noStrike" cap="none" normalizeH="0" baseline="0" dirty="0" err="1" smtClean="0">
                <a:ln>
                  <a:noFill/>
                </a:ln>
                <a:solidFill>
                  <a:srgbClr val="424242"/>
                </a:solidFill>
                <a:effectLst/>
                <a:latin typeface="+mj-lt"/>
                <a:cs typeface="Tahoma" panose="020B0604030504040204" pitchFamily="34" charset="0"/>
              </a:rPr>
              <a:t>функций</a:t>
            </a:r>
            <a:r>
              <a:rPr kumimoji="0" lang="en-US" altLang="en-US" sz="2400" b="0" i="0" u="none" strike="noStrike" cap="none" normalizeH="0" baseline="0" dirty="0" smtClean="0">
                <a:ln>
                  <a:noFill/>
                </a:ln>
                <a:solidFill>
                  <a:srgbClr val="424242"/>
                </a:solidFill>
                <a:effectLst/>
                <a:latin typeface="+mj-lt"/>
                <a:cs typeface="Tahoma" panose="020B0604030504040204" pitchFamily="34" charset="0"/>
              </a:rPr>
              <a:t> </a:t>
            </a:r>
            <a:r>
              <a:rPr kumimoji="0" lang="en-US" altLang="en-US" sz="2400" b="0" i="0" u="none" strike="noStrike" cap="none" normalizeH="0" baseline="0" dirty="0" err="1" smtClean="0">
                <a:ln>
                  <a:noFill/>
                </a:ln>
                <a:solidFill>
                  <a:srgbClr val="424242"/>
                </a:solidFill>
                <a:effectLst/>
                <a:latin typeface="+mj-lt"/>
                <a:cs typeface="Tahoma" panose="020B0604030504040204" pitchFamily="34" charset="0"/>
              </a:rPr>
              <a:t>переходов</a:t>
            </a:r>
            <a:r>
              <a:rPr kumimoji="0" lang="en-US" altLang="en-US" sz="2400" b="0" i="0" u="none" strike="noStrike" cap="none" normalizeH="0" baseline="0" dirty="0" smtClean="0">
                <a:ln>
                  <a:noFill/>
                </a:ln>
                <a:solidFill>
                  <a:srgbClr val="424242"/>
                </a:solidFill>
                <a:effectLst/>
                <a:latin typeface="+mj-lt"/>
                <a:cs typeface="Tahoma" panose="020B0604030504040204" pitchFamily="34" charset="0"/>
              </a:rPr>
              <a:t> (</a:t>
            </a:r>
            <a:r>
              <a:rPr kumimoji="0" lang="en-US" altLang="en-US" sz="2400" b="0" i="0" u="none" strike="noStrike" cap="none" normalizeH="0" baseline="0" dirty="0" err="1" smtClean="0">
                <a:ln>
                  <a:noFill/>
                </a:ln>
                <a:solidFill>
                  <a:srgbClr val="424242"/>
                </a:solidFill>
                <a:effectLst/>
                <a:latin typeface="+mj-lt"/>
                <a:cs typeface="Tahoma" panose="020B0604030504040204" pitchFamily="34" charset="0"/>
              </a:rPr>
              <a:t>отображение</a:t>
            </a:r>
            <a:r>
              <a:rPr kumimoji="0" lang="en-US" altLang="en-US" sz="2400" b="0" i="0" u="none" strike="noStrike" cap="none" normalizeH="0" baseline="0" dirty="0" smtClean="0">
                <a:ln>
                  <a:noFill/>
                </a:ln>
                <a:solidFill>
                  <a:srgbClr val="424242"/>
                </a:solidFill>
                <a:effectLst/>
                <a:latin typeface="+mj-lt"/>
                <a:cs typeface="Tahoma" panose="020B0604030504040204" pitchFamily="34" charset="0"/>
              </a:rPr>
              <a:t> </a:t>
            </a:r>
            <a:r>
              <a:rPr kumimoji="0" lang="en-US" altLang="en-US" sz="2400" b="0" i="0" u="none" strike="noStrike" cap="none" normalizeH="0" baseline="0" dirty="0" err="1" smtClean="0">
                <a:ln>
                  <a:noFill/>
                </a:ln>
                <a:solidFill>
                  <a:srgbClr val="424242"/>
                </a:solidFill>
                <a:effectLst/>
                <a:latin typeface="+mj-lt"/>
                <a:cs typeface="Tahoma" panose="020B0604030504040204" pitchFamily="34" charset="0"/>
              </a:rPr>
              <a:t>множества</a:t>
            </a:r>
            <a:r>
              <a:rPr kumimoji="0" lang="en-US" altLang="en-US" sz="2400" b="0" i="0" u="none" strike="noStrike" cap="none" normalizeH="0" baseline="0" dirty="0" smtClean="0">
                <a:ln>
                  <a:noFill/>
                </a:ln>
                <a:solidFill>
                  <a:srgbClr val="424242"/>
                </a:solidFill>
                <a:effectLst/>
                <a:latin typeface="+mj-lt"/>
                <a:cs typeface="Tahoma" panose="020B0604030504040204" pitchFamily="34" charset="0"/>
              </a:rPr>
              <a:t>  			в </a:t>
            </a:r>
            <a:r>
              <a:rPr kumimoji="0" lang="en-US" altLang="en-US" sz="2400" b="0" i="0" u="none" strike="noStrike" cap="none" normalizeH="0" baseline="0" dirty="0" err="1" smtClean="0">
                <a:ln>
                  <a:noFill/>
                </a:ln>
                <a:solidFill>
                  <a:srgbClr val="424242"/>
                </a:solidFill>
                <a:effectLst/>
                <a:latin typeface="+mj-lt"/>
                <a:cs typeface="Tahoma" panose="020B0604030504040204" pitchFamily="34" charset="0"/>
              </a:rPr>
              <a:t>множество</a:t>
            </a:r>
            <a:r>
              <a:rPr kumimoji="0" lang="en-US" altLang="en-US" sz="2400" b="0" i="0" u="none" strike="noStrike" cap="none" normalizeH="0" baseline="0" dirty="0" smtClean="0">
                <a:ln>
                  <a:noFill/>
                </a:ln>
                <a:solidFill>
                  <a:srgbClr val="424242"/>
                </a:solidFill>
                <a:effectLst/>
                <a:latin typeface="+mj-lt"/>
                <a:cs typeface="Tahoma" panose="020B0604030504040204" pitchFamily="34" charset="0"/>
              </a:rPr>
              <a:t> </a:t>
            </a:r>
            <a:r>
              <a:rPr kumimoji="0" lang="en-US" altLang="en-US" sz="2400" b="0" i="0" u="none" strike="noStrike" cap="none" normalizeH="0" baseline="0" dirty="0" err="1" smtClean="0">
                <a:ln>
                  <a:noFill/>
                </a:ln>
                <a:solidFill>
                  <a:srgbClr val="424242"/>
                </a:solidFill>
                <a:effectLst/>
                <a:latin typeface="+mj-lt"/>
                <a:cs typeface="Tahoma" panose="020B0604030504040204" pitchFamily="34" charset="0"/>
              </a:rPr>
              <a:t>конечных</a:t>
            </a:r>
            <a:r>
              <a:rPr kumimoji="0" lang="en-US" altLang="en-US" sz="2400" b="0" i="0" u="none" strike="noStrike" cap="none" normalizeH="0" baseline="0" dirty="0" smtClean="0">
                <a:ln>
                  <a:noFill/>
                </a:ln>
                <a:solidFill>
                  <a:srgbClr val="424242"/>
                </a:solidFill>
                <a:effectLst/>
                <a:latin typeface="+mj-lt"/>
                <a:cs typeface="Tahoma" panose="020B0604030504040204" pitchFamily="34" charset="0"/>
              </a:rPr>
              <a:t> </a:t>
            </a:r>
            <a:r>
              <a:rPr kumimoji="0" lang="en-US" altLang="en-US" sz="2400" b="0" i="0" u="none" strike="noStrike" cap="none" normalizeH="0" baseline="0" dirty="0" err="1" smtClean="0">
                <a:ln>
                  <a:noFill/>
                </a:ln>
                <a:solidFill>
                  <a:srgbClr val="424242"/>
                </a:solidFill>
                <a:effectLst/>
                <a:latin typeface="+mj-lt"/>
                <a:cs typeface="Tahoma" panose="020B0604030504040204" pitchFamily="34" charset="0"/>
              </a:rPr>
              <a:t>подмножеств</a:t>
            </a:r>
            <a:r>
              <a:rPr kumimoji="0" lang="en-US" altLang="en-US" sz="2400" b="0" i="0" u="none" strike="noStrike" cap="none" normalizeH="0" baseline="0" dirty="0" smtClean="0">
                <a:ln>
                  <a:noFill/>
                </a:ln>
                <a:solidFill>
                  <a:srgbClr val="424242"/>
                </a:solidFill>
                <a:effectLst/>
                <a:latin typeface="+mj-lt"/>
                <a:cs typeface="Tahoma" panose="020B0604030504040204" pitchFamily="34" charset="0"/>
              </a:rPr>
              <a:t> </a:t>
            </a:r>
            <a:r>
              <a:rPr kumimoji="0" lang="en-US" altLang="en-US" sz="2400" b="0" i="0" u="none" strike="noStrike" cap="none" normalizeH="0" baseline="0" dirty="0" err="1" smtClean="0">
                <a:ln>
                  <a:noFill/>
                </a:ln>
                <a:solidFill>
                  <a:srgbClr val="424242"/>
                </a:solidFill>
                <a:effectLst/>
                <a:latin typeface="+mj-lt"/>
                <a:cs typeface="Tahoma" panose="020B0604030504040204" pitchFamily="34" charset="0"/>
              </a:rPr>
              <a:t>множества</a:t>
            </a:r>
            <a:r>
              <a:rPr kumimoji="0" lang="en-US" altLang="en-US" sz="2400" b="0" i="0" u="none" strike="noStrike" cap="none" normalizeH="0" baseline="0" dirty="0" smtClean="0">
                <a:ln>
                  <a:noFill/>
                </a:ln>
                <a:solidFill>
                  <a:srgbClr val="424242"/>
                </a:solidFill>
                <a:effectLst/>
                <a:latin typeface="+mj-lt"/>
                <a:cs typeface="Tahoma" panose="020B0604030504040204" pitchFamily="34" charset="0"/>
              </a:rPr>
              <a:t> 		);</a:t>
            </a:r>
            <a:endParaRPr kumimoji="0" lang="en-US" altLang="en-US" sz="2400" b="0" i="0" u="none" strike="noStrike" cap="none" normalizeH="0" baseline="0" dirty="0" smtClean="0">
              <a:ln>
                <a:noFill/>
              </a:ln>
              <a:solidFill>
                <a:schemeClr val="tx1"/>
              </a:solidFill>
              <a:effectLst/>
              <a:latin typeface="+mj-lt"/>
            </a:endParaRPr>
          </a:p>
          <a:p>
            <a:pPr lvl="0">
              <a:spcBef>
                <a:spcPts val="600"/>
              </a:spcBef>
            </a:pPr>
            <a:r>
              <a:rPr kumimoji="0" lang="en-US" altLang="en-US" sz="2400" b="0" i="0" u="none" strike="noStrike" cap="none" normalizeH="0" baseline="0" dirty="0" smtClean="0">
                <a:ln>
                  <a:noFill/>
                </a:ln>
                <a:solidFill>
                  <a:srgbClr val="424242"/>
                </a:solidFill>
                <a:effectLst/>
                <a:latin typeface="+mj-lt"/>
                <a:cs typeface="Tahoma" panose="020B0604030504040204" pitchFamily="34" charset="0"/>
              </a:rPr>
              <a:t> </a:t>
            </a:r>
            <a:r>
              <a:rPr lang="en-US" altLang="en-US" sz="2400" dirty="0">
                <a:solidFill>
                  <a:srgbClr val="424242"/>
                </a:solidFill>
                <a:cs typeface="Tahoma" panose="020B0604030504040204" pitchFamily="34" charset="0"/>
              </a:rPr>
              <a:t>q</a:t>
            </a:r>
            <a:r>
              <a:rPr lang="en-US" altLang="en-US" sz="2400" baseline="-25000" dirty="0">
                <a:solidFill>
                  <a:srgbClr val="424242"/>
                </a:solidFill>
                <a:cs typeface="Tahoma" panose="020B0604030504040204" pitchFamily="34" charset="0"/>
              </a:rPr>
              <a:t>0 </a:t>
            </a:r>
            <a:r>
              <a:rPr kumimoji="0" lang="en-US" altLang="en-US" sz="2400" b="0" i="0" u="none" strike="noStrike" cap="none" normalizeH="0" baseline="0" dirty="0" smtClean="0">
                <a:ln>
                  <a:noFill/>
                </a:ln>
                <a:solidFill>
                  <a:srgbClr val="424242"/>
                </a:solidFill>
                <a:effectLst/>
                <a:latin typeface="+mj-lt"/>
                <a:cs typeface="Tahoma" panose="020B0604030504040204" pitchFamily="34" charset="0"/>
              </a:rPr>
              <a:t>- </a:t>
            </a:r>
            <a:r>
              <a:rPr kumimoji="0" lang="en-US" altLang="en-US" sz="2400" b="0" i="0" u="none" strike="noStrike" cap="none" normalizeH="0" baseline="0" dirty="0" err="1" smtClean="0">
                <a:ln>
                  <a:noFill/>
                </a:ln>
                <a:solidFill>
                  <a:srgbClr val="424242"/>
                </a:solidFill>
                <a:effectLst/>
                <a:latin typeface="+mj-lt"/>
                <a:cs typeface="Tahoma" panose="020B0604030504040204" pitchFamily="34" charset="0"/>
              </a:rPr>
              <a:t>начальное</a:t>
            </a:r>
            <a:r>
              <a:rPr kumimoji="0" lang="en-US" altLang="en-US" sz="2400" b="0" i="0" u="none" strike="noStrike" cap="none" normalizeH="0" baseline="0" dirty="0" smtClean="0">
                <a:ln>
                  <a:noFill/>
                </a:ln>
                <a:solidFill>
                  <a:srgbClr val="424242"/>
                </a:solidFill>
                <a:effectLst/>
                <a:latin typeface="+mj-lt"/>
                <a:cs typeface="Tahoma" panose="020B0604030504040204" pitchFamily="34" charset="0"/>
              </a:rPr>
              <a:t> </a:t>
            </a:r>
            <a:r>
              <a:rPr kumimoji="0" lang="en-US" altLang="en-US" sz="2400" b="0" i="0" u="none" strike="noStrike" cap="none" normalizeH="0" baseline="0" dirty="0" err="1" smtClean="0">
                <a:ln>
                  <a:noFill/>
                </a:ln>
                <a:solidFill>
                  <a:srgbClr val="424242"/>
                </a:solidFill>
                <a:effectLst/>
                <a:latin typeface="+mj-lt"/>
                <a:cs typeface="Tahoma" panose="020B0604030504040204" pitchFamily="34" charset="0"/>
              </a:rPr>
              <a:t>состояние</a:t>
            </a:r>
            <a:r>
              <a:rPr kumimoji="0" lang="en-US" altLang="en-US" sz="2400" b="0" i="0" u="none" strike="noStrike" cap="none" normalizeH="0" baseline="0" dirty="0" smtClean="0">
                <a:ln>
                  <a:noFill/>
                </a:ln>
                <a:solidFill>
                  <a:srgbClr val="424242"/>
                </a:solidFill>
                <a:effectLst/>
                <a:latin typeface="+mj-lt"/>
                <a:cs typeface="Tahoma" panose="020B0604030504040204" pitchFamily="34" charset="0"/>
              </a:rPr>
              <a:t> </a:t>
            </a:r>
            <a:r>
              <a:rPr kumimoji="0" lang="en-US" altLang="en-US" sz="2400" b="0" i="0" u="none" strike="noStrike" cap="none" normalizeH="0" baseline="0" dirty="0" err="1" smtClean="0">
                <a:ln>
                  <a:noFill/>
                </a:ln>
                <a:solidFill>
                  <a:srgbClr val="424242"/>
                </a:solidFill>
                <a:effectLst/>
                <a:latin typeface="+mj-lt"/>
                <a:cs typeface="Tahoma" panose="020B0604030504040204" pitchFamily="34" charset="0"/>
              </a:rPr>
              <a:t>автомата</a:t>
            </a:r>
            <a:r>
              <a:rPr kumimoji="0" lang="en-US" altLang="en-US" sz="2400" b="0" i="0" u="none" strike="noStrike" cap="none" normalizeH="0" baseline="0" dirty="0" smtClean="0">
                <a:ln>
                  <a:noFill/>
                </a:ln>
                <a:solidFill>
                  <a:srgbClr val="424242"/>
                </a:solidFill>
                <a:effectLst/>
                <a:latin typeface="+mj-lt"/>
                <a:cs typeface="Tahoma" panose="020B0604030504040204" pitchFamily="34" charset="0"/>
              </a:rPr>
              <a:t> (  	);</a:t>
            </a:r>
          </a:p>
          <a:p>
            <a:pPr lvl="0">
              <a:spcBef>
                <a:spcPts val="600"/>
              </a:spcBef>
            </a:pPr>
            <a:r>
              <a:rPr lang="ru-RU" altLang="en-US" sz="2400" dirty="0" smtClean="0">
                <a:solidFill>
                  <a:srgbClr val="424242"/>
                </a:solidFill>
                <a:latin typeface="+mj-lt"/>
                <a:cs typeface="Tahoma" panose="020B0604030504040204" pitchFamily="34" charset="0"/>
              </a:rPr>
              <a:t> </a:t>
            </a:r>
            <a:r>
              <a:rPr lang="en-US" altLang="en-US" sz="2400" dirty="0" smtClean="0">
                <a:solidFill>
                  <a:srgbClr val="424242"/>
                </a:solidFill>
                <a:latin typeface="+mj-lt"/>
                <a:cs typeface="Tahoma" panose="020B0604030504040204" pitchFamily="34" charset="0"/>
              </a:rPr>
              <a:t>F – </a:t>
            </a:r>
            <a:r>
              <a:rPr lang="ru-RU" altLang="en-US" sz="2400" dirty="0" smtClean="0">
                <a:solidFill>
                  <a:srgbClr val="424242"/>
                </a:solidFill>
                <a:latin typeface="+mj-lt"/>
                <a:cs typeface="Tahoma" panose="020B0604030504040204" pitchFamily="34" charset="0"/>
              </a:rPr>
              <a:t>множество заключительных состояний</a:t>
            </a:r>
            <a:endParaRPr kumimoji="0" lang="en-US" altLang="en-US" sz="2400" b="0" i="0" u="none" strike="noStrike" cap="none" normalizeH="0" baseline="0" dirty="0" smtClean="0">
              <a:ln>
                <a:noFill/>
              </a:ln>
              <a:solidFill>
                <a:srgbClr val="424242"/>
              </a:solidFill>
              <a:effectLst/>
              <a:latin typeface="+mj-lt"/>
              <a:cs typeface="Tahoma" panose="020B0604030504040204" pitchFamily="34" charset="0"/>
            </a:endParaRPr>
          </a:p>
          <a:p>
            <a:pPr marL="0" marR="0" lvl="0" indent="0" algn="l" defTabSz="914400" rtl="0" eaLnBrk="0" fontAlgn="base" latinLnBrk="0" hangingPunct="0">
              <a:spcBef>
                <a:spcPts val="600"/>
              </a:spcBef>
              <a:spcAft>
                <a:spcPct val="0"/>
              </a:spcAft>
              <a:buClrTx/>
              <a:buSzTx/>
              <a:buFontTx/>
              <a:buNone/>
              <a:tabLst/>
            </a:pPr>
            <a:endParaRPr kumimoji="0" lang="en-US" altLang="en-US" sz="2400" b="0" i="0" u="none" strike="noStrike" cap="none" normalizeH="0" baseline="0" dirty="0" smtClean="0">
              <a:ln>
                <a:noFill/>
              </a:ln>
              <a:solidFill>
                <a:srgbClr val="424242"/>
              </a:solidFill>
              <a:effectLst/>
              <a:latin typeface="+mj-lt"/>
              <a:cs typeface="Tahoma" panose="020B0604030504040204" pitchFamily="34" charset="0"/>
            </a:endParaRPr>
          </a:p>
        </p:txBody>
      </p:sp>
      <p:pic>
        <p:nvPicPr>
          <p:cNvPr id="2055" name="Picture 7" descr="http://ok-t.ru/studopedia/baza9/2736115679551.files/image1945.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37600" y="4157890"/>
            <a:ext cx="1440400" cy="442103"/>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ok-t.ru/studopedia/baza9/2736115679551.files/image1947.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91078" y="4488025"/>
            <a:ext cx="940234" cy="516207"/>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http://ok-t.ru/studopedia/baza9/2736115679551.files/image1042.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8211" y="5004232"/>
            <a:ext cx="711795" cy="342209"/>
          </a:xfrm>
          <a:prstGeom prst="rect">
            <a:avLst/>
          </a:prstGeom>
          <a:noFill/>
          <a:extLst>
            <a:ext uri="{909E8E84-426E-40DD-AFC4-6F175D3DCCD1}">
              <a14:hiddenFill xmlns:a14="http://schemas.microsoft.com/office/drawing/2010/main">
                <a:solidFill>
                  <a:srgbClr val="FFFFFF"/>
                </a:solidFill>
              </a14:hiddenFill>
            </a:ext>
          </a:extLst>
        </p:spPr>
      </p:pic>
      <p:pic>
        <p:nvPicPr>
          <p:cNvPr id="2061" name="Picture 13" descr="http://ok-t.ru/studopedia/baza9/2736115679551.files/image1050.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03198" y="5232141"/>
            <a:ext cx="818696" cy="3707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67215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Номер слайда 5"/>
          <p:cNvSpPr>
            <a:spLocks noGrp="1"/>
          </p:cNvSpPr>
          <p:nvPr>
            <p:ph type="sldNum" sz="quarter" idx="11"/>
          </p:nvPr>
        </p:nvSpPr>
        <p:spPr>
          <a:xfrm>
            <a:off x="4165600" y="6248400"/>
            <a:ext cx="38608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fontAlgn="base">
              <a:spcBef>
                <a:spcPct val="0"/>
              </a:spcBef>
              <a:spcAft>
                <a:spcPct val="0"/>
              </a:spcAft>
              <a:buClrTx/>
              <a:buSzTx/>
              <a:buFontTx/>
              <a:buNone/>
            </a:pPr>
            <a:fld id="{BC9F8A6D-6C75-4695-99C4-868DC25856EE}" type="slidenum">
              <a:rPr lang="ar-SA" altLang="en-US" sz="1200" smtClean="0">
                <a:latin typeface="Arial" panose="020B0604020202020204" pitchFamily="34" charset="0"/>
              </a:rPr>
              <a:pPr algn="ctr" fontAlgn="base">
                <a:spcBef>
                  <a:spcPct val="0"/>
                </a:spcBef>
                <a:spcAft>
                  <a:spcPct val="0"/>
                </a:spcAft>
                <a:buClrTx/>
                <a:buSzTx/>
                <a:buFontTx/>
                <a:buNone/>
              </a:pPr>
              <a:t>7</a:t>
            </a:fld>
            <a:endParaRPr lang="en-US" altLang="en-US" sz="1200" smtClean="0">
              <a:latin typeface="Arial" panose="020B0604020202020204" pitchFamily="34" charset="0"/>
            </a:endParaRPr>
          </a:p>
        </p:txBody>
      </p:sp>
      <p:sp>
        <p:nvSpPr>
          <p:cNvPr id="398338" name="Rectangle 2"/>
          <p:cNvSpPr>
            <a:spLocks noGrp="1" noChangeArrowheads="1"/>
          </p:cNvSpPr>
          <p:nvPr>
            <p:ph type="title"/>
          </p:nvPr>
        </p:nvSpPr>
        <p:spPr/>
        <p:txBody>
          <a:bodyPr/>
          <a:lstStyle/>
          <a:p>
            <a:pPr>
              <a:defRPr/>
            </a:pPr>
            <a:r>
              <a:rPr lang="ru-RU" altLang="en-US" dirty="0" smtClean="0"/>
              <a:t>Преобразователи и отношения</a:t>
            </a:r>
            <a:endParaRPr lang="en-US" altLang="en-US" dirty="0"/>
          </a:p>
        </p:txBody>
      </p:sp>
      <p:sp>
        <p:nvSpPr>
          <p:cNvPr id="398339" name="Rectangle 3"/>
          <p:cNvSpPr>
            <a:spLocks noGrp="1" noChangeArrowheads="1"/>
          </p:cNvSpPr>
          <p:nvPr>
            <p:ph type="body" idx="1"/>
          </p:nvPr>
        </p:nvSpPr>
        <p:spPr>
          <a:xfrm>
            <a:off x="2743200" y="1828800"/>
            <a:ext cx="7772400" cy="4114800"/>
          </a:xfrm>
        </p:spPr>
        <p:txBody>
          <a:bodyPr>
            <a:normAutofit lnSpcReduction="10000"/>
          </a:bodyPr>
          <a:lstStyle/>
          <a:p>
            <a:pPr>
              <a:defRPr/>
            </a:pPr>
            <a:r>
              <a:rPr lang="ru-RU" altLang="en-US" sz="2400" dirty="0" smtClean="0"/>
              <a:t>Например, мы хотим перекодировать кириллицу в латиницу</a:t>
            </a:r>
          </a:p>
          <a:p>
            <a:pPr>
              <a:defRPr/>
            </a:pPr>
            <a:r>
              <a:rPr lang="ru-RU" altLang="en-US" sz="2400" dirty="0" smtClean="0"/>
              <a:t>Таблица соответствий</a:t>
            </a:r>
            <a:r>
              <a:rPr lang="en-US" altLang="en-US" sz="2400" dirty="0" smtClean="0"/>
              <a:t>:</a:t>
            </a:r>
            <a:endParaRPr lang="en-US" altLang="en-US" sz="2400" dirty="0"/>
          </a:p>
          <a:p>
            <a:pPr lvl="1">
              <a:defRPr/>
            </a:pPr>
            <a:r>
              <a:rPr lang="en-US" altLang="en-US" sz="2000" dirty="0"/>
              <a:t>A : A</a:t>
            </a:r>
          </a:p>
          <a:p>
            <a:pPr lvl="1">
              <a:defRPr/>
            </a:pPr>
            <a:r>
              <a:rPr lang="en-US" altLang="en-US" sz="2000" dirty="0"/>
              <a:t>Б : B  </a:t>
            </a:r>
          </a:p>
          <a:p>
            <a:pPr lvl="1">
              <a:defRPr/>
            </a:pPr>
            <a:r>
              <a:rPr lang="en-US" altLang="en-US" sz="2000" dirty="0"/>
              <a:t>Г : G  </a:t>
            </a:r>
          </a:p>
          <a:p>
            <a:pPr lvl="1">
              <a:defRPr/>
            </a:pPr>
            <a:r>
              <a:rPr lang="en-US" altLang="en-US" sz="2000" dirty="0"/>
              <a:t>Д : D</a:t>
            </a:r>
          </a:p>
          <a:p>
            <a:pPr lvl="1">
              <a:defRPr/>
            </a:pPr>
            <a:r>
              <a:rPr lang="en-US" altLang="en-US" sz="2000" dirty="0"/>
              <a:t>etc.</a:t>
            </a:r>
          </a:p>
          <a:p>
            <a:pPr>
              <a:defRPr/>
            </a:pPr>
            <a:r>
              <a:rPr lang="ru-RU" altLang="en-US" sz="2400" dirty="0" smtClean="0"/>
              <a:t>Пусть</a:t>
            </a:r>
            <a:r>
              <a:rPr lang="en-US" altLang="en-US" sz="2400" dirty="0" smtClean="0"/>
              <a:t> </a:t>
            </a:r>
            <a:r>
              <a:rPr lang="en-US" altLang="en-US" sz="2400" dirty="0">
                <a:sym typeface="Symbol" panose="05050102010706020507" pitchFamily="18" charset="2"/>
              </a:rPr>
              <a:t>R = {&lt;A, A&gt;, &lt;</a:t>
            </a:r>
            <a:r>
              <a:rPr lang="en-US" altLang="en-US" sz="2400" dirty="0"/>
              <a:t>Б, B&gt;, &lt;Г, G&gt;, &lt;Д, D&gt;, ..}</a:t>
            </a:r>
          </a:p>
          <a:p>
            <a:pPr>
              <a:defRPr/>
            </a:pPr>
            <a:r>
              <a:rPr lang="ru-RU" altLang="en-US" sz="2400" dirty="0" smtClean="0"/>
              <a:t>Т.е. </a:t>
            </a:r>
            <a:r>
              <a:rPr lang="en-US" altLang="en-US" sz="2400" dirty="0" smtClean="0"/>
              <a:t>R</a:t>
            </a:r>
            <a:r>
              <a:rPr lang="ru-RU" altLang="en-US" sz="2400" dirty="0" smtClean="0"/>
              <a:t> – это множество отношений: </a:t>
            </a:r>
            <a:r>
              <a:rPr lang="en-US" altLang="en-US" sz="2400" dirty="0" smtClean="0"/>
              <a:t>R </a:t>
            </a:r>
            <a:r>
              <a:rPr lang="en-US" altLang="en-US" sz="2400" dirty="0">
                <a:sym typeface="Symbol" panose="05050102010706020507" pitchFamily="18" charset="2"/>
              </a:rPr>
              <a:t>  Cyrillic X </a:t>
            </a:r>
            <a:r>
              <a:rPr lang="en-US" altLang="en-US" sz="2400" dirty="0" smtClean="0">
                <a:sym typeface="Symbol" panose="05050102010706020507" pitchFamily="18" charset="2"/>
              </a:rPr>
              <a:t>Roman</a:t>
            </a:r>
            <a:endParaRPr lang="en-US" altLang="en-US" sz="2400" dirty="0">
              <a:sym typeface="Symbol" panose="05050102010706020507" pitchFamily="18" charset="2"/>
            </a:endParaRPr>
          </a:p>
        </p:txBody>
      </p:sp>
    </p:spTree>
    <p:extLst>
      <p:ext uri="{BB962C8B-B14F-4D97-AF65-F5344CB8AC3E}">
        <p14:creationId xmlns:p14="http://schemas.microsoft.com/office/powerpoint/2010/main" val="11623476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Номер слайда 6"/>
          <p:cNvSpPr>
            <a:spLocks noGrp="1"/>
          </p:cNvSpPr>
          <p:nvPr>
            <p:ph type="sldNum" sz="quarter" idx="11"/>
          </p:nvPr>
        </p:nvSpPr>
        <p:spPr>
          <a:xfrm>
            <a:off x="4165600" y="6248400"/>
            <a:ext cx="38608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fontAlgn="base">
              <a:spcBef>
                <a:spcPct val="0"/>
              </a:spcBef>
              <a:spcAft>
                <a:spcPct val="0"/>
              </a:spcAft>
              <a:buClrTx/>
              <a:buSzTx/>
              <a:buFontTx/>
              <a:buNone/>
            </a:pPr>
            <a:fld id="{5105064F-8A06-455E-908A-0429DF502035}" type="slidenum">
              <a:rPr lang="ar-SA" altLang="en-US" sz="1200" smtClean="0">
                <a:latin typeface="Arial" panose="020B0604020202020204" pitchFamily="34" charset="0"/>
              </a:rPr>
              <a:pPr algn="ctr" fontAlgn="base">
                <a:spcBef>
                  <a:spcPct val="0"/>
                </a:spcBef>
                <a:spcAft>
                  <a:spcPct val="0"/>
                </a:spcAft>
                <a:buClrTx/>
                <a:buSzTx/>
                <a:buFontTx/>
                <a:buNone/>
              </a:pPr>
              <a:t>8</a:t>
            </a:fld>
            <a:endParaRPr lang="en-US" altLang="en-US" sz="1200" smtClean="0">
              <a:latin typeface="Arial" panose="020B0604020202020204" pitchFamily="34" charset="0"/>
            </a:endParaRPr>
          </a:p>
        </p:txBody>
      </p:sp>
      <p:sp>
        <p:nvSpPr>
          <p:cNvPr id="400386" name="Rectangle 2"/>
          <p:cNvSpPr>
            <a:spLocks noGrp="1" noChangeArrowheads="1"/>
          </p:cNvSpPr>
          <p:nvPr>
            <p:ph type="title"/>
          </p:nvPr>
        </p:nvSpPr>
        <p:spPr/>
        <p:txBody>
          <a:bodyPr>
            <a:normAutofit fontScale="90000"/>
          </a:bodyPr>
          <a:lstStyle/>
          <a:p>
            <a:pPr>
              <a:defRPr/>
            </a:pPr>
            <a:r>
              <a:rPr lang="ru-RU" altLang="en-US" dirty="0" smtClean="0"/>
              <a:t>Преобразователь: перевод кириллических символов в латиницу </a:t>
            </a:r>
            <a:endParaRPr lang="en-US" altLang="en-US" dirty="0"/>
          </a:p>
        </p:txBody>
      </p:sp>
      <p:sp>
        <p:nvSpPr>
          <p:cNvPr id="400387" name="Rectangle 3"/>
          <p:cNvSpPr>
            <a:spLocks noGrp="1" noChangeArrowheads="1"/>
          </p:cNvSpPr>
          <p:nvPr>
            <p:ph type="body" sz="half" idx="1"/>
          </p:nvPr>
        </p:nvSpPr>
        <p:spPr>
          <a:xfrm>
            <a:off x="1023938" y="1889125"/>
            <a:ext cx="3813175" cy="4114800"/>
          </a:xfrm>
        </p:spPr>
        <p:txBody>
          <a:bodyPr/>
          <a:lstStyle/>
          <a:p>
            <a:pPr lvl="1">
              <a:buFont typeface="Wingdings" panose="05000000000000000000" pitchFamily="2" charset="2"/>
              <a:buNone/>
              <a:defRPr/>
            </a:pPr>
            <a:r>
              <a:rPr lang="en-US" altLang="en-US" dirty="0"/>
              <a:t>initial =0; final = {0}</a:t>
            </a:r>
          </a:p>
          <a:p>
            <a:pPr lvl="1">
              <a:buFont typeface="Wingdings" panose="05000000000000000000" pitchFamily="2" charset="2"/>
              <a:buNone/>
              <a:defRPr/>
            </a:pPr>
            <a:r>
              <a:rPr lang="en-US" altLang="en-US" dirty="0"/>
              <a:t>0–&gt;A:A-&gt; 0 </a:t>
            </a:r>
          </a:p>
          <a:p>
            <a:pPr lvl="1">
              <a:buFont typeface="Wingdings" panose="05000000000000000000" pitchFamily="2" charset="2"/>
              <a:buNone/>
              <a:defRPr/>
            </a:pPr>
            <a:r>
              <a:rPr lang="en-US" altLang="en-US" dirty="0"/>
              <a:t>0-&gt;Б:B-&gt; 0</a:t>
            </a:r>
          </a:p>
          <a:p>
            <a:pPr lvl="1">
              <a:buFont typeface="Wingdings" panose="05000000000000000000" pitchFamily="2" charset="2"/>
              <a:buNone/>
              <a:defRPr/>
            </a:pPr>
            <a:r>
              <a:rPr lang="en-US" altLang="en-US" dirty="0"/>
              <a:t>0-&gt;Г:G-&gt; 0</a:t>
            </a:r>
          </a:p>
          <a:p>
            <a:pPr lvl="1">
              <a:buFont typeface="Wingdings" panose="05000000000000000000" pitchFamily="2" charset="2"/>
              <a:buNone/>
              <a:defRPr/>
            </a:pPr>
            <a:r>
              <a:rPr lang="en-US" altLang="en-US" dirty="0"/>
              <a:t>0-&gt;Д:D-&gt; 0</a:t>
            </a:r>
          </a:p>
          <a:p>
            <a:pPr lvl="1">
              <a:buFont typeface="Wingdings" panose="05000000000000000000" pitchFamily="2" charset="2"/>
              <a:buNone/>
              <a:defRPr/>
            </a:pPr>
            <a:r>
              <a:rPr lang="en-US" altLang="en-US" dirty="0">
                <a:solidFill>
                  <a:schemeClr val="accent1">
                    <a:lumMod val="20000"/>
                    <a:lumOff val="80000"/>
                  </a:schemeClr>
                </a:solidFill>
              </a:rPr>
              <a:t>….</a:t>
            </a:r>
          </a:p>
          <a:p>
            <a:pPr>
              <a:defRPr/>
            </a:pPr>
            <a:endParaRPr lang="en-US" altLang="en-US" dirty="0">
              <a:solidFill>
                <a:srgbClr val="0000FF"/>
              </a:solidFill>
            </a:endParaRPr>
          </a:p>
        </p:txBody>
      </p:sp>
      <p:sp>
        <p:nvSpPr>
          <p:cNvPr id="400388" name="Rectangle 4"/>
          <p:cNvSpPr>
            <a:spLocks noGrp="1" noChangeArrowheads="1"/>
          </p:cNvSpPr>
          <p:nvPr>
            <p:ph type="body" sz="half" idx="2"/>
          </p:nvPr>
        </p:nvSpPr>
        <p:spPr>
          <a:xfrm>
            <a:off x="5953125" y="1662113"/>
            <a:ext cx="5102225" cy="4114800"/>
          </a:xfrm>
        </p:spPr>
        <p:txBody>
          <a:bodyPr/>
          <a:lstStyle/>
          <a:p>
            <a:pPr>
              <a:defRPr/>
            </a:pPr>
            <a:r>
              <a:rPr lang="en-US" altLang="en-US" sz="2400" dirty="0">
                <a:sym typeface="Symbol" panose="05050102010706020507" pitchFamily="18" charset="2"/>
              </a:rPr>
              <a:t>Transducers implement a mapping defined by a relation</a:t>
            </a:r>
          </a:p>
          <a:p>
            <a:pPr>
              <a:defRPr/>
            </a:pPr>
            <a:r>
              <a:rPr lang="en-US" altLang="en-US" sz="2400" dirty="0">
                <a:sym typeface="Symbol" panose="05050102010706020507" pitchFamily="18" charset="2"/>
              </a:rPr>
              <a:t>R = {&lt;A, A&gt;, &lt;</a:t>
            </a:r>
            <a:r>
              <a:rPr lang="en-US" altLang="en-US" sz="2400" dirty="0"/>
              <a:t>Б, B&gt;, &lt;Г, G&gt;, &lt;Д, D&gt;, ..}</a:t>
            </a:r>
          </a:p>
          <a:p>
            <a:pPr>
              <a:defRPr/>
            </a:pPr>
            <a:r>
              <a:rPr lang="en-US" altLang="en-US" sz="2400" dirty="0"/>
              <a:t>These relations are called regular relations (since each side expresses a regular expression)</a:t>
            </a:r>
            <a:endParaRPr lang="en-US" altLang="en-US" sz="2400" dirty="0">
              <a:sym typeface="Symbol" panose="05050102010706020507" pitchFamily="18" charset="2"/>
            </a:endParaRPr>
          </a:p>
          <a:p>
            <a:pPr>
              <a:defRPr/>
            </a:pPr>
            <a:endParaRPr lang="en-US" altLang="en-US" sz="2400" dirty="0"/>
          </a:p>
        </p:txBody>
      </p:sp>
    </p:spTree>
    <p:extLst>
      <p:ext uri="{BB962C8B-B14F-4D97-AF65-F5344CB8AC3E}">
        <p14:creationId xmlns:p14="http://schemas.microsoft.com/office/powerpoint/2010/main" val="2920036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Номер слайда 5"/>
          <p:cNvSpPr>
            <a:spLocks noGrp="1"/>
          </p:cNvSpPr>
          <p:nvPr>
            <p:ph type="sldNum" sz="quarter" idx="11"/>
          </p:nvPr>
        </p:nvSpPr>
        <p:spPr>
          <a:xfrm>
            <a:off x="4165600" y="6248400"/>
            <a:ext cx="38608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fontAlgn="base">
              <a:spcBef>
                <a:spcPct val="0"/>
              </a:spcBef>
              <a:spcAft>
                <a:spcPct val="0"/>
              </a:spcAft>
              <a:buClrTx/>
              <a:buSzTx/>
              <a:buFontTx/>
              <a:buNone/>
            </a:pPr>
            <a:fld id="{BF5D5ABE-8FC9-4BDB-969B-E7534609D5D0}" type="slidenum">
              <a:rPr lang="ar-SA" altLang="en-US" sz="1200" smtClean="0">
                <a:latin typeface="Arial" panose="020B0604020202020204" pitchFamily="34" charset="0"/>
              </a:rPr>
              <a:pPr algn="ctr" fontAlgn="base">
                <a:spcBef>
                  <a:spcPct val="0"/>
                </a:spcBef>
                <a:spcAft>
                  <a:spcPct val="0"/>
                </a:spcAft>
                <a:buClrTx/>
                <a:buSzTx/>
                <a:buFontTx/>
                <a:buNone/>
              </a:pPr>
              <a:t>9</a:t>
            </a:fld>
            <a:endParaRPr lang="en-US" altLang="en-US" sz="1200" smtClean="0">
              <a:latin typeface="Arial" panose="020B0604020202020204" pitchFamily="34" charset="0"/>
            </a:endParaRPr>
          </a:p>
        </p:txBody>
      </p:sp>
      <p:sp>
        <p:nvSpPr>
          <p:cNvPr id="401410" name="Rectangle 2"/>
          <p:cNvSpPr>
            <a:spLocks noGrp="1" noChangeArrowheads="1"/>
          </p:cNvSpPr>
          <p:nvPr>
            <p:ph type="title"/>
          </p:nvPr>
        </p:nvSpPr>
        <p:spPr/>
        <p:txBody>
          <a:bodyPr/>
          <a:lstStyle/>
          <a:p>
            <a:pPr>
              <a:defRPr/>
            </a:pPr>
            <a:r>
              <a:rPr lang="en-US" altLang="en-US"/>
              <a:t>FSAs and FSTs</a:t>
            </a:r>
          </a:p>
        </p:txBody>
      </p:sp>
      <p:sp>
        <p:nvSpPr>
          <p:cNvPr id="401411" name="Rectangle 3"/>
          <p:cNvSpPr>
            <a:spLocks noGrp="1" noChangeArrowheads="1"/>
          </p:cNvSpPr>
          <p:nvPr>
            <p:ph type="body" idx="1"/>
          </p:nvPr>
        </p:nvSpPr>
        <p:spPr>
          <a:xfrm>
            <a:off x="1749425" y="1627188"/>
            <a:ext cx="8134350" cy="4621212"/>
          </a:xfrm>
        </p:spPr>
        <p:txBody>
          <a:bodyPr/>
          <a:lstStyle/>
          <a:p>
            <a:pPr>
              <a:defRPr/>
            </a:pPr>
            <a:r>
              <a:rPr lang="en-US" altLang="en-US" sz="2400" dirty="0" smtClean="0"/>
              <a:t>FSTs</a:t>
            </a:r>
            <a:r>
              <a:rPr lang="ru-RU" altLang="en-US" sz="2400" dirty="0" smtClean="0"/>
              <a:t> и </a:t>
            </a:r>
            <a:r>
              <a:rPr lang="en-US" altLang="en-US" sz="2400" dirty="0" smtClean="0"/>
              <a:t>FSA:</a:t>
            </a:r>
            <a:endParaRPr lang="en-US" altLang="en-US" sz="2400" dirty="0"/>
          </a:p>
          <a:p>
            <a:pPr lvl="1">
              <a:defRPr/>
            </a:pPr>
            <a:r>
              <a:rPr lang="en-US" altLang="en-US" sz="2000" dirty="0"/>
              <a:t>Q: </a:t>
            </a:r>
            <a:r>
              <a:rPr lang="ru-RU" altLang="en-US" sz="2000" dirty="0" smtClean="0"/>
              <a:t>конечный набор состояний</a:t>
            </a:r>
            <a:endParaRPr lang="en-US" altLang="en-US" sz="2000" dirty="0"/>
          </a:p>
          <a:p>
            <a:pPr lvl="1">
              <a:defRPr/>
            </a:pPr>
            <a:r>
              <a:rPr lang="en-US" altLang="en-US" sz="2000" dirty="0"/>
              <a:t>q0: </a:t>
            </a:r>
            <a:r>
              <a:rPr lang="ru-RU" altLang="en-US" sz="2000" dirty="0" smtClean="0"/>
              <a:t>начальное состояние</a:t>
            </a:r>
            <a:endParaRPr lang="en-US" altLang="en-US" sz="2000" dirty="0"/>
          </a:p>
          <a:p>
            <a:pPr lvl="1">
              <a:defRPr/>
            </a:pPr>
            <a:r>
              <a:rPr lang="en-US" altLang="en-US" sz="2000" dirty="0"/>
              <a:t>F: </a:t>
            </a:r>
            <a:r>
              <a:rPr lang="ru-RU" altLang="en-US" sz="2000" dirty="0" smtClean="0"/>
              <a:t>множество конечных состояний</a:t>
            </a:r>
            <a:endParaRPr lang="en-US" altLang="en-US" sz="2000" dirty="0"/>
          </a:p>
          <a:p>
            <a:pPr lvl="1">
              <a:defRPr/>
            </a:pPr>
            <a:r>
              <a:rPr lang="en-US" altLang="en-US" sz="2000" dirty="0">
                <a:sym typeface="Symbol" panose="05050102010706020507" pitchFamily="18" charset="2"/>
              </a:rPr>
              <a:t>: </a:t>
            </a:r>
            <a:r>
              <a:rPr lang="ru-RU" altLang="en-US" sz="2000" dirty="0" smtClean="0">
                <a:sym typeface="Symbol" panose="05050102010706020507" pitchFamily="18" charset="2"/>
              </a:rPr>
              <a:t>функция перехода</a:t>
            </a:r>
            <a:endParaRPr lang="en-US" altLang="en-US" sz="2000" dirty="0">
              <a:sym typeface="Symbol" panose="05050102010706020507" pitchFamily="18" charset="2"/>
            </a:endParaRPr>
          </a:p>
          <a:p>
            <a:pPr>
              <a:defRPr/>
            </a:pPr>
            <a:r>
              <a:rPr lang="ru-RU" altLang="en-US" sz="2400" dirty="0" smtClean="0"/>
              <a:t>Различие</a:t>
            </a:r>
            <a:r>
              <a:rPr lang="en-US" altLang="en-US" sz="2400" dirty="0" smtClean="0"/>
              <a:t>: </a:t>
            </a:r>
            <a:r>
              <a:rPr lang="ru-RU" altLang="en-US" sz="2400" dirty="0" smtClean="0"/>
              <a:t>алфавит </a:t>
            </a:r>
            <a:r>
              <a:rPr lang="en-US" altLang="en-US" sz="2400" dirty="0" smtClean="0"/>
              <a:t>(</a:t>
            </a:r>
            <a:r>
              <a:rPr lang="en-US" altLang="en-US" sz="2400" dirty="0">
                <a:sym typeface="Symbol" panose="05050102010706020507" pitchFamily="18" charset="2"/>
              </a:rPr>
              <a:t></a:t>
            </a:r>
            <a:r>
              <a:rPr lang="en-US" altLang="en-US" sz="2400" dirty="0"/>
              <a:t>) </a:t>
            </a:r>
            <a:r>
              <a:rPr lang="en-US" altLang="en-US" sz="2400" dirty="0" smtClean="0"/>
              <a:t>FST </a:t>
            </a:r>
            <a:r>
              <a:rPr lang="ru-RU" altLang="en-US" sz="2400" dirty="0" smtClean="0"/>
              <a:t>состоит из сложных символов </a:t>
            </a:r>
            <a:r>
              <a:rPr lang="en-US" altLang="en-US" sz="2400" dirty="0" smtClean="0"/>
              <a:t>(e.g</a:t>
            </a:r>
            <a:r>
              <a:rPr lang="en-US" altLang="en-US" sz="2400" dirty="0"/>
              <a:t>., X:Y)</a:t>
            </a:r>
          </a:p>
          <a:p>
            <a:pPr lvl="1">
              <a:defRPr/>
            </a:pPr>
            <a:r>
              <a:rPr lang="en-US" altLang="en-US" sz="2000" dirty="0"/>
              <a:t>FSA: </a:t>
            </a:r>
            <a:r>
              <a:rPr lang="en-US" altLang="en-US" sz="2000" dirty="0">
                <a:sym typeface="Symbol" panose="05050102010706020507" pitchFamily="18" charset="2"/>
              </a:rPr>
              <a:t> = </a:t>
            </a:r>
            <a:r>
              <a:rPr lang="ru-RU" altLang="en-US" sz="2000" dirty="0" smtClean="0">
                <a:sym typeface="Symbol" panose="05050102010706020507" pitchFamily="18" charset="2"/>
              </a:rPr>
              <a:t>конечный набор символов</a:t>
            </a:r>
            <a:endParaRPr lang="en-US" altLang="en-US" sz="2000" dirty="0"/>
          </a:p>
          <a:p>
            <a:pPr lvl="1">
              <a:defRPr/>
            </a:pPr>
            <a:r>
              <a:rPr lang="en-US" altLang="en-US" sz="2000" dirty="0"/>
              <a:t>FST: </a:t>
            </a:r>
            <a:r>
              <a:rPr lang="en-US" altLang="en-US" sz="2000" dirty="0">
                <a:sym typeface="Symbol" panose="05050102010706020507" pitchFamily="18" charset="2"/>
              </a:rPr>
              <a:t> </a:t>
            </a:r>
            <a:r>
              <a:rPr lang="en-US" altLang="en-US" sz="2000" dirty="0" smtClean="0">
                <a:sym typeface="Symbol" panose="05050102010706020507" pitchFamily="18" charset="2"/>
              </a:rPr>
              <a:t>=</a:t>
            </a:r>
            <a:r>
              <a:rPr lang="ru-RU" altLang="en-US" sz="2000" dirty="0" smtClean="0">
                <a:sym typeface="Symbol" panose="05050102010706020507" pitchFamily="18" charset="2"/>
              </a:rPr>
              <a:t>конечный алфавит пар символов</a:t>
            </a:r>
            <a:endParaRPr lang="en-US" altLang="en-US" sz="2000" dirty="0"/>
          </a:p>
          <a:p>
            <a:pPr>
              <a:defRPr/>
            </a:pPr>
            <a:r>
              <a:rPr lang="ru-RU" altLang="en-US" sz="2400" dirty="0" smtClean="0"/>
              <a:t>Если у нас есть символ, которому </a:t>
            </a:r>
            <a:r>
              <a:rPr lang="ru-RU" altLang="en-US" sz="2400" dirty="0" err="1" smtClean="0"/>
              <a:t>соответсвует</a:t>
            </a:r>
            <a:r>
              <a:rPr lang="ru-RU" altLang="en-US" sz="2400" dirty="0" smtClean="0"/>
              <a:t> идентичный символ </a:t>
            </a:r>
            <a:r>
              <a:rPr lang="en-US" altLang="en-US" sz="2400" dirty="0" smtClean="0"/>
              <a:t>X:X</a:t>
            </a:r>
            <a:r>
              <a:rPr lang="en-US" altLang="en-US" sz="2400" dirty="0"/>
              <a:t>, </a:t>
            </a:r>
            <a:r>
              <a:rPr lang="ru-RU" altLang="en-US" sz="2400" dirty="0" smtClean="0"/>
              <a:t>пишут</a:t>
            </a:r>
            <a:r>
              <a:rPr lang="en-US" altLang="en-US" sz="2400" dirty="0" smtClean="0"/>
              <a:t> </a:t>
            </a:r>
            <a:r>
              <a:rPr lang="en-US" altLang="en-US" sz="2400" dirty="0"/>
              <a:t>X</a:t>
            </a:r>
            <a:endParaRPr lang="el-GR" altLang="en-US" sz="2400" dirty="0"/>
          </a:p>
        </p:txBody>
      </p:sp>
    </p:spTree>
    <p:extLst>
      <p:ext uri="{BB962C8B-B14F-4D97-AF65-F5344CB8AC3E}">
        <p14:creationId xmlns:p14="http://schemas.microsoft.com/office/powerpoint/2010/main" val="2210452965"/>
      </p:ext>
    </p:extLst>
  </p:cSld>
  <p:clrMapOvr>
    <a:masterClrMapping/>
  </p:clrMapOvr>
  <p:timing>
    <p:tnLst>
      <p:par>
        <p:cTn id="1" dur="indefinite" restart="never" nodeType="tmRoot"/>
      </p:par>
    </p:tnLst>
  </p:timing>
</p:sld>
</file>

<file path=ppt/theme/theme1.xml><?xml version="1.0" encoding="utf-8"?>
<a:theme xmlns:a="http://schemas.openxmlformats.org/drawingml/2006/main" name="CL_Mag2_1L_Vved">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ect">
      <a:majorFont>
        <a:latin typeface="Times New Roman"/>
        <a:ea typeface=""/>
        <a:cs typeface=""/>
      </a:majorFont>
      <a:minorFont>
        <a:latin typeface="Times New Roman"/>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L_Mag2_1L_Vved.potx" id="{8B8EA3D8-1D8C-4F3B-BC98-2C9506701145}" vid="{92220441-6B05-4B78-9A07-D5CEFF033EA7}"/>
    </a:ext>
  </a:extLst>
</a:theme>
</file>

<file path=ppt/theme/theme2.xml><?xml version="1.0" encoding="utf-8"?>
<a:theme xmlns:a="http://schemas.openxmlformats.org/drawingml/2006/main" name="1_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L_Mag2_1L_Vved.potx" id="{8B8EA3D8-1D8C-4F3B-BC98-2C9506701145}" vid="{DFE8163A-FDF6-44E4-8028-0AD6A0F84A5D}"/>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CL_Mag2_1L_Vved</Template>
  <TotalTime>6214</TotalTime>
  <Words>2750</Words>
  <Application>Microsoft Office PowerPoint</Application>
  <PresentationFormat>Widescreen</PresentationFormat>
  <Paragraphs>628</Paragraphs>
  <Slides>54</Slides>
  <Notes>8</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54</vt:i4>
      </vt:variant>
    </vt:vector>
  </HeadingPairs>
  <TitlesOfParts>
    <vt:vector size="68" baseType="lpstr">
      <vt:lpstr>Arial Unicode MS</vt:lpstr>
      <vt:lpstr>Arial</vt:lpstr>
      <vt:lpstr>Calibri</vt:lpstr>
      <vt:lpstr>Constantia</vt:lpstr>
      <vt:lpstr>Courier New</vt:lpstr>
      <vt:lpstr>Garamond</vt:lpstr>
      <vt:lpstr>Palatino Linotype</vt:lpstr>
      <vt:lpstr>Symbol</vt:lpstr>
      <vt:lpstr>Tahoma</vt:lpstr>
      <vt:lpstr>Times New Roman</vt:lpstr>
      <vt:lpstr>Wingdings</vt:lpstr>
      <vt:lpstr>Wingdings 2</vt:lpstr>
      <vt:lpstr>CL_Mag2_1L_Vved</vt:lpstr>
      <vt:lpstr>1_Тема Office</vt:lpstr>
      <vt:lpstr>Конечные преобразователи и двухуровневая морфология</vt:lpstr>
      <vt:lpstr>ОПРЕДЕЛЕНИЕ ЯЗЫКА: РАЗРЕШАЮЩИЕ АЛГОРИТМЫ И ИСЧИСЛЕНИЯ</vt:lpstr>
      <vt:lpstr>Конечные преобразователи</vt:lpstr>
      <vt:lpstr>Конечные преобразователи</vt:lpstr>
      <vt:lpstr>КОНЕЧНЫЙ ПРЕОБРАЗОВАТЕЛЬ</vt:lpstr>
      <vt:lpstr>КОНЕЧНЫЙ ПРЕОБРАЗОВАТЕЛЬ</vt:lpstr>
      <vt:lpstr>Преобразователи и отношения</vt:lpstr>
      <vt:lpstr>Преобразователь: перевод кириллических символов в латиницу </vt:lpstr>
      <vt:lpstr>FSAs and FSTs</vt:lpstr>
      <vt:lpstr>КОНЕЧНЫЙ ПРЕОБРАЗОВАТЕЛЬ В ВИДЕ ДИАГРАММЫ</vt:lpstr>
      <vt:lpstr>ФРАГМЕНТ АНГЛИЙСКОЙ ГЛАГОЛЬНОЙ СИСТЕМЫ: КОНЕЧНЫЙ ПРЕОБРАЗОВАТЕЛЬ</vt:lpstr>
      <vt:lpstr>Двухуровневая морфология</vt:lpstr>
      <vt:lpstr>Немного морфологии</vt:lpstr>
      <vt:lpstr>Немного морфологии</vt:lpstr>
      <vt:lpstr>Немного морфологии Двухуровневая модель морфологии</vt:lpstr>
      <vt:lpstr>Немного морфологии Двухуровневая модель морфологии</vt:lpstr>
      <vt:lpstr>Немного морфологии Двухуровневая модель морфологии</vt:lpstr>
      <vt:lpstr>Немного морфологии Двухуровневая модель морфологии</vt:lpstr>
      <vt:lpstr>Немного морфологии Двухуровневая модель морфологии</vt:lpstr>
      <vt:lpstr>Немного морфологии Двухуровневая модель морфологии</vt:lpstr>
      <vt:lpstr>Двухуровневая модель морфологии</vt:lpstr>
      <vt:lpstr>Двухуровневая модель морфологии</vt:lpstr>
      <vt:lpstr>Двухуровневая модель морфологии</vt:lpstr>
      <vt:lpstr>Двухуровневая модель морфологии</vt:lpstr>
      <vt:lpstr>Двухуровневая модель морфологии</vt:lpstr>
      <vt:lpstr>Двухуровневая модель морфологии</vt:lpstr>
      <vt:lpstr>Двухуровневая модель морфологии</vt:lpstr>
      <vt:lpstr>Неконкатенативная морфология</vt:lpstr>
      <vt:lpstr>Неконкатенативная морфология</vt:lpstr>
      <vt:lpstr>Неконкатенативная морфология</vt:lpstr>
      <vt:lpstr>Пример: сингармонизм</vt:lpstr>
      <vt:lpstr>Сингармонизм</vt:lpstr>
      <vt:lpstr>Сингармонизм</vt:lpstr>
      <vt:lpstr>Пример: сингармонизм</vt:lpstr>
      <vt:lpstr>Сингармонизм</vt:lpstr>
      <vt:lpstr>Сингармонизм</vt:lpstr>
      <vt:lpstr>Пример: сингармонизм</vt:lpstr>
      <vt:lpstr>Сингармонизм</vt:lpstr>
      <vt:lpstr>Пример: сингармонизм</vt:lpstr>
      <vt:lpstr>Сингармонизм</vt:lpstr>
      <vt:lpstr>Сингармонизм</vt:lpstr>
      <vt:lpstr>Сингармонизм</vt:lpstr>
      <vt:lpstr>Пример: сингармонизм</vt:lpstr>
      <vt:lpstr>Пример: сингармонизм</vt:lpstr>
      <vt:lpstr>Composing FSTs</vt:lpstr>
      <vt:lpstr>Composing FSTs for morphology</vt:lpstr>
      <vt:lpstr>Cascading FSTs</vt:lpstr>
      <vt:lpstr>FST Общая схема морфологического анализа </vt:lpstr>
      <vt:lpstr>Multi-Level Tape Machines</vt:lpstr>
      <vt:lpstr>Overall Scheme</vt:lpstr>
      <vt:lpstr>Разное -))) Деревья и морфология Префиксные деревья (trie)</vt:lpstr>
      <vt:lpstr>Разное -))) Деревья и морфология</vt:lpstr>
      <vt:lpstr>Учет особенностей задачи</vt:lpstr>
      <vt:lpstr>Разное -))) Исправление ошибок</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Adjectives</dc:title>
  <dc:creator>Svetlana Toldova</dc:creator>
  <cp:lastModifiedBy>Дмитрий Горшков</cp:lastModifiedBy>
  <cp:revision>101</cp:revision>
  <dcterms:created xsi:type="dcterms:W3CDTF">2016-11-03T20:16:18Z</dcterms:created>
  <dcterms:modified xsi:type="dcterms:W3CDTF">2019-10-08T10:29:44Z</dcterms:modified>
</cp:coreProperties>
</file>