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88"/>
  </p:notesMasterIdLst>
  <p:sldIdLst>
    <p:sldId id="256" r:id="rId3"/>
    <p:sldId id="453" r:id="rId4"/>
    <p:sldId id="345" r:id="rId5"/>
    <p:sldId id="450" r:id="rId6"/>
    <p:sldId id="480" r:id="rId7"/>
    <p:sldId id="462" r:id="rId8"/>
    <p:sldId id="463" r:id="rId9"/>
    <p:sldId id="461" r:id="rId10"/>
    <p:sldId id="464" r:id="rId11"/>
    <p:sldId id="460" r:id="rId12"/>
    <p:sldId id="455" r:id="rId13"/>
    <p:sldId id="481" r:id="rId14"/>
    <p:sldId id="494" r:id="rId15"/>
    <p:sldId id="482" r:id="rId16"/>
    <p:sldId id="483" r:id="rId17"/>
    <p:sldId id="484" r:id="rId18"/>
    <p:sldId id="486" r:id="rId19"/>
    <p:sldId id="488" r:id="rId20"/>
    <p:sldId id="489" r:id="rId21"/>
    <p:sldId id="490" r:id="rId22"/>
    <p:sldId id="491" r:id="rId23"/>
    <p:sldId id="492" r:id="rId24"/>
    <p:sldId id="493" r:id="rId25"/>
    <p:sldId id="495" r:id="rId26"/>
    <p:sldId id="496" r:id="rId27"/>
    <p:sldId id="497" r:id="rId28"/>
    <p:sldId id="452" r:id="rId29"/>
    <p:sldId id="457" r:id="rId30"/>
    <p:sldId id="456" r:id="rId31"/>
    <p:sldId id="458" r:id="rId32"/>
    <p:sldId id="459" r:id="rId33"/>
    <p:sldId id="466" r:id="rId34"/>
    <p:sldId id="465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2" r:id="rId49"/>
    <p:sldId id="513" r:id="rId50"/>
    <p:sldId id="514" r:id="rId51"/>
    <p:sldId id="511" r:id="rId52"/>
    <p:sldId id="515" r:id="rId53"/>
    <p:sldId id="516" r:id="rId54"/>
    <p:sldId id="517" r:id="rId55"/>
    <p:sldId id="519" r:id="rId56"/>
    <p:sldId id="520" r:id="rId57"/>
    <p:sldId id="550" r:id="rId58"/>
    <p:sldId id="551" r:id="rId59"/>
    <p:sldId id="529" r:id="rId60"/>
    <p:sldId id="527" r:id="rId61"/>
    <p:sldId id="530" r:id="rId62"/>
    <p:sldId id="531" r:id="rId63"/>
    <p:sldId id="532" r:id="rId64"/>
    <p:sldId id="533" r:id="rId65"/>
    <p:sldId id="534" r:id="rId66"/>
    <p:sldId id="528" r:id="rId67"/>
    <p:sldId id="524" r:id="rId68"/>
    <p:sldId id="523" r:id="rId69"/>
    <p:sldId id="525" r:id="rId70"/>
    <p:sldId id="526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42" r:id="rId79"/>
    <p:sldId id="543" r:id="rId80"/>
    <p:sldId id="544" r:id="rId81"/>
    <p:sldId id="545" r:id="rId82"/>
    <p:sldId id="546" r:id="rId83"/>
    <p:sldId id="547" r:id="rId84"/>
    <p:sldId id="548" r:id="rId85"/>
    <p:sldId id="549" r:id="rId86"/>
    <p:sldId id="51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A49A-2DA5-43B0-9C2E-A32C696B59C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F53D-4388-420A-992A-F0F6776E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43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7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2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6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74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9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2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780331-3B7E-4F32-9783-53D4DA93E5DC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36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/>
              <a:t>Данный подход к разрешению омонимии иначе называется подходом, основанным на контекстных правилах.</a:t>
            </a:r>
          </a:p>
        </p:txBody>
      </p:sp>
    </p:spTree>
    <p:extLst>
      <p:ext uri="{BB962C8B-B14F-4D97-AF65-F5344CB8AC3E}">
        <p14:creationId xmlns:p14="http://schemas.microsoft.com/office/powerpoint/2010/main" val="119608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7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59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Palatino Linotype" panose="02040502050505030304" pitchFamily="18" charset="0"/>
              </a:rPr>
              <a:t>Векторная семантика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159563" y="6264970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Palatino Linotype" panose="02040502050505030304" pitchFamily="18" charset="0"/>
              </a:rPr>
              <a:t>Высшая Школа Экономики, Москва, 2015. С.Ю.  </a:t>
            </a:r>
          </a:p>
          <a:p>
            <a:pPr algn="ctr"/>
            <a:r>
              <a:rPr lang="ru-RU" sz="1400" b="1" dirty="0" err="1">
                <a:latin typeface="Palatino Linotype" panose="02040502050505030304" pitchFamily="18" charset="0"/>
              </a:rPr>
              <a:t>Толдова</a:t>
            </a:r>
            <a:r>
              <a:rPr lang="ru-RU" sz="1400" b="1" dirty="0">
                <a:latin typeface="Palatino Linotype" panose="02040502050505030304" pitchFamily="18" charset="0"/>
              </a:rPr>
              <a:t>. Компьютерная лингвистика 2 </a:t>
            </a:r>
          </a:p>
        </p:txBody>
      </p:sp>
      <p:pic>
        <p:nvPicPr>
          <p:cNvPr id="15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8" name="Прямоугольник 17"/>
          <p:cNvSpPr/>
          <p:nvPr userDrawn="1"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9" name="Picture 6" descr="http://www.hse.ru/data/2012/01/19/1263884310/logo_%D1%81_hse_black_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2243539" y="6347106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Высшая Школа Экономики, Москва, 2019. </a:t>
            </a:r>
          </a:p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Автоматическая обработка ЕЯ</a:t>
            </a:r>
          </a:p>
        </p:txBody>
      </p:sp>
    </p:spTree>
    <p:extLst>
      <p:ext uri="{BB962C8B-B14F-4D97-AF65-F5344CB8AC3E}">
        <p14:creationId xmlns:p14="http://schemas.microsoft.com/office/powerpoint/2010/main" val="190927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8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99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98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0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8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4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9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83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98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9DF5-7CDE-4960-9840-F15B5CBAC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43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7434" y="19050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7434" y="40767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B9C1-B78E-49DE-BEB5-A15214EF70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3515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userDrawn="1">
  <p:cSld name="Заголовок и 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 bwMode="auto">
          <a:xfrm>
            <a:off x="609600" y="1600201"/>
            <a:ext cx="10972800" cy="4525963"/>
          </a:xfr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CC53-BC55-4E66-8928-413965BA8D69}" type="slidenum">
              <a:t>‹#›</a:t>
            </a:fld>
            <a:endParaRPr/>
          </a:p>
        </p:txBody>
      </p:sp>
      <p:sp>
        <p:nvSpPr>
          <p:cNvPr id="6" name="Rectangle 14"/>
          <p:cNvSpPr>
            <a:spLocks noGrp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29888"/>
      </p:ext>
    </p:extLst>
  </p:cSld>
  <p:clrMapOvr>
    <a:masterClrMapping/>
  </p:clrMapOvr>
  <p:hf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D88A-5109-456B-8EBD-DCC4A775E6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9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mocky/msd.N-ru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aot.ru/download.php" TargetMode="External"/><Relationship Id="rId3" Type="http://schemas.openxmlformats.org/officeDocument/2006/relationships/hyperlink" Target="https://github.com/miotto/treetagger-python/" TargetMode="External"/><Relationship Id="rId7" Type="http://schemas.openxmlformats.org/officeDocument/2006/relationships/hyperlink" Target="http://pythonhosted.org/pymystem3/index.html" TargetMode="External"/><Relationship Id="rId2" Type="http://schemas.openxmlformats.org/officeDocument/2006/relationships/hyperlink" Target="http://corpus.leeds.ac.uk/mocky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ch.yandex.ru/mystem/" TargetMode="External"/><Relationship Id="rId5" Type="http://schemas.openxmlformats.org/officeDocument/2006/relationships/hyperlink" Target="https://pymorphy2.readthedocs.org/en/latest/index.html" TargetMode="External"/><Relationship Id="rId4" Type="http://schemas.openxmlformats.org/officeDocument/2006/relationships/hyperlink" Target="http://nlp.lsi.upc.edu/freeling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3144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Морфологическая аннотация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-tagging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Разрешение морфологической неоднозначности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National Research University “Higher School of Economic”</a:t>
                </a:r>
                <a:endParaRPr lang="ru-RU" sz="1100" b="1" dirty="0">
                  <a:solidFill>
                    <a:schemeClr val="bg1"/>
                  </a:solidFill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0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99236"/>
              </p:ext>
            </p:extLst>
          </p:nvPr>
        </p:nvGraphicFramePr>
        <p:xfrm>
          <a:off x="729672" y="1239981"/>
          <a:ext cx="10751127" cy="452596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92361">
                  <a:extLst>
                    <a:ext uri="{9D8B030D-6E8A-4147-A177-3AD203B41FA5}">
                      <a16:colId xmlns:a16="http://schemas.microsoft.com/office/drawing/2014/main" val="1321121110"/>
                    </a:ext>
                  </a:extLst>
                </a:gridCol>
                <a:gridCol w="4181603">
                  <a:extLst>
                    <a:ext uri="{9D8B030D-6E8A-4147-A177-3AD203B41FA5}">
                      <a16:colId xmlns:a16="http://schemas.microsoft.com/office/drawing/2014/main" val="1942840193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1349920819"/>
                    </a:ext>
                  </a:extLst>
                </a:gridCol>
                <a:gridCol w="721966">
                  <a:extLst>
                    <a:ext uri="{9D8B030D-6E8A-4147-A177-3AD203B41FA5}">
                      <a16:colId xmlns:a16="http://schemas.microsoft.com/office/drawing/2014/main" val="2950932100"/>
                    </a:ext>
                  </a:extLst>
                </a:gridCol>
                <a:gridCol w="4053233">
                  <a:extLst>
                    <a:ext uri="{9D8B030D-6E8A-4147-A177-3AD203B41FA5}">
                      <a16:colId xmlns:a16="http://schemas.microsoft.com/office/drawing/2014/main" val="2356053769"/>
                    </a:ext>
                  </a:extLst>
                </a:gridCol>
              </a:tblGrid>
              <a:tr h="905193">
                <a:tc>
                  <a:txBody>
                    <a:bodyPr/>
                    <a:lstStyle/>
                    <a:p>
                      <a:r>
                        <a:rPr lang="en-US" sz="1800" dirty="0" err="1"/>
                        <a:t>Ncmsdn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Animate=no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10903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1548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ящику/ящик, языку/язык, Юпитеру/юпитер, юмору/юмор, югу/юг, Югу/юг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67533967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Ncmsdy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5153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912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японцу/японец, юристу/юрист, юноше/юноша, юнге/юнга, юбиляру/юбиляр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50142188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Ncmsan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Animate=no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51393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2795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ящур, ящичек, ящик, ять, ярус, Ярославль/</a:t>
                      </a:r>
                      <a:r>
                        <a:rPr lang="ru-RU" sz="1800" dirty="0" err="1"/>
                        <a:t>ярославль</a:t>
                      </a:r>
                      <a:r>
                        <a:rPr lang="ru-RU" sz="1800" dirty="0"/>
                        <a:t>, январь, якорь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8218446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Animate=yes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754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ястреба/ястреб, ясновидца/ясновидец, яка/як, </a:t>
                      </a:r>
                      <a:r>
                        <a:rPr lang="ru-RU" sz="1800" dirty="0" err="1"/>
                        <a:t>Юха</a:t>
                      </a:r>
                      <a:r>
                        <a:rPr lang="ru-RU" sz="1800" dirty="0"/>
                        <a:t>/</a:t>
                      </a:r>
                      <a:r>
                        <a:rPr lang="ru-RU" sz="1800" dirty="0" err="1"/>
                        <a:t>юх</a:t>
                      </a:r>
                      <a:r>
                        <a:rPr lang="ru-RU" sz="1800" dirty="0"/>
                        <a:t>, юродивого/юродивый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223163870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Ncmsvy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Case=vocative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459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пап/папа, Пап/папа, Миш/</a:t>
                      </a:r>
                      <a:r>
                        <a:rPr lang="ru-RU" sz="1800" dirty="0" err="1"/>
                        <a:t>миша</a:t>
                      </a:r>
                      <a:r>
                        <a:rPr lang="ru-RU" sz="1800" dirty="0"/>
                        <a:t>, Леш/</a:t>
                      </a:r>
                      <a:r>
                        <a:rPr lang="ru-RU" sz="1800" dirty="0" err="1"/>
                        <a:t>леша</a:t>
                      </a:r>
                      <a:r>
                        <a:rPr lang="ru-RU" sz="1800" dirty="0"/>
                        <a:t>, Дим/</a:t>
                      </a:r>
                      <a:r>
                        <a:rPr lang="ru-RU" sz="1800" dirty="0" err="1"/>
                        <a:t>дима</a:t>
                      </a:r>
                      <a:r>
                        <a:rPr lang="ru-RU" sz="1800" dirty="0"/>
                        <a:t>, господи/господь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4755071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3523" y="5848989"/>
            <a:ext cx="470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http://corpus.leeds.ac.uk/mocky/msd.N-ru.html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4831" y="5848989"/>
            <a:ext cx="491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MULTEXT-East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morphosyntactic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specifications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6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>
                <a:cs typeface="Times New Roman" panose="02020603050405020304" pitchFamily="18" charset="0"/>
              </a:rPr>
              <a:t>clean – </a:t>
            </a:r>
            <a:r>
              <a:rPr lang="en-US" dirty="0" err="1">
                <a:cs typeface="Times New Roman" panose="02020603050405020304" pitchFamily="18" charset="0"/>
              </a:rPr>
              <a:t>Nc</a:t>
            </a:r>
            <a:r>
              <a:rPr lang="en-US" dirty="0">
                <a:cs typeface="Times New Roman" panose="02020603050405020304" pitchFamily="18" charset="0"/>
              </a:rPr>
              <a:t>, Np, A, V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dirty="0">
                <a:cs typeface="Times New Roman" panose="02020603050405020304" pitchFamily="18" charset="0"/>
              </a:rPr>
              <a:t>Flies can fly –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</a:t>
            </a:r>
            <a:r>
              <a:rPr lang="en-US" dirty="0">
                <a:cs typeface="Times New Roman" panose="02020603050405020304" pitchFamily="18" charset="0"/>
              </a:rPr>
              <a:t> V)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Нет друга </a:t>
            </a:r>
            <a:r>
              <a:rPr lang="en-US" i="1" dirty="0">
                <a:cs typeface="Times New Roman" panose="02020603050405020304" pitchFamily="18" charset="0"/>
              </a:rPr>
              <a:t>vs. </a:t>
            </a:r>
            <a:r>
              <a:rPr lang="ru-RU" i="1" dirty="0">
                <a:cs typeface="Times New Roman" panose="02020603050405020304" pitchFamily="18" charset="0"/>
              </a:rPr>
              <a:t>Вижу друга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Три сильнее </a:t>
            </a:r>
            <a:r>
              <a:rPr lang="en-US" i="1" dirty="0">
                <a:cs typeface="Times New Roman" panose="02020603050405020304" pitchFamily="18" charset="0"/>
              </a:rPr>
              <a:t>vs.</a:t>
            </a:r>
            <a:r>
              <a:rPr lang="ru-RU" i="1" dirty="0">
                <a:cs typeface="Times New Roman" panose="02020603050405020304" pitchFamily="18" charset="0"/>
              </a:rPr>
              <a:t> Три груши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Косой </a:t>
            </a:r>
            <a:r>
              <a:rPr lang="ru-RU" i="1" dirty="0" err="1">
                <a:cs typeface="Times New Roman" panose="02020603050405020304" pitchFamily="18" charset="0"/>
              </a:rPr>
              <a:t>косой</a:t>
            </a:r>
            <a:r>
              <a:rPr lang="ru-RU" i="1" dirty="0">
                <a:cs typeface="Times New Roman" panose="02020603050405020304" pitchFamily="18" charset="0"/>
              </a:rPr>
              <a:t> косил косой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конверсия – </a:t>
            </a:r>
            <a:r>
              <a:rPr lang="ru-RU" dirty="0" err="1"/>
              <a:t>частеречная</a:t>
            </a:r>
            <a:r>
              <a:rPr lang="ru-RU" dirty="0"/>
              <a:t> омонимия</a:t>
            </a:r>
          </a:p>
          <a:p>
            <a:pPr marL="0" indent="0">
              <a:buNone/>
            </a:pPr>
            <a:r>
              <a:rPr lang="ru-RU" dirty="0" err="1"/>
              <a:t>омоформы</a:t>
            </a:r>
            <a:r>
              <a:rPr lang="ru-RU" dirty="0"/>
              <a:t> – одна словоформа, образованная от разных лемм, разные наборы грамматических признаков</a:t>
            </a:r>
          </a:p>
          <a:p>
            <a:pPr marL="0" indent="0">
              <a:buNone/>
            </a:pPr>
            <a:r>
              <a:rPr lang="ru-RU" dirty="0"/>
              <a:t>регулярная грамматическая омонимия – некоторые формы совпадают всегда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4588" y="185738"/>
            <a:ext cx="82073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322498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Морфологический анализ – установление связи между вариантами лексической единицы и ее инвариантами</a:t>
            </a:r>
          </a:p>
          <a:p>
            <a:pPr marL="457200" lvl="1" indent="0">
              <a:buNone/>
            </a:pPr>
            <a:r>
              <a:rPr lang="ru-RU" dirty="0"/>
              <a:t>Морфологический синтез – порождение всех возможных словоформ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и синтез</a:t>
            </a:r>
          </a:p>
        </p:txBody>
      </p:sp>
    </p:spTree>
    <p:extLst>
      <p:ext uri="{BB962C8B-B14F-4D97-AF65-F5344CB8AC3E}">
        <p14:creationId xmlns:p14="http://schemas.microsoft.com/office/powerpoint/2010/main" val="372555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АОТ </a:t>
            </a:r>
            <a:r>
              <a:rPr lang="en-US" dirty="0"/>
              <a:t>(http://aot.ru )</a:t>
            </a:r>
            <a:endParaRPr lang="ru-RU" dirty="0"/>
          </a:p>
          <a:p>
            <a:r>
              <a:rPr lang="ru-RU" dirty="0"/>
              <a:t>Формат:</a:t>
            </a:r>
          </a:p>
          <a:p>
            <a:pPr lvl="1"/>
            <a:r>
              <a:rPr lang="ru-RU" dirty="0"/>
              <a:t>идентификатор лексемы</a:t>
            </a:r>
          </a:p>
          <a:p>
            <a:pPr lvl="1"/>
            <a:r>
              <a:rPr lang="ru-RU" dirty="0"/>
              <a:t>идентификатор парадигмы (отсылки к таблицам с наборами правил для конкретных парадигм)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</a:t>
            </a:r>
            <a:br>
              <a:rPr lang="ru-RU" altLang="en-US" sz="3600" dirty="0"/>
            </a:b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60921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7551" name="Group 31"/>
          <p:cNvGraphicFramePr>
            <a:graphicFrameLocks noGrp="1"/>
          </p:cNvGraphicFramePr>
          <p:nvPr>
            <p:ph idx="1"/>
          </p:nvPr>
        </p:nvGraphicFramePr>
        <p:xfrm>
          <a:off x="630382" y="2036618"/>
          <a:ext cx="10972800" cy="25606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8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лексемы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парадигмы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порогов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302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005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породнени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</a:rPr>
                        <a:t>порожда</a:t>
                      </a:r>
                      <a:endParaRPr dirty="0"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>
                          <a:solidFill>
                            <a:schemeClr val="tx1"/>
                          </a:solidFill>
                          <a:latin typeface="Arial"/>
                        </a:rPr>
                        <a:t>401</a:t>
                      </a:r>
                      <a:endParaRPr dirty="0"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Методы, основанные на правилах</a:t>
            </a:r>
            <a:endParaRPr sz="3200" dirty="0"/>
          </a:p>
        </p:txBody>
      </p:sp>
      <p:sp>
        <p:nvSpPr>
          <p:cNvPr id="59415" name="Прямоугольник 3"/>
          <p:cNvSpPr/>
          <p:nvPr/>
        </p:nvSpPr>
        <p:spPr bwMode="auto">
          <a:xfrm>
            <a:off x="5089381" y="5577609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4762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 bwMode="auto">
          <a:xfrm>
            <a:off x="578427" y="1417638"/>
            <a:ext cx="109728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ru-RU" sz="2400" dirty="0"/>
              <a:t>ПРОЦЕДУРА ОПРЕДЕЛЕНИЯ ТИПОВОЙ ПАРАДИГМЫ</a:t>
            </a:r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щийся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5;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ин</a:t>
            </a:r>
            <a:r>
              <a:rPr sz="2400" dirty="0"/>
              <a:t>, </a:t>
            </a:r>
            <a:r>
              <a:rPr sz="2400" i="1" dirty="0" err="1"/>
              <a:t>ын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20;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ов</a:t>
            </a:r>
            <a:r>
              <a:rPr sz="2400" dirty="0"/>
              <a:t>, </a:t>
            </a:r>
            <a:r>
              <a:rPr sz="2400" i="1" dirty="0" err="1"/>
              <a:t>ёв</a:t>
            </a:r>
            <a:r>
              <a:rPr sz="2400" dirty="0"/>
              <a:t>, </a:t>
            </a:r>
            <a:r>
              <a:rPr sz="2400" i="1" dirty="0" err="1"/>
              <a:t>ев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цый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6;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кий</a:t>
            </a:r>
            <a:r>
              <a:rPr sz="2400" dirty="0"/>
              <a:t>, </a:t>
            </a:r>
            <a:r>
              <a:rPr sz="2400" i="1" dirty="0" err="1"/>
              <a:t>гий</a:t>
            </a:r>
            <a:r>
              <a:rPr sz="2400" dirty="0"/>
              <a:t>, </a:t>
            </a:r>
            <a:r>
              <a:rPr sz="2400" i="1" dirty="0" err="1"/>
              <a:t>хий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3;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жий</a:t>
            </a:r>
            <a:r>
              <a:rPr sz="2400" dirty="0"/>
              <a:t>, </a:t>
            </a:r>
            <a:r>
              <a:rPr sz="2400" i="1" dirty="0" err="1"/>
              <a:t>ший</a:t>
            </a:r>
            <a:r>
              <a:rPr sz="2400" dirty="0"/>
              <a:t>, </a:t>
            </a:r>
            <a:r>
              <a:rPr sz="2400" i="1" dirty="0" err="1"/>
              <a:t>чий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кой</a:t>
            </a:r>
            <a:r>
              <a:rPr sz="2400" dirty="0"/>
              <a:t>, </a:t>
            </a:r>
            <a:r>
              <a:rPr sz="2400" i="1" dirty="0" err="1"/>
              <a:t>гой</a:t>
            </a:r>
            <a:r>
              <a:rPr sz="2400" dirty="0"/>
              <a:t>, </a:t>
            </a:r>
            <a:r>
              <a:rPr sz="2400" i="1" dirty="0" err="1"/>
              <a:t>хой</a:t>
            </a:r>
            <a:r>
              <a:rPr sz="2400" dirty="0"/>
              <a:t>, </a:t>
            </a:r>
            <a:r>
              <a:rPr sz="2400" i="1" dirty="0" err="1"/>
              <a:t>жой</a:t>
            </a:r>
            <a:r>
              <a:rPr sz="2400" dirty="0"/>
              <a:t>, </a:t>
            </a:r>
            <a:r>
              <a:rPr sz="2400" i="1" dirty="0" err="1"/>
              <a:t>шой</a:t>
            </a:r>
            <a:r>
              <a:rPr sz="2400" dirty="0"/>
              <a:t>, </a:t>
            </a:r>
            <a:r>
              <a:rPr sz="2400" i="1" dirty="0" err="1"/>
              <a:t>чой</a:t>
            </a:r>
            <a:r>
              <a:rPr sz="2400" dirty="0"/>
              <a:t>, </a:t>
            </a:r>
            <a:r>
              <a:rPr sz="2400" i="1" dirty="0" err="1"/>
              <a:t>щой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8;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7.</a:t>
            </a: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34254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</a:t>
            </a:r>
            <a:endParaRPr sz="3600" dirty="0"/>
          </a:p>
        </p:txBody>
      </p:sp>
      <p:sp>
        <p:nvSpPr>
          <p:cNvPr id="63492" name="Прямоугольник 3"/>
          <p:cNvSpPr/>
          <p:nvPr/>
        </p:nvSpPr>
        <p:spPr bwMode="auto">
          <a:xfrm>
            <a:off x="59206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894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idx="1"/>
          </p:nvPr>
        </p:nvSpPr>
        <p:spPr bwMode="auto">
          <a:xfrm>
            <a:off x="599210" y="1782764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слишком</a:t>
            </a:r>
            <a:r>
              <a:rPr sz="2400" dirty="0"/>
              <a:t> </a:t>
            </a:r>
            <a:r>
              <a:rPr sz="2400" dirty="0" err="1"/>
              <a:t>дробными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обработки</a:t>
            </a:r>
            <a:r>
              <a:rPr sz="2400" dirty="0"/>
              <a:t> </a:t>
            </a:r>
            <a:r>
              <a:rPr sz="2400" dirty="0" err="1"/>
              <a:t>письменного</a:t>
            </a:r>
            <a:r>
              <a:rPr sz="2400" dirty="0"/>
              <a:t> </a:t>
            </a:r>
            <a:r>
              <a:rPr sz="2400" dirty="0" err="1"/>
              <a:t>текста</a:t>
            </a:r>
            <a:r>
              <a:rPr sz="2400" dirty="0"/>
              <a:t>)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дол</a:t>
            </a:r>
            <a:r>
              <a:rPr sz="2000" dirty="0"/>
              <a:t> м 1е//1а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порт</a:t>
            </a:r>
            <a:r>
              <a:rPr sz="2000" dirty="0"/>
              <a:t> м 1е	</a:t>
            </a:r>
            <a:r>
              <a:rPr sz="2000" dirty="0" err="1"/>
              <a:t>имеют</a:t>
            </a:r>
            <a:r>
              <a:rPr sz="2000" dirty="0"/>
              <a:t> </a:t>
            </a:r>
            <a:r>
              <a:rPr sz="2000" dirty="0" err="1"/>
              <a:t>одинаковый</a:t>
            </a:r>
            <a:r>
              <a:rPr sz="2000" dirty="0"/>
              <a:t> </a:t>
            </a:r>
            <a:r>
              <a:rPr sz="2000" dirty="0" err="1"/>
              <a:t>набор</a:t>
            </a:r>
            <a:r>
              <a:rPr sz="2000" dirty="0"/>
              <a:t> </a:t>
            </a:r>
            <a:r>
              <a:rPr sz="2000" dirty="0" err="1"/>
              <a:t>окончаний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клён</a:t>
            </a:r>
            <a:r>
              <a:rPr sz="2000" dirty="0"/>
              <a:t> м 1а</a:t>
            </a:r>
            <a:endParaRPr dirty="0"/>
          </a:p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недостаточно</a:t>
            </a:r>
            <a:r>
              <a:rPr sz="2400" dirty="0"/>
              <a:t> </a:t>
            </a:r>
            <a:r>
              <a:rPr sz="2400" dirty="0" err="1"/>
              <a:t>точными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некоторых</a:t>
            </a:r>
            <a:r>
              <a:rPr sz="2400" dirty="0"/>
              <a:t> </a:t>
            </a:r>
            <a:r>
              <a:rPr sz="2400" dirty="0" err="1"/>
              <a:t>процедур</a:t>
            </a:r>
            <a:r>
              <a:rPr sz="2400" dirty="0"/>
              <a:t> </a:t>
            </a:r>
            <a:r>
              <a:rPr sz="2400" dirty="0" err="1"/>
              <a:t>компьютерной</a:t>
            </a:r>
            <a:r>
              <a:rPr sz="2400" dirty="0"/>
              <a:t> </a:t>
            </a:r>
            <a:r>
              <a:rPr sz="2400" dirty="0" err="1"/>
              <a:t>морфологии</a:t>
            </a:r>
            <a:r>
              <a:rPr sz="2400" dirty="0"/>
              <a:t>)		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/>
              <a:t>				</a:t>
            </a:r>
            <a:r>
              <a:rPr sz="1600" i="1" dirty="0" err="1"/>
              <a:t>восстановление</a:t>
            </a:r>
            <a:r>
              <a:rPr sz="1600" i="1" dirty="0"/>
              <a:t> </a:t>
            </a:r>
            <a:r>
              <a:rPr sz="1600" i="1" dirty="0" err="1"/>
              <a:t>начальной</a:t>
            </a:r>
            <a:r>
              <a:rPr sz="1600" i="1" dirty="0"/>
              <a:t> </a:t>
            </a:r>
            <a:r>
              <a:rPr sz="1600" i="1" dirty="0" err="1"/>
              <a:t>формы</a:t>
            </a:r>
            <a:r>
              <a:rPr sz="1600" i="1" dirty="0"/>
              <a:t>: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бугор</a:t>
            </a:r>
            <a:r>
              <a:rPr sz="2000" dirty="0"/>
              <a:t> м 1*b			</a:t>
            </a:r>
            <a:r>
              <a:rPr sz="2000" dirty="0" err="1"/>
              <a:t>бугра</a:t>
            </a:r>
            <a:r>
              <a:rPr sz="2000" dirty="0"/>
              <a:t>: (- </a:t>
            </a:r>
            <a:r>
              <a:rPr sz="2000" dirty="0" err="1"/>
              <a:t>ра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р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котёл</a:t>
            </a:r>
            <a:r>
              <a:rPr sz="2000" dirty="0"/>
              <a:t> м 1*b			</a:t>
            </a:r>
            <a:r>
              <a:rPr sz="2000" dirty="0" err="1"/>
              <a:t>котла</a:t>
            </a:r>
            <a:r>
              <a:rPr sz="2000" dirty="0"/>
              <a:t>: (- </a:t>
            </a:r>
            <a:r>
              <a:rPr sz="2000" dirty="0" err="1"/>
              <a:t>ла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ё</a:t>
            </a:r>
            <a:r>
              <a:rPr sz="2000" dirty="0" err="1"/>
              <a:t>л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псалом</a:t>
            </a:r>
            <a:r>
              <a:rPr sz="2000" dirty="0"/>
              <a:t> м 1*b			</a:t>
            </a:r>
            <a:r>
              <a:rPr sz="2000" dirty="0" err="1"/>
              <a:t>псалма</a:t>
            </a:r>
            <a:r>
              <a:rPr sz="2000" dirty="0"/>
              <a:t>: (- </a:t>
            </a:r>
            <a:r>
              <a:rPr sz="2000" dirty="0" err="1"/>
              <a:t>ма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м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сон</a:t>
            </a:r>
            <a:r>
              <a:rPr sz="2000" dirty="0"/>
              <a:t> м 1*b			</a:t>
            </a:r>
            <a:r>
              <a:rPr sz="2000" dirty="0" err="1"/>
              <a:t>сна</a:t>
            </a:r>
            <a:r>
              <a:rPr sz="2000" dirty="0"/>
              <a:t>: (- </a:t>
            </a:r>
            <a:r>
              <a:rPr sz="2000" dirty="0" err="1"/>
              <a:t>на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н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хребет</a:t>
            </a:r>
            <a:r>
              <a:rPr sz="2000" dirty="0"/>
              <a:t> м 1*b			</a:t>
            </a:r>
            <a:r>
              <a:rPr sz="2000" dirty="0" err="1"/>
              <a:t>хребта</a:t>
            </a:r>
            <a:r>
              <a:rPr sz="2000" dirty="0"/>
              <a:t>: (- </a:t>
            </a:r>
            <a:r>
              <a:rPr sz="2000" dirty="0" err="1"/>
              <a:t>та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е</a:t>
            </a:r>
            <a:r>
              <a:rPr sz="2000" dirty="0" err="1"/>
              <a:t>т</a:t>
            </a:r>
            <a:r>
              <a:rPr sz="2000" dirty="0"/>
              <a:t>)</a:t>
            </a:r>
            <a:endParaRPr dirty="0"/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-69054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правилах: использование словаря</a:t>
            </a:r>
            <a:endParaRPr sz="3600" dirty="0"/>
          </a:p>
        </p:txBody>
      </p:sp>
      <p:sp>
        <p:nvSpPr>
          <p:cNvPr id="65540" name="AutoShape 4"/>
          <p:cNvSpPr/>
          <p:nvPr/>
        </p:nvSpPr>
        <p:spPr bwMode="auto">
          <a:xfrm>
            <a:off x="4648200" y="2057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endParaRPr sz="1800"/>
          </a:p>
        </p:txBody>
      </p:sp>
      <p:sp>
        <p:nvSpPr>
          <p:cNvPr id="65541" name="Прямоугольник 4"/>
          <p:cNvSpPr/>
          <p:nvPr/>
        </p:nvSpPr>
        <p:spPr bwMode="auto">
          <a:xfrm>
            <a:off x="64921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597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Правиловые</a:t>
            </a:r>
            <a:r>
              <a:rPr lang="ru-RU" dirty="0"/>
              <a:t> методы: </a:t>
            </a:r>
            <a:br>
              <a:rPr lang="ru-RU" dirty="0"/>
            </a:br>
            <a:r>
              <a:rPr lang="ru-RU" dirty="0"/>
              <a:t>предсказание незнакомых словоформ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02" y="1637867"/>
            <a:ext cx="8725333" cy="44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НЕДОСТАТКИ СЛОВАРЯ ЗАЛИЗНЯКА</a:t>
            </a:r>
          </a:p>
          <a:p>
            <a:pPr>
              <a:defRPr/>
            </a:pPr>
            <a:r>
              <a:rPr sz="2400" dirty="0" err="1"/>
              <a:t>сложная</a:t>
            </a:r>
            <a:r>
              <a:rPr sz="2400" dirty="0"/>
              <a:t> </a:t>
            </a:r>
            <a:r>
              <a:rPr sz="2400" dirty="0" err="1"/>
              <a:t>структура</a:t>
            </a:r>
            <a:r>
              <a:rPr sz="2400" dirty="0"/>
              <a:t> </a:t>
            </a:r>
            <a:r>
              <a:rPr sz="2400" dirty="0" err="1"/>
              <a:t>словоизменительной</a:t>
            </a:r>
            <a:r>
              <a:rPr sz="2400" dirty="0"/>
              <a:t> </a:t>
            </a:r>
            <a:r>
              <a:rPr sz="2400" dirty="0" err="1"/>
              <a:t>характеристики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формальная</a:t>
            </a:r>
            <a:r>
              <a:rPr sz="2400" dirty="0"/>
              <a:t> «</a:t>
            </a:r>
            <a:r>
              <a:rPr sz="2400" dirty="0" err="1"/>
              <a:t>вседозволенность</a:t>
            </a:r>
            <a:r>
              <a:rPr sz="2400" dirty="0"/>
              <a:t>» (</a:t>
            </a:r>
            <a:r>
              <a:rPr sz="2400" dirty="0" err="1"/>
              <a:t>свобода</a:t>
            </a:r>
            <a:r>
              <a:rPr sz="2400" dirty="0"/>
              <a:t> </a:t>
            </a:r>
            <a:r>
              <a:rPr sz="2400" dirty="0" err="1"/>
              <a:t>образования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</a:t>
            </a:r>
            <a:r>
              <a:rPr sz="2400" dirty="0" err="1"/>
              <a:t>множественного</a:t>
            </a:r>
            <a:r>
              <a:rPr sz="2400" dirty="0"/>
              <a:t> </a:t>
            </a:r>
            <a:r>
              <a:rPr sz="2400" dirty="0" err="1"/>
              <a:t>числа</a:t>
            </a:r>
            <a:r>
              <a:rPr sz="2400" dirty="0"/>
              <a:t> - </a:t>
            </a:r>
            <a:r>
              <a:rPr sz="2400" i="1" dirty="0" err="1"/>
              <a:t>вреды</a:t>
            </a:r>
            <a:r>
              <a:rPr sz="2400" i="1" dirty="0"/>
              <a:t>, </a:t>
            </a:r>
            <a:r>
              <a:rPr sz="2400" i="1" dirty="0" err="1"/>
              <a:t>зарезы</a:t>
            </a:r>
            <a:r>
              <a:rPr sz="2400" i="1" dirty="0"/>
              <a:t>, </a:t>
            </a:r>
            <a:r>
              <a:rPr lang="ru-RU" sz="2400" i="1" dirty="0"/>
              <a:t>при </a:t>
            </a:r>
            <a:r>
              <a:rPr lang="ru-RU" sz="2400" dirty="0"/>
              <a:t>от </a:t>
            </a:r>
            <a:r>
              <a:rPr lang="ru-RU" sz="2400" i="1" dirty="0"/>
              <a:t>переть</a:t>
            </a:r>
            <a:r>
              <a:rPr sz="2400" dirty="0"/>
              <a:t>, </a:t>
            </a:r>
            <a:r>
              <a:rPr sz="2400" dirty="0" err="1"/>
              <a:t>кратких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- </a:t>
            </a:r>
            <a:r>
              <a:rPr sz="2400" i="1" dirty="0" err="1"/>
              <a:t>бегл</a:t>
            </a:r>
            <a:r>
              <a:rPr sz="2400" i="1" dirty="0"/>
              <a:t>, </a:t>
            </a:r>
            <a:r>
              <a:rPr sz="2400" i="1" dirty="0" err="1"/>
              <a:t>кредитово</a:t>
            </a:r>
            <a:r>
              <a:rPr sz="2400" i="1" dirty="0"/>
              <a:t>, </a:t>
            </a:r>
            <a:r>
              <a:rPr sz="2400" i="1" dirty="0" err="1"/>
              <a:t>соляны</a:t>
            </a:r>
            <a:r>
              <a:rPr sz="2400" i="1" dirty="0"/>
              <a:t>,</a:t>
            </a:r>
            <a:r>
              <a:rPr sz="2400" dirty="0"/>
              <a:t> </a:t>
            </a:r>
            <a:r>
              <a:rPr sz="2400" dirty="0" err="1"/>
              <a:t>сравнительной</a:t>
            </a:r>
            <a:r>
              <a:rPr sz="2400" dirty="0"/>
              <a:t> </a:t>
            </a:r>
            <a:r>
              <a:rPr sz="2400" dirty="0" err="1"/>
              <a:t>степени</a:t>
            </a:r>
            <a:r>
              <a:rPr sz="2400" dirty="0"/>
              <a:t> - </a:t>
            </a:r>
            <a:r>
              <a:rPr sz="2400" i="1" dirty="0" err="1"/>
              <a:t>тяжелораненее</a:t>
            </a:r>
            <a:r>
              <a:rPr sz="2400" i="1" dirty="0"/>
              <a:t>, </a:t>
            </a:r>
            <a:r>
              <a:rPr sz="2400" i="1" dirty="0" err="1"/>
              <a:t>убитее</a:t>
            </a:r>
            <a:r>
              <a:rPr sz="2400" i="1" dirty="0"/>
              <a:t>, </a:t>
            </a:r>
            <a:r>
              <a:rPr sz="2400" i="1" dirty="0" err="1"/>
              <a:t>изюбревее</a:t>
            </a:r>
            <a:r>
              <a:rPr sz="2400" dirty="0"/>
              <a:t>)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неполнота</a:t>
            </a:r>
            <a:r>
              <a:rPr sz="2400" dirty="0"/>
              <a:t> </a:t>
            </a:r>
            <a:r>
              <a:rPr sz="2400" dirty="0" err="1"/>
              <a:t>словника</a:t>
            </a:r>
            <a:endParaRPr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98764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Словарные методы</a:t>
            </a:r>
            <a:endParaRPr dirty="0"/>
          </a:p>
        </p:txBody>
      </p:sp>
      <p:sp>
        <p:nvSpPr>
          <p:cNvPr id="67588" name="Прямоугольник 3"/>
          <p:cNvSpPr/>
          <p:nvPr/>
        </p:nvSpPr>
        <p:spPr bwMode="auto">
          <a:xfrm>
            <a:off x="6096000" y="5338618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666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 словарем словоформ (лучше, появился, когда проблема ограничения памяти была снята)</a:t>
            </a:r>
          </a:p>
          <a:p>
            <a:r>
              <a:rPr lang="ru-RU" dirty="0"/>
              <a:t>со словарем основ (</a:t>
            </a:r>
            <a:r>
              <a:rPr lang="ru-RU" i="1" dirty="0"/>
              <a:t>бег-беж воз-</a:t>
            </a:r>
            <a:r>
              <a:rPr lang="ru-RU" i="1" dirty="0" err="1"/>
              <a:t>вож</a:t>
            </a:r>
            <a:r>
              <a:rPr lang="ru-RU" i="1" dirty="0"/>
              <a:t>-</a:t>
            </a:r>
            <a:r>
              <a:rPr lang="ru-RU" i="1" dirty="0" err="1"/>
              <a:t>вожд</a:t>
            </a:r>
            <a:r>
              <a:rPr lang="ru-RU" dirty="0"/>
              <a:t>… ) был нужен, когда память машин была ограничена, </a:t>
            </a:r>
            <a:r>
              <a:rPr lang="ru-RU" i="1" dirty="0"/>
              <a:t>стек – стек, стечь, стекло, стечь, стеклами, стеками </a:t>
            </a:r>
            <a:r>
              <a:rPr lang="ru-RU" dirty="0"/>
              <a:t>– минус – много шума)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0859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32346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Введение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Лингвистические данные 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морфологической разметки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Классические методы: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4.1. Метод Эрика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Брилла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 автоматическое извлечение правил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4.2. 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4.3. Другие методы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5. Современные подходы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нейронных сетей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оценивания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7. Типы омонимии. Проблемы автоматической морфологической разметки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8. Готовые решения для русского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6463" y="231775"/>
            <a:ext cx="7475537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339966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(</a:t>
            </a:r>
            <a:r>
              <a:rPr lang="en-US" b="1" dirty="0" err="1"/>
              <a:t>OpenCorpora</a:t>
            </a:r>
            <a:r>
              <a:rPr lang="en-US" b="1" dirty="0"/>
              <a:t> — </a:t>
            </a:r>
            <a:r>
              <a:rPr lang="ru-RU" b="1" dirty="0"/>
              <a:t>обработанный словарь АОТ)</a:t>
            </a:r>
          </a:p>
          <a:p>
            <a:r>
              <a:rPr lang="ru-RU" dirty="0"/>
              <a:t>Лексема состоит из всех форм слова, причем для каждой</a:t>
            </a:r>
          </a:p>
          <a:p>
            <a:r>
              <a:rPr lang="ru-RU" dirty="0"/>
              <a:t>формы указана грамматическая информация (тег).</a:t>
            </a:r>
          </a:p>
          <a:p>
            <a:r>
              <a:rPr lang="ru-RU" dirty="0"/>
              <a:t>Первой формой в списке идет нормальная форма слова.</a:t>
            </a:r>
          </a:p>
          <a:p>
            <a:r>
              <a:rPr lang="ru-RU" dirty="0"/>
              <a:t>ёж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sing,nomn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sing,gent</a:t>
            </a:r>
            <a:endParaRPr lang="en-US" dirty="0"/>
          </a:p>
          <a:p>
            <a:r>
              <a:rPr lang="ru-RU" dirty="0"/>
              <a:t>ежу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sing,datv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sing,accs</a:t>
            </a:r>
            <a:endParaRPr lang="en-US" dirty="0"/>
          </a:p>
          <a:p>
            <a:r>
              <a:rPr lang="ru-RU" dirty="0"/>
              <a:t>ежом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sing,ablt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47867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«</a:t>
            </a:r>
            <a:r>
              <a:rPr lang="ru-RU" b="1" dirty="0" err="1"/>
              <a:t>Бессловарный</a:t>
            </a:r>
            <a:r>
              <a:rPr lang="ru-RU" b="1" dirty="0"/>
              <a:t> анализ» или «анализ по аналогии»?</a:t>
            </a:r>
          </a:p>
          <a:p>
            <a:r>
              <a:rPr lang="ru-RU" dirty="0"/>
              <a:t>• Термин ≪</a:t>
            </a:r>
            <a:r>
              <a:rPr lang="ru-RU" dirty="0" err="1"/>
              <a:t>бессловарный</a:t>
            </a:r>
            <a:r>
              <a:rPr lang="ru-RU" dirty="0"/>
              <a:t> анализ≫ применим в ситуации</a:t>
            </a:r>
          </a:p>
          <a:p>
            <a:r>
              <a:rPr lang="ru-RU" dirty="0"/>
              <a:t>полного отсутствия словаря лексических единиц</a:t>
            </a:r>
          </a:p>
          <a:p>
            <a:r>
              <a:rPr lang="ru-RU" dirty="0"/>
              <a:t>• Термин ≪анализ по аналогии≫ описывает анализ слов,</a:t>
            </a:r>
          </a:p>
          <a:p>
            <a:r>
              <a:rPr lang="ru-RU" dirty="0"/>
              <a:t>которые не вошли в существующий словарь.</a:t>
            </a:r>
          </a:p>
          <a:p>
            <a:r>
              <a:rPr lang="ru-RU" i="1" dirty="0" err="1"/>
              <a:t>глокая</a:t>
            </a:r>
            <a:r>
              <a:rPr lang="ru-RU" i="1" dirty="0"/>
              <a:t> </a:t>
            </a:r>
            <a:r>
              <a:rPr lang="ru-RU" dirty="0"/>
              <a:t>– слово с парадигмой</a:t>
            </a:r>
          </a:p>
          <a:p>
            <a:r>
              <a:rPr lang="ru-RU" i="1" dirty="0" err="1"/>
              <a:t>глокой</a:t>
            </a:r>
            <a:r>
              <a:rPr lang="ru-RU" i="1" dirty="0"/>
              <a:t>, </a:t>
            </a:r>
            <a:r>
              <a:rPr lang="ru-RU" i="1" dirty="0" err="1"/>
              <a:t>глокого</a:t>
            </a:r>
            <a:r>
              <a:rPr lang="ru-RU" dirty="0"/>
              <a:t>.. (как </a:t>
            </a:r>
            <a:r>
              <a:rPr lang="ru-RU" i="1" dirty="0"/>
              <a:t>большой</a:t>
            </a:r>
            <a:r>
              <a:rPr lang="ru-RU" dirty="0"/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242826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332288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300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 (ДИАЛИНГ)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Правловые</a:t>
            </a:r>
            <a:r>
              <a:rPr lang="ru-RU" dirty="0"/>
              <a:t> методы</a:t>
            </a:r>
            <a:br>
              <a:rPr lang="ru-RU" dirty="0"/>
            </a:br>
            <a:r>
              <a:rPr lang="ru-RU" dirty="0"/>
              <a:t>предсказания незнакомых словоформ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1108" y="1956089"/>
            <a:ext cx="102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глокая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619375"/>
            <a:ext cx="8477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Морфологическая омонимия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226126" y="1417638"/>
            <a:ext cx="9878291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Данные</a:t>
            </a:r>
          </a:p>
          <a:p>
            <a:pPr>
              <a:defRPr/>
            </a:pPr>
            <a:r>
              <a:rPr lang="ru-RU" sz="2400" dirty="0"/>
              <a:t>Методы:</a:t>
            </a:r>
          </a:p>
          <a:p>
            <a:pPr lvl="1">
              <a:defRPr/>
            </a:pPr>
            <a:r>
              <a:rPr lang="ru-RU" dirty="0"/>
              <a:t>общий обзор методов</a:t>
            </a:r>
          </a:p>
          <a:p>
            <a:pPr lvl="1">
              <a:defRPr/>
            </a:pPr>
            <a:r>
              <a:rPr lang="ru-RU" dirty="0"/>
              <a:t>правила</a:t>
            </a:r>
          </a:p>
          <a:p>
            <a:pPr lvl="1">
              <a:defRPr/>
            </a:pPr>
            <a:r>
              <a:rPr lang="ru-RU" dirty="0"/>
              <a:t>индукция правил</a:t>
            </a:r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План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3904"/>
              </p:ext>
            </p:extLst>
          </p:nvPr>
        </p:nvGraphicFramePr>
        <p:xfrm>
          <a:off x="147780" y="1174750"/>
          <a:ext cx="9735128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словоформа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Морф. Разбор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Лемма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строгая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Глаг,перех,нсв,деепр</a:t>
                      </a:r>
                      <a:r>
                        <a:rPr lang="ru-RU" sz="2000" dirty="0">
                          <a:effectLst/>
                        </a:rPr>
                        <a:t>, действ, наст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Прил,ж,ед,им,полн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Сущ,одуш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ж,ед,им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одарила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Глаг,перех,св</a:t>
                      </a:r>
                      <a:r>
                        <a:rPr lang="ru-RU" sz="2000" dirty="0">
                          <a:effectLst/>
                        </a:rPr>
                        <a:t>, изъяв, </a:t>
                      </a:r>
                      <a:r>
                        <a:rPr lang="ru-RU" sz="2000" dirty="0" err="1">
                          <a:effectLst/>
                        </a:rPr>
                        <a:t>действ,прош,ж,ед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его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Мс-прил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Его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род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с,ед,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Мс-сущ,3л, </a:t>
                      </a:r>
                      <a:r>
                        <a:rPr lang="ru-RU" sz="2000" dirty="0" err="1">
                          <a:effectLst/>
                        </a:rPr>
                        <a:t>с,ед</a:t>
                      </a:r>
                      <a:r>
                        <a:rPr lang="ru-RU" sz="2000" dirty="0">
                          <a:effectLst/>
                        </a:rPr>
                        <a:t>, род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робким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м,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с,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Прил,мн,дат,полн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поцелуем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сущ, неод, м, ед, твор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поцелуй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повел, действ,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изъяв, действ, буд,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5035" y="157885"/>
            <a:ext cx="83470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2908" y="1489578"/>
            <a:ext cx="168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??? </a:t>
            </a:r>
            <a:r>
              <a:rPr lang="ru-RU" sz="2000" dirty="0"/>
              <a:t>уровень </a:t>
            </a:r>
          </a:p>
          <a:p>
            <a:r>
              <a:rPr lang="ru-RU" sz="2000" dirty="0"/>
              <a:t>омонимии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688" y="2512292"/>
            <a:ext cx="172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ru-RU" dirty="0"/>
              <a:t>16 разборов</a:t>
            </a:r>
            <a:r>
              <a:rPr lang="en-US" dirty="0"/>
              <a:t>/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токенов</a:t>
            </a:r>
            <a:endParaRPr lang="ru-RU" dirty="0"/>
          </a:p>
          <a:p>
            <a:r>
              <a:rPr lang="ru-RU" dirty="0">
                <a:sym typeface="Symbol" panose="05050102010706020507" pitchFamily="18" charset="2"/>
              </a:rPr>
              <a:t>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омонимы:  омонимична начальная форма (например,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как существительное и глагол);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 - в омонимичные отношения вступают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неначальные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формы: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стекло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стекли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 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 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стеклить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78004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Словарная (потенциальная) омонимия - единицы корпуса, которые вообще способны вы­ступать с омонимичными значениями (словарные омо­ни­мы),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Текстовые омонимы - единицы, которые в корпусе действительно выступают в омонимичных значениях (тексто­вые омонимы).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По данным корпуса: </a:t>
            </a:r>
          </a:p>
          <a:p>
            <a:pPr lvl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значительная часть потенциальных омонимов на практике достаточно часто получает лишь один вариант грамматического разбора или по крайней мере один из вариантов является намного более частотным по сравнению с остальными.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10488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433946"/>
            <a:ext cx="10972800" cy="4809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Частеречная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аннотация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-tagging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морфологическая аннотация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Морфологическая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грамматическая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аннтация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между"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М`ежду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то"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"S-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PRO,n,sg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=ins"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тем&lt;/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конкурент"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S,m,anim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pl,nom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конкур`енты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наступать"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V,ipf,intr,act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=pl,praes,3p,indic"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наступ`ают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пятка"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S,f,inan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pl,acc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п`ятки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. 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endParaRPr lang="ru-RU" dirty="0">
              <a:solidFill>
                <a:srgbClr val="383A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1: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исходную форму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лемматизация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2: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грамматический тег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набор тегов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множество возможных тегов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дизамбигуация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9953" y="157884"/>
            <a:ext cx="8445356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31764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2552"/>
              </p:ext>
            </p:extLst>
          </p:nvPr>
        </p:nvGraphicFramePr>
        <p:xfrm>
          <a:off x="2065193" y="1638594"/>
          <a:ext cx="7921625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40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Порядок тэга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Частота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Доля в процентах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Однозначный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10752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54,34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Двузначный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4772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24,12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Трехзначный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2004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10,13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Четырехзначный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658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3,33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Пятизначный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756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3,82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Шестизначный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232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1,17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Остальные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613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3,1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Всего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19787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100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65193" y="1104051"/>
            <a:ext cx="6739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>
                <a:cs typeface="Times New Roman" panose="02020603050405020304" pitchFamily="18" charset="0"/>
              </a:rPr>
              <a:t>Омонимия в словаре: потенциальная омонимия</a:t>
            </a: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853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5193" y="1104051"/>
            <a:ext cx="572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/>
              <a:t>Омонимия в тексте: реальная омонимия</a:t>
            </a:r>
            <a:endParaRPr lang="en-GB" alt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3552"/>
              </p:ext>
            </p:extLst>
          </p:nvPr>
        </p:nvGraphicFramePr>
        <p:xfrm>
          <a:off x="1507404" y="1662257"/>
          <a:ext cx="7921625" cy="4233865"/>
        </p:xfrm>
        <a:graphic>
          <a:graphicData uri="http://schemas.openxmlformats.org/drawingml/2006/table">
            <a:tbl>
              <a:tblPr/>
              <a:tblGrid>
                <a:gridCol w="264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Порядок тэга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в процентах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118774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88,38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Двузначный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12506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9,31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Трехзначный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2219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1,65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Четырехзначный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0,45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0,12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0,06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0,04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134390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методы, основанные на правилах:</a:t>
            </a:r>
          </a:p>
          <a:p>
            <a:pPr lvl="1">
              <a:defRPr/>
            </a:pPr>
            <a:r>
              <a:rPr lang="ru-RU" dirty="0"/>
              <a:t>методы, основанные на словарях</a:t>
            </a:r>
          </a:p>
          <a:p>
            <a:pPr lvl="1">
              <a:defRPr/>
            </a:pPr>
            <a:r>
              <a:rPr lang="ru-RU" dirty="0" err="1"/>
              <a:t>бессловарные</a:t>
            </a:r>
            <a:r>
              <a:rPr lang="ru-RU" dirty="0"/>
              <a:t> методы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машинное обучение:</a:t>
            </a:r>
          </a:p>
          <a:p>
            <a:pPr lvl="1">
              <a:defRPr/>
            </a:pPr>
            <a:r>
              <a:rPr lang="ru-RU" dirty="0"/>
              <a:t>контролируемое </a:t>
            </a:r>
            <a:r>
              <a:rPr lang="en-US" dirty="0"/>
              <a:t>/</a:t>
            </a:r>
            <a:r>
              <a:rPr lang="ru-RU" dirty="0"/>
              <a:t> неконтролируемое (с учителем </a:t>
            </a:r>
            <a:r>
              <a:rPr lang="en-US" dirty="0"/>
              <a:t>/</a:t>
            </a:r>
            <a:r>
              <a:rPr lang="ru-RU" dirty="0"/>
              <a:t> без учителя)</a:t>
            </a:r>
          </a:p>
          <a:p>
            <a:pPr lvl="1">
              <a:defRPr/>
            </a:pPr>
            <a:r>
              <a:rPr lang="ru-RU" dirty="0"/>
              <a:t>извлечение правил</a:t>
            </a:r>
          </a:p>
          <a:p>
            <a:pPr lvl="1">
              <a:defRPr/>
            </a:pPr>
            <a:r>
              <a:rPr lang="ru-RU" dirty="0"/>
              <a:t>методы классификации (</a:t>
            </a:r>
            <a:r>
              <a:rPr lang="en-US" dirty="0"/>
              <a:t>SVM</a:t>
            </a:r>
            <a:r>
              <a:rPr lang="ru-RU" dirty="0"/>
              <a:t>, деревья решений)</a:t>
            </a:r>
            <a:endParaRPr lang="en-US" dirty="0"/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en-US" dirty="0"/>
              <a:t>HMM</a:t>
            </a:r>
            <a:r>
              <a:rPr lang="ru-RU" dirty="0"/>
              <a:t>), 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 (</a:t>
            </a:r>
            <a:r>
              <a:rPr lang="en-US" dirty="0"/>
              <a:t>MEMM) </a:t>
            </a:r>
            <a:r>
              <a:rPr lang="ru-RU" dirty="0"/>
              <a:t>условные случайные поля (</a:t>
            </a:r>
            <a:r>
              <a:rPr lang="en-US" dirty="0"/>
              <a:t>CRF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ru-RU" dirty="0"/>
              <a:t>нейронные сети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317697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Методы, основанные на правилах</a:t>
            </a:r>
          </a:p>
          <a:p>
            <a:pPr marL="0" indent="0">
              <a:buNone/>
            </a:pPr>
            <a:r>
              <a:rPr lang="ru-RU" dirty="0"/>
              <a:t>Методы, основанные на обучении</a:t>
            </a:r>
          </a:p>
          <a:p>
            <a:r>
              <a:rPr lang="ru-RU" dirty="0"/>
              <a:t>метод </a:t>
            </a:r>
          </a:p>
          <a:p>
            <a:r>
              <a:rPr lang="en-US" dirty="0"/>
              <a:t>SVM</a:t>
            </a:r>
            <a:r>
              <a:rPr lang="ru-RU" dirty="0"/>
              <a:t>,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модели, </a:t>
            </a:r>
            <a:r>
              <a:rPr lang="en-US" dirty="0"/>
              <a:t>MEMM (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</a:t>
            </a:r>
            <a:r>
              <a:rPr lang="en-US" dirty="0"/>
              <a:t>)</a:t>
            </a:r>
            <a:r>
              <a:rPr lang="ru-RU" dirty="0"/>
              <a:t>, метод условных случайных полей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288086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A fly can fly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Правило</a:t>
            </a:r>
            <a:r>
              <a:rPr lang="en-US" dirty="0"/>
              <a:t>???</a:t>
            </a:r>
          </a:p>
          <a:p>
            <a:pPr marL="0" indent="0">
              <a:buNone/>
              <a:defRPr/>
            </a:pPr>
            <a:r>
              <a:rPr lang="en-US" dirty="0"/>
              <a:t>{N,V} 					| </a:t>
            </a:r>
            <a:r>
              <a:rPr lang="en-US" dirty="0" err="1"/>
              <a:t>Det</a:t>
            </a:r>
            <a:r>
              <a:rPr lang="en-US" dirty="0"/>
              <a:t> _ </a:t>
            </a:r>
            <a:endParaRPr lang="ru-RU" dirty="0"/>
          </a:p>
          <a:p>
            <a:pPr marL="0" indent="0">
              <a:buNone/>
              <a:defRPr/>
            </a:pPr>
            <a:endParaRPr lang="ru-RU" i="1" dirty="0"/>
          </a:p>
          <a:p>
            <a:pPr marL="0" indent="0">
              <a:buNone/>
              <a:defRPr/>
            </a:pPr>
            <a:r>
              <a:rPr lang="ru-RU" i="1" dirty="0"/>
              <a:t>Запомни эти </a:t>
            </a:r>
            <a:r>
              <a:rPr lang="ru-RU" b="1" i="1" dirty="0"/>
              <a:t>данные</a:t>
            </a: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Данные </a:t>
            </a:r>
            <a:r>
              <a:rPr lang="ru-RU" i="1" dirty="0"/>
              <a:t>получены …</a:t>
            </a:r>
            <a:endParaRPr lang="ru-RU" b="1" i="1" dirty="0"/>
          </a:p>
          <a:p>
            <a:pPr marL="0" indent="0">
              <a:buNone/>
              <a:defRPr/>
            </a:pPr>
            <a:r>
              <a:rPr lang="en-US" dirty="0"/>
              <a:t>{N,A} -&gt; N | _&lt;/s&gt; </a:t>
            </a:r>
            <a:r>
              <a:rPr lang="ru-RU" dirty="0"/>
              <a:t>или _ </a:t>
            </a:r>
            <a:r>
              <a:rPr lang="en-US" dirty="0" err="1"/>
              <a:t>Vfin</a:t>
            </a:r>
            <a:endParaRPr lang="ru-RU" dirty="0"/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5682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159375" y="3068639"/>
            <a:ext cx="431800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082" y="2590801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/>
              <a:t>???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6682" y="2569370"/>
            <a:ext cx="1366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993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??? (a) </a:t>
            </a:r>
            <a:r>
              <a:rPr lang="ru-RU" i="1" dirty="0"/>
              <a:t>большие ямы </a:t>
            </a:r>
            <a:r>
              <a:rPr lang="en-US" dirty="0"/>
              <a:t>vs. (b) </a:t>
            </a:r>
            <a:r>
              <a:rPr lang="ru-RU" i="1" dirty="0"/>
              <a:t>большой ямы</a:t>
            </a:r>
          </a:p>
          <a:p>
            <a:pPr marL="0" indent="0">
              <a:buNone/>
              <a:defRPr/>
            </a:pPr>
            <a:r>
              <a:rPr lang="en-US" dirty="0"/>
              <a:t>(a) x</a:t>
            </a:r>
            <a:r>
              <a:rPr lang="en-US" i="1" dirty="0"/>
              <a:t>={‘</a:t>
            </a:r>
            <a:r>
              <a:rPr lang="en-US" dirty="0" err="1"/>
              <a:t>pl.nom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(b) x</a:t>
            </a:r>
            <a:r>
              <a:rPr lang="en-US" i="1" dirty="0"/>
              <a:t>={‘</a:t>
            </a:r>
            <a:r>
              <a:rPr lang="en-US" dirty="0" err="1"/>
              <a:t>f.sg.gen</a:t>
            </a:r>
            <a:r>
              <a:rPr lang="en-US" dirty="0"/>
              <a:t>’, ‘</a:t>
            </a:r>
            <a:r>
              <a:rPr lang="en-US" dirty="0" err="1"/>
              <a:t>m.sg.nom</a:t>
            </a:r>
            <a:r>
              <a:rPr lang="en-US" dirty="0"/>
              <a:t>’, ‘f.sg.dat’, ‘</a:t>
            </a:r>
            <a:r>
              <a:rPr lang="en-US" dirty="0" err="1"/>
              <a:t>f.sg.ins</a:t>
            </a:r>
            <a:r>
              <a:rPr lang="en-US" dirty="0"/>
              <a:t>’, ‘</a:t>
            </a:r>
            <a:r>
              <a:rPr lang="en-US" dirty="0" err="1"/>
              <a:t>f.sg.pp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514350" indent="-514350">
              <a:buFont typeface="Wingdings" panose="05000000000000000000" pitchFamily="2" charset="2"/>
              <a:buAutoNum type="alphaLcParenBoth"/>
              <a:defRPr/>
            </a:pPr>
            <a:r>
              <a:rPr lang="en-US" dirty="0"/>
              <a:t>x</a:t>
            </a:r>
            <a:r>
              <a:rPr lang="en-US" i="1" dirty="0"/>
              <a:t>= {‘</a:t>
            </a:r>
            <a:r>
              <a:rPr lang="en-US" dirty="0" err="1"/>
              <a:t>pl.nom</a:t>
            </a:r>
            <a:r>
              <a:rPr lang="en-US" dirty="0"/>
              <a:t>’}; (b) x = {‘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1728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25888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… и предложили систему диагностических ситуаций, помогающих разрешить некоторые типы омонимии: </a:t>
            </a:r>
          </a:p>
        </p:txBody>
      </p:sp>
      <p:pic>
        <p:nvPicPr>
          <p:cNvPr id="26628" name="Picture 4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02" y="2008909"/>
            <a:ext cx="6985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английского языка - грамматика ограничений</a:t>
            </a:r>
            <a:r>
              <a:rPr lang="en-US" dirty="0"/>
              <a:t> </a:t>
            </a:r>
            <a:r>
              <a:rPr lang="fr-FR" dirty="0"/>
              <a:t>(</a:t>
            </a:r>
            <a:r>
              <a:rPr lang="fr-FR" i="1" dirty="0" err="1"/>
              <a:t>constraint</a:t>
            </a:r>
            <a:r>
              <a:rPr lang="fr-FR" i="1" dirty="0"/>
              <a:t> </a:t>
            </a:r>
            <a:r>
              <a:rPr lang="fr-FR" i="1" dirty="0" err="1"/>
              <a:t>grammar</a:t>
            </a:r>
            <a:r>
              <a:rPr lang="fr-FR" dirty="0"/>
              <a:t>, F. Carlsson &amp; A. </a:t>
            </a:r>
            <a:r>
              <a:rPr lang="fr-FR" dirty="0" err="1"/>
              <a:t>Voutilainen</a:t>
            </a:r>
            <a:r>
              <a:rPr lang="fr-FR" dirty="0"/>
              <a:t> 1995) </a:t>
            </a:r>
            <a:r>
              <a:rPr lang="ru-RU" dirty="0"/>
              <a:t>включает правила типа ≪выполни действие X над</a:t>
            </a:r>
            <a:r>
              <a:rPr lang="en-US" dirty="0"/>
              <a:t> </a:t>
            </a:r>
            <a:r>
              <a:rPr lang="ru-RU" dirty="0"/>
              <a:t>объектом Y в контексте Z≫</a:t>
            </a:r>
          </a:p>
          <a:p>
            <a:r>
              <a:rPr lang="ru-RU" dirty="0"/>
              <a:t>В первой версии - 1200 правил, основанных на</a:t>
            </a:r>
            <a:r>
              <a:rPr lang="en-US" dirty="0"/>
              <a:t> </a:t>
            </a:r>
            <a:r>
              <a:rPr lang="ru-RU" dirty="0"/>
              <a:t>грамматике, и 200 эвристических правил, потом</a:t>
            </a:r>
            <a:r>
              <a:rPr lang="en-US" dirty="0"/>
              <a:t> </a:t>
            </a:r>
            <a:r>
              <a:rPr lang="ru-RU" dirty="0"/>
              <a:t>расширение до </a:t>
            </a:r>
            <a:r>
              <a:rPr lang="ru-RU" b="1" dirty="0"/>
              <a:t>3600 </a:t>
            </a:r>
            <a:r>
              <a:rPr lang="ru-RU" dirty="0"/>
              <a:t>правил</a:t>
            </a:r>
          </a:p>
          <a:p>
            <a:r>
              <a:rPr lang="ru-RU" dirty="0"/>
              <a:t>Контекстные правила могут быть закодированы в</a:t>
            </a:r>
            <a:r>
              <a:rPr lang="en-US" dirty="0"/>
              <a:t> </a:t>
            </a:r>
            <a:r>
              <a:rPr lang="ru-RU" dirty="0"/>
              <a:t>виде </a:t>
            </a:r>
            <a:r>
              <a:rPr lang="ru-RU" i="1" dirty="0"/>
              <a:t>конечных преобразователей </a:t>
            </a:r>
            <a:r>
              <a:rPr lang="ru-RU" dirty="0"/>
              <a:t>(</a:t>
            </a:r>
            <a:r>
              <a:rPr lang="en-US" i="1" dirty="0"/>
              <a:t>finite-state transducers</a:t>
            </a:r>
            <a:r>
              <a:rPr lang="en-US" dirty="0"/>
              <a:t>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8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правила для английского языка:</a:t>
            </a:r>
          </a:p>
          <a:p>
            <a:r>
              <a:rPr lang="sv-SE" dirty="0"/>
              <a:t>tag:red ‘VB’ &lt;- tag: ‘DT’@[-1] ○</a:t>
            </a:r>
          </a:p>
          <a:p>
            <a:r>
              <a:rPr lang="ru-RU" dirty="0"/>
              <a:t>≪исключить тег VB, если сосед на расстоянии ‘-1’ (т.е.</a:t>
            </a:r>
            <a:r>
              <a:rPr lang="en-US" dirty="0"/>
              <a:t> </a:t>
            </a:r>
            <a:r>
              <a:rPr lang="ru-RU" dirty="0" err="1"/>
              <a:t>непосредств</a:t>
            </a:r>
            <a:r>
              <a:rPr lang="ru-RU" dirty="0"/>
              <a:t>. сосед слева) имеет тег DT≫</a:t>
            </a:r>
          </a:p>
          <a:p>
            <a:r>
              <a:rPr lang="en-US" dirty="0"/>
              <a:t>the / {DT} light / {JJ, NN, VB} </a:t>
            </a:r>
            <a:r>
              <a:rPr lang="ru-RU" dirty="0"/>
              <a:t>превращается в</a:t>
            </a:r>
            <a:r>
              <a:rPr lang="en-US" dirty="0"/>
              <a:t> the / {DT} light / {JJ, NN}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r>
              <a:rPr lang="ru-RU" dirty="0"/>
              <a:t>Не требуются обучающие данные, не нужен хорошо размеченный корпус.</a:t>
            </a:r>
          </a:p>
          <a:p>
            <a:r>
              <a:rPr lang="ru-RU" dirty="0"/>
              <a:t>Результаты не ухудшаются из-за расширения множества тегов.</a:t>
            </a:r>
          </a:p>
          <a:p>
            <a:r>
              <a:rPr lang="ru-RU" dirty="0"/>
              <a:t>Не растет доля ошибок типа ≪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≫ </a:t>
            </a:r>
          </a:p>
          <a:p>
            <a:r>
              <a:rPr lang="ru-RU" dirty="0"/>
              <a:t>Используются независимые друг от друга правила (или группы правил).</a:t>
            </a:r>
          </a:p>
          <a:p>
            <a:endParaRPr lang="ru-RU" dirty="0"/>
          </a:p>
          <a:p>
            <a:r>
              <a:rPr lang="ru-RU" b="1" dirty="0"/>
              <a:t>Недостатки?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85964"/>
              </p:ext>
            </p:extLst>
          </p:nvPr>
        </p:nvGraphicFramePr>
        <p:xfrm>
          <a:off x="554181" y="1323108"/>
          <a:ext cx="10972341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983">
                  <a:extLst>
                    <a:ext uri="{9D8B030D-6E8A-4147-A177-3AD203B41FA5}">
                      <a16:colId xmlns:a16="http://schemas.microsoft.com/office/drawing/2014/main" val="3225568393"/>
                    </a:ext>
                  </a:extLst>
                </a:gridCol>
                <a:gridCol w="1128836">
                  <a:extLst>
                    <a:ext uri="{9D8B030D-6E8A-4147-A177-3AD203B41FA5}">
                      <a16:colId xmlns:a16="http://schemas.microsoft.com/office/drawing/2014/main" val="4045378842"/>
                    </a:ext>
                  </a:extLst>
                </a:gridCol>
                <a:gridCol w="1041039">
                  <a:extLst>
                    <a:ext uri="{9D8B030D-6E8A-4147-A177-3AD203B41FA5}">
                      <a16:colId xmlns:a16="http://schemas.microsoft.com/office/drawing/2014/main" val="2857543558"/>
                    </a:ext>
                  </a:extLst>
                </a:gridCol>
                <a:gridCol w="928260">
                  <a:extLst>
                    <a:ext uri="{9D8B030D-6E8A-4147-A177-3AD203B41FA5}">
                      <a16:colId xmlns:a16="http://schemas.microsoft.com/office/drawing/2014/main" val="959528043"/>
                    </a:ext>
                  </a:extLst>
                </a:gridCol>
                <a:gridCol w="7036223">
                  <a:extLst>
                    <a:ext uri="{9D8B030D-6E8A-4147-A177-3AD203B41FA5}">
                      <a16:colId xmlns:a16="http://schemas.microsoft.com/office/drawing/2014/main" val="802997153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# </a:t>
                      </a:r>
                      <a:r>
                        <a:rPr lang="ru-RU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text</a:t>
                      </a:r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= Одно из них было красным, а другое (самое внешнее) — синим.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Одно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один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1134926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3315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они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Plur|Person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46221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было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AUX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Aspect=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Neut|Mood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Sing|Tense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Past|VerbForm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Fin|Voice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901548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142777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5864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CCONJ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733853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9147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24521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292532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00986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23803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6560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09019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67458283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66792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построение правил по корпусу</a:t>
            </a:r>
          </a:p>
          <a:p>
            <a:pPr marL="0" indent="0">
              <a:buNone/>
            </a:pPr>
            <a:r>
              <a:rPr lang="ru-RU" dirty="0"/>
              <a:t>• обучение на размеченном корпусе</a:t>
            </a:r>
            <a:r>
              <a:rPr lang="en-US" dirty="0"/>
              <a:t> (Brill 1992-1994)</a:t>
            </a:r>
          </a:p>
          <a:p>
            <a:pPr marL="0" indent="0">
              <a:buNone/>
            </a:pPr>
            <a:r>
              <a:rPr lang="ru-RU" dirty="0"/>
              <a:t>• обучение без учителя (</a:t>
            </a:r>
            <a:r>
              <a:rPr lang="en-US" dirty="0"/>
              <a:t>unsupervised) (Brill 1995)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3492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1994 г.: Массачусетский технологический институт, </a:t>
            </a:r>
            <a:r>
              <a:rPr lang="ru-RU" altLang="en-US" sz="2400" dirty="0" err="1"/>
              <a:t>Э.Брилл</a:t>
            </a:r>
            <a:endParaRPr lang="ru-RU" altLang="en-US" sz="2400" dirty="0"/>
          </a:p>
          <a:p>
            <a:pPr>
              <a:lnSpc>
                <a:spcPct val="8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altLang="en-US" sz="2400" dirty="0"/>
              <a:t>Дано: корпус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Каждому </a:t>
            </a:r>
            <a:r>
              <a:rPr lang="ru-RU" altLang="en-US" dirty="0" err="1"/>
              <a:t>токену</a:t>
            </a:r>
            <a:r>
              <a:rPr lang="ru-RU" altLang="en-US" dirty="0"/>
              <a:t> в корпусе приписан единственный верный тег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Задача: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автоматически построить систему правил, которая выбирает правильные теги из числа возможных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22730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buNone/>
              <a:defRPr/>
            </a:pPr>
            <a:r>
              <a:rPr lang="ru-RU" sz="2400" dirty="0"/>
              <a:t>Возьмем обучающий корпус, удалим разметку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1: припишем каждому </a:t>
            </a:r>
            <a:r>
              <a:rPr lang="ru-RU" sz="2400" dirty="0" err="1"/>
              <a:t>токену</a:t>
            </a:r>
            <a:r>
              <a:rPr lang="ru-RU" sz="2400" dirty="0"/>
              <a:t> тег </a:t>
            </a:r>
            <a:r>
              <a:rPr lang="en-US" sz="2400" dirty="0"/>
              <a:t>N</a:t>
            </a:r>
            <a:r>
              <a:rPr lang="ru-RU" sz="2400" dirty="0"/>
              <a:t> </a:t>
            </a:r>
            <a:r>
              <a:rPr lang="en-US" sz="2400" dirty="0"/>
              <a:t>/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/>
              <a:t>Припишем каждому </a:t>
            </a:r>
            <a:r>
              <a:rPr lang="ru-RU" sz="2000" dirty="0" err="1"/>
              <a:t>токену</a:t>
            </a:r>
            <a:r>
              <a:rPr lang="ru-RU" sz="2000" dirty="0"/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2: сравним с правильной разметкой (с разметкой в эталонном корпусе)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3: найдем расхождения между нашим корпусом и эталонным и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вычислим точность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для каждого расхождения построим автоматически множество всех возможных правил «исправления ошибок» по некоторым шаблонам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96478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4: применим каждое правило «исправления ошибок» ко всему корпусу, размеченному на шаге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Припишем каждому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5: для каждого правила вычислим полученную после его применения точность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6: сравним полученную точность и точность до применения правила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7: из всех автоматически построенных правил оставим только те, которые повышают, а не уменьшают точность</a:t>
            </a:r>
            <a:endParaRPr lang="ru-RU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59276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Правила: трансформации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пэтчи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 правила –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приписанного тега.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шаблон правила: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ТЕГ1 -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8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8537" y="1219345"/>
            <a:ext cx="10889672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 типов правил (</a:t>
            </a:r>
            <a:r>
              <a:rPr lang="ru-RU" dirty="0" err="1"/>
              <a:t>пэтчей</a:t>
            </a:r>
            <a:r>
              <a:rPr lang="ru-RU" dirty="0"/>
              <a:t>): 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одна, две или три словоформы) маркирована тегом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пара словоформ маркирована тегами Y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1 или 2 словоформы) есть w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есть w’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маркирована тегом Z</a:t>
            </a:r>
          </a:p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Примеры</a:t>
            </a:r>
            <a:r>
              <a:rPr lang="en-US" dirty="0"/>
              <a:t> </a:t>
            </a:r>
            <a:r>
              <a:rPr lang="ru-RU" dirty="0"/>
              <a:t>конкретных правил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TO</a:t>
            </a:r>
            <a:r>
              <a:rPr lang="ru-RU" dirty="0"/>
              <a:t> -</a:t>
            </a:r>
            <a:r>
              <a:rPr lang="en-US" dirty="0"/>
              <a:t>&gt; IN / NEXT-TAG AT</a:t>
            </a:r>
            <a:endParaRPr lang="ru-RU" dirty="0"/>
          </a:p>
          <a:p>
            <a:pPr marL="51435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инфинитивная частица</a:t>
            </a:r>
            <a:r>
              <a:rPr lang="en-US" dirty="0"/>
              <a:t>”</a:t>
            </a:r>
            <a:r>
              <a:rPr lang="ru-RU" dirty="0"/>
              <a:t> на тег </a:t>
            </a:r>
            <a:r>
              <a:rPr lang="en-US" dirty="0"/>
              <a:t>“</a:t>
            </a:r>
            <a:r>
              <a:rPr lang="ru-RU" dirty="0"/>
              <a:t>предлог</a:t>
            </a:r>
            <a:r>
              <a:rPr lang="en-US" dirty="0"/>
              <a:t>”</a:t>
            </a:r>
            <a:r>
              <a:rPr lang="ru-RU" dirty="0"/>
              <a:t>, если следующий тег </a:t>
            </a:r>
            <a:r>
              <a:rPr lang="en-US" dirty="0"/>
              <a:t>“</a:t>
            </a:r>
            <a:r>
              <a:rPr lang="ru-RU" dirty="0"/>
              <a:t>артикль</a:t>
            </a:r>
            <a:r>
              <a:rPr lang="en-US" dirty="0"/>
              <a:t>”</a:t>
            </a:r>
            <a:endParaRPr lang="en-US" i="1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VBN -&gt; VBD / PREV-WORD-IS-CAP YES</a:t>
            </a:r>
            <a:endParaRPr lang="ru-RU" dirty="0"/>
          </a:p>
          <a:p>
            <a:pPr marL="914400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причастие</a:t>
            </a:r>
            <a:r>
              <a:rPr lang="en-US" dirty="0"/>
              <a:t>”</a:t>
            </a:r>
            <a:r>
              <a:rPr lang="ru-RU" dirty="0"/>
              <a:t> на</a:t>
            </a:r>
            <a:r>
              <a:rPr lang="en-US" dirty="0"/>
              <a:t> “</a:t>
            </a:r>
            <a:r>
              <a:rPr lang="ru-RU" dirty="0"/>
              <a:t>глагол в прошедшем времени</a:t>
            </a:r>
            <a:r>
              <a:rPr lang="en-US" dirty="0"/>
              <a:t>”</a:t>
            </a:r>
            <a:r>
              <a:rPr lang="ru-RU" dirty="0"/>
              <a:t>, если предыдущее слово в верхнем регистре)</a:t>
            </a:r>
          </a:p>
          <a:p>
            <a:pPr lvl="2">
              <a:lnSpc>
                <a:spcPct val="90000"/>
              </a:lnSpc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533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2206" y="1476519"/>
            <a:ext cx="8424863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Шаги 4-6. Каждое полученное правило применим ко всему нашему корпусу, вычислим точность, сравним точности до и после применения правила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количество ошибок уменьшилось –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правило,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увеличилось –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плохое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итераций, пока будет достигнут запланированный эффект (полное отсутствие улучшений, запланированная степень близости к правильной разметке, запланированное максимальное число правил)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3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1371600" y="1215722"/>
            <a:ext cx="8538586" cy="4979015"/>
          </a:xfrm>
        </p:spPr>
        <p:txBody>
          <a:bodyPr>
            <a:normAutofit/>
          </a:bodyPr>
          <a:lstStyle/>
          <a:p>
            <a:pPr marL="1828800" lvl="4" indent="0">
              <a:buFont typeface="Wingdings" panose="05000000000000000000" pitchFamily="2" charset="2"/>
              <a:buNone/>
              <a:defRPr/>
            </a:pPr>
            <a:r>
              <a:rPr lang="ru-RU" sz="2400" i="1" dirty="0"/>
              <a:t>	Косой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  <a:r>
              <a:rPr lang="en-US" sz="2400" i="1" dirty="0"/>
              <a:t>	</a:t>
            </a:r>
            <a:r>
              <a:rPr lang="ru-RU" sz="2400" i="1" dirty="0"/>
              <a:t>косил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Припишем:</a:t>
            </a:r>
            <a:r>
              <a:rPr lang="ru-RU" dirty="0"/>
              <a:t>		</a:t>
            </a:r>
            <a:r>
              <a:rPr lang="en-US" sz="2400" i="1" dirty="0" err="1"/>
              <a:t>Adj</a:t>
            </a:r>
            <a:r>
              <a:rPr lang="en-US" sz="2400" i="1" dirty="0"/>
              <a:t>	</a:t>
            </a:r>
            <a:r>
              <a:rPr lang="en-US" sz="2400" i="1" dirty="0" err="1"/>
              <a:t>Adj</a:t>
            </a:r>
            <a:r>
              <a:rPr lang="en-US" sz="2400" i="1" dirty="0"/>
              <a:t>	V	</a:t>
            </a:r>
            <a:r>
              <a:rPr lang="en-US" sz="2400" i="1" dirty="0" err="1"/>
              <a:t>Adj</a:t>
            </a:r>
            <a:endParaRPr lang="en-US" sz="24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Обучающий корпус: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Adj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N.Nom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V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N.Ins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1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826313" y="1816883"/>
            <a:ext cx="5689600" cy="38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Петя видит большой зеленый мяч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V	A	A	   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Дежурные 	ели 	суши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</a:t>
            </a:r>
            <a:r>
              <a:rPr lang="ru-RU" sz="2400" kern="0" dirty="0">
                <a:effectLst/>
              </a:rPr>
              <a:t>	</a:t>
            </a:r>
            <a:r>
              <a:rPr lang="en-US" sz="2400" kern="0" dirty="0">
                <a:effectLst/>
              </a:rPr>
              <a:t>N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Вася </a:t>
            </a:r>
            <a:r>
              <a:rPr lang="en-US" sz="2400" kern="0" dirty="0">
                <a:effectLst/>
              </a:rPr>
              <a:t>	</a:t>
            </a:r>
            <a:r>
              <a:rPr lang="ru-RU" sz="2400" kern="0" dirty="0">
                <a:effectLst/>
              </a:rPr>
              <a:t>смог  печь	босой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N	N	A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Тот хромой пилил этой большой пилой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A	V	A	A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36226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8" y="1381260"/>
            <a:ext cx="3125273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</a:t>
            </a:r>
            <a:r>
              <a:rPr lang="en-US" sz="2400" dirty="0" err="1"/>
              <a:t>N.Nom</a:t>
            </a:r>
            <a:r>
              <a:rPr lang="en-US" sz="2400" dirty="0"/>
              <a:t>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</a:t>
            </a:r>
            <a:r>
              <a:rPr lang="en-US" sz="2400" dirty="0" err="1"/>
              <a:t>N.nom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2937164" y="1381260"/>
            <a:ext cx="9190181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Пример (из корпуса со снятой омонимией):</a:t>
            </a:r>
          </a:p>
          <a:p>
            <a:pPr marL="0" indent="0">
              <a:buNone/>
              <a:defRPr/>
            </a:pP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Имею аттестат о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образовании и серебряную </a:t>
            </a:r>
            <a:r>
              <a:rPr lang="ru-RU" sz="2400" dirty="0" smtClean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медаль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-&gt; 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  <a:p>
            <a:pPr marL="0" indent="0">
              <a:buNone/>
              <a:defRPr/>
            </a:pPr>
            <a:endParaRPr lang="en-US" sz="2400" kern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В корпусе 47 489 цепочек из двух прилагательных, если им всем первоначально был приписан тег – прилагательное,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 применении правила возникнет 47 489 ошибок</a:t>
            </a:r>
          </a:p>
          <a:p>
            <a:pPr marL="0" indent="0">
              <a:buNone/>
              <a:defRPr/>
            </a:pPr>
            <a:endParaRPr lang="ru-RU" sz="2400" kern="0" dirty="0">
              <a:effectLst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14659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  <a:p>
            <a:r>
              <a:rPr lang="ru-RU" dirty="0"/>
              <a:t>определить лемму</a:t>
            </a:r>
          </a:p>
          <a:p>
            <a:r>
              <a:rPr lang="ru-RU" dirty="0"/>
              <a:t>приписать возможный набор грамматических характеристик</a:t>
            </a:r>
          </a:p>
          <a:p>
            <a:r>
              <a:rPr lang="ru-RU" dirty="0"/>
              <a:t>разрешить морфологическую омонимию</a:t>
            </a:r>
          </a:p>
        </p:txBody>
      </p:sp>
    </p:spTree>
    <p:extLst>
      <p:ext uri="{BB962C8B-B14F-4D97-AF65-F5344CB8AC3E}">
        <p14:creationId xmlns:p14="http://schemas.microsoft.com/office/powerpoint/2010/main" val="799844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4" y="1114953"/>
            <a:ext cx="8040976" cy="5133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6622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56419" y="1274762"/>
            <a:ext cx="109728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1996 г.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Используются корпус текстов, не содержащий предварительной разметки, и словарь.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Происходит предварительная разметка текста в соответствии со словарем, с указанием всех вариантов.</a:t>
            </a: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05544302"/>
              </p:ext>
            </p:extLst>
          </p:nvPr>
        </p:nvGraphicFramePr>
        <p:xfrm>
          <a:off x="3349409" y="3150227"/>
          <a:ext cx="4897438" cy="1512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862446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4022969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После слова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среди однозначной разметки чаще всего встречаются слова с тегом NN.</a:t>
            </a:r>
          </a:p>
          <a:p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Мы можем сформулировать следующее правило:</a:t>
            </a:r>
          </a:p>
          <a:p>
            <a:pPr marL="381000" indent="-381000"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Заменять тег MD_NN_VB (т.е. сохраняющий три варианта 	разметки) на NN после слова "</a:t>
            </a:r>
            <a:r>
              <a:rPr lang="ru-RU" alt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1. Первичная разметка – с неоднозначностью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2. Выводятся правила вида: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Заменить тег χ на тег Y в контексте C, где χ является 	последовательностью из двух или более тегов, а Y – один 	тег, такой что Y 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χ.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18310" y="-103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3379668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</a:t>
            </a:r>
            <a:r>
              <a:rPr lang="ru-RU" altLang="en-US" sz="2800" dirty="0"/>
              <a:t>Эффективной трансформацией, устраняющей многозначность тэгов, является та, для которой в данном контексте один из возможных тэгов появляется значительно чаще, чем остальные.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68560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	</a:t>
            </a: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ru-RU" dirty="0" err="1"/>
              <a:t>Hidden</a:t>
            </a:r>
            <a:r>
              <a:rPr lang="ru-RU" dirty="0"/>
              <a:t> </a:t>
            </a:r>
            <a:r>
              <a:rPr lang="ru-RU" dirty="0" err="1"/>
              <a:t>Markov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</a:t>
            </a:r>
            <a:r>
              <a:rPr lang="en-US" dirty="0"/>
              <a:t> HMM)</a:t>
            </a:r>
          </a:p>
          <a:p>
            <a:r>
              <a:rPr lang="ru-RU" dirty="0"/>
              <a:t>вычисление параметров:</a:t>
            </a:r>
          </a:p>
          <a:p>
            <a:r>
              <a:rPr lang="ru-RU" dirty="0"/>
              <a:t>Алгоритм </a:t>
            </a:r>
            <a:r>
              <a:rPr lang="ru-RU" dirty="0" err="1"/>
              <a:t>Витерби</a:t>
            </a:r>
            <a:r>
              <a:rPr lang="ru-RU" dirty="0"/>
              <a:t> (</a:t>
            </a:r>
            <a:r>
              <a:rPr lang="en-US" dirty="0"/>
              <a:t>Viterbi)</a:t>
            </a:r>
          </a:p>
          <a:p>
            <a:r>
              <a:rPr lang="ru-RU" dirty="0"/>
              <a:t>Алгоритм </a:t>
            </a:r>
            <a:r>
              <a:rPr lang="ru-RU" dirty="0" err="1"/>
              <a:t>Баума</a:t>
            </a:r>
            <a:r>
              <a:rPr lang="ru-RU" dirty="0"/>
              <a:t>-Уэлча (</a:t>
            </a:r>
            <a:r>
              <a:rPr lang="en-US" dirty="0"/>
              <a:t>Baum – Welch)</a:t>
            </a:r>
          </a:p>
          <a:p>
            <a:r>
              <a:rPr lang="ru-RU" dirty="0"/>
              <a:t>• </a:t>
            </a:r>
            <a:r>
              <a:rPr lang="ru-RU" dirty="0" err="1"/>
              <a:t>Нейросетевые</a:t>
            </a:r>
            <a:r>
              <a:rPr lang="ru-RU" dirty="0"/>
              <a:t> модели</a:t>
            </a:r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080669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Leech </a:t>
            </a:r>
            <a:r>
              <a:rPr lang="en-US" i="1" dirty="0"/>
              <a:t>et al, </a:t>
            </a:r>
            <a:r>
              <a:rPr lang="en-US" dirty="0" err="1"/>
              <a:t>Jelinek</a:t>
            </a:r>
            <a:r>
              <a:rPr lang="en-US" dirty="0"/>
              <a:t>, </a:t>
            </a:r>
            <a:r>
              <a:rPr lang="en-US" dirty="0" err="1"/>
              <a:t>Deroualt</a:t>
            </a:r>
            <a:r>
              <a:rPr lang="en-US" dirty="0"/>
              <a:t> and </a:t>
            </a:r>
            <a:r>
              <a:rPr lang="en-US" dirty="0" err="1"/>
              <a:t>Merialdo</a:t>
            </a:r>
            <a:r>
              <a:rPr lang="en-US" dirty="0"/>
              <a:t>, Church, </a:t>
            </a:r>
            <a:r>
              <a:rPr lang="en-US" dirty="0" err="1"/>
              <a:t>DeRose</a:t>
            </a:r>
            <a:r>
              <a:rPr lang="en-US" dirty="0"/>
              <a:t>, </a:t>
            </a:r>
            <a:r>
              <a:rPr lang="en-US" dirty="0" err="1"/>
              <a:t>Kupiec</a:t>
            </a:r>
            <a:r>
              <a:rPr lang="en-US" dirty="0"/>
              <a:t>, </a:t>
            </a:r>
            <a:r>
              <a:rPr lang="en-US" dirty="0" err="1"/>
              <a:t>Ayuso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, etc.</a:t>
            </a:r>
            <a:endParaRPr lang="ru-RU" dirty="0"/>
          </a:p>
          <a:p>
            <a:pPr>
              <a:defRPr/>
            </a:pPr>
            <a:r>
              <a:rPr lang="ru-RU" dirty="0"/>
              <a:t>95-99% на слово</a:t>
            </a:r>
          </a:p>
          <a:p>
            <a:pPr>
              <a:defRPr/>
            </a:pPr>
            <a:r>
              <a:rPr lang="ru-RU" dirty="0"/>
              <a:t>Если игнорировать контекст и приписывать максимально вероятные тэги – 90%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4503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/>
              <a:t>контекстная вероятность</a:t>
            </a:r>
          </a:p>
          <a:p>
            <a:pPr>
              <a:spcBef>
                <a:spcPts val="1200"/>
              </a:spcBef>
              <a:defRPr/>
            </a:pPr>
            <a:r>
              <a:rPr lang="ru-RU" dirty="0"/>
              <a:t>лексическая вероятность (вероятность тэга Х при условии, что мы имеем дело с лексемой У) </a:t>
            </a:r>
            <a:endParaRPr lang="ru-RU" altLang="en-US" sz="2800" dirty="0"/>
          </a:p>
          <a:p>
            <a:r>
              <a:rPr lang="ru-RU" dirty="0"/>
              <a:t>за вероятности принимаются нормализованные частоты присвоения той или иной интерпретации определенной форме в размеченном корпусе</a:t>
            </a:r>
          </a:p>
          <a:p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0139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 dirty="0"/>
              <a:t>Большинство вероятностно-статистических алгоритмов [</a:t>
            </a:r>
            <a:r>
              <a:rPr lang="ru-RU" altLang="en-US" sz="2200" dirty="0" err="1"/>
              <a:t>Linda</a:t>
            </a:r>
            <a:r>
              <a:rPr lang="ru-RU" altLang="en-US" sz="2200" dirty="0"/>
              <a:t> </a:t>
            </a:r>
            <a:r>
              <a:rPr lang="ru-RU" altLang="en-US" sz="2200" dirty="0" err="1"/>
              <a:t>Van</a:t>
            </a:r>
            <a:r>
              <a:rPr lang="ru-RU" altLang="en-US" sz="2200" dirty="0"/>
              <a:t> </a:t>
            </a:r>
            <a:r>
              <a:rPr lang="ru-RU" altLang="en-US" sz="2200" dirty="0" err="1"/>
              <a:t>Guilder</a:t>
            </a:r>
            <a:r>
              <a:rPr lang="ru-RU" altLang="en-US" sz="2200" dirty="0"/>
              <a:t>, 1995] использует два источника информации: </a:t>
            </a:r>
            <a:endParaRPr lang="ru-RU" altLang="en-US" sz="2200" b="1" dirty="0"/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altLang="en-US" sz="2400" dirty="0"/>
              <a:t>Словарь словоформ языка, в котором каждой словоформе соответствует множество возможных тэгов (морфологических разборов)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sz="2400" dirty="0"/>
              <a:t>Информацию о встречаемости всех возможных последовательностей тэгов (например, информацию о частоте </a:t>
            </a:r>
            <a:r>
              <a:rPr lang="ru-RU" sz="2400" dirty="0" err="1"/>
              <a:t>триграм</a:t>
            </a:r>
            <a:r>
              <a:rPr lang="ru-RU" sz="2400" dirty="0"/>
              <a:t> - всех возможных последовательностях из трех грамматических тэгов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endParaRPr lang="ru-RU" altLang="en-US" sz="2400" dirty="0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66831" y="-17606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020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618" y="1347932"/>
            <a:ext cx="11379200" cy="4525963"/>
          </a:xfrm>
        </p:spPr>
        <p:txBody>
          <a:bodyPr/>
          <a:lstStyle/>
          <a:p>
            <a:r>
              <a:rPr lang="ru-RU" dirty="0"/>
              <a:t>Морфологическая аннотация – конечный автомат</a:t>
            </a:r>
            <a:endParaRPr lang="en-US" dirty="0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9549" y="-31114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Марковская модель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ru-RU" altLang="en-US" sz="3600" dirty="0" err="1"/>
              <a:t>Частеречная</a:t>
            </a:r>
            <a:r>
              <a:rPr lang="ru-RU" altLang="en-US" sz="3600" dirty="0"/>
              <a:t> аннотация: </a:t>
            </a:r>
            <a:r>
              <a:rPr lang="en-US" altLang="en-US" sz="3600" dirty="0"/>
              <a:t>FSA</a:t>
            </a:r>
            <a:endParaRPr lang="ru-RU" altLang="en-US" sz="3600" dirty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57382" y="5569817"/>
            <a:ext cx="10880436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ru-RU" sz="2800" dirty="0"/>
              <a:t>Для английского языка в такой модели выделяются примерно 50 состояний. </a:t>
            </a:r>
          </a:p>
        </p:txBody>
      </p:sp>
      <p:pic>
        <p:nvPicPr>
          <p:cNvPr id="49156" name="Picture 4" descr="image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057545"/>
            <a:ext cx="5988050" cy="329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14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205038"/>
            <a:ext cx="58340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какие грамматические категории? (часть речи / род /</a:t>
            </a:r>
          </a:p>
          <a:p>
            <a:r>
              <a:rPr lang="ru-RU" dirty="0"/>
              <a:t>одушевлённость …)</a:t>
            </a:r>
            <a:endParaRPr lang="en-US" dirty="0"/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 err="1"/>
              <a:t>предикативы</a:t>
            </a:r>
            <a:r>
              <a:rPr lang="ru-RU" dirty="0"/>
              <a:t>, причастия…</a:t>
            </a:r>
          </a:p>
          <a:p>
            <a:r>
              <a:rPr lang="ru-RU" dirty="0"/>
              <a:t>с какими граммемами? (значения грамматических категорий)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/>
              <a:t>второй родительный, пассив </a:t>
            </a:r>
            <a:r>
              <a:rPr lang="en-US" dirty="0"/>
              <a:t>vs.</a:t>
            </a:r>
            <a:r>
              <a:rPr lang="ru-RU" dirty="0"/>
              <a:t> активный залог, вид, переходность…</a:t>
            </a:r>
          </a:p>
          <a:p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131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41489" y="128588"/>
            <a:ext cx="8675687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2400"/>
              <a:t>Скрытые марковские модели</a:t>
            </a:r>
            <a:r>
              <a:rPr lang="ru-RU" altLang="en-US" sz="3600"/>
              <a:t/>
            </a:r>
            <a:br>
              <a:rPr lang="ru-RU" altLang="en-US" sz="3600"/>
            </a:br>
            <a:r>
              <a:rPr lang="ru-RU" altLang="en-US" sz="3600"/>
              <a:t>Марковская модель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325" name="Picture 6" descr="\mathbb{P}(X_{n+1} = i_{n+1} \mid X_n = i_n, X_{n-1} = i_{n-1},\ldots,  X_0 = i_0) = \mathbb{P}(X_{n+1} = i_{n+1} \mid X_n = i_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9" y="4433889"/>
            <a:ext cx="7877175" cy="244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60563" y="4805363"/>
            <a:ext cx="8532812" cy="2184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b="1" dirty="0"/>
              <a:t>Цепь Маркова</a:t>
            </a:r>
            <a:r>
              <a:rPr lang="ru-RU" sz="2000" dirty="0"/>
              <a:t> -- последовательность событий с конечным или счетным числом исходов. </a:t>
            </a:r>
          </a:p>
          <a:p>
            <a:pPr eaLnBrk="1" hangingPunct="1">
              <a:defRPr/>
            </a:pPr>
            <a:r>
              <a:rPr lang="ru-RU" sz="2800" dirty="0"/>
              <a:t>Каждое следующее значение зависит только от </a:t>
            </a:r>
            <a:r>
              <a:rPr lang="ru-RU" sz="2800" i="1" dirty="0"/>
              <a:t>k</a:t>
            </a:r>
            <a:r>
              <a:rPr lang="ru-RU" sz="2800" dirty="0"/>
              <a:t> предыдущих</a:t>
            </a:r>
          </a:p>
          <a:p>
            <a:pPr eaLnBrk="1" hangingPunct="1">
              <a:defRPr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 </a:t>
            </a:r>
            <a:endParaRPr lang="en-US" sz="2000" dirty="0"/>
          </a:p>
        </p:txBody>
      </p:sp>
      <p:pic>
        <p:nvPicPr>
          <p:cNvPr id="8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0" y="1367632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328" name="TextBox 2"/>
          <p:cNvSpPr txBox="1">
            <a:spLocks noChangeArrowheads="1"/>
          </p:cNvSpPr>
          <p:nvPr/>
        </p:nvSpPr>
        <p:spPr bwMode="auto">
          <a:xfrm>
            <a:off x="8601076" y="1462088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b="1">
                <a:solidFill>
                  <a:schemeClr val="bg2"/>
                </a:solidFill>
              </a:rPr>
              <a:t>(</a:t>
            </a:r>
            <a:r>
              <a:rPr lang="en-US" altLang="en-US" sz="1800" b="1">
                <a:solidFill>
                  <a:schemeClr val="bg2"/>
                </a:solidFill>
              </a:rPr>
              <a:t>t</a:t>
            </a:r>
            <a:r>
              <a:rPr lang="en-US" altLang="en-US" sz="1800" b="1" baseline="-25000">
                <a:solidFill>
                  <a:schemeClr val="bg2"/>
                </a:solidFill>
              </a:rPr>
              <a:t>n</a:t>
            </a:r>
            <a:r>
              <a:rPr lang="ru-RU" altLang="en-US" sz="1800" b="1">
                <a:solidFill>
                  <a:schemeClr val="bg2"/>
                </a:solidFill>
              </a:rPr>
              <a:t>)</a:t>
            </a:r>
            <a:endParaRPr lang="en-US" altLang="en-US" sz="1800" b="1">
              <a:solidFill>
                <a:schemeClr val="bg2"/>
              </a:solidFill>
            </a:endParaRPr>
          </a:p>
        </p:txBody>
      </p: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8183564" y="17653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</a:rPr>
              <a:t>0.2 </a:t>
            </a:r>
            <a:r>
              <a:rPr lang="ru-RU" altLang="en-US" sz="1800" b="1">
                <a:solidFill>
                  <a:schemeClr val="bg2"/>
                </a:solidFill>
              </a:rPr>
              <a:t>(</a:t>
            </a:r>
            <a:r>
              <a:rPr lang="en-US" altLang="en-US" sz="1800" b="1">
                <a:solidFill>
                  <a:schemeClr val="bg2"/>
                </a:solidFill>
              </a:rPr>
              <a:t>t</a:t>
            </a:r>
            <a:r>
              <a:rPr lang="en-US" altLang="en-US" sz="1800" b="1" baseline="-25000">
                <a:solidFill>
                  <a:schemeClr val="bg2"/>
                </a:solidFill>
              </a:rPr>
              <a:t>n+1</a:t>
            </a:r>
            <a:r>
              <a:rPr lang="ru-RU" altLang="en-US" sz="1800" b="1">
                <a:solidFill>
                  <a:schemeClr val="bg2"/>
                </a:solidFill>
              </a:rPr>
              <a:t>)</a:t>
            </a:r>
            <a:endParaRPr lang="en-US" altLang="en-US" sz="1800" b="1">
              <a:solidFill>
                <a:schemeClr val="bg2"/>
              </a:solidFill>
            </a:endParaRPr>
          </a:p>
        </p:txBody>
      </p:sp>
      <p:sp>
        <p:nvSpPr>
          <p:cNvPr id="50186" name="TextBox 2"/>
          <p:cNvSpPr txBox="1">
            <a:spLocks noChangeArrowheads="1"/>
          </p:cNvSpPr>
          <p:nvPr/>
        </p:nvSpPr>
        <p:spPr bwMode="auto">
          <a:xfrm>
            <a:off x="6672263" y="3863975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!!! Не цепь Маркова</a:t>
            </a:r>
            <a:endParaRPr lang="en-US" altLang="en-US" sz="1800"/>
          </a:p>
        </p:txBody>
      </p:sp>
      <p:sp>
        <p:nvSpPr>
          <p:cNvPr id="56331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383339" y="1492250"/>
            <a:ext cx="3025775" cy="2209800"/>
            <a:chOff x="5285547" y="2277005"/>
            <a:chExt cx="3024336" cy="2208609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5371231" y="2294459"/>
              <a:ext cx="2938652" cy="21911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5285547" y="2277005"/>
              <a:ext cx="2921197" cy="19690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8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260351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/>
              <a:t>Скрытые марковские модели</a:t>
            </a:r>
            <a:br>
              <a:rPr lang="ru-RU" altLang="en-US" sz="3600"/>
            </a:br>
            <a:r>
              <a:rPr lang="ru-RU" altLang="en-US" sz="3600"/>
              <a:t>Марковская модель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349" name="Picture 6" descr="\mathbb{P}(X_{n+1} = i_{n+1} \mid X_n = i_n, X_{n-1} = i_{n-1},\ldots,  X_0 = i_0) = \mathbb{P}(X_{n+1} = i_{n+1} \mid X_n = i_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1" y="4394201"/>
            <a:ext cx="7877175" cy="244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35638" y="1711325"/>
          <a:ext cx="3654424" cy="209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223">
                <a:tc>
                  <a:txBody>
                    <a:bodyPr/>
                    <a:lstStyle/>
                    <a:p>
                      <a:pPr lvl="1"/>
                      <a:r>
                        <a:rPr lang="ru-RU" sz="1800" dirty="0"/>
                        <a:t>Условие</a:t>
                      </a:r>
                    </a:p>
                    <a:p>
                      <a:r>
                        <a:rPr lang="ru-RU" sz="1800" dirty="0"/>
                        <a:t>Результат</a:t>
                      </a:r>
                      <a:endParaRPr lang="en-US" sz="1800" dirty="0"/>
                    </a:p>
                  </a:txBody>
                  <a:tcPr marL="91447" marR="91447" marT="45737" marB="45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04"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0.6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0.7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48"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0.4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0.3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34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2950" y="1143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Марковские модели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6888164" y="2071688"/>
            <a:ext cx="936625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071814" y="2060575"/>
            <a:ext cx="936625" cy="86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5181601" y="4767263"/>
            <a:ext cx="936625" cy="863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Выгнутая вверх стрелка 20"/>
          <p:cNvSpPr/>
          <p:nvPr/>
        </p:nvSpPr>
        <p:spPr>
          <a:xfrm>
            <a:off x="4008439" y="1808164"/>
            <a:ext cx="3024187" cy="50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Выгнутая вверх стрелка 22"/>
          <p:cNvSpPr/>
          <p:nvPr/>
        </p:nvSpPr>
        <p:spPr>
          <a:xfrm rot="10800000">
            <a:off x="3935414" y="2741614"/>
            <a:ext cx="3024187" cy="50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Выгнутая вверх стрелка 23"/>
          <p:cNvSpPr/>
          <p:nvPr/>
        </p:nvSpPr>
        <p:spPr>
          <a:xfrm rot="18222697">
            <a:off x="5167313" y="3546475"/>
            <a:ext cx="2392362" cy="4968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Выгнутая вверх стрелка 24"/>
          <p:cNvSpPr/>
          <p:nvPr/>
        </p:nvSpPr>
        <p:spPr>
          <a:xfrm rot="7127490">
            <a:off x="5448300" y="3898900"/>
            <a:ext cx="3024188" cy="5032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Выгнутая вверх стрелка 25"/>
          <p:cNvSpPr/>
          <p:nvPr/>
        </p:nvSpPr>
        <p:spPr>
          <a:xfrm rot="14091735">
            <a:off x="2586833" y="3940970"/>
            <a:ext cx="3024187" cy="50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Выгнутая вверх стрелка 26"/>
          <p:cNvSpPr/>
          <p:nvPr/>
        </p:nvSpPr>
        <p:spPr>
          <a:xfrm rot="3317938">
            <a:off x="3113882" y="3637757"/>
            <a:ext cx="3024188" cy="50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Выгнутая вверх стрелка 27"/>
          <p:cNvSpPr/>
          <p:nvPr/>
        </p:nvSpPr>
        <p:spPr>
          <a:xfrm rot="15900199">
            <a:off x="2268538" y="1919288"/>
            <a:ext cx="739775" cy="1016000"/>
          </a:xfrm>
          <a:prstGeom prst="curvedDownArrow">
            <a:avLst>
              <a:gd name="adj1" fmla="val 3810"/>
              <a:gd name="adj2" fmla="val 588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Выгнутая вверх стрелка 30"/>
          <p:cNvSpPr/>
          <p:nvPr/>
        </p:nvSpPr>
        <p:spPr>
          <a:xfrm rot="5086222">
            <a:off x="7793832" y="2102645"/>
            <a:ext cx="739775" cy="912812"/>
          </a:xfrm>
          <a:prstGeom prst="curvedDownArrow">
            <a:avLst>
              <a:gd name="adj1" fmla="val 3810"/>
              <a:gd name="adj2" fmla="val 588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Выгнутая вверх стрелка 31"/>
          <p:cNvSpPr/>
          <p:nvPr/>
        </p:nvSpPr>
        <p:spPr>
          <a:xfrm rot="10800000">
            <a:off x="5175251" y="5419725"/>
            <a:ext cx="739775" cy="1028700"/>
          </a:xfrm>
          <a:prstGeom prst="curvedDownArrow">
            <a:avLst>
              <a:gd name="adj1" fmla="val 3810"/>
              <a:gd name="adj2" fmla="val 588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75250" y="1417638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</a:t>
            </a:r>
            <a:endParaRPr lang="en-US" altLang="en-US" sz="240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51063" y="1876426"/>
            <a:ext cx="31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</a:t>
            </a:r>
            <a:endParaRPr lang="en-US" altLang="en-US" sz="24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9725" y="2770188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</a:t>
            </a:r>
            <a:endParaRPr lang="en-US" altLang="en-US" sz="240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08714" y="3578226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0.5</a:t>
            </a:r>
            <a:endParaRPr lang="en-US" altLang="en-US" sz="24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391401" y="4032251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1</a:t>
            </a:r>
            <a:endParaRPr lang="en-US" altLang="en-US" sz="240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24364" y="37306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1</a:t>
            </a:r>
            <a:endParaRPr lang="en-US" altLang="en-US" sz="24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701088" y="2130426"/>
            <a:ext cx="31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</a:t>
            </a:r>
            <a:endParaRPr lang="en-US" altLang="en-US" sz="240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69000" y="5597526"/>
            <a:ext cx="31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</a:t>
            </a:r>
            <a:endParaRPr lang="en-US" altLang="en-US" sz="240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160714" y="4192588"/>
            <a:ext cx="5540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0.5</a:t>
            </a:r>
            <a:endParaRPr lang="en-US" altLang="en-US" sz="240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8040688" y="2976563"/>
          <a:ext cx="24082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К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Ж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ru-RU" sz="1800" dirty="0"/>
                        <a:t>К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ru-RU" sz="1800" dirty="0"/>
                        <a:t>Ж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ru-RU" sz="1800" dirty="0"/>
                        <a:t>З</a:t>
                      </a:r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701088" y="3592513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704263" y="407828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1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739188" y="45561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882188" y="410845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1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9882188" y="4645025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871076" y="353536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9288463" y="4151313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9255126" y="360997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0.5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288463" y="4583113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ru-RU" altLang="en-US" sz="2400">
                <a:solidFill>
                  <a:srgbClr val="002060"/>
                </a:solidFill>
              </a:rPr>
              <a:t>0.5</a:t>
            </a:r>
            <a:endParaRPr lang="en-US" alt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3" grpId="0"/>
      <p:bldP spid="30" grpId="0"/>
      <p:bldP spid="35" grpId="0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260351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>
                <a:solidFill>
                  <a:srgbClr val="B4CAF6"/>
                </a:solidFill>
              </a:rPr>
              <a:t>Морфологическая разметка. Технологии</a:t>
            </a:r>
            <a:r>
              <a:rPr lang="ru-RU" altLang="en-US" sz="3600"/>
              <a:t> </a:t>
            </a:r>
            <a:br>
              <a:rPr lang="ru-RU" altLang="en-US" sz="3600"/>
            </a:br>
            <a:r>
              <a:rPr lang="ru-RU" altLang="en-US" sz="3600"/>
              <a:t>Марковская модель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60575"/>
            <a:ext cx="8686800" cy="324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>
                <a:effectLst/>
              </a:rPr>
              <a:t>Марковская модель включает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некоторый набор состояний,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вероятности переходов между этими состояниями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начальные вероятности для каждого из состояний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703388" y="4581525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208213" y="4652964"/>
            <a:ext cx="820896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2800" dirty="0"/>
              <a:t>Целью является получение максимально вероятного пути, который, если модель корректна, соответствует правильно приписанным аннотациям.</a:t>
            </a:r>
          </a:p>
        </p:txBody>
      </p:sp>
    </p:spTree>
    <p:extLst>
      <p:ext uri="{BB962C8B-B14F-4D97-AF65-F5344CB8AC3E}">
        <p14:creationId xmlns:p14="http://schemas.microsoft.com/office/powerpoint/2010/main" val="2259816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Нам «не видны» состояния</a:t>
            </a:r>
          </a:p>
          <a:p>
            <a:pPr>
              <a:defRPr/>
            </a:pPr>
            <a:r>
              <a:rPr lang="ru-RU" dirty="0"/>
              <a:t>Видны </a:t>
            </a:r>
            <a:r>
              <a:rPr lang="ru-RU"/>
              <a:t>только слова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2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6473" y="1319647"/>
            <a:ext cx="10972800" cy="5007262"/>
          </a:xfrm>
        </p:spPr>
        <p:txBody>
          <a:bodyPr/>
          <a:lstStyle/>
          <a:p>
            <a:r>
              <a:rPr lang="ru-RU" dirty="0"/>
              <a:t>Что мы можем наблюдать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словоформы </a:t>
            </a:r>
          </a:p>
          <a:p>
            <a:r>
              <a:rPr lang="ru-RU" dirty="0"/>
              <a:t>Что должны найти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цепочку аннотаций</a:t>
            </a:r>
          </a:p>
          <a:p>
            <a:r>
              <a:rPr lang="en-US" dirty="0"/>
              <a:t>P(t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…t</a:t>
            </a:r>
            <a:r>
              <a:rPr lang="en-US" baseline="-25000" dirty="0"/>
              <a:t>n</a:t>
            </a:r>
            <a:r>
              <a:rPr lang="en-US" dirty="0"/>
              <a:t>|w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</a:p>
          <a:p>
            <a:r>
              <a:rPr lang="ru-RU" dirty="0"/>
              <a:t>Т.е. нам нужно найти такую цепочку тегов, для которых вероятность увидеть цепочку данных словоформ была бы максимальна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10" y="4665807"/>
            <a:ext cx="4716464" cy="1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/>
              <a:t>Где брать вероятности</a:t>
            </a:r>
            <a:r>
              <a:rPr lang="en-US" sz="2800" dirty="0"/>
              <a:t>?</a:t>
            </a:r>
            <a:endParaRPr lang="ru-RU" sz="28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оценить по обучающему корпусу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формула условной вероятности 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dirty="0"/>
              <a:t> вероятности каждого тега отдельно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dirty="0"/>
              <a:t> вероятности </a:t>
            </a:r>
            <a:r>
              <a:rPr lang="ru-RU" dirty="0" err="1"/>
              <a:t>биграм</a:t>
            </a:r>
            <a:endParaRPr lang="ru-RU" dirty="0"/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dirty="0"/>
              <a:t> если учитывать вероятности при условии цепочки из двух тегов, то вероятность </a:t>
            </a:r>
            <a:r>
              <a:rPr lang="ru-RU" dirty="0" err="1"/>
              <a:t>триграм</a:t>
            </a:r>
            <a:endParaRPr lang="ru-RU" dirty="0"/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5142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73313" y="-196850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358" y="1337829"/>
            <a:ext cx="11048423" cy="452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Условная вероятность: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P(A | B) = P(B &amp; A) / P(B)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Например,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 – событие: встретить в тексте сущ., В - встретить в тексте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|B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событие: встретить в тексте существительное при условии, что перед этим встретилось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В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&amp;A –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событие: встретить в тексте цепочку прилагательное + существительное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356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840038" y="-349250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Скрытые марковские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22037" y="1767321"/>
            <a:ext cx="10446328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400" dirty="0">
                <a:latin typeface="+mn-lt"/>
              </a:rPr>
              <a:t>Что вероятней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Встретить в тексте существительное при условии, что перед этим мы встретили прилагательное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Или встретить существительное, если перед этим встретили наречие</a:t>
            </a:r>
            <a:r>
              <a:rPr lang="en-US" sz="2400" dirty="0">
                <a:latin typeface="+mn-lt"/>
              </a:rPr>
              <a:t>?</a:t>
            </a:r>
            <a:endParaRPr lang="ru-RU" sz="24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 341 041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506 691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0.67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14 854/246 367 = 0.06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992314" y="1412876"/>
            <a:ext cx="8351837" cy="38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Информация о встречаемости всех возможных последовательностей лексико-грамматических классов (например, информацию о частоте </a:t>
            </a:r>
            <a:r>
              <a:rPr lang="ru-RU" sz="2400" dirty="0" err="1">
                <a:latin typeface="Times New Roman" pitchFamily="18" charset="0"/>
              </a:rPr>
              <a:t>биграм</a:t>
            </a:r>
            <a:r>
              <a:rPr lang="ru-RU" sz="2400" dirty="0">
                <a:latin typeface="Times New Roman" pitchFamily="18" charset="0"/>
              </a:rPr>
              <a:t> - всех возможных последовательностях из трех грамматических тэгов)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35983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7494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 err="1">
                <a:latin typeface="Times New Roman" pitchFamily="18" charset="0"/>
              </a:rPr>
              <a:t>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13838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47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</a:rPr>
              <a:t>глагол</a:t>
            </a:r>
            <a:r>
              <a:rPr lang="en-US" sz="2400" dirty="0">
                <a:latin typeface="Times New Roman" pitchFamily="18" charset="0"/>
              </a:rPr>
              <a:t> 3 </a:t>
            </a:r>
            <a:r>
              <a:rPr lang="ru-RU" sz="2400" dirty="0">
                <a:latin typeface="Times New Roman" pitchFamily="18" charset="0"/>
              </a:rPr>
              <a:t>л</a:t>
            </a:r>
            <a:r>
              <a:rPr lang="en-US" sz="2400" dirty="0">
                <a:latin typeface="Times New Roman" pitchFamily="18" charset="0"/>
              </a:rPr>
              <a:t>., 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0 </a:t>
            </a:r>
            <a:r>
              <a:rPr lang="ru-RU" sz="2400" dirty="0">
                <a:latin typeface="Times New Roman" pitchFamily="18" charset="0"/>
              </a:rPr>
              <a:t> примера в корпусе</a:t>
            </a: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516313" y="26035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301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оптимальное число грамматических значений (тегов)</a:t>
            </a:r>
          </a:p>
          <a:p>
            <a:r>
              <a:rPr lang="ru-RU" dirty="0"/>
              <a:t>как анализировать служебную лексику</a:t>
            </a:r>
          </a:p>
          <a:p>
            <a:r>
              <a:rPr lang="ru-RU" dirty="0"/>
              <a:t>как быть с грамматической омонимией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743693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Допущение 1:</a:t>
            </a:r>
          </a:p>
          <a:p>
            <a:pPr lvl="1">
              <a:defRPr/>
            </a:pPr>
            <a:r>
              <a:rPr lang="ru-RU" dirty="0"/>
              <a:t>Вероятность увидеть некоторое слово в тексте зависит только от его собственного грамматического тега (от его собственной грамматической характеристики) </a:t>
            </a:r>
          </a:p>
          <a:p>
            <a:pPr lvl="1">
              <a:defRPr/>
            </a:pPr>
            <a:r>
              <a:rPr lang="ru-RU" dirty="0"/>
              <a:t>Не зависит от слов контекста</a:t>
            </a:r>
            <a:endParaRPr lang="en-US" dirty="0"/>
          </a:p>
          <a:p>
            <a:pPr lvl="1">
              <a:defRPr/>
            </a:pPr>
            <a:r>
              <a:rPr lang="ru-RU" dirty="0"/>
              <a:t>Не зависит от </a:t>
            </a:r>
            <a:r>
              <a:rPr lang="ru-RU" dirty="0" err="1"/>
              <a:t>частеречных</a:t>
            </a:r>
            <a:r>
              <a:rPr lang="ru-RU" dirty="0"/>
              <a:t> признаков контекста (от грамматических характеристик окружающих его слов)</a:t>
            </a:r>
          </a:p>
          <a:p>
            <a:pPr lvl="1">
              <a:defRPr/>
            </a:pPr>
            <a:endParaRPr lang="ru-RU" dirty="0"/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965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325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01" y="5299077"/>
            <a:ext cx="316071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38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619375" y="-84930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2165351" y="1989138"/>
            <a:ext cx="81073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ru-RU" altLang="en-US" sz="2800"/>
              <a:t>Зависит ли вероятность того, что после артикля мы увидим существительное от того, что перед артиклем идет глагол </a:t>
            </a:r>
            <a:r>
              <a:rPr lang="en-US" altLang="en-US" sz="2800"/>
              <a:t>/</a:t>
            </a:r>
            <a:r>
              <a:rPr lang="ru-RU" altLang="en-US" sz="2800"/>
              <a:t> предложение начинается с артикля</a:t>
            </a:r>
            <a:r>
              <a:rPr lang="en-US" altLang="en-US" sz="2800"/>
              <a:t>?</a:t>
            </a:r>
            <a:endParaRPr lang="ru-RU" altLang="en-US" sz="2800"/>
          </a:p>
          <a:p>
            <a:pPr algn="ctr"/>
            <a:r>
              <a:rPr lang="en-US" altLang="en-US" sz="2800" i="1"/>
              <a:t>The cat is on the mat</a:t>
            </a:r>
          </a:p>
        </p:txBody>
      </p:sp>
    </p:spTree>
    <p:extLst>
      <p:ext uri="{BB962C8B-B14F-4D97-AF65-F5344CB8AC3E}">
        <p14:creationId xmlns:p14="http://schemas.microsoft.com/office/powerpoint/2010/main" val="468919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Допущение 2:</a:t>
            </a:r>
          </a:p>
          <a:p>
            <a:pPr lvl="1">
              <a:defRPr/>
            </a:pPr>
            <a:r>
              <a:rPr lang="ru-RU" dirty="0"/>
              <a:t>Вероятность увидеть некоторый грамматический тег зависит только от предыдущего тега (не зависит непосредственно от других тегов в предложении)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47900" y="8096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530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099990"/>
            <a:ext cx="4136400" cy="12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517651" y="4524374"/>
            <a:ext cx="77311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ru-RU" altLang="en-US" sz="2800" dirty="0"/>
              <a:t>Но:</a:t>
            </a:r>
          </a:p>
          <a:p>
            <a:pPr algn="ctr"/>
            <a:r>
              <a:rPr lang="ru-RU" altLang="en-US" sz="2800" i="1" dirty="0"/>
              <a:t>Вася</a:t>
            </a:r>
            <a:r>
              <a:rPr lang="en-US" altLang="en-US" sz="2800" i="1" baseline="-25000" dirty="0"/>
              <a:t>[</a:t>
            </a:r>
            <a:r>
              <a:rPr lang="en-US" altLang="en-US" sz="2800" i="1" baseline="-25000" dirty="0" err="1"/>
              <a:t>m,sg</a:t>
            </a:r>
            <a:r>
              <a:rPr lang="en-US" altLang="en-US" sz="2800" i="1" baseline="-25000" dirty="0"/>
              <a:t>]</a:t>
            </a:r>
            <a:r>
              <a:rPr lang="ru-RU" altLang="en-US" sz="2800" i="1" dirty="0"/>
              <a:t> пришел первым</a:t>
            </a:r>
            <a:r>
              <a:rPr lang="en-US" altLang="en-US" sz="2800" i="1" baseline="-25000" dirty="0"/>
              <a:t> [</a:t>
            </a:r>
            <a:r>
              <a:rPr lang="en-US" altLang="en-US" sz="2800" i="1" baseline="-25000" dirty="0" err="1"/>
              <a:t>m,sg</a:t>
            </a:r>
            <a:r>
              <a:rPr lang="en-US" altLang="en-US" sz="2800" i="1" baseline="-25000" dirty="0"/>
              <a:t>]</a:t>
            </a:r>
            <a:r>
              <a:rPr lang="ru-RU" altLang="en-US" sz="2800" i="1" dirty="0"/>
              <a:t> </a:t>
            </a: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391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altLang="en-US" sz="2400" dirty="0"/>
              <a:t>Проблема разреженности данных</a:t>
            </a:r>
          </a:p>
          <a:p>
            <a:pPr>
              <a:defRPr/>
            </a:pPr>
            <a:r>
              <a:rPr lang="ru-RU" sz="2400" dirty="0" smtClean="0"/>
              <a:t>чаще </a:t>
            </a:r>
            <a:r>
              <a:rPr lang="ru-RU" sz="2400" dirty="0"/>
              <a:t>всего учитываются 2 предыдущих тега</a:t>
            </a:r>
          </a:p>
          <a:p>
            <a:pPr>
              <a:defRPr/>
            </a:pPr>
            <a:r>
              <a:rPr lang="ru-RU" sz="2400" dirty="0"/>
              <a:t>(один тег – менее надежен, 3 тега – слишком много комбинаций нужно учитывать – слишком большой обучающий корпус </a:t>
            </a:r>
            <a:r>
              <a:rPr lang="en-US" sz="2400" dirty="0"/>
              <a:t>/</a:t>
            </a:r>
            <a:r>
              <a:rPr lang="ru-RU" sz="2400" dirty="0"/>
              <a:t> либо много пробелов при обучении)</a:t>
            </a:r>
          </a:p>
          <a:p>
            <a:pPr>
              <a:defRPr/>
            </a:pPr>
            <a:r>
              <a:rPr lang="ru-RU" sz="2400" dirty="0"/>
              <a:t>чем больше множество тегов, тем меньше вероятность встретить точную комбинацию из трех тегов; тем больше случаев, когда последовательность двух (трех) тегов не встретилась в обучающем корпусе</a:t>
            </a:r>
          </a:p>
          <a:p>
            <a:pPr>
              <a:defRPr/>
            </a:pPr>
            <a:r>
              <a:rPr lang="ru-RU" sz="2800" dirty="0"/>
              <a:t>!!!! </a:t>
            </a:r>
            <a:r>
              <a:rPr lang="ru-RU" dirty="0"/>
              <a:t>Проблема разреженности данных</a:t>
            </a:r>
            <a:endParaRPr lang="en-US" dirty="0"/>
          </a:p>
        </p:txBody>
      </p:sp>
      <p:sp>
        <p:nvSpPr>
          <p:cNvPr id="68611" name="Rectangle 5"/>
          <p:cNvSpPr>
            <a:spLocks noRot="1" noChangeArrowheads="1"/>
          </p:cNvSpPr>
          <p:nvPr/>
        </p:nvSpPr>
        <p:spPr bwMode="auto">
          <a:xfrm>
            <a:off x="2744788" y="-120650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Скрытые </a:t>
            </a:r>
            <a:r>
              <a:rPr lang="ru-RU" altLang="en-US" sz="3600" dirty="0" err="1">
                <a:latin typeface="+mj-lt"/>
              </a:rPr>
              <a:t>марковские</a:t>
            </a:r>
            <a:r>
              <a:rPr lang="ru-RU" altLang="en-US" sz="3600" dirty="0">
                <a:latin typeface="+mj-lt"/>
              </a:rPr>
              <a:t> </a:t>
            </a:r>
            <a:r>
              <a:rPr lang="ru-RU" altLang="en-US" sz="3600" dirty="0" smtClean="0">
                <a:latin typeface="+mj-lt"/>
              </a:rPr>
              <a:t>модели</a:t>
            </a:r>
            <a:endParaRPr lang="ru-RU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1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/>
              <a:t>Если последовательность двух (трех) тегов не встретилась в обучающем корпусе, ее вероятность оценивается как равная нулю</a:t>
            </a:r>
          </a:p>
          <a:p>
            <a:pPr>
              <a:defRPr/>
            </a:pPr>
            <a:r>
              <a:rPr lang="ru-RU" sz="2400" dirty="0"/>
              <a:t>тогда все произведение вероятностей должно быть равно нулю</a:t>
            </a:r>
          </a:p>
          <a:p>
            <a:pPr>
              <a:defRPr/>
            </a:pPr>
            <a:r>
              <a:rPr lang="ru-RU" dirty="0"/>
              <a:t>!!!! Методы сглаживания</a:t>
            </a:r>
          </a:p>
          <a:p>
            <a:pPr marL="0" indent="0">
              <a:buNone/>
              <a:defRPr/>
            </a:pPr>
            <a:r>
              <a:rPr lang="ru-RU" sz="2800" dirty="0"/>
              <a:t>(можно приписать событиям с нулевой вероятностью ненулевые значения, близкие к нулю)</a:t>
            </a:r>
          </a:p>
          <a:p>
            <a:pPr marL="0" indent="0">
              <a:buNone/>
              <a:defRPr/>
            </a:pPr>
            <a:r>
              <a:rPr lang="ru-RU" sz="2800" dirty="0"/>
              <a:t>P(T) = </a:t>
            </a:r>
            <a:r>
              <a:rPr lang="ru-RU" sz="2800" dirty="0" err="1"/>
              <a:t>П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=3..n</a:t>
            </a:r>
            <a:r>
              <a:rPr lang="ru-RU" sz="2800" dirty="0"/>
              <a:t> </a:t>
            </a:r>
            <a:r>
              <a:rPr lang="ru-RU" sz="2800" dirty="0" err="1"/>
              <a:t>p</a:t>
            </a:r>
            <a:r>
              <a:rPr lang="ru-RU" sz="2800" baseline="-25000" dirty="0" err="1"/>
              <a:t>smooth</a:t>
            </a:r>
            <a:r>
              <a:rPr lang="ru-RU" sz="2800" dirty="0"/>
              <a:t> (</a:t>
            </a:r>
            <a:r>
              <a:rPr lang="ru-RU" sz="2800" dirty="0" err="1"/>
              <a:t>t</a:t>
            </a:r>
            <a:r>
              <a:rPr lang="ru-RU" sz="2800" baseline="-25000" dirty="0" err="1"/>
              <a:t>i</a:t>
            </a:r>
            <a:r>
              <a:rPr lang="ru-RU" sz="2800" dirty="0"/>
              <a:t> | t</a:t>
            </a:r>
            <a:r>
              <a:rPr lang="ru-RU" sz="2800" baseline="-25000" dirty="0"/>
              <a:t>i-2</a:t>
            </a:r>
            <a:r>
              <a:rPr lang="ru-RU" sz="2800" dirty="0"/>
              <a:t>, t</a:t>
            </a:r>
            <a:r>
              <a:rPr lang="ru-RU" sz="2800" baseline="-25000" dirty="0"/>
              <a:t>i-1</a:t>
            </a:r>
            <a:r>
              <a:rPr lang="ru-RU" sz="2800" dirty="0"/>
              <a:t>) 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sp>
        <p:nvSpPr>
          <p:cNvPr id="69635" name="Rectangle 5"/>
          <p:cNvSpPr>
            <a:spLocks noRot="1" noChangeArrowheads="1"/>
          </p:cNvSpPr>
          <p:nvPr/>
        </p:nvSpPr>
        <p:spPr bwMode="auto">
          <a:xfrm>
            <a:off x="2361767" y="101600"/>
            <a:ext cx="8229600" cy="10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b="1" dirty="0"/>
              <a:t>Скрытые </a:t>
            </a:r>
            <a:r>
              <a:rPr lang="ru-RU" altLang="en-US" sz="3600" b="1" dirty="0" err="1"/>
              <a:t>марковские</a:t>
            </a:r>
            <a:r>
              <a:rPr lang="ru-RU" altLang="en-US" sz="3600" b="1" dirty="0"/>
              <a:t>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8626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800"/>
              <a:t>Детерминистические парсеры не учитывают лексических особенностей, например, частота </a:t>
            </a:r>
            <a:r>
              <a:rPr lang="en-US" sz="2800" i="1"/>
              <a:t>saw</a:t>
            </a:r>
            <a:r>
              <a:rPr lang="ru-RU" sz="2800"/>
              <a:t> как существительного 4 раза на весь Брауновский корпус, а как глагола – 337 раз (в 100 раз)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I see a bird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I</a:t>
            </a:r>
            <a:r>
              <a:rPr lang="en-US" sz="2800"/>
              <a:t> pronoun/noun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see	</a:t>
            </a:r>
            <a:r>
              <a:rPr lang="en-US" sz="2800"/>
              <a:t>verb/noun (The Holy See)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a	</a:t>
            </a:r>
            <a:r>
              <a:rPr lang="en-US" sz="2800"/>
              <a:t>article/noun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bird	</a:t>
            </a:r>
            <a:r>
              <a:rPr lang="en-US" sz="2800"/>
              <a:t>noun/verb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i="1"/>
              <a:t>I</a:t>
            </a:r>
            <a:r>
              <a:rPr lang="en-US" sz="2800"/>
              <a:t>/noun</a:t>
            </a:r>
            <a:r>
              <a:rPr lang="en-US" sz="2800" i="1"/>
              <a:t> see</a:t>
            </a:r>
            <a:r>
              <a:rPr lang="en-US" sz="2800"/>
              <a:t>/noun</a:t>
            </a:r>
            <a:r>
              <a:rPr lang="en-US" sz="2800" i="1"/>
              <a:t> a</a:t>
            </a:r>
            <a:r>
              <a:rPr lang="en-US" sz="2800"/>
              <a:t>/noun</a:t>
            </a:r>
            <a:r>
              <a:rPr lang="en-US" sz="2800" i="1"/>
              <a:t> bird</a:t>
            </a:r>
            <a:r>
              <a:rPr lang="en-US" sz="2800"/>
              <a:t>/V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	</a:t>
            </a:r>
            <a:r>
              <a:rPr lang="ru-RU" sz="2800"/>
              <a:t>ср</a:t>
            </a:r>
            <a:r>
              <a:rPr lang="en-US" sz="2800"/>
              <a:t>. </a:t>
            </a:r>
            <a:r>
              <a:rPr lang="en-US" sz="2800" i="1"/>
              <a:t>sity school committee meeting</a:t>
            </a:r>
            <a:endParaRPr lang="ru-RU" sz="2800" i="1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40000" y="99147"/>
            <a:ext cx="8229600" cy="777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/>
              <a:t>Скрытые </a:t>
            </a:r>
            <a:r>
              <a:rPr lang="ru-RU" sz="3600" dirty="0" err="1"/>
              <a:t>марковские</a:t>
            </a:r>
            <a:r>
              <a:rPr lang="ru-RU" sz="3600" dirty="0"/>
              <a:t> модели</a:t>
            </a:r>
            <a:br>
              <a:rPr lang="ru-RU" sz="3600" dirty="0"/>
            </a:br>
            <a:r>
              <a:rPr lang="ru-RU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384348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/>
              <a:t>Словарь словоформ языка, в котором каждой словоформе соответствует множество лексико-грамматических классов, которые могут иметься у данной словоформы: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400"/>
              <a:t>Например, для словоформы </a:t>
            </a:r>
            <a:r>
              <a:rPr lang="ru-RU" altLang="en-US" sz="2400" i="1"/>
              <a:t>кругом</a:t>
            </a:r>
            <a:r>
              <a:rPr lang="ru-RU" altLang="en-US" sz="2400"/>
              <a:t> в словаре указано, что она может быть наречием, существительным и предлогом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>
                <a:effectLst/>
              </a:rPr>
              <a:t> Кругом - </a:t>
            </a:r>
            <a:r>
              <a:rPr lang="ru-RU" altLang="en-US">
                <a:effectLst/>
                <a:latin typeface="Times New Roman" panose="02020603050405020304" pitchFamily="18" charset="0"/>
              </a:rPr>
              <a:t>Н</a:t>
            </a:r>
            <a:r>
              <a:rPr lang="ru-RU" altLang="en-US">
                <a:effectLst/>
              </a:rPr>
              <a:t> -</a:t>
            </a:r>
            <a:r>
              <a:rPr lang="ru-RU" altLang="en-US">
                <a:effectLst/>
                <a:latin typeface="Times New Roman" panose="02020603050405020304" pitchFamily="18" charset="0"/>
              </a:rPr>
              <a:t>	20 - раз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/>
              <a:t> </a:t>
            </a:r>
            <a:r>
              <a:rPr lang="ru-RU" altLang="en-US">
                <a:effectLst/>
              </a:rPr>
              <a:t>Кругом</a:t>
            </a:r>
            <a:r>
              <a:rPr lang="ru-RU" altLang="en-US" sz="3200"/>
              <a:t> – ПРЕДЛ -  2 раза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/>
              <a:t> </a:t>
            </a:r>
            <a:r>
              <a:rPr lang="ru-RU" altLang="en-US">
                <a:effectLst/>
              </a:rPr>
              <a:t>Кругом</a:t>
            </a:r>
            <a:r>
              <a:rPr lang="ru-RU" altLang="en-US" sz="3200"/>
              <a:t> - С - 2 раза в корпусе</a:t>
            </a:r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010300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(1) частота встречаемости относительно других лексико-грамматических классов данной словоформы. </a:t>
            </a:r>
            <a:r>
              <a:rPr lang="en-US" sz="2400" dirty="0" err="1"/>
              <a:t>Частота</a:t>
            </a:r>
            <a:r>
              <a:rPr lang="en-US" sz="2400" dirty="0"/>
              <a:t> </a:t>
            </a:r>
            <a:r>
              <a:rPr lang="en-US" sz="2400" dirty="0" err="1"/>
              <a:t>обычно</a:t>
            </a:r>
            <a:r>
              <a:rPr lang="en-US" sz="2400" dirty="0"/>
              <a:t> </a:t>
            </a:r>
            <a:r>
              <a:rPr lang="en-US" sz="2400" dirty="0" err="1"/>
              <a:t>подсчитывается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корпусе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в </a:t>
            </a:r>
            <a:r>
              <a:rPr lang="en-US" sz="2400" dirty="0" err="1"/>
              <a:t>котором</a:t>
            </a:r>
            <a:r>
              <a:rPr lang="en-US" sz="2400" dirty="0"/>
              <a:t> </a:t>
            </a:r>
            <a:r>
              <a:rPr lang="en-US" sz="2400" dirty="0" err="1"/>
              <a:t>предварительно</a:t>
            </a:r>
            <a:r>
              <a:rPr lang="en-US" sz="2400" dirty="0"/>
              <a:t> </a:t>
            </a:r>
            <a:r>
              <a:rPr lang="en-US" sz="2400" dirty="0" err="1"/>
              <a:t>вручную</a:t>
            </a:r>
            <a:r>
              <a:rPr lang="en-US" sz="2400" dirty="0"/>
              <a:t> </a:t>
            </a:r>
            <a:r>
              <a:rPr lang="en-US" sz="2400" dirty="0" err="1"/>
              <a:t>каждому</a:t>
            </a:r>
            <a:r>
              <a:rPr lang="en-US" sz="2400" dirty="0"/>
              <a:t> </a:t>
            </a:r>
            <a:r>
              <a:rPr lang="en-US" sz="2400" dirty="0" err="1"/>
              <a:t>слову</a:t>
            </a:r>
            <a:r>
              <a:rPr lang="en-US" sz="2400" dirty="0"/>
              <a:t> </a:t>
            </a:r>
            <a:r>
              <a:rPr lang="en-US" sz="2400" dirty="0" err="1"/>
              <a:t>приведен</a:t>
            </a:r>
            <a:r>
              <a:rPr lang="en-US" sz="2400" dirty="0"/>
              <a:t> в </a:t>
            </a:r>
            <a:r>
              <a:rPr lang="en-US" sz="2400" dirty="0" err="1"/>
              <a:t>соответствие</a:t>
            </a:r>
            <a:r>
              <a:rPr lang="en-US" sz="2400" dirty="0"/>
              <a:t> </a:t>
            </a:r>
            <a:r>
              <a:rPr lang="en-US" sz="2400" dirty="0" err="1"/>
              <a:t>лексико-грамматический</a:t>
            </a:r>
            <a:r>
              <a:rPr lang="en-US" sz="2400" dirty="0"/>
              <a:t> </a:t>
            </a:r>
            <a:r>
              <a:rPr lang="en-US" sz="2400" dirty="0" err="1"/>
              <a:t>класс</a:t>
            </a:r>
            <a:r>
              <a:rPr lang="en-US" sz="2400" dirty="0"/>
              <a:t>. </a:t>
            </a:r>
            <a:r>
              <a:rPr lang="en-US" sz="2400" dirty="0" err="1"/>
              <a:t>Таким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, </a:t>
            </a:r>
            <a:r>
              <a:rPr lang="en-US" sz="2400" dirty="0" err="1"/>
              <a:t>словоформа</a:t>
            </a:r>
            <a:r>
              <a:rPr lang="en-US" sz="2400" dirty="0"/>
              <a:t> well в </a:t>
            </a:r>
            <a:r>
              <a:rPr lang="en-US" sz="2400" dirty="0" err="1"/>
              <a:t>словаре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представлена</a:t>
            </a:r>
            <a:r>
              <a:rPr lang="en-US" sz="2400" dirty="0"/>
              <a:t> </a:t>
            </a:r>
            <a:r>
              <a:rPr lang="en-US" sz="2400" dirty="0" err="1"/>
              <a:t>следующим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: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well		noun		4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adverb	1567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adjective	6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interjection	1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endParaRPr lang="ru-RU" sz="2400" dirty="0"/>
          </a:p>
          <a:p>
            <a:pPr>
              <a:defRPr/>
            </a:pPr>
            <a:endParaRPr lang="ru-RU" dirty="0"/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337130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лексическая вероятность (вероятность тэга Х при условии, что мы имеем дело с лексемой У) </a:t>
            </a:r>
          </a:p>
          <a:p>
            <a:r>
              <a:rPr lang="ru-RU" altLang="en-US" dirty="0">
                <a:effectLst/>
              </a:rPr>
              <a:t>контекстная вероятность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(вероятность тэга Х при условии, что ему предшествовал </a:t>
            </a:r>
            <a:r>
              <a:rPr lang="en-US" altLang="en-US" dirty="0">
                <a:effectLst/>
              </a:rPr>
              <a:t>/</a:t>
            </a:r>
            <a:r>
              <a:rPr lang="ru-RU" altLang="en-US" dirty="0">
                <a:effectLst/>
              </a:rPr>
              <a:t> за ним следовал тэг У)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dirty="0">
              <a:effectLst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399580" y="0"/>
            <a:ext cx="8675687" cy="105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Скрытые </a:t>
            </a:r>
            <a:r>
              <a:rPr lang="ru-RU" sz="3600" b="0" kern="0" dirty="0" err="1" smtClean="0">
                <a:solidFill>
                  <a:schemeClr val="tx1"/>
                </a:solidFill>
                <a:effectLst/>
              </a:rPr>
              <a:t>марковские</a:t>
            </a: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 модели</a:t>
            </a:r>
            <a:endParaRPr lang="ru-RU" sz="3600" b="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6221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>
                <a:effectLst/>
              </a:rPr>
              <a:t>T = argmax</a:t>
            </a:r>
            <a:r>
              <a:rPr lang="ru-RU" altLang="en-US" baseline="-25000">
                <a:effectLst/>
              </a:rPr>
              <a:t>T</a:t>
            </a:r>
            <a:r>
              <a:rPr lang="ru-RU" altLang="en-US">
                <a:effectLst/>
              </a:rPr>
              <a:t> P(W|T)P(T),</a:t>
            </a:r>
          </a:p>
          <a:p>
            <a:r>
              <a:rPr lang="ru-RU" altLang="en-US">
                <a:effectLst/>
              </a:rPr>
              <a:t>P(T) = П</a:t>
            </a:r>
            <a:r>
              <a:rPr lang="ru-RU" altLang="en-US" baseline="-25000">
                <a:effectLst/>
              </a:rPr>
              <a:t>i=3..n</a:t>
            </a:r>
            <a:r>
              <a:rPr lang="ru-RU" altLang="en-US">
                <a:effectLst/>
              </a:rPr>
              <a:t> p</a:t>
            </a:r>
            <a:r>
              <a:rPr lang="ru-RU" altLang="en-US" baseline="-25000">
                <a:effectLst/>
              </a:rPr>
              <a:t>smooth</a:t>
            </a:r>
            <a:r>
              <a:rPr lang="ru-RU" altLang="en-US">
                <a:effectLst/>
              </a:rPr>
              <a:t> (t</a:t>
            </a:r>
            <a:r>
              <a:rPr lang="ru-RU" altLang="en-US" baseline="-25000">
                <a:effectLst/>
              </a:rPr>
              <a:t>i</a:t>
            </a:r>
            <a:r>
              <a:rPr lang="ru-RU" altLang="en-US">
                <a:effectLst/>
              </a:rPr>
              <a:t> | t</a:t>
            </a:r>
            <a:r>
              <a:rPr lang="ru-RU" altLang="en-US" baseline="-25000">
                <a:effectLst/>
              </a:rPr>
              <a:t>i-2</a:t>
            </a:r>
            <a:r>
              <a:rPr lang="ru-RU" altLang="en-US">
                <a:effectLst/>
              </a:rPr>
              <a:t>, t</a:t>
            </a:r>
            <a:r>
              <a:rPr lang="ru-RU" altLang="en-US" baseline="-25000">
                <a:effectLst/>
              </a:rPr>
              <a:t>i-1</a:t>
            </a:r>
            <a:r>
              <a:rPr lang="ru-RU" altLang="en-US">
                <a:effectLst/>
              </a:rPr>
              <a:t>) </a:t>
            </a:r>
          </a:p>
          <a:p>
            <a:r>
              <a:rPr lang="ru-RU" altLang="en-US">
                <a:effectLst/>
              </a:rPr>
              <a:t>P(W|T) = П</a:t>
            </a:r>
            <a:r>
              <a:rPr lang="ru-RU" altLang="en-US" baseline="-25000">
                <a:effectLst/>
              </a:rPr>
              <a:t>i=3..n</a:t>
            </a:r>
            <a:r>
              <a:rPr lang="ru-RU" altLang="en-US">
                <a:effectLst/>
              </a:rPr>
              <a:t> p</a:t>
            </a:r>
            <a:r>
              <a:rPr lang="ru-RU" altLang="en-US" baseline="-25000">
                <a:effectLst/>
              </a:rPr>
              <a:t>smooth_lex</a:t>
            </a:r>
            <a:r>
              <a:rPr lang="ru-RU" altLang="en-US">
                <a:effectLst/>
              </a:rPr>
              <a:t> (w</a:t>
            </a:r>
            <a:r>
              <a:rPr lang="ru-RU" altLang="en-US" baseline="-25000">
                <a:effectLst/>
              </a:rPr>
              <a:t>i</a:t>
            </a:r>
            <a:r>
              <a:rPr lang="ru-RU" altLang="en-US">
                <a:effectLst/>
              </a:rPr>
              <a:t> | t</a:t>
            </a:r>
            <a:r>
              <a:rPr lang="ru-RU" altLang="en-US" baseline="-25000">
                <a:effectLst/>
              </a:rPr>
              <a:t>i</a:t>
            </a:r>
            <a:r>
              <a:rPr lang="ru-RU" altLang="en-US">
                <a:effectLst/>
              </a:rPr>
              <a:t>, t</a:t>
            </a:r>
            <a:r>
              <a:rPr lang="ru-RU" altLang="en-US" baseline="-25000">
                <a:effectLst/>
              </a:rPr>
              <a:t>i-1</a:t>
            </a:r>
            <a:r>
              <a:rPr lang="ru-RU" altLang="en-US">
                <a:effectLst/>
              </a:rPr>
              <a:t>).</a:t>
            </a:r>
          </a:p>
        </p:txBody>
      </p:sp>
      <p:sp>
        <p:nvSpPr>
          <p:cNvPr id="778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149332" y="-81395"/>
            <a:ext cx="8675687" cy="1180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4000" dirty="0" smtClean="0"/>
              <a:t>Скрытые </a:t>
            </a:r>
            <a:r>
              <a:rPr lang="ru-RU" altLang="en-US" sz="4000" dirty="0" err="1" smtClean="0"/>
              <a:t>марковские</a:t>
            </a:r>
            <a:r>
              <a:rPr lang="ru-RU" altLang="en-US" sz="4000" dirty="0" smtClean="0"/>
              <a:t> модели</a:t>
            </a:r>
            <a:endParaRPr lang="ru-RU" altLang="en-US" sz="4000" dirty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703388" y="4581525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1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6237"/>
            <a:ext cx="10972800" cy="4525963"/>
          </a:xfrm>
        </p:spPr>
        <p:txBody>
          <a:bodyPr/>
          <a:lstStyle/>
          <a:p>
            <a:r>
              <a:rPr lang="ru-RU" dirty="0"/>
              <a:t>Для английского</a:t>
            </a:r>
          </a:p>
          <a:p>
            <a:r>
              <a:rPr lang="en-US" dirty="0"/>
              <a:t>Penn Treebank </a:t>
            </a:r>
            <a:r>
              <a:rPr lang="ru-RU" dirty="0"/>
              <a:t>– 45 тегов</a:t>
            </a:r>
          </a:p>
          <a:p>
            <a:r>
              <a:rPr lang="en-US" dirty="0"/>
              <a:t>The/DT grand/JJ jury/NN commented/VBD on/IN a/DT number/NN of/IN other/JJ topics/NNS ./.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русского:</a:t>
            </a:r>
          </a:p>
          <a:p>
            <a:pPr lvl="1"/>
            <a:r>
              <a:rPr lang="ru-RU" dirty="0"/>
              <a:t>91 тег </a:t>
            </a:r>
            <a:r>
              <a:rPr lang="en-US" dirty="0"/>
              <a:t>/</a:t>
            </a:r>
            <a:r>
              <a:rPr lang="ru-RU" dirty="0"/>
              <a:t> 829 тегов </a:t>
            </a:r>
            <a:r>
              <a:rPr lang="en-US" dirty="0"/>
              <a:t>/</a:t>
            </a:r>
            <a:r>
              <a:rPr lang="ru-RU" dirty="0"/>
              <a:t> 1800 тегов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21" name="Group 15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1" cy="4525964"/>
        </p:xfrm>
        <a:graphic>
          <a:graphicData uri="http://schemas.openxmlformats.org/drawingml/2006/table">
            <a:tbl>
              <a:tblPr/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still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338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/>
          <p:cNvSpPr>
            <a:spLocks noChangeArrowheads="1"/>
          </p:cNvSpPr>
          <p:nvPr/>
        </p:nvSpPr>
        <p:spPr bwMode="auto">
          <a:xfrm>
            <a:off x="1524001" y="2025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9474" name="Group 562"/>
          <p:cNvGraphicFramePr>
            <a:graphicFrameLocks noGrp="1"/>
          </p:cNvGraphicFramePr>
          <p:nvPr/>
        </p:nvGraphicFramePr>
        <p:xfrm>
          <a:off x="2135188" y="1557338"/>
          <a:ext cx="7848600" cy="4665664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2418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76" name="Group 468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845050"/>
        </p:xfrm>
        <a:graphic>
          <a:graphicData uri="http://schemas.openxmlformats.org/drawingml/2006/table">
            <a:tbl>
              <a:tblPr/>
              <a:tblGrid>
                <a:gridCol w="16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87796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59981"/>
              </p:ext>
            </p:extLst>
          </p:nvPr>
        </p:nvGraphicFramePr>
        <p:xfrm>
          <a:off x="369455" y="1184563"/>
          <a:ext cx="10972800" cy="4438345"/>
        </p:xfrm>
        <a:graphic>
          <a:graphicData uri="http://schemas.openxmlformats.org/drawingml/2006/table">
            <a:tbl>
              <a:tblPr/>
              <a:tblGrid>
                <a:gridCol w="231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Название модуля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Частичн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снятие омонимии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Средн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 уровень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оставш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неоднозначн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Лекс. 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Synan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99.13%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96.87%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Trigram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99.07%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99.76%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1.08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98.67%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99.63%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97.26%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99.17%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Accopost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96.62%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-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2284" y="562290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из статьи </a:t>
            </a:r>
            <a:r>
              <a:rPr lang="ru-RU" dirty="0" err="1"/>
              <a:t>Сокирко</a:t>
            </a:r>
            <a:r>
              <a:rPr lang="ru-RU" dirty="0"/>
              <a:t> А., Толдова С. «Сравнение эффективности двух методик снятия лексической и морфологической неоднозначности для русского языка»</a:t>
            </a:r>
            <a:endParaRPr 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33132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Морфологические разметчики для русского языка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>
              <a:buClr>
                <a:schemeClr val="hlink"/>
              </a:buClr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TreeTagger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4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https://github.com/miotto/treetagger-python/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TnT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FreeLing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http://nlp.lsi.upc.edu/freeling/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PyMorphy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https://pymorphy2.readthedocs.org/en/latest/index.html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https://tech.yandex.ru/mystem/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http://pythonhosted.org/pymystem3/index.html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аот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http://aot.ru/download.php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</p:txBody>
      </p:sp>
    </p:spTree>
    <p:extLst>
      <p:ext uri="{BB962C8B-B14F-4D97-AF65-F5344CB8AC3E}">
        <p14:creationId xmlns:p14="http://schemas.microsoft.com/office/powerpoint/2010/main" val="7123347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  <a:p>
            <a:r>
              <a:rPr lang="en-US" dirty="0"/>
              <a:t>Spacy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8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Стандарты разметки</a:t>
            </a:r>
          </a:p>
          <a:p>
            <a:r>
              <a:rPr lang="ru-RU" dirty="0"/>
              <a:t>1 тег – весь набор грамматических значений для данной словоформы (ср. </a:t>
            </a:r>
            <a:r>
              <a:rPr lang="ru-RU" dirty="0" err="1"/>
              <a:t>англ</a:t>
            </a:r>
            <a:r>
              <a:rPr lang="ru-RU" dirty="0"/>
              <a:t>: </a:t>
            </a:r>
            <a:r>
              <a:rPr lang="en-US" dirty="0"/>
              <a:t>VVO, NN</a:t>
            </a:r>
            <a:r>
              <a:rPr lang="ru-RU" dirty="0"/>
              <a:t>2…)</a:t>
            </a:r>
          </a:p>
          <a:p>
            <a:r>
              <a:rPr lang="ru-RU" dirty="0"/>
              <a:t>позиционные теги – стандарт </a:t>
            </a:r>
            <a:r>
              <a:rPr lang="en-US" dirty="0"/>
              <a:t>MULTEXT</a:t>
            </a:r>
            <a:r>
              <a:rPr lang="ru-RU" dirty="0"/>
              <a:t> (1 тег – </a:t>
            </a:r>
            <a:r>
              <a:rPr lang="ru-RU" dirty="0" err="1"/>
              <a:t>весьнабор</a:t>
            </a:r>
            <a:r>
              <a:rPr lang="ru-RU" dirty="0"/>
              <a:t>, позиция символа в теге </a:t>
            </a:r>
            <a:r>
              <a:rPr lang="ru-RU" dirty="0" err="1"/>
              <a:t>соответстветствует</a:t>
            </a:r>
            <a:r>
              <a:rPr lang="ru-RU" dirty="0"/>
              <a:t> определенной грамматической категории, </a:t>
            </a:r>
            <a:r>
              <a:rPr lang="en-US" dirty="0"/>
              <a:t>N…a.* </a:t>
            </a:r>
            <a:r>
              <a:rPr lang="ru-RU" dirty="0"/>
              <a:t>- существительное в винительном падеже)</a:t>
            </a:r>
          </a:p>
          <a:p>
            <a:r>
              <a:rPr lang="ru-RU" dirty="0"/>
              <a:t>для каждой грамматической категории отдельное множество тегов (каждое грамматическое значение – отдельный тег)</a:t>
            </a:r>
          </a:p>
          <a:p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945163782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DFE8163A-FDF6-44E4-8028-0AD6A0F84A5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CL_Mag2_1L_Vved</Template>
  <TotalTime>6562</TotalTime>
  <Words>3869</Words>
  <Application>Microsoft Office PowerPoint</Application>
  <PresentationFormat>Widescreen</PresentationFormat>
  <Paragraphs>927</Paragraphs>
  <Slides>85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101" baseType="lpstr">
      <vt:lpstr>Arial</vt:lpstr>
      <vt:lpstr>Arial CYR</vt:lpstr>
      <vt:lpstr>Calibri</vt:lpstr>
      <vt:lpstr>Calibri Light</vt:lpstr>
      <vt:lpstr>Cambria</vt:lpstr>
      <vt:lpstr>Courier New</vt:lpstr>
      <vt:lpstr>Garamond</vt:lpstr>
      <vt:lpstr>MS Mincho</vt:lpstr>
      <vt:lpstr>Palatino Linotype</vt:lpstr>
      <vt:lpstr>Symbol</vt:lpstr>
      <vt:lpstr>Times New Roman</vt:lpstr>
      <vt:lpstr>TimesNewRomanPSMT</vt:lpstr>
      <vt:lpstr>Webdings</vt:lpstr>
      <vt:lpstr>Wingdings</vt:lpstr>
      <vt:lpstr>CL_Mag2_1L_Vved</vt:lpstr>
      <vt:lpstr>1_Тема Office</vt:lpstr>
      <vt:lpstr>Морфологическая аннотация (pos-tagging) Разрешение морфологической неоднозначности </vt:lpstr>
      <vt:lpstr>План</vt:lpstr>
      <vt:lpstr>Введение: морфологическая  аннотация</vt:lpstr>
      <vt:lpstr>Введение: морфологическая аннотация</vt:lpstr>
      <vt:lpstr>Введение: морфологическая аннотация</vt:lpstr>
      <vt:lpstr>Лингвистические данные. Морфологическая аннотация</vt:lpstr>
      <vt:lpstr>Лингвистические данные. Морфологическая аннотация</vt:lpstr>
      <vt:lpstr>Лингвистические данные. Теги</vt:lpstr>
      <vt:lpstr>Лингвистические данные. Морфологическая аннотация</vt:lpstr>
      <vt:lpstr>Лингвистические данные. Теги</vt:lpstr>
      <vt:lpstr>Введение. Морфологическая омонимия</vt:lpstr>
      <vt:lpstr>Морфологический анализ и синтез</vt:lpstr>
      <vt:lpstr>Морфологический анализ  Методы, основанные на правилах</vt:lpstr>
      <vt:lpstr>Методы, основанные на правилах</vt:lpstr>
      <vt:lpstr>Методы, основанные на правилах</vt:lpstr>
      <vt:lpstr>Методы, основанные на правилах: использование словаря</vt:lpstr>
      <vt:lpstr>Правиловые методы:  предсказание незнакомых словоформ</vt:lpstr>
      <vt:lpstr>Словарные методы</vt:lpstr>
      <vt:lpstr>Словарные методы</vt:lpstr>
      <vt:lpstr>Словарные методы</vt:lpstr>
      <vt:lpstr>Методы, основанные на правилах</vt:lpstr>
      <vt:lpstr>Методы, основанные на правилах</vt:lpstr>
      <vt:lpstr>PowerPoint Presentation</vt:lpstr>
      <vt:lpstr>Правловые методы предсказания незнакомых словоформ</vt:lpstr>
      <vt:lpstr>Морфологическая омонимия</vt:lpstr>
      <vt:lpstr>План</vt:lpstr>
      <vt:lpstr>Лингвистические данные Морфологическая омонимия</vt:lpstr>
      <vt:lpstr>Лингвистические данные.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Методы снятия неоднозначности</vt:lpstr>
      <vt:lpstr>Методы снятия неоднозначности</vt:lpstr>
      <vt:lpstr>Дизамбигуация Правила</vt:lpstr>
      <vt:lpstr>Дизамбигуация Правила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Скрытые марковские модели (HMM)</vt:lpstr>
      <vt:lpstr>Марковская модель Частеречная аннотация: FSA</vt:lpstr>
      <vt:lpstr>PowerPoint Presentation</vt:lpstr>
      <vt:lpstr>Скрытые марковские модели Марковская модель</vt:lpstr>
      <vt:lpstr>Скрытые марковские модели Марковская модель</vt:lpstr>
      <vt:lpstr>Марковские модели</vt:lpstr>
      <vt:lpstr>Морфологическая разметка. Технологии  Марковская модель</vt:lpstr>
      <vt:lpstr>Скрытые марковские модели</vt:lpstr>
      <vt:lpstr>PowerPoint Presentation</vt:lpstr>
      <vt:lpstr>PowerPoint Presentation</vt:lpstr>
      <vt:lpstr>Скрытые марковские модели Условная вероятность</vt:lpstr>
      <vt:lpstr>Скрытые марковские модели Условная вероятность</vt:lpstr>
      <vt:lpstr>Скрытые марковские модели </vt:lpstr>
      <vt:lpstr>Скрытые марковские модели</vt:lpstr>
      <vt:lpstr>Скрытые марковские модели</vt:lpstr>
      <vt:lpstr>Скрытые марковские модели</vt:lpstr>
      <vt:lpstr>PowerPoint Presentation</vt:lpstr>
      <vt:lpstr>PowerPoint Presentation</vt:lpstr>
      <vt:lpstr>Скрытые марковские модели Лексическая вероятность</vt:lpstr>
      <vt:lpstr>Скрытые марковские модели Лексическая вероятность</vt:lpstr>
      <vt:lpstr>Скрытые марковские модели Лексическая вероятность</vt:lpstr>
      <vt:lpstr>PowerPoint Presentation</vt:lpstr>
      <vt:lpstr>Скрытые марковские модели</vt:lpstr>
      <vt:lpstr>PowerPoint Presentation</vt:lpstr>
      <vt:lpstr>PowerPoint Presentation</vt:lpstr>
      <vt:lpstr>PowerPoint Presentation</vt:lpstr>
      <vt:lpstr>PowerPoint Presentation</vt:lpstr>
      <vt:lpstr>Морфологические разметчики для русского языка</vt:lpstr>
      <vt:lpstr>Нейронные сети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Svetlana Toldova</dc:creator>
  <cp:lastModifiedBy>Дмитрий Горшков</cp:lastModifiedBy>
  <cp:revision>140</cp:revision>
  <dcterms:created xsi:type="dcterms:W3CDTF">2016-11-03T20:16:18Z</dcterms:created>
  <dcterms:modified xsi:type="dcterms:W3CDTF">2019-10-08T10:34:57Z</dcterms:modified>
</cp:coreProperties>
</file>