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4" r:id="rId3"/>
    <p:sldId id="329" r:id="rId4"/>
    <p:sldId id="330" r:id="rId5"/>
    <p:sldId id="287" r:id="rId6"/>
    <p:sldId id="328" r:id="rId7"/>
    <p:sldId id="427" r:id="rId8"/>
    <p:sldId id="428" r:id="rId9"/>
    <p:sldId id="429" r:id="rId10"/>
    <p:sldId id="433" r:id="rId11"/>
    <p:sldId id="430" r:id="rId12"/>
    <p:sldId id="431" r:id="rId13"/>
    <p:sldId id="432" r:id="rId14"/>
    <p:sldId id="435" r:id="rId15"/>
    <p:sldId id="580" r:id="rId16"/>
    <p:sldId id="436" r:id="rId17"/>
    <p:sldId id="457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392" r:id="rId26"/>
    <p:sldId id="391" r:id="rId27"/>
    <p:sldId id="386" r:id="rId28"/>
    <p:sldId id="438" r:id="rId29"/>
    <p:sldId id="437" r:id="rId30"/>
    <p:sldId id="390" r:id="rId31"/>
    <p:sldId id="388" r:id="rId32"/>
    <p:sldId id="425" r:id="rId33"/>
    <p:sldId id="447" r:id="rId34"/>
    <p:sldId id="578" r:id="rId35"/>
    <p:sldId id="579" r:id="rId36"/>
    <p:sldId id="384" r:id="rId37"/>
    <p:sldId id="367" r:id="rId38"/>
    <p:sldId id="370" r:id="rId39"/>
    <p:sldId id="393" r:id="rId40"/>
    <p:sldId id="394" r:id="rId41"/>
    <p:sldId id="475" r:id="rId42"/>
    <p:sldId id="476" r:id="rId43"/>
    <p:sldId id="477" r:id="rId44"/>
    <p:sldId id="478" r:id="rId45"/>
    <p:sldId id="371" r:id="rId46"/>
    <p:sldId id="37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C28CD3B-0084-4668-9270-4D6A1D7FFD8A}">
          <p14:sldIdLst>
            <p14:sldId id="256"/>
            <p14:sldId id="304"/>
          </p14:sldIdLst>
        </p14:section>
        <p14:section name="Введение. Задачи АОТ и морфология" id="{48A1D0F7-1960-4952-8E6C-AB15C6223ED8}">
          <p14:sldIdLst>
            <p14:sldId id="329"/>
            <p14:sldId id="330"/>
            <p14:sldId id="287"/>
            <p14:sldId id="328"/>
            <p14:sldId id="427"/>
            <p14:sldId id="428"/>
            <p14:sldId id="429"/>
            <p14:sldId id="433"/>
            <p14:sldId id="430"/>
            <p14:sldId id="431"/>
            <p14:sldId id="432"/>
            <p14:sldId id="435"/>
            <p14:sldId id="580"/>
            <p14:sldId id="436"/>
            <p14:sldId id="457"/>
          </p14:sldIdLst>
        </p14:section>
        <p14:section name="Данные" id="{D667BB83-D6EE-4340-B3C6-6C7C9E93BDCC}">
          <p14:sldIdLst>
            <p14:sldId id="581"/>
            <p14:sldId id="582"/>
            <p14:sldId id="583"/>
            <p14:sldId id="584"/>
            <p14:sldId id="585"/>
            <p14:sldId id="586"/>
            <p14:sldId id="587"/>
            <p14:sldId id="392"/>
            <p14:sldId id="391"/>
            <p14:sldId id="386"/>
            <p14:sldId id="438"/>
            <p14:sldId id="437"/>
            <p14:sldId id="390"/>
            <p14:sldId id="388"/>
            <p14:sldId id="425"/>
            <p14:sldId id="447"/>
            <p14:sldId id="578"/>
            <p14:sldId id="579"/>
          </p14:sldIdLst>
        </p14:section>
        <p14:section name="Основные методы и формальные модели" id="{6C038A75-6223-4074-A265-EA29E22A9432}">
          <p14:sldIdLst/>
        </p14:section>
        <p14:section name="Методы" id="{101B593F-1940-4DD8-BCD3-073611345A88}">
          <p14:sldIdLst>
            <p14:sldId id="384"/>
            <p14:sldId id="367"/>
          </p14:sldIdLst>
        </p14:section>
        <p14:section name="План блока &quot;Автоматический морфологический анализ&quot;" id="{0EF1538F-6731-476E-BD81-FC7AE5B1B000}">
          <p14:sldIdLst/>
        </p14:section>
        <p14:section name="Формальные модели" id="{661304C5-3946-4EB8-9C2B-5982A77CF31F}">
          <p14:sldIdLst>
            <p14:sldId id="370"/>
            <p14:sldId id="393"/>
            <p14:sldId id="394"/>
            <p14:sldId id="475"/>
            <p14:sldId id="476"/>
            <p14:sldId id="477"/>
            <p14:sldId id="478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D314E"/>
    <a:srgbClr val="00FFFF"/>
    <a:srgbClr val="FF99FF"/>
    <a:srgbClr val="EDBDC2"/>
    <a:srgbClr val="DDDDDD"/>
    <a:srgbClr val="3366FF"/>
    <a:srgbClr val="B4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9533" autoAdjust="0"/>
  </p:normalViewPr>
  <p:slideViewPr>
    <p:cSldViewPr>
      <p:cViewPr varScale="1">
        <p:scale>
          <a:sx n="104" d="100"/>
          <a:sy n="104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0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026D8E-7DFF-4460-945C-FD08DA00F69F}" type="datetimeFigureOut">
              <a:rPr lang="ru-RU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583BF4-EA2B-4A6C-A896-0905BD880C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8470E5-C994-4AE1-8C96-2510C51B886A}" type="datetimeFigureOut">
              <a:rPr lang="ru-RU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30EDC1-8B15-4AA8-900E-F832518739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293DC3C-E504-47B2-B2AC-A194070836C6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4727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30EDC1-8B15-4AA8-900E-F83251873967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6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30EDC1-8B15-4AA8-900E-F83251873967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86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89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39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009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401CEC-1D78-4ECA-BF78-366482CC72DB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39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/>
              <a:t>Алфавит уподобляется в естественном языке алфавиту или словарю.</a:t>
            </a:r>
          </a:p>
          <a:p>
            <a:r>
              <a:rPr lang="ru-RU" altLang="en-US"/>
              <a:t>Цепочки, входящие в язык, уподобляются, соответственно, словам или предложениям.</a:t>
            </a:r>
          </a:p>
        </p:txBody>
      </p:sp>
    </p:spTree>
    <p:extLst>
      <p:ext uri="{BB962C8B-B14F-4D97-AF65-F5344CB8AC3E}">
        <p14:creationId xmlns:p14="http://schemas.microsoft.com/office/powerpoint/2010/main" val="20209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204D35-EC28-448B-9A25-C9E35C620991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45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/>
              <a:t>Задание:</a:t>
            </a:r>
          </a:p>
          <a:p>
            <a:r>
              <a:rPr lang="ru-RU" altLang="en-US"/>
              <a:t>написать грамматику, порождающую все возможные предложения из набора слов </a:t>
            </a:r>
            <a:r>
              <a:rPr lang="en-US" altLang="en-US"/>
              <a:t>{the, dog, cat, sees}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5181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разбить единицы текста на классы эквивалентности (группы </a:t>
            </a:r>
            <a:r>
              <a:rPr lang="ru-RU" dirty="0" err="1"/>
              <a:t>токенов</a:t>
            </a:r>
            <a:r>
              <a:rPr lang="ru-RU" dirty="0"/>
              <a:t>, сводимых к одной единице анализа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с одной основой </a:t>
            </a:r>
            <a:r>
              <a:rPr lang="en-US" dirty="0"/>
              <a:t>/</a:t>
            </a:r>
            <a:r>
              <a:rPr lang="ru-RU" dirty="0"/>
              <a:t> словоформы одной лексемы)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приписать каждой единице текста потенциальную часть речи </a:t>
            </a:r>
            <a:r>
              <a:rPr lang="en-US" dirty="0"/>
              <a:t>/</a:t>
            </a:r>
            <a:r>
              <a:rPr lang="ru-RU" dirty="0"/>
              <a:t> потенциальную грамматическую характеристику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приписать каждой единице единственную грамматическую характеристику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приписать грамматическую характеристику незнакомым словам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E160DE3-0B32-4F63-8CD9-8FCD29DB6331}" type="slidenum">
              <a:rPr lang="ru-RU" altLang="en-US" smtClean="0"/>
              <a:pPr/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079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704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0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97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36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F9B29-77E5-4F9C-8959-D1158F0C6287}" type="slidenum">
              <a:rPr lang="ru-RU" altLang="en-US"/>
              <a:pPr/>
              <a:t>22</a:t>
            </a:fld>
            <a:endParaRPr lang="ru-RU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МОРФОЛОГИЧЕСКИЙ АНАЛИЗ устанавливает (направленные) связи между вариантами лексической единицы и ее инвариантом.</a:t>
            </a:r>
          </a:p>
          <a:p>
            <a:r>
              <a:rPr lang="ru-RU" altLang="en-US"/>
              <a:t>Идентификатор инварианта лексической единицы здесь условно записывается в фигурных скобках:</a:t>
            </a:r>
          </a:p>
          <a:p>
            <a:r>
              <a:rPr lang="en-US" altLang="en-US"/>
              <a:t>{</a:t>
            </a:r>
            <a:r>
              <a:rPr lang="ru-RU" altLang="en-US"/>
              <a:t>исследовать</a:t>
            </a:r>
            <a:r>
              <a:rPr lang="en-US" altLang="en-US"/>
              <a:t>}</a:t>
            </a:r>
            <a:endParaRPr lang="ru-RU" altLang="en-US"/>
          </a:p>
          <a:p>
            <a:r>
              <a:rPr lang="ru-RU" altLang="en-US"/>
              <a:t>_Варианты_лексической_единицы_ представляют собой комбинации:</a:t>
            </a:r>
          </a:p>
          <a:p>
            <a:r>
              <a:rPr lang="ru-RU" altLang="en-US"/>
              <a:t>инвариант + грамматическая форма</a:t>
            </a:r>
          </a:p>
          <a:p>
            <a:r>
              <a:rPr lang="ru-RU" altLang="en-US"/>
              <a:t>где грамматическая форма (=идентификатор варианта) представляет собой набор грамматических значений (что можно записать, например, как «</a:t>
            </a:r>
            <a:r>
              <a:rPr lang="ru-RU" altLang="en-US" sz="700"/>
              <a:t>Наст.+Ед.+2», «</a:t>
            </a:r>
            <a:r>
              <a:rPr lang="en-US" altLang="en-US" sz="700"/>
              <a:t>S</a:t>
            </a:r>
            <a:r>
              <a:rPr lang="ru-RU" altLang="en-US" sz="700"/>
              <a:t>.</a:t>
            </a:r>
            <a:r>
              <a:rPr lang="en-US" altLang="en-US" sz="700"/>
              <a:t>Pres.</a:t>
            </a:r>
            <a:r>
              <a:rPr lang="ru-RU" altLang="en-US" sz="700"/>
              <a:t>+ </a:t>
            </a:r>
            <a:r>
              <a:rPr lang="en-US" altLang="en-US" sz="700"/>
              <a:t>3sg, </a:t>
            </a:r>
            <a:r>
              <a:rPr lang="ru-RU" altLang="en-US" sz="70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2214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04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62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FF09A-2F8E-4A5F-8812-16EB823371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9A037-45DC-4E86-8B66-E38C10DF20C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0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46716-36D2-4D29-8AF7-F2FC6142E9C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1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8860" y="-50141"/>
            <a:ext cx="9152860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57733" y="180199"/>
            <a:ext cx="4397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>
                <a:latin typeface="Palatino Linotype" panose="02040502050505030304" pitchFamily="18" charset="0"/>
              </a:rPr>
              <a:t>Векторная семантика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7" y="2057"/>
            <a:ext cx="1627684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17486" y="6340172"/>
            <a:ext cx="7401426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8070092" y="6224310"/>
            <a:ext cx="622527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619673" y="6264970"/>
            <a:ext cx="52792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b="1" dirty="0">
                <a:latin typeface="Palatino Linotype" panose="02040502050505030304" pitchFamily="18" charset="0"/>
              </a:rPr>
              <a:t>Высшая Школа Экономики, Москва, 2015. С.Ю.  </a:t>
            </a:r>
          </a:p>
          <a:p>
            <a:pPr algn="ctr"/>
            <a:r>
              <a:rPr lang="ru-RU" sz="1050" b="1" dirty="0" err="1">
                <a:latin typeface="Palatino Linotype" panose="02040502050505030304" pitchFamily="18" charset="0"/>
              </a:rPr>
              <a:t>Толдова</a:t>
            </a:r>
            <a:r>
              <a:rPr lang="ru-RU" sz="1050" b="1" dirty="0">
                <a:latin typeface="Palatino Linotype" panose="02040502050505030304" pitchFamily="18" charset="0"/>
              </a:rPr>
              <a:t>. Компьютерная лингвистика 2 </a:t>
            </a:r>
          </a:p>
        </p:txBody>
      </p:sp>
    </p:spTree>
    <p:extLst>
      <p:ext uri="{BB962C8B-B14F-4D97-AF65-F5344CB8AC3E}">
        <p14:creationId xmlns:p14="http://schemas.microsoft.com/office/powerpoint/2010/main" val="274090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3764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748088"/>
            <a:ext cx="4038600" cy="23780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5EF485-B144-479A-9510-2FEFA19F2D3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991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BB80-EF9C-4BA9-A4FC-F7635CF952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2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73207-0815-48C2-8966-8389008690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0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22736-E23A-4E00-A290-27C02F922D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5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89999-E539-41F3-9D41-AA17C790471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3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9A78-2CE9-412B-AD9B-0E041590FB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03BB-5EBE-48CD-924F-8D7CF3B8ADC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99E6-B33A-4FFE-9BD9-46B44AAF4C6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A60D9-E519-4EE6-BFD3-977A306B54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38F84-8D41-41EC-8B99-659AF9704A9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3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41F763-854D-4735-8EA3-EF8AB60EF85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4" r:id="rId13"/>
    <p:sldLayoutId id="2147483895" r:id="rId14"/>
  </p:sldLayoutIdLst>
  <p:transition spd="slow">
    <p:cut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orphon.github.io/sharedtasks/2019/" TargetMode="External"/><Relationship Id="rId2" Type="http://schemas.openxmlformats.org/officeDocument/2006/relationships/hyperlink" Target="http://www.dialog-21.ru/media/4628/sorokin%D0%B0%D0%B0-163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algorithms/porter/stemm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2276872"/>
            <a:ext cx="7704138" cy="2592388"/>
          </a:xfrm>
        </p:spPr>
        <p:txBody>
          <a:bodyPr/>
          <a:lstStyle/>
          <a:p>
            <a:pPr eaLnBrk="1" hangingPunct="1">
              <a:defRPr/>
            </a:pP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Автоматический морфологический анализ</a:t>
            </a:r>
          </a:p>
          <a:p>
            <a:pPr eaLnBrk="1" hangingPunct="1">
              <a:defRPr/>
            </a:pP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Краткий обзор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Нормализация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1481" y="1628800"/>
            <a:ext cx="8229600" cy="38496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dirty="0">
                <a:effectLst/>
              </a:rPr>
              <a:t>Пример: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en-US" i="1" u="sng" dirty="0" err="1"/>
              <a:t>мокшанский</a:t>
            </a:r>
            <a:r>
              <a:rPr lang="ru-RU" altLang="en-US" i="1" u="sng" dirty="0"/>
              <a:t> язык</a:t>
            </a:r>
            <a:endParaRPr lang="en-GB" altLang="en-US" sz="2400" i="1" u="sng" dirty="0">
              <a:effectLst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995738" y="2492375"/>
            <a:ext cx="1081087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006850" y="4941888"/>
            <a:ext cx="1501775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686300" y="2468563"/>
            <a:ext cx="1685925" cy="21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7706"/>
              </p:ext>
            </p:extLst>
          </p:nvPr>
        </p:nvGraphicFramePr>
        <p:xfrm>
          <a:off x="3059832" y="1610665"/>
          <a:ext cx="5760664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091">
                  <a:extLst>
                    <a:ext uri="{9D8B030D-6E8A-4147-A177-3AD203B41FA5}">
                      <a16:colId xmlns:a16="http://schemas.microsoft.com/office/drawing/2014/main" val="4117663873"/>
                    </a:ext>
                  </a:extLst>
                </a:gridCol>
                <a:gridCol w="72003">
                  <a:extLst>
                    <a:ext uri="{9D8B030D-6E8A-4147-A177-3AD203B41FA5}">
                      <a16:colId xmlns:a16="http://schemas.microsoft.com/office/drawing/2014/main" val="350446795"/>
                    </a:ext>
                  </a:extLst>
                </a:gridCol>
                <a:gridCol w="1946208">
                  <a:extLst>
                    <a:ext uri="{9D8B030D-6E8A-4147-A177-3AD203B41FA5}">
                      <a16:colId xmlns:a16="http://schemas.microsoft.com/office/drawing/2014/main" val="1994665677"/>
                    </a:ext>
                  </a:extLst>
                </a:gridCol>
                <a:gridCol w="1041362">
                  <a:extLst>
                    <a:ext uri="{9D8B030D-6E8A-4147-A177-3AD203B41FA5}">
                      <a16:colId xmlns:a16="http://schemas.microsoft.com/office/drawing/2014/main" val="3165389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тяддень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тяддень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ADJ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532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кизоть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252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ушетксста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ушеткс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79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мрдафтф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мрда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565475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64863"/>
              </p:ext>
            </p:extLst>
          </p:nvPr>
        </p:nvGraphicFramePr>
        <p:xfrm>
          <a:off x="3051130" y="3129940"/>
          <a:ext cx="5769366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5171">
                  <a:extLst>
                    <a:ext uri="{9D8B030D-6E8A-4147-A177-3AD203B41FA5}">
                      <a16:colId xmlns:a16="http://schemas.microsoft.com/office/drawing/2014/main" val="1933770578"/>
                    </a:ext>
                  </a:extLst>
                </a:gridCol>
                <a:gridCol w="72112">
                  <a:extLst>
                    <a:ext uri="{9D8B030D-6E8A-4147-A177-3AD203B41FA5}">
                      <a16:colId xmlns:a16="http://schemas.microsoft.com/office/drawing/2014/main" val="384617851"/>
                    </a:ext>
                  </a:extLst>
                </a:gridCol>
                <a:gridCol w="1983947">
                  <a:extLst>
                    <a:ext uri="{9D8B030D-6E8A-4147-A177-3AD203B41FA5}">
                      <a16:colId xmlns:a16="http://schemas.microsoft.com/office/drawing/2014/main" val="4102795686"/>
                    </a:ext>
                  </a:extLst>
                </a:gridCol>
                <a:gridCol w="1008136">
                  <a:extLst>
                    <a:ext uri="{9D8B030D-6E8A-4147-A177-3AD203B41FA5}">
                      <a16:colId xmlns:a16="http://schemas.microsoft.com/office/drawing/2014/main" val="42059141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ЖКХ-</a:t>
                      </a:r>
                      <a:r>
                        <a:rPr lang="ru-RU" sz="2400" u="none" strike="noStrike" dirty="0" err="1">
                          <a:effectLst/>
                        </a:rPr>
                        <a:t>нь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465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сфераса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сфераса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??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797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Общественнай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Общественнай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??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780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контролень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кон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137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региональнай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региональнай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??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076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центрать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центра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54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руководителец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руководителец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??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86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9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Лемматизация</a:t>
            </a:r>
            <a:r>
              <a:rPr lang="ru-RU" dirty="0"/>
              <a:t> + нормализация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31800" y="1844675"/>
            <a:ext cx="8229600" cy="38496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Пример:</a:t>
            </a:r>
            <a:endParaRPr lang="en-GB" altLang="en-US" sz="2400">
              <a:effectLst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08175" y="2565400"/>
          <a:ext cx="5256213" cy="2663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Чуйко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err="1">
                          <a:effectLst/>
                        </a:rPr>
                        <a:t>чуйк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Д.С.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д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Автоматическое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автоматический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разрешение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разрешение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лексической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лексический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многозначности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многозначность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базе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база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тезаурусных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err="1">
                          <a:effectLst/>
                        </a:rPr>
                        <a:t>тезаурусн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Овал 5"/>
          <p:cNvSpPr/>
          <p:nvPr/>
        </p:nvSpPr>
        <p:spPr>
          <a:xfrm>
            <a:off x="3995738" y="2492375"/>
            <a:ext cx="1081087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006850" y="4941888"/>
            <a:ext cx="1501775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27763" y="1874838"/>
            <a:ext cx="20891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err="1"/>
              <a:t>стемминг</a:t>
            </a:r>
            <a:r>
              <a:rPr lang="ru-RU" dirty="0"/>
              <a:t> для незнакомых слов</a:t>
            </a:r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686300" y="2468563"/>
            <a:ext cx="1685925" cy="21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</p:cNvCxnSpPr>
          <p:nvPr/>
        </p:nvCxnSpPr>
        <p:spPr>
          <a:xfrm flipH="1">
            <a:off x="5076825" y="2446338"/>
            <a:ext cx="2195513" cy="256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0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713788" cy="1143000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Лексико-грамматическая аннотация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7638"/>
            <a:ext cx="8642350" cy="4525962"/>
          </a:xfrm>
        </p:spPr>
        <p:txBody>
          <a:bodyPr>
            <a:normAutofit lnSpcReduction="10000"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ffectLst/>
              </a:rPr>
              <a:t>лексико-грамматическая аннотация </a:t>
            </a:r>
            <a:r>
              <a:rPr lang="ru-RU" sz="2600" dirty="0">
                <a:effectLst/>
              </a:rPr>
              <a:t>(</a:t>
            </a:r>
            <a:r>
              <a:rPr lang="ru-RU" sz="2600" dirty="0" err="1">
                <a:effectLst/>
              </a:rPr>
              <a:t>частеречная</a:t>
            </a:r>
            <a:r>
              <a:rPr lang="ru-RU" sz="2600" dirty="0">
                <a:effectLst/>
              </a:rPr>
              <a:t> аннотация, </a:t>
            </a:r>
            <a:r>
              <a:rPr lang="en-US" sz="2600" dirty="0" err="1">
                <a:effectLst/>
              </a:rPr>
              <a:t>pos</a:t>
            </a:r>
            <a:r>
              <a:rPr lang="en-US" sz="2600" dirty="0">
                <a:effectLst/>
              </a:rPr>
              <a:t>-tagging</a:t>
            </a:r>
            <a:r>
              <a:rPr lang="ru-RU" sz="2600" dirty="0">
                <a:effectLst/>
              </a:rPr>
              <a:t>, морфологическая аннотация):</a:t>
            </a:r>
          </a:p>
          <a:p>
            <a:pPr marL="857250" lvl="1" indent="-457200">
              <a:buFontTx/>
              <a:buChar char="-"/>
              <a:defRPr/>
            </a:pPr>
            <a:r>
              <a:rPr lang="ru-RU" sz="2600" dirty="0">
                <a:effectLst/>
              </a:rPr>
              <a:t>приписывание словоформе грамматических характеристик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ffectLst/>
              </a:rPr>
              <a:t>полная морфологическая аннотация - приписывание грамматических характеристик словоформе (например, </a:t>
            </a:r>
            <a:endParaRPr lang="en-US" sz="2400" dirty="0">
              <a:effectLst/>
            </a:endParaRPr>
          </a:p>
          <a:p>
            <a:pPr marL="0" indent="0">
              <a:buClr>
                <a:schemeClr val="bg1">
                  <a:lumMod val="20000"/>
                  <a:lumOff val="8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effectLst/>
              </a:rPr>
              <a:t>	</a:t>
            </a:r>
            <a:r>
              <a:rPr lang="ru-RU" sz="2400" i="1" dirty="0">
                <a:effectLst/>
              </a:rPr>
              <a:t>по берегу реки </a:t>
            </a:r>
            <a:endParaRPr lang="en-US" sz="2400" i="1" dirty="0">
              <a:effectLst/>
            </a:endParaRPr>
          </a:p>
          <a:p>
            <a:pPr marL="0" indent="0">
              <a:buClr>
                <a:schemeClr val="bg1">
                  <a:lumMod val="20000"/>
                  <a:lumOff val="8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i="1" dirty="0">
                <a:effectLst/>
              </a:rPr>
              <a:t>	</a:t>
            </a:r>
            <a:r>
              <a:rPr lang="ru-RU" sz="2400" i="1" dirty="0">
                <a:effectLst/>
              </a:rPr>
              <a:t>берегу - </a:t>
            </a:r>
            <a:r>
              <a:rPr lang="ru-RU" sz="2400" dirty="0">
                <a:effectLst/>
              </a:rPr>
              <a:t>сущ., </a:t>
            </a:r>
            <a:r>
              <a:rPr lang="ru-RU" sz="2400" dirty="0" err="1">
                <a:effectLst/>
              </a:rPr>
              <a:t>неод</a:t>
            </a:r>
            <a:r>
              <a:rPr lang="ru-RU" sz="2400" dirty="0">
                <a:effectLst/>
              </a:rPr>
              <a:t>., муж. р., ед. числа, дат.</a:t>
            </a:r>
            <a:endParaRPr lang="en-GB" sz="2400" dirty="0">
              <a:effectLst/>
            </a:endParaRP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sz="2400" dirty="0"/>
              <a:t>NB </a:t>
            </a:r>
            <a:r>
              <a:rPr lang="ru-RU" sz="2400" dirty="0"/>
              <a:t>Для систем, основанных на машинном обучении, часто этап анализа по словарю и </a:t>
            </a:r>
            <a:r>
              <a:rPr lang="ru-RU" sz="2400" dirty="0" err="1"/>
              <a:t>дизамбигуация</a:t>
            </a:r>
            <a:r>
              <a:rPr lang="ru-RU" sz="2400" dirty="0"/>
              <a:t> совмещены в одном модуле</a:t>
            </a:r>
          </a:p>
          <a:p>
            <a:pPr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16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4200" cy="1427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Морфологическая аннотация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2725" y="1700213"/>
            <a:ext cx="8931275" cy="5157787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/>
              </a:rPr>
              <a:t>Пример1. Аннотация в НКРЯ: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</a:rPr>
              <a:t>&lt;w&gt;&lt;</a:t>
            </a:r>
            <a:r>
              <a:rPr lang="ru-RU" sz="1800" dirty="0" err="1">
                <a:effectLst/>
              </a:rPr>
              <a:t>ana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lex</a:t>
            </a:r>
            <a:r>
              <a:rPr lang="ru-RU" sz="1800" dirty="0">
                <a:effectLst/>
              </a:rPr>
              <a:t>="можно</a:t>
            </a:r>
            <a:r>
              <a:rPr lang="en-US" sz="1800" dirty="0">
                <a:effectLst/>
              </a:rPr>
              <a:t>”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gr</a:t>
            </a:r>
            <a:r>
              <a:rPr lang="ru-RU" sz="1800" dirty="0">
                <a:effectLst/>
              </a:rPr>
              <a:t>="PRAEDIC"/&gt; </a:t>
            </a:r>
            <a:r>
              <a:rPr lang="ru-RU" sz="1800" dirty="0" err="1">
                <a:effectLst/>
              </a:rPr>
              <a:t>м`ожно</a:t>
            </a:r>
            <a:r>
              <a:rPr lang="ru-RU" sz="1800" dirty="0">
                <a:effectLst/>
              </a:rPr>
              <a:t>&lt;/w&gt;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</a:rPr>
              <a:t> &lt;w&gt;&lt;</a:t>
            </a:r>
            <a:r>
              <a:rPr lang="ru-RU" sz="1800" dirty="0" err="1">
                <a:effectLst/>
              </a:rPr>
              <a:t>ana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lex</a:t>
            </a:r>
            <a:r>
              <a:rPr lang="ru-RU" sz="1800" dirty="0">
                <a:effectLst/>
              </a:rPr>
              <a:t>="гулять" </a:t>
            </a:r>
            <a:r>
              <a:rPr lang="ru-RU" sz="1800" dirty="0" err="1">
                <a:effectLst/>
              </a:rPr>
              <a:t>gr</a:t>
            </a:r>
            <a:r>
              <a:rPr lang="ru-RU" sz="1800" dirty="0">
                <a:effectLst/>
              </a:rPr>
              <a:t>="V </a:t>
            </a:r>
            <a:r>
              <a:rPr lang="ru-RU" sz="1800" dirty="0" err="1">
                <a:effectLst/>
              </a:rPr>
              <a:t>ipf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intr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act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inf</a:t>
            </a:r>
            <a:r>
              <a:rPr lang="ru-RU" sz="1800" dirty="0">
                <a:effectLst/>
              </a:rPr>
              <a:t>  </a:t>
            </a:r>
            <a:r>
              <a:rPr lang="ru-RU" sz="1800" dirty="0" err="1">
                <a:effectLst/>
              </a:rPr>
              <a:t>act</a:t>
            </a:r>
            <a:r>
              <a:rPr lang="ru-RU" sz="1800" dirty="0">
                <a:effectLst/>
              </a:rPr>
              <a:t>"/&gt;</a:t>
            </a:r>
            <a:r>
              <a:rPr lang="ru-RU" sz="1800" dirty="0" err="1">
                <a:effectLst/>
              </a:rPr>
              <a:t>гул`ять</a:t>
            </a:r>
            <a:r>
              <a:rPr lang="ru-RU" sz="1800" dirty="0">
                <a:effectLst/>
              </a:rPr>
              <a:t>&lt;/w&gt;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</a:rPr>
              <a:t>&lt;w&gt;&lt;</a:t>
            </a:r>
            <a:r>
              <a:rPr lang="ru-RU" sz="1800" dirty="0" err="1">
                <a:effectLst/>
              </a:rPr>
              <a:t>ana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lex</a:t>
            </a:r>
            <a:r>
              <a:rPr lang="ru-RU" sz="1800" dirty="0">
                <a:effectLst/>
              </a:rPr>
              <a:t>="час" </a:t>
            </a:r>
            <a:r>
              <a:rPr lang="ru-RU" sz="1800" dirty="0" err="1">
                <a:effectLst/>
              </a:rPr>
              <a:t>gr</a:t>
            </a:r>
            <a:r>
              <a:rPr lang="ru-RU" sz="1800" dirty="0">
                <a:effectLst/>
              </a:rPr>
              <a:t>="S m </a:t>
            </a:r>
            <a:r>
              <a:rPr lang="ru-RU" sz="1800" dirty="0" err="1">
                <a:effectLst/>
              </a:rPr>
              <a:t>inan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pl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ins</a:t>
            </a:r>
            <a:r>
              <a:rPr lang="ru-RU" sz="1800" dirty="0">
                <a:effectLst/>
              </a:rPr>
              <a:t>"/&gt;</a:t>
            </a:r>
            <a:r>
              <a:rPr lang="ru-RU" sz="1800" dirty="0" err="1">
                <a:effectLst/>
              </a:rPr>
              <a:t>час`ами</a:t>
            </a:r>
            <a:r>
              <a:rPr lang="ru-RU" sz="1800" dirty="0">
                <a:effectLst/>
              </a:rPr>
              <a:t>&lt;/w&gt;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/>
              </a:rPr>
              <a:t>Пример 2. Позиционная аннотация </a:t>
            </a:r>
            <a:r>
              <a:rPr lang="en-US" sz="2200" dirty="0" err="1">
                <a:effectLst/>
              </a:rPr>
              <a:t>Multext</a:t>
            </a:r>
            <a:r>
              <a:rPr lang="en-US" sz="2200" dirty="0">
                <a:effectLst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effectLst/>
              </a:rPr>
              <a:t>ухмыляющегося</a:t>
            </a:r>
            <a:r>
              <a:rPr lang="en-US" sz="2000" dirty="0">
                <a:effectLst/>
              </a:rPr>
              <a:t>/</a:t>
            </a:r>
            <a:r>
              <a:rPr lang="en-US" sz="2000" dirty="0" err="1">
                <a:effectLst/>
              </a:rPr>
              <a:t>ухмыляться</a:t>
            </a:r>
            <a:r>
              <a:rPr lang="en-US" sz="2000" dirty="0">
                <a:effectLst/>
              </a:rPr>
              <a:t> - </a:t>
            </a:r>
            <a:r>
              <a:rPr lang="en-US" sz="2000" dirty="0" err="1">
                <a:effectLst/>
              </a:rPr>
              <a:t>Vm</a:t>
            </a:r>
            <a:r>
              <a:rPr lang="en-US" sz="2000" dirty="0">
                <a:effectLst/>
              </a:rPr>
              <a:t>-p-</a:t>
            </a:r>
            <a:r>
              <a:rPr lang="en-US" sz="2000" dirty="0" err="1">
                <a:effectLst/>
              </a:rPr>
              <a:t>snmfpg</a:t>
            </a:r>
            <a:endParaRPr lang="en-US" sz="2000" dirty="0">
              <a:effectLst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>
                <a:effectLst/>
              </a:rPr>
              <a:t>Расшифровка: </a:t>
            </a:r>
            <a:r>
              <a:rPr lang="en-US" sz="2000" dirty="0">
                <a:effectLst/>
              </a:rPr>
              <a:t>Verb Type=main Tense=present Number=singular Gender=neuter Voice=medial Definiteness=full-art Aspect=progressive Case=genitive</a:t>
            </a:r>
            <a:endParaRPr lang="ru-RU" sz="20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2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88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425575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br>
              <a:rPr lang="ru-RU" sz="3200" dirty="0"/>
            </a:br>
            <a:r>
              <a:rPr lang="ru-RU" sz="3200" dirty="0"/>
              <a:t>Морфологический </a:t>
            </a:r>
            <a:r>
              <a:rPr lang="ru-RU" sz="3200" dirty="0" smtClean="0"/>
              <a:t>анализ (</a:t>
            </a:r>
            <a:r>
              <a:rPr lang="ru-RU" sz="3200" dirty="0" err="1" smtClean="0"/>
              <a:t>парсинг</a:t>
            </a:r>
            <a:r>
              <a:rPr lang="ru-RU" sz="3200" dirty="0" smtClean="0"/>
              <a:t>)</a:t>
            </a:r>
            <a:endParaRPr lang="en-GB" sz="32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5900" y="1916832"/>
            <a:ext cx="8712200" cy="3489325"/>
          </a:xfrm>
        </p:spPr>
        <p:txBody>
          <a:bodyPr/>
          <a:lstStyle/>
          <a:p>
            <a:pPr>
              <a:defRPr/>
            </a:pPr>
            <a:r>
              <a:rPr lang="ru-RU" dirty="0">
                <a:effectLst/>
              </a:rPr>
              <a:t>разбиение словоформы на морфемы, </a:t>
            </a:r>
            <a:r>
              <a:rPr lang="ru-RU" dirty="0" err="1">
                <a:effectLst/>
              </a:rPr>
              <a:t>поморфемный</a:t>
            </a:r>
            <a:r>
              <a:rPr lang="ru-RU" dirty="0">
                <a:effectLst/>
              </a:rPr>
              <a:t> анализ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800" dirty="0">
              <a:effectLst/>
            </a:endParaRPr>
          </a:p>
        </p:txBody>
      </p:sp>
      <p:sp>
        <p:nvSpPr>
          <p:cNvPr id="25605" name="Прямоугольник 5"/>
          <p:cNvSpPr>
            <a:spLocks noChangeArrowheads="1"/>
          </p:cNvSpPr>
          <p:nvPr/>
        </p:nvSpPr>
        <p:spPr bwMode="auto">
          <a:xfrm>
            <a:off x="89694" y="4394504"/>
            <a:ext cx="89646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u="sng" dirty="0"/>
              <a:t>Турецкий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/>
              <a:t>uygarla</a:t>
            </a:r>
            <a:r>
              <a:rPr lang="en-US" altLang="en-US" dirty="0" err="1">
                <a:cs typeface="Times New Roman" panose="02020603050405020304" pitchFamily="18" charset="0"/>
              </a:rPr>
              <a:t>ş</a:t>
            </a:r>
            <a:r>
              <a:rPr lang="en-US" altLang="en-US" dirty="0" err="1"/>
              <a:t>t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ramad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klar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m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zdanm</a:t>
            </a:r>
            <a:r>
              <a:rPr lang="en-US" altLang="en-US" dirty="0" err="1">
                <a:cs typeface="Times New Roman" panose="02020603050405020304" pitchFamily="18" charset="0"/>
              </a:rPr>
              <a:t>ış</a:t>
            </a:r>
            <a:r>
              <a:rPr lang="en-US" altLang="en-US" dirty="0" err="1"/>
              <a:t>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zcas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na</a:t>
            </a:r>
            <a:r>
              <a:rPr lang="en-US" altLang="en-US" dirty="0"/>
              <a:t> (Turkish)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/>
              <a:t>uygar+la</a:t>
            </a:r>
            <a:r>
              <a:rPr lang="en-US" altLang="en-US" dirty="0" err="1">
                <a:cs typeface="Times New Roman" panose="02020603050405020304" pitchFamily="18" charset="0"/>
              </a:rPr>
              <a:t>ş</a:t>
            </a:r>
            <a:r>
              <a:rPr lang="en-US" altLang="en-US" dirty="0" err="1"/>
              <a:t>+t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r+ama+d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k+lar+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m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z+dan+m</a:t>
            </a:r>
            <a:r>
              <a:rPr lang="en-US" altLang="en-US" dirty="0" err="1">
                <a:cs typeface="Times New Roman" panose="02020603050405020304" pitchFamily="18" charset="0"/>
              </a:rPr>
              <a:t>ış</a:t>
            </a:r>
            <a:r>
              <a:rPr lang="en-US" altLang="en-US" dirty="0" err="1"/>
              <a:t>+s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z+cas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na</a:t>
            </a:r>
            <a:endParaRPr lang="en-US" altLang="en-US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/>
              <a:t>Behaving as if you are among those whom we could not cause to become civilized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455620"/>
            <a:ext cx="6696744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400" u="sng" dirty="0"/>
              <a:t>Мордовский:</a:t>
            </a:r>
          </a:p>
          <a:p>
            <a:r>
              <a:rPr lang="en-US" sz="2400" dirty="0" err="1"/>
              <a:t>Аф</a:t>
            </a:r>
            <a:endParaRPr lang="en-US" sz="2400" dirty="0"/>
          </a:p>
          <a:p>
            <a:r>
              <a:rPr lang="en-US" sz="2400" dirty="0" err="1"/>
              <a:t>ичкозе</a:t>
            </a:r>
            <a:r>
              <a:rPr lang="en-US" sz="2400" dirty="0"/>
              <a:t> т</a:t>
            </a:r>
          </a:p>
          <a:p>
            <a:r>
              <a:rPr lang="en-US" sz="2400" dirty="0" err="1"/>
              <a:t>эздонк</a:t>
            </a:r>
            <a:endParaRPr lang="en-US" sz="2400" dirty="0"/>
          </a:p>
          <a:p>
            <a:r>
              <a:rPr lang="en-US" sz="2400" dirty="0" err="1"/>
              <a:t>мариец</a:t>
            </a:r>
            <a:r>
              <a:rPr lang="en-US" sz="2400" dirty="0"/>
              <a:t> </a:t>
            </a:r>
            <a:r>
              <a:rPr lang="en-US" sz="2400" dirty="0" err="1"/>
              <a:t>не</a:t>
            </a:r>
            <a:endParaRPr lang="en-US" sz="2400" dirty="0"/>
          </a:p>
          <a:p>
            <a:r>
              <a:rPr lang="en-US" sz="2400" dirty="0"/>
              <a:t>( </a:t>
            </a:r>
            <a:r>
              <a:rPr lang="en-US" sz="2400" dirty="0" err="1"/>
              <a:t>сире</a:t>
            </a:r>
            <a:endParaRPr lang="en-US" sz="2400" dirty="0"/>
          </a:p>
          <a:p>
            <a:r>
              <a:rPr lang="en-US" sz="2400" dirty="0" err="1"/>
              <a:t>пинкнень</a:t>
            </a:r>
            <a:endParaRPr lang="en-US" sz="2400" dirty="0"/>
          </a:p>
          <a:p>
            <a:r>
              <a:rPr lang="en-US" sz="2400" dirty="0" err="1"/>
              <a:t>синь</a:t>
            </a:r>
            <a:endParaRPr lang="en-US" sz="2400" dirty="0"/>
          </a:p>
          <a:p>
            <a:r>
              <a:rPr lang="en-US" sz="2400" dirty="0" err="1"/>
              <a:t>лемне</a:t>
            </a:r>
            <a:r>
              <a:rPr lang="en-US" sz="2400" dirty="0"/>
              <a:t> </a:t>
            </a:r>
            <a:r>
              <a:rPr lang="en-US" sz="2400" dirty="0" err="1"/>
              <a:t>зь</a:t>
            </a:r>
            <a:endParaRPr lang="en-US" sz="2400" dirty="0"/>
          </a:p>
          <a:p>
            <a:r>
              <a:rPr lang="en-US" sz="2400" dirty="0" err="1"/>
              <a:t>черем</a:t>
            </a:r>
            <a:r>
              <a:rPr lang="en-US" sz="2400" dirty="0"/>
              <a:t> </a:t>
            </a:r>
            <a:r>
              <a:rPr lang="en-US" sz="2400" dirty="0" err="1"/>
              <a:t>ис</a:t>
            </a:r>
            <a:r>
              <a:rPr lang="en-US" sz="2400" dirty="0"/>
              <a:t> </a:t>
            </a:r>
            <a:r>
              <a:rPr lang="en-US" sz="2400" dirty="0" err="1"/>
              <a:t>окс</a:t>
            </a:r>
            <a:r>
              <a:rPr lang="en-US" sz="24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61465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425575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br>
              <a:rPr lang="ru-RU" sz="3200" dirty="0"/>
            </a:br>
            <a:r>
              <a:rPr lang="ru-RU" sz="3200" dirty="0"/>
              <a:t>Морфологический </a:t>
            </a:r>
            <a:r>
              <a:rPr lang="ru-RU" sz="3200" dirty="0" smtClean="0"/>
              <a:t>анализ (</a:t>
            </a:r>
            <a:r>
              <a:rPr lang="ru-RU" sz="3200" dirty="0" err="1" smtClean="0"/>
              <a:t>парсинг</a:t>
            </a:r>
            <a:r>
              <a:rPr lang="ru-RU" sz="3200" dirty="0" smtClean="0"/>
              <a:t>)</a:t>
            </a:r>
            <a:endParaRPr lang="en-GB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0" y="1700213"/>
            <a:ext cx="8229600" cy="4525963"/>
          </a:xfrm>
        </p:spPr>
        <p:txBody>
          <a:bodyPr/>
          <a:lstStyle/>
          <a:p>
            <a:r>
              <a:rPr lang="ru-RU" dirty="0" err="1" smtClean="0"/>
              <a:t>агглютинавтиные</a:t>
            </a:r>
            <a:r>
              <a:rPr lang="ru-RU" dirty="0" smtClean="0"/>
              <a:t> языки, полисинтетические языки – актуален морфологический </a:t>
            </a:r>
            <a:r>
              <a:rPr lang="ru-RU" dirty="0" err="1" smtClean="0"/>
              <a:t>парсинг</a:t>
            </a:r>
            <a:r>
              <a:rPr lang="ru-RU" dirty="0" smtClean="0"/>
              <a:t> – модель словоформы – порядок морфем и морфонологические чередования</a:t>
            </a:r>
          </a:p>
          <a:p>
            <a:r>
              <a:rPr lang="ru-RU" dirty="0" smtClean="0"/>
              <a:t>также построение морфонологической модели актуален для </a:t>
            </a:r>
            <a:r>
              <a:rPr lang="ru-RU" dirty="0" err="1" smtClean="0"/>
              <a:t>малоресурсных</a:t>
            </a:r>
            <a:r>
              <a:rPr lang="ru-RU" dirty="0" smtClean="0"/>
              <a:t> языков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5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425575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br>
              <a:rPr lang="ru-RU" sz="3200" dirty="0"/>
            </a:br>
            <a:r>
              <a:rPr lang="ru-RU" sz="3200" dirty="0"/>
              <a:t>Предсказание незнакомых слов</a:t>
            </a:r>
            <a:endParaRPr lang="en-GB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844824"/>
            <a:ext cx="5619750" cy="1028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9" y="2907308"/>
            <a:ext cx="7839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Соревнование</a:t>
            </a:r>
            <a:r>
              <a:rPr lang="en-US" dirty="0"/>
              <a:t>: </a:t>
            </a:r>
            <a:r>
              <a:rPr lang="ru-RU" dirty="0"/>
              <a:t>морфологический анализ </a:t>
            </a:r>
            <a:r>
              <a:rPr lang="ru-RU" dirty="0" err="1"/>
              <a:t>малоресурсных</a:t>
            </a:r>
            <a:r>
              <a:rPr lang="ru-RU" dirty="0"/>
              <a:t> языков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568" y="1997838"/>
            <a:ext cx="617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	nu</a:t>
            </a:r>
          </a:p>
          <a:p>
            <a:r>
              <a:rPr lang="en-US" dirty="0" err="1"/>
              <a:t>iduka</a:t>
            </a:r>
            <a:r>
              <a:rPr lang="en-US" dirty="0"/>
              <a:t>	</a:t>
            </a:r>
            <a:r>
              <a:rPr lang="en-US" dirty="0" err="1"/>
              <a:t>idu</a:t>
            </a:r>
            <a:r>
              <a:rPr lang="en-US" dirty="0"/>
              <a:t> </a:t>
            </a:r>
            <a:r>
              <a:rPr lang="en-US" dirty="0" err="1"/>
              <a:t>ka</a:t>
            </a:r>
            <a:endParaRPr lang="en-US" dirty="0"/>
          </a:p>
          <a:p>
            <a:r>
              <a:rPr lang="en-US" dirty="0" err="1"/>
              <a:t>baldit͡ʃaːw</a:t>
            </a:r>
            <a:r>
              <a:rPr lang="en-US" dirty="0"/>
              <a:t>	</a:t>
            </a:r>
            <a:r>
              <a:rPr lang="en-US" dirty="0" err="1"/>
              <a:t>baldi</a:t>
            </a:r>
            <a:r>
              <a:rPr lang="en-US" dirty="0"/>
              <a:t> </a:t>
            </a:r>
            <a:r>
              <a:rPr lang="en-US" dirty="0" err="1"/>
              <a:t>t͡ʃa</a:t>
            </a:r>
            <a:r>
              <a:rPr lang="en-US" dirty="0"/>
              <a:t>ː_PST w_1SG</a:t>
            </a:r>
          </a:p>
          <a:p>
            <a:r>
              <a:rPr lang="en-US" dirty="0"/>
              <a:t>bi	bi</a:t>
            </a:r>
          </a:p>
          <a:p>
            <a:r>
              <a:rPr lang="en-US" dirty="0" err="1"/>
              <a:t>mohadu</a:t>
            </a:r>
            <a:r>
              <a:rPr lang="en-US" dirty="0"/>
              <a:t>ː	</a:t>
            </a:r>
            <a:r>
              <a:rPr lang="en-US" dirty="0" err="1"/>
              <a:t>moha</a:t>
            </a:r>
            <a:r>
              <a:rPr lang="en-US" dirty="0"/>
              <a:t> </a:t>
            </a:r>
            <a:r>
              <a:rPr lang="en-US" dirty="0" err="1"/>
              <a:t>duː_DATLOC</a:t>
            </a:r>
            <a:endParaRPr lang="en-US" dirty="0"/>
          </a:p>
          <a:p>
            <a:r>
              <a:rPr lang="en-US" dirty="0"/>
              <a:t>aha	aha</a:t>
            </a:r>
          </a:p>
          <a:p>
            <a:endParaRPr lang="en-US" dirty="0"/>
          </a:p>
          <a:p>
            <a:r>
              <a:rPr lang="en-US" dirty="0" err="1"/>
              <a:t>ďuwun</a:t>
            </a:r>
            <a:r>
              <a:rPr lang="en-US" dirty="0"/>
              <a:t>	</a:t>
            </a:r>
            <a:r>
              <a:rPr lang="en-US" dirty="0" err="1"/>
              <a:t>ďu</a:t>
            </a:r>
            <a:r>
              <a:rPr lang="en-US" dirty="0"/>
              <a:t> wun_PS1PL(EXCL)</a:t>
            </a:r>
          </a:p>
          <a:p>
            <a:r>
              <a:rPr lang="en-US" dirty="0" err="1"/>
              <a:t>həgdiŋə</a:t>
            </a:r>
            <a:r>
              <a:rPr lang="en-US" dirty="0"/>
              <a:t>	</a:t>
            </a:r>
            <a:r>
              <a:rPr lang="en-US" dirty="0" err="1"/>
              <a:t>həgdiŋə</a:t>
            </a:r>
            <a:endParaRPr lang="en-US" dirty="0"/>
          </a:p>
          <a:p>
            <a:r>
              <a:rPr lang="en-US" dirty="0" err="1"/>
              <a:t>bit͡ʃoːn</a:t>
            </a:r>
            <a:r>
              <a:rPr lang="en-US" dirty="0"/>
              <a:t>	bi </a:t>
            </a:r>
            <a:r>
              <a:rPr lang="en-US" dirty="0" err="1"/>
              <a:t>t͡ʃo</a:t>
            </a:r>
            <a:r>
              <a:rPr lang="en-US" dirty="0"/>
              <a:t>ː_PST </a:t>
            </a:r>
            <a:r>
              <a:rPr lang="en-US" dirty="0" smtClean="0"/>
              <a:t>n_3SG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www.dialog-21.ru/media/4628/sorokin%D0%B0%D0%B0-163.pdf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https://sigmorphon.github.io/sharedtasks/2019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30213" y="274638"/>
            <a:ext cx="8605837" cy="1143000"/>
          </a:xfrm>
        </p:spPr>
        <p:txBody>
          <a:bodyPr/>
          <a:lstStyle/>
          <a:p>
            <a:pPr>
              <a:defRPr/>
            </a:pPr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морфологического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: </a:t>
            </a:r>
            <a:r>
              <a:rPr dirty="0" err="1"/>
              <a:t>подробности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18331" y="1988840"/>
            <a:ext cx="8229600" cy="4525963"/>
          </a:xfrm>
        </p:spPr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 err="1"/>
              <a:t>Словарь</a:t>
            </a:r>
            <a:r>
              <a:rPr dirty="0"/>
              <a:t>:</a:t>
            </a:r>
          </a:p>
          <a:p>
            <a:pPr lvl="1">
              <a:defRPr/>
            </a:pPr>
            <a:r>
              <a:rPr dirty="0"/>
              <a:t>min’ 2 – </a:t>
            </a:r>
            <a:r>
              <a:rPr dirty="0" err="1"/>
              <a:t>мы</a:t>
            </a:r>
            <a:r>
              <a:rPr dirty="0"/>
              <a:t> – </a:t>
            </a:r>
            <a:r>
              <a:rPr dirty="0" err="1"/>
              <a:t>местоимение</a:t>
            </a:r>
            <a:r>
              <a:rPr dirty="0"/>
              <a:t>, 1л., </a:t>
            </a:r>
            <a:r>
              <a:rPr dirty="0" err="1"/>
              <a:t>мн.ч</a:t>
            </a:r>
            <a:endParaRPr dirty="0"/>
          </a:p>
          <a:p>
            <a:pPr lvl="1">
              <a:defRPr/>
            </a:pPr>
            <a:r>
              <a:rPr dirty="0"/>
              <a:t>jota-</a:t>
            </a:r>
            <a:r>
              <a:rPr dirty="0" err="1"/>
              <a:t>ms</a:t>
            </a:r>
            <a:r>
              <a:rPr dirty="0"/>
              <a:t> – </a:t>
            </a:r>
            <a:r>
              <a:rPr dirty="0" err="1"/>
              <a:t>идти</a:t>
            </a:r>
            <a:r>
              <a:rPr dirty="0"/>
              <a:t>, </a:t>
            </a:r>
            <a:r>
              <a:rPr dirty="0" err="1"/>
              <a:t>глагол</a:t>
            </a:r>
            <a:endParaRPr dirty="0"/>
          </a:p>
          <a:p>
            <a:pPr lvl="1">
              <a:defRPr/>
            </a:pPr>
            <a:r>
              <a:rPr dirty="0"/>
              <a:t>-t'1  </a:t>
            </a:r>
            <a:r>
              <a:rPr dirty="0" err="1"/>
              <a:t>сущ</a:t>
            </a:r>
            <a:r>
              <a:rPr dirty="0"/>
              <a:t>  DEF.SG.GEN </a:t>
            </a:r>
          </a:p>
          <a:p>
            <a:pPr lvl="1">
              <a:defRPr/>
            </a:pPr>
            <a:r>
              <a:rPr dirty="0"/>
              <a:t>-t'2  </a:t>
            </a:r>
            <a:r>
              <a:rPr dirty="0" err="1"/>
              <a:t>гл</a:t>
            </a:r>
            <a:r>
              <a:rPr dirty="0"/>
              <a:t>  PST.2SG  (</a:t>
            </a:r>
            <a:r>
              <a:rPr dirty="0" err="1"/>
              <a:t>sa</a:t>
            </a:r>
            <a:r>
              <a:rPr dirty="0"/>
              <a:t>‑t‘ - прийти‑</a:t>
            </a:r>
            <a:r>
              <a:rPr cap="small" dirty="0"/>
              <a:t>pst.2sg)</a:t>
            </a:r>
            <a:endParaRPr dirty="0"/>
          </a:p>
          <a:p>
            <a:pPr>
              <a:defRPr/>
            </a:pPr>
            <a:endParaRPr dirty="0"/>
          </a:p>
        </p:txBody>
      </p:sp>
      <p:pic>
        <p:nvPicPr>
          <p:cNvPr id="12292" name="Объект 5"/>
          <p:cNvPicPr/>
          <p:nvPr/>
        </p:nvPicPr>
        <p:blipFill>
          <a:blip r:embed="rId3"/>
          <a:stretch/>
        </p:blipFill>
        <p:spPr bwMode="auto">
          <a:xfrm>
            <a:off x="593725" y="1600200"/>
            <a:ext cx="795655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3" name="TextBox 4"/>
          <p:cNvSpPr/>
          <p:nvPr/>
        </p:nvSpPr>
        <p:spPr bwMode="auto">
          <a:xfrm>
            <a:off x="971550" y="1700212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974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30213" y="274638"/>
            <a:ext cx="8605837" cy="1143000"/>
          </a:xfrm>
        </p:spPr>
        <p:txBody>
          <a:bodyPr/>
          <a:lstStyle/>
          <a:p>
            <a:pPr>
              <a:defRPr/>
            </a:pPr>
            <a:r>
              <a:t>Задачи морфологического анализа: подробности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77792" y="1789112"/>
            <a:ext cx="9145587" cy="4592216"/>
          </a:xfrm>
        </p:spPr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построения</a:t>
            </a:r>
            <a:r>
              <a:rPr dirty="0"/>
              <a:t> </a:t>
            </a:r>
            <a:r>
              <a:rPr dirty="0" err="1"/>
              <a:t>словоформы</a:t>
            </a:r>
            <a:endParaRPr dirty="0"/>
          </a:p>
          <a:p>
            <a:pPr marL="0" indent="0">
              <a:buFont typeface="Wingdings"/>
              <a:buNone/>
              <a:defRPr/>
            </a:pPr>
            <a:r>
              <a:rPr sz="2800" dirty="0" err="1"/>
              <a:t>Глагол</a:t>
            </a:r>
            <a:r>
              <a:rPr sz="2800" dirty="0"/>
              <a:t>: </a:t>
            </a:r>
            <a:r>
              <a:rPr sz="2800" dirty="0" err="1"/>
              <a:t>основа</a:t>
            </a:r>
            <a:r>
              <a:rPr sz="2800" dirty="0"/>
              <a:t>+(</a:t>
            </a:r>
            <a:r>
              <a:rPr sz="2800" dirty="0" err="1"/>
              <a:t>акт.дерив</a:t>
            </a:r>
            <a:r>
              <a:rPr sz="2800" dirty="0"/>
              <a:t>)+(</a:t>
            </a:r>
            <a:r>
              <a:rPr sz="2800" dirty="0" err="1"/>
              <a:t>вид</a:t>
            </a:r>
            <a:r>
              <a:rPr sz="2800" dirty="0"/>
              <a:t>)+</a:t>
            </a:r>
            <a:r>
              <a:rPr sz="2800" dirty="0" err="1"/>
              <a:t>причастие</a:t>
            </a:r>
            <a:endParaRPr dirty="0"/>
          </a:p>
          <a:p>
            <a:pPr marL="0" indent="0">
              <a:buFont typeface="Wingdings"/>
              <a:buNone/>
              <a:defRPr/>
            </a:pPr>
            <a:r>
              <a:rPr sz="2800" dirty="0" err="1"/>
              <a:t>Глагол</a:t>
            </a:r>
            <a:r>
              <a:rPr sz="2800" dirty="0"/>
              <a:t>: </a:t>
            </a:r>
            <a:r>
              <a:rPr sz="2800" dirty="0" err="1"/>
              <a:t>основа</a:t>
            </a:r>
            <a:r>
              <a:rPr sz="2800" dirty="0"/>
              <a:t>+(</a:t>
            </a:r>
            <a:r>
              <a:rPr sz="2800" dirty="0" err="1"/>
              <a:t>акт.дерив</a:t>
            </a:r>
            <a:r>
              <a:rPr sz="2800" dirty="0"/>
              <a:t>)+(</a:t>
            </a:r>
            <a:r>
              <a:rPr sz="2800" dirty="0" err="1"/>
              <a:t>вид</a:t>
            </a:r>
            <a:r>
              <a:rPr sz="2800" dirty="0"/>
              <a:t>)+</a:t>
            </a:r>
            <a:r>
              <a:rPr sz="2800" dirty="0" err="1"/>
              <a:t>время.лицо.число</a:t>
            </a:r>
            <a:endParaRPr sz="2800" dirty="0"/>
          </a:p>
          <a:p>
            <a:pPr marL="0" indent="0">
              <a:buFont typeface="Wingdings"/>
              <a:buNone/>
              <a:defRPr/>
            </a:pPr>
            <a:r>
              <a:rPr sz="2800" dirty="0" err="1"/>
              <a:t>существительное</a:t>
            </a:r>
            <a:r>
              <a:rPr sz="2800" dirty="0"/>
              <a:t>: </a:t>
            </a:r>
            <a:r>
              <a:rPr sz="2800" dirty="0" err="1"/>
              <a:t>основа+опред.падеж</a:t>
            </a:r>
            <a:endParaRPr sz="2800" dirty="0"/>
          </a:p>
          <a:p>
            <a:pPr marL="0" indent="0">
              <a:buFont typeface="Wingdings"/>
              <a:buNone/>
              <a:defRPr/>
            </a:pPr>
            <a:endParaRPr sz="2800" dirty="0"/>
          </a:p>
        </p:txBody>
      </p:sp>
      <p:pic>
        <p:nvPicPr>
          <p:cNvPr id="13316" name="Объект 5"/>
          <p:cNvPicPr/>
          <p:nvPr/>
        </p:nvPicPr>
        <p:blipFill>
          <a:blip r:embed="rId3"/>
          <a:stretch/>
        </p:blipFill>
        <p:spPr bwMode="auto">
          <a:xfrm>
            <a:off x="194839" y="1396507"/>
            <a:ext cx="795655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17" name="TextBox 4"/>
          <p:cNvSpPr/>
          <p:nvPr/>
        </p:nvSpPr>
        <p:spPr bwMode="auto">
          <a:xfrm>
            <a:off x="971550" y="1700212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168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/>
              <a:t>Автоматический морфологический анализ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91264" cy="4997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Введение. Примеры</a:t>
            </a:r>
            <a:r>
              <a:rPr lang="en-US" dirty="0"/>
              <a:t> </a:t>
            </a:r>
            <a:r>
              <a:rPr lang="ru-RU" dirty="0"/>
              <a:t>задач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Лингвистические данные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Задачи и типы обработки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Основные методы и формальные модели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FSA – </a:t>
            </a:r>
            <a:r>
              <a:rPr lang="ru-RU" dirty="0"/>
              <a:t>конечные автоматы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FST</a:t>
            </a:r>
            <a:r>
              <a:rPr lang="ru-RU" dirty="0"/>
              <a:t> – конечные преобразователи</a:t>
            </a:r>
          </a:p>
          <a:p>
            <a:pPr marL="0" indent="0" eaLnBrk="1" hangingPunct="1">
              <a:buClr>
                <a:schemeClr val="bg1">
                  <a:lumMod val="20000"/>
                  <a:lumOff val="80000"/>
                </a:schemeClr>
              </a:buClr>
              <a:buNone/>
              <a:defRPr/>
            </a:pPr>
            <a:endParaRPr lang="ru-RU" dirty="0">
              <a:solidFill>
                <a:srgbClr val="3366FF"/>
              </a:solidFill>
            </a:endParaRP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dirty="0">
              <a:solidFill>
                <a:srgbClr val="3366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95288" y="115888"/>
            <a:ext cx="8507412" cy="1143000"/>
          </a:xfrm>
        </p:spPr>
        <p:txBody>
          <a:bodyPr/>
          <a:lstStyle/>
          <a:p>
            <a:pPr>
              <a:defRPr/>
            </a:pPr>
            <a:r>
              <a:t>Задачи морфологического анализа: подробности</a:t>
            </a:r>
          </a:p>
        </p:txBody>
      </p:sp>
      <p:pic>
        <p:nvPicPr>
          <p:cNvPr id="14339" name="Объект 5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268538" y="1412875"/>
            <a:ext cx="4824412" cy="1368425"/>
          </a:xfrm>
          <a:prstGeom prst="rect">
            <a:avLst/>
          </a:prstGeom>
        </p:spPr>
      </p:pic>
      <p:sp>
        <p:nvSpPr>
          <p:cNvPr id="7" name="TextBox 6"/>
          <p:cNvSpPr/>
          <p:nvPr/>
        </p:nvSpPr>
        <p:spPr bwMode="auto">
          <a:xfrm>
            <a:off x="323850" y="3068638"/>
            <a:ext cx="8712200" cy="347821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sz="2000" dirty="0" err="1"/>
              <a:t>Словоформа</a:t>
            </a:r>
            <a:r>
              <a:rPr sz="2000" dirty="0"/>
              <a:t> </a:t>
            </a:r>
            <a:r>
              <a:rPr sz="2000" dirty="0" err="1"/>
              <a:t>имеет</a:t>
            </a:r>
            <a:r>
              <a:rPr sz="2000" dirty="0"/>
              <a:t> </a:t>
            </a:r>
            <a:r>
              <a:rPr sz="2000" dirty="0" err="1"/>
              <a:t>внутреннюю</a:t>
            </a:r>
            <a:r>
              <a:rPr sz="2000" dirty="0"/>
              <a:t> </a:t>
            </a:r>
            <a:r>
              <a:rPr sz="2000" dirty="0" err="1"/>
              <a:t>структуру</a:t>
            </a:r>
            <a:r>
              <a:rPr sz="2000" dirty="0"/>
              <a:t> - </a:t>
            </a:r>
            <a:r>
              <a:rPr sz="2000" dirty="0" err="1"/>
              <a:t>делится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морфемы</a:t>
            </a:r>
            <a:endParaRPr dirty="0"/>
          </a:p>
          <a:p>
            <a:pPr>
              <a:defRPr/>
            </a:pPr>
            <a:r>
              <a:rPr sz="2000" dirty="0" err="1"/>
              <a:t>Морфемы</a:t>
            </a:r>
            <a:r>
              <a:rPr sz="2000" dirty="0"/>
              <a:t> – </a:t>
            </a:r>
            <a:r>
              <a:rPr sz="2000" dirty="0" err="1"/>
              <a:t>минимальные</a:t>
            </a:r>
            <a:r>
              <a:rPr sz="2000" dirty="0"/>
              <a:t> </a:t>
            </a:r>
            <a:r>
              <a:rPr sz="2000" dirty="0" err="1"/>
              <a:t>двухсторонние</a:t>
            </a:r>
            <a:r>
              <a:rPr sz="2000" dirty="0"/>
              <a:t> </a:t>
            </a:r>
            <a:r>
              <a:rPr sz="2000" dirty="0" err="1"/>
              <a:t>единицы</a:t>
            </a:r>
            <a:r>
              <a:rPr sz="2000" dirty="0"/>
              <a:t>: </a:t>
            </a:r>
            <a:r>
              <a:rPr sz="2000" dirty="0" err="1"/>
              <a:t>имеют</a:t>
            </a:r>
            <a:r>
              <a:rPr sz="2000" dirty="0"/>
              <a:t> </a:t>
            </a:r>
            <a:r>
              <a:rPr sz="2000" dirty="0" err="1"/>
              <a:t>форму</a:t>
            </a:r>
            <a:r>
              <a:rPr sz="2000" dirty="0"/>
              <a:t> и </a:t>
            </a:r>
            <a:r>
              <a:rPr sz="2000" dirty="0" err="1"/>
              <a:t>значение</a:t>
            </a:r>
            <a:r>
              <a:rPr sz="2000" dirty="0"/>
              <a:t> </a:t>
            </a:r>
            <a:endParaRPr dirty="0"/>
          </a:p>
          <a:p>
            <a:pPr>
              <a:defRPr/>
            </a:pPr>
            <a:r>
              <a:rPr sz="2000" dirty="0" err="1"/>
              <a:t>Нужно</a:t>
            </a:r>
            <a:r>
              <a:rPr sz="2000" dirty="0"/>
              <a:t> </a:t>
            </a:r>
            <a:r>
              <a:rPr sz="2000" dirty="0" err="1"/>
              <a:t>уметь</a:t>
            </a:r>
            <a:r>
              <a:rPr sz="2000" dirty="0"/>
              <a:t> 	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sz="2000" dirty="0"/>
              <a:t>(а) </a:t>
            </a:r>
            <a:r>
              <a:rPr sz="2000" dirty="0" err="1"/>
              <a:t>находить</a:t>
            </a:r>
            <a:r>
              <a:rPr sz="2000" dirty="0"/>
              <a:t> </a:t>
            </a:r>
            <a:r>
              <a:rPr sz="2000" dirty="0" err="1"/>
              <a:t>морфемы</a:t>
            </a:r>
            <a:r>
              <a:rPr sz="2000" dirty="0"/>
              <a:t> в </a:t>
            </a:r>
            <a:r>
              <a:rPr sz="2000" dirty="0" err="1"/>
              <a:t>словоформе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sz="2000" dirty="0"/>
              <a:t>(б) </a:t>
            </a:r>
            <a:r>
              <a:rPr sz="2000" dirty="0" err="1"/>
              <a:t>Нужно</a:t>
            </a:r>
            <a:r>
              <a:rPr sz="2000" dirty="0"/>
              <a:t> </a:t>
            </a:r>
            <a:r>
              <a:rPr sz="2000" dirty="0" err="1"/>
              <a:t>уметь</a:t>
            </a:r>
            <a:r>
              <a:rPr sz="2000" dirty="0"/>
              <a:t> </a:t>
            </a:r>
            <a:r>
              <a:rPr sz="2000" dirty="0" err="1"/>
              <a:t>приписывать</a:t>
            </a:r>
            <a:r>
              <a:rPr sz="2000" dirty="0"/>
              <a:t> </a:t>
            </a:r>
            <a:r>
              <a:rPr sz="2000" dirty="0" err="1"/>
              <a:t>слову</a:t>
            </a:r>
            <a:r>
              <a:rPr sz="2000" dirty="0"/>
              <a:t> </a:t>
            </a:r>
            <a:r>
              <a:rPr sz="2000" dirty="0" err="1"/>
              <a:t>его</a:t>
            </a:r>
            <a:r>
              <a:rPr sz="2000" dirty="0"/>
              <a:t> </a:t>
            </a:r>
            <a:r>
              <a:rPr sz="2000" dirty="0" err="1"/>
              <a:t>интерпретацию</a:t>
            </a:r>
            <a:r>
              <a:rPr sz="2000" dirty="0"/>
              <a:t> (</a:t>
            </a:r>
            <a:r>
              <a:rPr sz="2000" i="1" dirty="0" err="1"/>
              <a:t>jotaftf</a:t>
            </a:r>
            <a:r>
              <a:rPr sz="2000" i="1" dirty="0"/>
              <a:t> – </a:t>
            </a:r>
            <a:r>
              <a:rPr sz="2000" dirty="0" err="1"/>
              <a:t>причастие</a:t>
            </a:r>
            <a:r>
              <a:rPr sz="2000" dirty="0"/>
              <a:t> </a:t>
            </a:r>
            <a:r>
              <a:rPr sz="2000" dirty="0" err="1"/>
              <a:t>настоящего</a:t>
            </a:r>
            <a:r>
              <a:rPr sz="2000" dirty="0"/>
              <a:t> </a:t>
            </a:r>
            <a:r>
              <a:rPr sz="2000" dirty="0" err="1"/>
              <a:t>времени</a:t>
            </a:r>
            <a:r>
              <a:rPr sz="2000" dirty="0"/>
              <a:t>)</a:t>
            </a:r>
          </a:p>
          <a:p>
            <a:pPr>
              <a:defRPr/>
            </a:pPr>
            <a:r>
              <a:rPr sz="2000" dirty="0" err="1"/>
              <a:t>Зачем</a:t>
            </a:r>
            <a:r>
              <a:rPr sz="2000" dirty="0"/>
              <a:t>?</a:t>
            </a:r>
          </a:p>
          <a:p>
            <a:pPr marL="342900" indent="-342900">
              <a:buFont typeface="Arial"/>
              <a:buChar char="•"/>
              <a:defRPr/>
            </a:pPr>
            <a:r>
              <a:rPr sz="2000" dirty="0" err="1"/>
              <a:t>распознавать</a:t>
            </a:r>
            <a:r>
              <a:rPr sz="2000" dirty="0"/>
              <a:t> </a:t>
            </a:r>
            <a:r>
              <a:rPr sz="2000" dirty="0" err="1"/>
              <a:t>одно</a:t>
            </a:r>
            <a:r>
              <a:rPr sz="2000" dirty="0"/>
              <a:t> и </a:t>
            </a:r>
            <a:r>
              <a:rPr sz="2000" dirty="0" err="1"/>
              <a:t>то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слово</a:t>
            </a:r>
            <a:r>
              <a:rPr sz="2000" dirty="0"/>
              <a:t> в </a:t>
            </a:r>
            <a:r>
              <a:rPr sz="2000" dirty="0" err="1"/>
              <a:t>разных</a:t>
            </a:r>
            <a:r>
              <a:rPr sz="2000" dirty="0"/>
              <a:t> </a:t>
            </a:r>
            <a:r>
              <a:rPr sz="2000" dirty="0" err="1"/>
              <a:t>формах</a:t>
            </a:r>
            <a:r>
              <a:rPr sz="2000" dirty="0"/>
              <a:t> / </a:t>
            </a:r>
            <a:r>
              <a:rPr sz="2000" dirty="0" err="1"/>
              <a:t>порождать</a:t>
            </a:r>
            <a:r>
              <a:rPr sz="2000" dirty="0"/>
              <a:t> </a:t>
            </a:r>
            <a:r>
              <a:rPr sz="2000" dirty="0" err="1"/>
              <a:t>разные</a:t>
            </a:r>
            <a:r>
              <a:rPr sz="2000" dirty="0"/>
              <a:t> </a:t>
            </a:r>
            <a:r>
              <a:rPr sz="2000" dirty="0" err="1"/>
              <a:t>формы</a:t>
            </a:r>
            <a:r>
              <a:rPr sz="2000" dirty="0"/>
              <a:t> </a:t>
            </a:r>
            <a:r>
              <a:rPr sz="2000" dirty="0" err="1"/>
              <a:t>одного</a:t>
            </a:r>
            <a:r>
              <a:rPr sz="2000" dirty="0"/>
              <a:t> </a:t>
            </a:r>
            <a:r>
              <a:rPr sz="2000" dirty="0" err="1"/>
              <a:t>слова</a:t>
            </a:r>
            <a:r>
              <a:rPr sz="2000" dirty="0"/>
              <a:t> (</a:t>
            </a:r>
            <a:r>
              <a:rPr sz="2000" i="1" dirty="0"/>
              <a:t>jota-</a:t>
            </a:r>
            <a:r>
              <a:rPr sz="2000" i="1" dirty="0" err="1"/>
              <a:t>ft</a:t>
            </a:r>
            <a:r>
              <a:rPr sz="2000" i="1" dirty="0"/>
              <a:t>-f – jota-</a:t>
            </a:r>
            <a:r>
              <a:rPr sz="2000" i="1" dirty="0" err="1"/>
              <a:t>ms</a:t>
            </a:r>
            <a:r>
              <a:rPr sz="2000" dirty="0"/>
              <a:t>) – </a:t>
            </a:r>
            <a:r>
              <a:rPr sz="2000" dirty="0" err="1"/>
              <a:t>находить</a:t>
            </a:r>
            <a:r>
              <a:rPr sz="2000" dirty="0"/>
              <a:t> </a:t>
            </a:r>
            <a:r>
              <a:rPr sz="2000" dirty="0" err="1"/>
              <a:t>слово</a:t>
            </a:r>
            <a:r>
              <a:rPr sz="2000" dirty="0"/>
              <a:t> в </a:t>
            </a:r>
            <a:r>
              <a:rPr sz="2000" dirty="0" err="1"/>
              <a:t>словаре</a:t>
            </a:r>
            <a:endParaRPr dirty="0"/>
          </a:p>
          <a:p>
            <a:pPr marL="342900" indent="-342900">
              <a:buFont typeface="Arial"/>
              <a:buChar char="•"/>
              <a:defRPr/>
            </a:pPr>
            <a:r>
              <a:rPr sz="2000" dirty="0" err="1"/>
              <a:t>интерпретировать</a:t>
            </a:r>
            <a:r>
              <a:rPr sz="2000" dirty="0"/>
              <a:t> </a:t>
            </a:r>
            <a:r>
              <a:rPr sz="2000" dirty="0" err="1"/>
              <a:t>слово</a:t>
            </a:r>
            <a:r>
              <a:rPr sz="2000" dirty="0"/>
              <a:t> – </a:t>
            </a:r>
            <a:r>
              <a:rPr sz="2000" dirty="0" err="1"/>
              <a:t>извлекать</a:t>
            </a:r>
            <a:r>
              <a:rPr sz="2000" dirty="0"/>
              <a:t> </a:t>
            </a:r>
            <a:r>
              <a:rPr sz="2000" dirty="0" err="1"/>
              <a:t>значение</a:t>
            </a:r>
            <a:r>
              <a:rPr sz="2000" dirty="0"/>
              <a:t> /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заданному</a:t>
            </a:r>
            <a:r>
              <a:rPr sz="2000" dirty="0"/>
              <a:t> </a:t>
            </a:r>
            <a:r>
              <a:rPr sz="2000" dirty="0" err="1"/>
              <a:t>набору</a:t>
            </a:r>
            <a:r>
              <a:rPr sz="2000" dirty="0"/>
              <a:t> </a:t>
            </a:r>
            <a:r>
              <a:rPr sz="2000" dirty="0" err="1"/>
              <a:t>значений</a:t>
            </a:r>
            <a:r>
              <a:rPr sz="2000" dirty="0"/>
              <a:t> </a:t>
            </a:r>
            <a:r>
              <a:rPr sz="2000" dirty="0" err="1"/>
              <a:t>получать</a:t>
            </a:r>
            <a:r>
              <a:rPr sz="2000" dirty="0"/>
              <a:t> </a:t>
            </a:r>
            <a:r>
              <a:rPr sz="2000" dirty="0" err="1"/>
              <a:t>слово</a:t>
            </a:r>
            <a:r>
              <a:rPr sz="2000" dirty="0"/>
              <a:t> </a:t>
            </a:r>
            <a:r>
              <a:rPr sz="2000" i="1" dirty="0"/>
              <a:t>(</a:t>
            </a:r>
            <a:r>
              <a:rPr sz="2000" i="1" dirty="0" err="1"/>
              <a:t>проведено</a:t>
            </a:r>
            <a:r>
              <a:rPr sz="2000" i="1" dirty="0"/>
              <a:t> – </a:t>
            </a:r>
            <a:r>
              <a:rPr sz="2000" i="1" dirty="0" err="1"/>
              <a:t>пройти+caus+participle</a:t>
            </a:r>
            <a:r>
              <a:rPr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3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/>
          <p:cNvSpPr/>
          <p:nvPr/>
        </p:nvSpPr>
        <p:spPr bwMode="auto">
          <a:xfrm>
            <a:off x="251520" y="981075"/>
            <a:ext cx="8525768" cy="5600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sz="2800" dirty="0" err="1"/>
              <a:t>Контекст</a:t>
            </a:r>
            <a:r>
              <a:rPr sz="2800" dirty="0"/>
              <a:t>:</a:t>
            </a:r>
            <a:endParaRPr dirty="0"/>
          </a:p>
          <a:p>
            <a:pPr lvl="4">
              <a:defRPr/>
            </a:pPr>
            <a:r>
              <a:rPr sz="2200" i="1" dirty="0"/>
              <a:t>The	 flights	 can 	fly</a:t>
            </a:r>
            <a:endParaRPr dirty="0"/>
          </a:p>
          <a:p>
            <a:pPr lvl="4">
              <a:defRPr/>
            </a:pPr>
            <a:r>
              <a:rPr sz="2200" dirty="0" err="1"/>
              <a:t>Det</a:t>
            </a:r>
            <a:r>
              <a:rPr sz="2200" dirty="0"/>
              <a:t>	N	V(mod)	V(</a:t>
            </a:r>
            <a:r>
              <a:rPr sz="2200" dirty="0" err="1"/>
              <a:t>inf</a:t>
            </a:r>
            <a:r>
              <a:rPr sz="2200" dirty="0"/>
              <a:t>)</a:t>
            </a:r>
            <a:endParaRPr dirty="0"/>
          </a:p>
          <a:p>
            <a:pPr>
              <a:defRPr/>
            </a:pPr>
            <a:r>
              <a:rPr sz="2800" dirty="0" err="1"/>
              <a:t>Что</a:t>
            </a:r>
            <a:r>
              <a:rPr sz="2800" dirty="0"/>
              <a:t> </a:t>
            </a:r>
            <a:r>
              <a:rPr sz="2800" dirty="0" err="1"/>
              <a:t>нужно</a:t>
            </a:r>
            <a:r>
              <a:rPr sz="2800" dirty="0"/>
              <a:t> </a:t>
            </a:r>
            <a:r>
              <a:rPr sz="2800" dirty="0" err="1"/>
              <a:t>знать</a:t>
            </a:r>
            <a:r>
              <a:rPr sz="2800" dirty="0"/>
              <a:t>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sz="2400" dirty="0" err="1"/>
              <a:t>набор</a:t>
            </a:r>
            <a:r>
              <a:rPr sz="2400" dirty="0"/>
              <a:t> </a:t>
            </a:r>
            <a:r>
              <a:rPr sz="2400" dirty="0" err="1"/>
              <a:t>тегов</a:t>
            </a:r>
            <a:r>
              <a:rPr sz="2400" dirty="0"/>
              <a:t> (</a:t>
            </a:r>
            <a:r>
              <a:rPr sz="2400" dirty="0" err="1"/>
              <a:t>частеречный</a:t>
            </a:r>
            <a:r>
              <a:rPr sz="2400" dirty="0"/>
              <a:t> (N,V…) vs. </a:t>
            </a:r>
            <a:r>
              <a:rPr sz="2400" dirty="0" err="1"/>
              <a:t>простой</a:t>
            </a:r>
            <a:r>
              <a:rPr sz="2400" dirty="0"/>
              <a:t> (</a:t>
            </a:r>
            <a:r>
              <a:rPr sz="2400" dirty="0" err="1"/>
              <a:t>Nsg</a:t>
            </a:r>
            <a:r>
              <a:rPr sz="2400" dirty="0"/>
              <a:t>) vs. </a:t>
            </a:r>
            <a:r>
              <a:rPr sz="2400" dirty="0" err="1"/>
              <a:t>полный</a:t>
            </a:r>
            <a:r>
              <a:rPr sz="2400" dirty="0"/>
              <a:t> – </a:t>
            </a:r>
            <a:r>
              <a:rPr sz="2400" dirty="0" err="1"/>
              <a:t>Ncmsnn</a:t>
            </a:r>
            <a:r>
              <a:rPr sz="2400" dirty="0"/>
              <a:t>: Noun Type=common Gender=masculine Number=singular Case=nominative Animate=no)</a:t>
            </a:r>
            <a:endParaRPr dirty="0"/>
          </a:p>
          <a:p>
            <a:pPr marL="800100" lvl="1" indent="-342900">
              <a:buFont typeface="Arial"/>
              <a:buChar char="•"/>
              <a:defRPr/>
            </a:pPr>
            <a:r>
              <a:rPr sz="2400" dirty="0" err="1"/>
              <a:t>набор</a:t>
            </a:r>
            <a:r>
              <a:rPr sz="2400" dirty="0"/>
              <a:t> </a:t>
            </a:r>
            <a:r>
              <a:rPr sz="2400" dirty="0" err="1"/>
              <a:t>словоформ</a:t>
            </a:r>
            <a:r>
              <a:rPr sz="2400" dirty="0"/>
              <a:t>  </a:t>
            </a:r>
            <a:r>
              <a:rPr sz="2400" i="1" dirty="0"/>
              <a:t>(</a:t>
            </a:r>
            <a:r>
              <a:rPr sz="2400" i="1" dirty="0" err="1"/>
              <a:t>ручкой</a:t>
            </a:r>
            <a:r>
              <a:rPr sz="2400" i="1" dirty="0"/>
              <a:t> – </a:t>
            </a:r>
            <a:r>
              <a:rPr sz="2400" dirty="0" err="1"/>
              <a:t>ручка</a:t>
            </a:r>
            <a:r>
              <a:rPr sz="2400" dirty="0"/>
              <a:t>, N; </a:t>
            </a:r>
            <a:r>
              <a:rPr sz="2400" i="1" dirty="0" err="1"/>
              <a:t>ручке</a:t>
            </a:r>
            <a:r>
              <a:rPr sz="2400" i="1" dirty="0"/>
              <a:t> </a:t>
            </a:r>
            <a:r>
              <a:rPr sz="2400" dirty="0"/>
              <a:t>– </a:t>
            </a:r>
            <a:r>
              <a:rPr sz="2400" dirty="0" err="1"/>
              <a:t>ручка</a:t>
            </a:r>
            <a:r>
              <a:rPr sz="2400" dirty="0"/>
              <a:t>, N …)</a:t>
            </a:r>
            <a:endParaRPr dirty="0"/>
          </a:p>
          <a:p>
            <a:pPr marL="800100" lvl="1" indent="-342900">
              <a:buFont typeface="Arial"/>
              <a:buChar char="•"/>
              <a:defRPr/>
            </a:pPr>
            <a:r>
              <a:rPr sz="2400" dirty="0" err="1"/>
              <a:t>возможные</a:t>
            </a:r>
            <a:r>
              <a:rPr sz="2400" dirty="0"/>
              <a:t> </a:t>
            </a:r>
            <a:r>
              <a:rPr sz="2400" dirty="0" err="1"/>
              <a:t>порядки</a:t>
            </a:r>
            <a:r>
              <a:rPr sz="2400" dirty="0"/>
              <a:t> </a:t>
            </a:r>
            <a:r>
              <a:rPr sz="2400" dirty="0" err="1"/>
              <a:t>тегов</a:t>
            </a:r>
            <a:r>
              <a:rPr sz="2400" dirty="0"/>
              <a:t> (NVN, NVV vs. *DV…</a:t>
            </a:r>
          </a:p>
          <a:p>
            <a:pPr lvl="1">
              <a:defRPr/>
            </a:pPr>
            <a:r>
              <a:rPr sz="2400" dirty="0"/>
              <a:t>				</a:t>
            </a:r>
            <a:r>
              <a:rPr sz="2400" dirty="0" err="1"/>
              <a:t>из</a:t>
            </a:r>
            <a:r>
              <a:rPr sz="2400" dirty="0"/>
              <a:t> + Gen / * </a:t>
            </a:r>
            <a:r>
              <a:rPr sz="2400" dirty="0" err="1"/>
              <a:t>из</a:t>
            </a:r>
            <a:r>
              <a:rPr sz="2400" dirty="0"/>
              <a:t> + </a:t>
            </a:r>
            <a:r>
              <a:rPr sz="2400" dirty="0" err="1"/>
              <a:t>Case≠Gen</a:t>
            </a:r>
            <a:r>
              <a:rPr sz="2400" dirty="0"/>
              <a:t>)</a:t>
            </a:r>
            <a:endParaRPr dirty="0"/>
          </a:p>
          <a:p>
            <a:pPr marL="800100" lvl="1" indent="-342900">
              <a:buFont typeface="Arial"/>
              <a:buChar char="•"/>
              <a:defRPr/>
            </a:pPr>
            <a:r>
              <a:rPr sz="2400" dirty="0" err="1"/>
              <a:t>частоту</a:t>
            </a:r>
            <a:r>
              <a:rPr sz="2400" dirty="0"/>
              <a:t> </a:t>
            </a:r>
            <a:r>
              <a:rPr sz="2400" dirty="0" err="1"/>
              <a:t>порядков</a:t>
            </a:r>
            <a:endParaRPr dirty="0"/>
          </a:p>
          <a:p>
            <a:pPr lvl="3">
              <a:defRPr/>
            </a:pPr>
            <a:r>
              <a:rPr sz="2200" dirty="0"/>
              <a:t>…. </a:t>
            </a:r>
            <a:r>
              <a:rPr sz="2200" dirty="0" err="1"/>
              <a:t>подробности</a:t>
            </a:r>
            <a:r>
              <a:rPr sz="2200" dirty="0"/>
              <a:t> </a:t>
            </a:r>
            <a:r>
              <a:rPr sz="2200" dirty="0" err="1"/>
              <a:t>позже</a:t>
            </a:r>
            <a:endParaRPr dirty="0"/>
          </a:p>
          <a:p>
            <a:pPr>
              <a:defRPr/>
            </a:pPr>
            <a:r>
              <a:rPr sz="2200" dirty="0"/>
              <a:t>				</a:t>
            </a:r>
            <a:r>
              <a:rPr sz="2200" dirty="0" err="1"/>
              <a:t>Словарь</a:t>
            </a:r>
            <a:r>
              <a:rPr sz="2200" dirty="0"/>
              <a:t> </a:t>
            </a:r>
            <a:r>
              <a:rPr sz="2200" dirty="0" err="1"/>
              <a:t>может</a:t>
            </a:r>
            <a:r>
              <a:rPr sz="2200" dirty="0"/>
              <a:t> </a:t>
            </a:r>
            <a:r>
              <a:rPr sz="2200" dirty="0" err="1"/>
              <a:t>состоять</a:t>
            </a:r>
            <a:r>
              <a:rPr sz="2200" dirty="0"/>
              <a:t> </a:t>
            </a:r>
            <a:r>
              <a:rPr sz="2200" dirty="0" err="1"/>
              <a:t>из</a:t>
            </a:r>
            <a:r>
              <a:rPr sz="2200" dirty="0"/>
              <a:t> </a:t>
            </a:r>
            <a:r>
              <a:rPr sz="2200" dirty="0" err="1"/>
              <a:t>списка</a:t>
            </a:r>
            <a:r>
              <a:rPr sz="2200" dirty="0"/>
              <a:t> 				</a:t>
            </a:r>
            <a:r>
              <a:rPr sz="2200" dirty="0" err="1"/>
              <a:t>всех</a:t>
            </a:r>
            <a:r>
              <a:rPr sz="2200" dirty="0"/>
              <a:t> </a:t>
            </a:r>
            <a:r>
              <a:rPr sz="2200" dirty="0" err="1"/>
              <a:t>возможных</a:t>
            </a:r>
            <a:r>
              <a:rPr sz="2200" dirty="0"/>
              <a:t> </a:t>
            </a:r>
            <a:r>
              <a:rPr sz="2200" dirty="0" err="1"/>
              <a:t>словоформ</a:t>
            </a:r>
            <a:endParaRPr sz="22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23728" y="5949280"/>
            <a:ext cx="623888" cy="2158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 bwMode="auto">
          <a:xfrm>
            <a:off x="517282" y="27856"/>
            <a:ext cx="8229600" cy="1143000"/>
          </a:xfrm>
        </p:spPr>
        <p:txBody>
          <a:bodyPr/>
          <a:lstStyle/>
          <a:p>
            <a:pPr>
              <a:defRPr/>
            </a:pPr>
            <a:r>
              <a:rPr sz="2800" dirty="0"/>
              <a:t>ОСНОВНЫЕ СПОСОБЫ ПРЕДСТАВЛЕНИЯ МОРФОЛОГИЧЕСКИХ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4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70" name="Group 138"/>
          <p:cNvGraphicFramePr>
            <a:graphicFrameLocks noGrp="1"/>
          </p:cNvGraphicFramePr>
          <p:nvPr>
            <p:ph sz="half" idx="1"/>
          </p:nvPr>
        </p:nvGraphicFramePr>
        <p:xfrm>
          <a:off x="457200" y="1295400"/>
          <a:ext cx="4038600" cy="536448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743128356"/>
                    </a:ext>
                  </a:extLst>
                </a:gridCol>
                <a:gridCol w="2454275">
                  <a:extLst>
                    <a:ext uri="{9D8B030D-6E8A-4147-A177-3AD203B41FA5}">
                      <a16:colId xmlns:a16="http://schemas.microsoft.com/office/drawing/2014/main" val="953532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+Неопр.ф.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83137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исследую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Наст., Буд. вр. + Ед.ч. + 1 л.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02227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исследуешь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Наст., Буд. вр. + Ед.ч. + 2 л.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18500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исследует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Наст., Буд. вр. + Ед.ч. + 3 л.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383084"/>
                  </a:ext>
                </a:extLst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000039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Прош. вр. + Ед.ч. + М р.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8345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Прош. вр. + Ед.ч. + Ж р.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709162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82548"/>
                  </a:ext>
                </a:extLst>
              </a:tr>
            </a:tbl>
          </a:graphicData>
        </a:graphic>
      </p:graphicFrame>
      <p:graphicFrame>
        <p:nvGraphicFramePr>
          <p:cNvPr id="44064" name="Group 32"/>
          <p:cNvGraphicFramePr>
            <a:graphicFrameLocks noGrp="1"/>
          </p:cNvGraphicFramePr>
          <p:nvPr>
            <p:ph sz="quarter" idx="2"/>
          </p:nvPr>
        </p:nvGraphicFramePr>
        <p:xfrm>
          <a:off x="4648200" y="1295400"/>
          <a:ext cx="4038600" cy="19812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8802054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8036102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772003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research, explore, investigate, examine, analyse, test, inquire into…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7220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94571"/>
                  </a:ext>
                </a:extLst>
              </a:tr>
            </a:tbl>
          </a:graphicData>
        </a:graphic>
      </p:graphicFrame>
      <p:graphicFrame>
        <p:nvGraphicFramePr>
          <p:cNvPr id="44078" name="Group 46"/>
          <p:cNvGraphicFramePr>
            <a:graphicFrameLocks noGrp="1"/>
          </p:cNvGraphicFramePr>
          <p:nvPr>
            <p:ph sz="quarter" idx="3"/>
            <p:extLst/>
          </p:nvPr>
        </p:nvGraphicFramePr>
        <p:xfrm>
          <a:off x="4648200" y="3312089"/>
          <a:ext cx="4038600" cy="292608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1382471862"/>
                    </a:ext>
                  </a:extLst>
                </a:gridCol>
                <a:gridCol w="2681287">
                  <a:extLst>
                    <a:ext uri="{9D8B030D-6E8A-4147-A177-3AD203B41FA5}">
                      <a16:colId xmlns:a16="http://schemas.microsoft.com/office/drawing/2014/main" val="146816565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Неопр.ф.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Inf-ve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576937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Наст.+Ед.+1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Pres.(~3sg), Pres. Cont.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38119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Наст.+Ед.+2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Pres.(~3sg), Pres. Cont.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973540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Наст.+Ед.+3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3sg, Pres. Cont.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70635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Буд.+Ед.+1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Fut., Fut.Cont.,Fut.Perf.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2513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Буд.+Ед.+1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Fut., Fut.Cont.,Fut.Perf.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203336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Буд.+Ед.+1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Fut., Fut.Cont.,Fut.Perf.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619377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Прош.+Ед.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Past,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Pres.Perf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., Past Cont., Past Perf.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12828"/>
                  </a:ext>
                </a:extLst>
              </a:tr>
            </a:tbl>
          </a:graphicData>
        </a:graphic>
      </p:graphicFrame>
      <p:sp>
        <p:nvSpPr>
          <p:cNvPr id="6" name="Прямоугольник 4"/>
          <p:cNvSpPr/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914400" y="1345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/>
              <a:t>ОСНОВНЫЕ СПОСОБЫ ПРЕДСТАВЛЕНИЯ МОРФОЛОГИЧЕСКИХ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98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dirty="0"/>
              <a:t>ОСНОВНЫЕ СПОСОБЫ ПРЕДСТАВЛЕНИЯ МОРФОЛОГИЧЕСКИХ ДАННЫХ</a:t>
            </a:r>
            <a:endParaRPr dirty="0"/>
          </a:p>
        </p:txBody>
      </p:sp>
      <p:graphicFrame>
        <p:nvGraphicFramePr>
          <p:cNvPr id="182315" name="Group 43"/>
          <p:cNvGraphicFramePr>
            <a:graphicFrameLocks noGrp="1"/>
          </p:cNvGraphicFramePr>
          <p:nvPr>
            <p:ph idx="1"/>
          </p:nvPr>
        </p:nvGraphicFramePr>
        <p:xfrm>
          <a:off x="457200" y="2362199"/>
          <a:ext cx="8001000" cy="1127126"/>
        </p:xfrm>
        <a:graphic>
          <a:graphicData uri="http://schemas.openxmlformats.org/drawingml/2006/table">
            <a:tbl>
              <a:tblPr/>
              <a:tblGrid>
                <a:gridCol w="23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71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0:	уз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ЛО(узел) </a:t>
                      </a: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1:	ел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(N ИЛИ A)+ sg</a:t>
                      </a: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	ла 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G + sg </a:t>
                      </a: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7" name="Text Box 14"/>
          <p:cNvSpPr/>
          <p:nvPr/>
        </p:nvSpPr>
        <p:spPr bwMode="auto">
          <a:xfrm>
            <a:off x="1143000" y="1524000"/>
            <a:ext cx="6477000" cy="641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800"/>
              <a:t>Квазиагглютинативное представление (модель морфотактики неизменяемых псевдоморфов)</a:t>
            </a:r>
            <a:endParaRPr/>
          </a:p>
        </p:txBody>
      </p:sp>
      <p:sp>
        <p:nvSpPr>
          <p:cNvPr id="24598" name="Прямоугольник 4"/>
          <p:cNvSpPr/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534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Морфологическая обработка. Итог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морфологическое аннотирование – приписать каждой словоформе грамматические характеристики</a:t>
            </a:r>
          </a:p>
          <a:p>
            <a:r>
              <a:rPr lang="ru-RU" dirty="0" smtClean="0"/>
              <a:t>анализ словоформы – (а) вычислить грамматические характеристики на основе внутренней структуру словоформы; (б) разделить словоформу на морфемы – актуально для агглютинативных и полисинтетических языков; (в) может быть актуально для </a:t>
            </a:r>
            <a:r>
              <a:rPr lang="ru-RU" dirty="0" err="1" smtClean="0"/>
              <a:t>малоресурсных</a:t>
            </a:r>
            <a:r>
              <a:rPr lang="ru-RU" dirty="0" smtClean="0"/>
              <a:t> языков со сложной морфонологией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План</a:t>
            </a:r>
            <a:endParaRPr lang="ru-RU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Введение. Примеры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задач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Лингвистические данные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Задачи и типы обработки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этапы и модули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методы и формальные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11144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Морфологический анализ</a:t>
            </a:r>
            <a:br>
              <a:rPr lang="ru-RU" sz="3600" dirty="0"/>
            </a:br>
            <a:r>
              <a:rPr lang="ru-RU" sz="3600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2924944"/>
            <a:ext cx="8610128" cy="2952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Группировка форм одной леммы. Выбор парадигмы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ru-RU" sz="2200" dirty="0">
                <a:effectLst/>
              </a:rPr>
              <a:t>Дом – дома, домом.., мышь, мыши…</a:t>
            </a:r>
          </a:p>
          <a:p>
            <a:pPr marL="0" indent="0">
              <a:buNone/>
            </a:pPr>
            <a:r>
              <a:rPr lang="ru-RU" sz="2200" dirty="0" err="1">
                <a:effectLst/>
              </a:rPr>
              <a:t>Стеммер</a:t>
            </a:r>
            <a:r>
              <a:rPr lang="ru-RU" sz="2200" dirty="0">
                <a:effectLst/>
              </a:rPr>
              <a:t>, </a:t>
            </a:r>
            <a:r>
              <a:rPr lang="ru-RU" sz="2200" dirty="0" err="1">
                <a:effectLst/>
              </a:rPr>
              <a:t>стеммера</a:t>
            </a:r>
            <a:r>
              <a:rPr lang="ru-RU" sz="2200" dirty="0">
                <a:effectLst/>
              </a:rPr>
              <a:t>, </a:t>
            </a:r>
            <a:r>
              <a:rPr lang="ru-RU" sz="2200" dirty="0" err="1">
                <a:effectLst/>
              </a:rPr>
              <a:t>стеммером</a:t>
            </a:r>
            <a:r>
              <a:rPr lang="ru-RU" sz="2200" dirty="0">
                <a:effectLst/>
              </a:rPr>
              <a:t>…</a:t>
            </a:r>
          </a:p>
          <a:p>
            <a:pPr marL="0" indent="0">
              <a:buNone/>
            </a:pPr>
            <a:r>
              <a:rPr lang="ru-RU" sz="2200" dirty="0" err="1">
                <a:effectLst/>
              </a:rPr>
              <a:t>квазиправильный</a:t>
            </a:r>
            <a:r>
              <a:rPr lang="ru-RU" sz="2200" dirty="0">
                <a:effectLst/>
              </a:rPr>
              <a:t>, </a:t>
            </a:r>
            <a:r>
              <a:rPr lang="ru-RU" sz="2200" dirty="0" err="1">
                <a:effectLst/>
              </a:rPr>
              <a:t>квазипрямой</a:t>
            </a:r>
            <a:r>
              <a:rPr lang="ru-RU" sz="2200" dirty="0">
                <a:effectLst/>
              </a:rPr>
              <a:t>, </a:t>
            </a:r>
            <a:r>
              <a:rPr lang="ru-RU" sz="2200" dirty="0" err="1">
                <a:effectLst/>
              </a:rPr>
              <a:t>квазиморфемный</a:t>
            </a:r>
            <a:endParaRPr lang="ru-RU" sz="2200" dirty="0">
              <a:effectLst/>
            </a:endParaRPr>
          </a:p>
          <a:p>
            <a:pPr marL="0" indent="0">
              <a:buNone/>
            </a:pPr>
            <a:r>
              <a:rPr lang="ru-RU" sz="2200" dirty="0">
                <a:effectLst/>
              </a:rPr>
              <a:t>четырехэтажный, пятиэтажный, шестиэтажный…</a:t>
            </a:r>
          </a:p>
          <a:p>
            <a:pPr marL="0" indent="0">
              <a:buNone/>
            </a:pPr>
            <a:r>
              <a:rPr lang="ru-RU" sz="2000" dirty="0" err="1"/>
              <a:t>Натумтумкал</a:t>
            </a:r>
            <a:r>
              <a:rPr lang="ru-RU" sz="2000" dirty="0"/>
              <a:t>, </a:t>
            </a:r>
            <a:r>
              <a:rPr lang="ru-RU" sz="2000" dirty="0" err="1"/>
              <a:t>переподкрасил</a:t>
            </a:r>
            <a:r>
              <a:rPr lang="ru-RU" sz="2000" dirty="0"/>
              <a:t>, </a:t>
            </a:r>
            <a:r>
              <a:rPr lang="ru-RU" sz="2000" dirty="0" err="1" smtClean="0"/>
              <a:t>морковее</a:t>
            </a:r>
            <a:endParaRPr lang="ru-RU" sz="2000" dirty="0" smtClean="0"/>
          </a:p>
          <a:p>
            <a:pPr marL="0" indent="0">
              <a:buNone/>
            </a:pPr>
            <a:endParaRPr lang="ru-RU" sz="2000" dirty="0">
              <a:effectLst/>
            </a:endParaRPr>
          </a:p>
          <a:p>
            <a:pPr marL="0" indent="0">
              <a:buNone/>
            </a:pPr>
            <a:r>
              <a:rPr lang="ru-RU" sz="2000" dirty="0" smtClean="0"/>
              <a:t>Как бороться с незнакомыми словами, образованными регулярным способом</a:t>
            </a:r>
            <a:r>
              <a:rPr lang="en-US" sz="2000" dirty="0" smtClean="0"/>
              <a:t>?</a:t>
            </a:r>
            <a:endParaRPr lang="ru-RU" sz="2200" dirty="0">
              <a:effectLst/>
            </a:endParaRPr>
          </a:p>
          <a:p>
            <a:pPr marL="0" indent="0" defTabSz="274320">
              <a:buNone/>
            </a:pPr>
            <a:endParaRPr lang="ru-RU" sz="2200" dirty="0">
              <a:effectLst/>
            </a:endParaRPr>
          </a:p>
          <a:p>
            <a:pPr marL="0" indent="0" fontAlgn="ctr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36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Морфологический анализ</a:t>
            </a:r>
            <a:br>
              <a:rPr lang="ru-RU" sz="3600" dirty="0"/>
            </a:br>
            <a:r>
              <a:rPr lang="ru-RU" sz="3600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35224"/>
            <a:ext cx="8856984" cy="5373216"/>
          </a:xfrm>
        </p:spPr>
        <p:txBody>
          <a:bodyPr numCol="1">
            <a:normAutofit fontScale="92500"/>
          </a:bodyPr>
          <a:lstStyle/>
          <a:p>
            <a:pPr marL="0" lvl="0" indent="0" defTabSz="274320">
              <a:buNone/>
            </a:pPr>
            <a:r>
              <a:rPr lang="en-US" sz="2200" i="1" dirty="0">
                <a:effectLst/>
              </a:rPr>
              <a:t>Son</a:t>
            </a:r>
            <a:r>
              <a:rPr lang="ru-RU" sz="2200" i="1" dirty="0">
                <a:effectLst/>
              </a:rPr>
              <a:t>		</a:t>
            </a:r>
            <a:r>
              <a:rPr lang="en-US" sz="2200" i="1" dirty="0" err="1">
                <a:effectLst/>
              </a:rPr>
              <a:t>jar̥ca-j</a:t>
            </a:r>
            <a:r>
              <a:rPr lang="en-US" sz="2200" i="1" dirty="0">
                <a:effectLst/>
              </a:rPr>
              <a:t>	</a:t>
            </a:r>
            <a:r>
              <a:rPr lang="ru-RU" sz="2200" i="1" dirty="0">
                <a:effectLst/>
              </a:rPr>
              <a:t>				</a:t>
            </a:r>
            <a:r>
              <a:rPr lang="en-US" sz="2200" b="1" i="1" dirty="0">
                <a:effectLst/>
              </a:rPr>
              <a:t>jam-</a:t>
            </a:r>
            <a:r>
              <a:rPr lang="en-US" sz="2200" b="1" i="1" dirty="0" err="1">
                <a:effectLst/>
              </a:rPr>
              <a:t>də</a:t>
            </a:r>
            <a:r>
              <a:rPr lang="en-US" sz="2200" i="1" dirty="0">
                <a:effectLst/>
              </a:rPr>
              <a:t>		</a:t>
            </a:r>
            <a:r>
              <a:rPr lang="ru-RU" sz="2200" i="1" dirty="0">
                <a:effectLst/>
              </a:rPr>
              <a:t>	</a:t>
            </a:r>
            <a:r>
              <a:rPr lang="en-US" sz="2200" i="1" dirty="0">
                <a:effectLst/>
              </a:rPr>
              <a:t>mon’	</a:t>
            </a:r>
            <a:r>
              <a:rPr lang="ru-RU" sz="2200" i="1" dirty="0">
                <a:effectLst/>
              </a:rPr>
              <a:t>	</a:t>
            </a:r>
            <a:r>
              <a:rPr lang="en-US" sz="2200" b="1" i="1" dirty="0" err="1">
                <a:effectLst/>
              </a:rPr>
              <a:t>kuc’u</a:t>
            </a:r>
            <a:r>
              <a:rPr lang="en-US" sz="2200" b="1" i="1" dirty="0">
                <a:effectLst/>
              </a:rPr>
              <a:t>-</a:t>
            </a:r>
            <a:r>
              <a:rPr lang="en-US" sz="2200" b="1" i="1" dirty="0" err="1">
                <a:effectLst/>
              </a:rPr>
              <a:t>sə</a:t>
            </a:r>
            <a:r>
              <a:rPr lang="en-US" sz="2200" b="1" i="1" dirty="0">
                <a:effectLst/>
              </a:rPr>
              <a:t>-n</a:t>
            </a:r>
            <a:endParaRPr lang="en-US" sz="2200" dirty="0">
              <a:effectLst/>
            </a:endParaRPr>
          </a:p>
          <a:p>
            <a:pPr marL="0" indent="0" defTabSz="274320">
              <a:buNone/>
            </a:pPr>
            <a:r>
              <a:rPr lang="ru-RU" sz="2200" dirty="0">
                <a:effectLst/>
              </a:rPr>
              <a:t>он</a:t>
            </a:r>
            <a:r>
              <a:rPr lang="en-US" sz="2200" dirty="0">
                <a:effectLst/>
              </a:rPr>
              <a:t>		</a:t>
            </a:r>
            <a:r>
              <a:rPr lang="ru-RU" sz="2200" dirty="0">
                <a:effectLst/>
              </a:rPr>
              <a:t>есть</a:t>
            </a:r>
            <a:r>
              <a:rPr lang="en-US" sz="2200" dirty="0">
                <a:effectLst/>
              </a:rPr>
              <a:t>-</a:t>
            </a:r>
            <a:r>
              <a:rPr lang="en-US" sz="2200" cap="small" dirty="0">
                <a:effectLst/>
              </a:rPr>
              <a:t> npst.3.sg	</a:t>
            </a:r>
            <a:r>
              <a:rPr lang="ru-RU" sz="2200" b="1" dirty="0">
                <a:effectLst/>
              </a:rPr>
              <a:t>каша</a:t>
            </a:r>
            <a:r>
              <a:rPr lang="en-US" sz="2200" b="1" dirty="0">
                <a:effectLst/>
              </a:rPr>
              <a:t>-</a:t>
            </a:r>
            <a:r>
              <a:rPr lang="en-US" sz="2200" b="1" cap="small" dirty="0" err="1">
                <a:effectLst/>
              </a:rPr>
              <a:t>abl</a:t>
            </a:r>
            <a:r>
              <a:rPr lang="en-US" sz="2200" cap="small" dirty="0">
                <a:effectLst/>
              </a:rPr>
              <a:t>		</a:t>
            </a:r>
            <a:r>
              <a:rPr lang="ru-RU" sz="2200" dirty="0">
                <a:effectLst/>
              </a:rPr>
              <a:t>я</a:t>
            </a:r>
            <a:r>
              <a:rPr lang="en-US" sz="2200" dirty="0">
                <a:effectLst/>
              </a:rPr>
              <a:t>.</a:t>
            </a:r>
            <a:r>
              <a:rPr lang="en-US" sz="2200" cap="small" dirty="0" err="1">
                <a:effectLst/>
              </a:rPr>
              <a:t>obl</a:t>
            </a:r>
            <a:r>
              <a:rPr lang="en-US" sz="2200" cap="small" dirty="0">
                <a:effectLst/>
              </a:rPr>
              <a:t>	</a:t>
            </a:r>
            <a:r>
              <a:rPr lang="ru-RU" sz="2200" b="1" dirty="0">
                <a:effectLst/>
              </a:rPr>
              <a:t>ложка</a:t>
            </a:r>
            <a:r>
              <a:rPr lang="en-US" sz="2200" b="1" dirty="0">
                <a:effectLst/>
              </a:rPr>
              <a:t>-</a:t>
            </a:r>
            <a:r>
              <a:rPr lang="en-US" sz="2200" b="1" cap="small" dirty="0">
                <a:effectLst/>
              </a:rPr>
              <a:t> in-1sg.poss</a:t>
            </a:r>
            <a:endParaRPr lang="en-US" sz="2200" dirty="0">
              <a:effectLst/>
            </a:endParaRPr>
          </a:p>
          <a:p>
            <a:pPr marL="0" indent="0">
              <a:buNone/>
            </a:pPr>
            <a:r>
              <a:rPr lang="en-US" sz="2200" dirty="0">
                <a:effectLst/>
              </a:rPr>
              <a:t>		</a:t>
            </a:r>
            <a:r>
              <a:rPr lang="ru-RU" sz="2200" dirty="0">
                <a:effectLst/>
              </a:rPr>
              <a:t>Он ест кашу моей ложкой</a:t>
            </a:r>
            <a:endParaRPr lang="en-US" sz="2200" dirty="0">
              <a:effectLst/>
            </a:endParaRPr>
          </a:p>
          <a:p>
            <a:pPr marL="0" indent="0" defTabSz="108000">
              <a:buNone/>
            </a:pPr>
            <a:r>
              <a:rPr lang="en-US" sz="2200" i="1" dirty="0" err="1">
                <a:effectLst/>
              </a:rPr>
              <a:t>s’embə-də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mazi</a:t>
            </a:r>
            <a:r>
              <a:rPr lang="en-US" sz="2200" i="1" dirty="0">
                <a:effectLst/>
              </a:rPr>
              <a:t>		</a:t>
            </a:r>
            <a:r>
              <a:rPr lang="ru-RU" sz="2200" i="1" dirty="0">
                <a:effectLst/>
              </a:rPr>
              <a:t>				</a:t>
            </a:r>
            <a:r>
              <a:rPr lang="en-US" sz="2200" i="1" dirty="0" err="1">
                <a:effectLst/>
              </a:rPr>
              <a:t>tufl’ɛ-t’n’ə</a:t>
            </a:r>
            <a:r>
              <a:rPr lang="en-US" sz="2200" i="1" dirty="0">
                <a:effectLst/>
              </a:rPr>
              <a:t>	</a:t>
            </a:r>
            <a:r>
              <a:rPr lang="ru-RU" sz="2200" i="1" dirty="0">
                <a:effectLst/>
              </a:rPr>
              <a:t>	</a:t>
            </a:r>
            <a:r>
              <a:rPr lang="en-US" sz="2200" i="1" dirty="0" err="1">
                <a:effectLst/>
              </a:rPr>
              <a:t>ul</a:t>
            </a:r>
            <a:r>
              <a:rPr lang="en-US" sz="2200" i="1" dirty="0">
                <a:effectLst/>
              </a:rPr>
              <a:t>’-</a:t>
            </a:r>
            <a:r>
              <a:rPr lang="en-US" sz="2200" i="1" dirty="0" err="1">
                <a:effectLst/>
              </a:rPr>
              <a:t>s’t</a:t>
            </a:r>
            <a:r>
              <a:rPr lang="en-US" sz="2200" i="1" dirty="0">
                <a:effectLst/>
              </a:rPr>
              <a:t>’				</a:t>
            </a:r>
            <a:r>
              <a:rPr lang="ru-RU" sz="2200" i="1" dirty="0">
                <a:effectLst/>
              </a:rPr>
              <a:t>					</a:t>
            </a:r>
            <a:r>
              <a:rPr lang="en-US" sz="2200" i="1" dirty="0">
                <a:effectLst/>
              </a:rPr>
              <a:t>son’</a:t>
            </a:r>
            <a:r>
              <a:rPr lang="ru-RU" sz="2200" i="1" dirty="0">
                <a:effectLst/>
              </a:rPr>
              <a:t>		</a:t>
            </a:r>
            <a:r>
              <a:rPr lang="en-US" sz="2200" i="1" dirty="0">
                <a:effectLst/>
              </a:rPr>
              <a:t>	</a:t>
            </a:r>
            <a:r>
              <a:rPr lang="ru-RU" sz="2200" i="1" dirty="0">
                <a:effectLst/>
              </a:rPr>
              <a:t>	</a:t>
            </a:r>
            <a:r>
              <a:rPr lang="en-US" sz="2200" i="1" dirty="0" err="1"/>
              <a:t>pil’g</a:t>
            </a:r>
            <a:r>
              <a:rPr lang="en-US" sz="2200" i="1" dirty="0"/>
              <a:t>-</a:t>
            </a:r>
            <a:r>
              <a:rPr lang="en-US" sz="2200" i="1" dirty="0" err="1"/>
              <a:t>sənzə</a:t>
            </a:r>
            <a:r>
              <a:rPr lang="en-US" sz="2200" i="1" dirty="0"/>
              <a:t>-n</a:t>
            </a:r>
            <a:endParaRPr lang="ru-RU" sz="2200" i="1" dirty="0"/>
          </a:p>
          <a:p>
            <a:pPr marL="0" indent="0" defTabSz="108000">
              <a:buNone/>
            </a:pPr>
            <a:r>
              <a:rPr lang="ru-RU" sz="2200" dirty="0">
                <a:effectLst/>
              </a:rPr>
              <a:t>весь</a:t>
            </a:r>
            <a:r>
              <a:rPr lang="en-US" sz="2200" dirty="0">
                <a:effectLst/>
              </a:rPr>
              <a:t>-</a:t>
            </a:r>
            <a:r>
              <a:rPr lang="en-US" sz="2200" dirty="0" err="1">
                <a:effectLst/>
              </a:rPr>
              <a:t>abl</a:t>
            </a:r>
            <a:r>
              <a:rPr lang="ru-RU" sz="2200" dirty="0">
                <a:effectLst/>
              </a:rPr>
              <a:t>			красивый</a:t>
            </a:r>
            <a:r>
              <a:rPr lang="en-US" sz="2200" dirty="0">
                <a:effectLst/>
              </a:rPr>
              <a:t>	</a:t>
            </a:r>
            <a:r>
              <a:rPr lang="ru-RU" sz="2200" dirty="0">
                <a:effectLst/>
              </a:rPr>
              <a:t>туфля</a:t>
            </a:r>
            <a:r>
              <a:rPr lang="en-US" sz="2200" dirty="0">
                <a:effectLst/>
              </a:rPr>
              <a:t>-def.pl	</a:t>
            </a:r>
            <a:r>
              <a:rPr lang="ru-RU" sz="2200" dirty="0">
                <a:effectLst/>
              </a:rPr>
              <a:t>быть</a:t>
            </a:r>
            <a:r>
              <a:rPr lang="en-US" sz="2200" dirty="0">
                <a:effectLst/>
              </a:rPr>
              <a:t>-pst.3.pl</a:t>
            </a:r>
            <a:r>
              <a:rPr lang="ru-RU" sz="2200" dirty="0">
                <a:effectLst/>
              </a:rPr>
              <a:t>	</a:t>
            </a:r>
            <a:r>
              <a:rPr lang="en-US" sz="2200" dirty="0">
                <a:effectLst/>
              </a:rPr>
              <a:t>	</a:t>
            </a:r>
            <a:r>
              <a:rPr lang="ru-RU" sz="2200" dirty="0">
                <a:effectLst/>
              </a:rPr>
              <a:t>он</a:t>
            </a:r>
            <a:r>
              <a:rPr lang="en-US" sz="2200" dirty="0">
                <a:effectLst/>
              </a:rPr>
              <a:t>.</a:t>
            </a:r>
            <a:r>
              <a:rPr lang="en-US" sz="2200" dirty="0" err="1">
                <a:effectLst/>
              </a:rPr>
              <a:t>obl</a:t>
            </a:r>
            <a:r>
              <a:rPr lang="en-US" sz="2200" dirty="0">
                <a:effectLst/>
              </a:rPr>
              <a:t>		</a:t>
            </a:r>
            <a:r>
              <a:rPr lang="ru-RU" sz="2200" b="1" dirty="0"/>
              <a:t>нога</a:t>
            </a:r>
            <a:r>
              <a:rPr lang="en-US" sz="2200" b="1" dirty="0"/>
              <a:t>-3sg.poss.pl‑gen</a:t>
            </a:r>
            <a:endParaRPr lang="en-US" sz="2200" b="1" i="1" dirty="0"/>
          </a:p>
          <a:p>
            <a:pPr marL="0" indent="0" algn="ctr">
              <a:buNone/>
            </a:pPr>
            <a:r>
              <a:rPr lang="ru-RU" sz="2400" dirty="0">
                <a:effectLst/>
              </a:rPr>
              <a:t>Самые красивые туфли были на её ногах</a:t>
            </a:r>
            <a:r>
              <a:rPr lang="ru-RU" sz="2400" i="1" dirty="0">
                <a:effectLst/>
              </a:rPr>
              <a:t>.</a:t>
            </a:r>
            <a:endParaRPr lang="en-US" sz="2400" i="1" dirty="0">
              <a:effectLst/>
            </a:endParaRPr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algn="ctr">
              <a:buNone/>
              <a:defRPr/>
            </a:pPr>
            <a:endParaRPr lang="ru-RU" b="1" dirty="0"/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algn="ctr">
              <a:buNone/>
              <a:defRPr/>
            </a:pPr>
            <a:endParaRPr lang="ru-RU" b="1" dirty="0"/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algn="ctr">
              <a:buNone/>
              <a:defRPr/>
            </a:pPr>
            <a:r>
              <a:rPr lang="ru-RU" sz="2400" b="1" dirty="0">
                <a:effectLst/>
              </a:rPr>
              <a:t>Порядковые </a:t>
            </a:r>
            <a:r>
              <a:rPr lang="ru-RU" sz="2400" b="1" dirty="0" smtClean="0">
                <a:effectLst/>
              </a:rPr>
              <a:t>модели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179" y="3921832"/>
            <a:ext cx="8640960" cy="18466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defRPr/>
            </a:pPr>
            <a:r>
              <a:rPr lang="ru-RU" sz="2400" dirty="0" err="1"/>
              <a:t>stem^abl</a:t>
            </a:r>
            <a:r>
              <a:rPr lang="ru-RU" sz="2400" dirty="0"/>
              <a:t>, </a:t>
            </a:r>
          </a:p>
          <a:p>
            <a:pPr>
              <a:defRPr/>
            </a:pPr>
            <a:r>
              <a:rPr lang="ru-RU" sz="2400" dirty="0" err="1"/>
              <a:t>stem</a:t>
            </a:r>
            <a:r>
              <a:rPr lang="ru-RU" sz="2400" dirty="0"/>
              <a:t>^</a:t>
            </a:r>
            <a:r>
              <a:rPr lang="en-US" sz="2400" b="1" cap="small" dirty="0"/>
              <a:t>in</a:t>
            </a:r>
            <a:r>
              <a:rPr lang="en-US" sz="2400" dirty="0"/>
              <a:t>^</a:t>
            </a:r>
            <a:r>
              <a:rPr lang="ru-RU" sz="2400" dirty="0"/>
              <a:t>1sg.poss, </a:t>
            </a:r>
          </a:p>
          <a:p>
            <a:pPr>
              <a:defRPr/>
            </a:pPr>
            <a:r>
              <a:rPr lang="ru-RU" sz="2400" dirty="0"/>
              <a:t>*1sg.poss, </a:t>
            </a:r>
          </a:p>
          <a:p>
            <a:pPr>
              <a:defRPr/>
            </a:pPr>
            <a:r>
              <a:rPr lang="ru-RU" sz="2400" dirty="0" err="1"/>
              <a:t>stem</a:t>
            </a:r>
            <a:r>
              <a:rPr lang="ru-RU" sz="2400" dirty="0"/>
              <a:t>^</a:t>
            </a:r>
            <a:r>
              <a:rPr lang="en-US" sz="2400" dirty="0"/>
              <a:t>def.pl</a:t>
            </a:r>
            <a:r>
              <a:rPr lang="ru-RU" sz="2400" dirty="0"/>
              <a:t>, </a:t>
            </a:r>
          </a:p>
          <a:p>
            <a:pPr>
              <a:defRPr/>
            </a:pPr>
            <a:r>
              <a:rPr lang="ru-RU" sz="2400" dirty="0" err="1"/>
              <a:t>stem</a:t>
            </a:r>
            <a:r>
              <a:rPr lang="en-US" sz="2400" dirty="0"/>
              <a:t>^3sg.poss.pl^</a:t>
            </a:r>
            <a:r>
              <a:rPr lang="en-US" sz="2400" b="1" cap="small" dirty="0"/>
              <a:t>gen</a:t>
            </a:r>
            <a:r>
              <a:rPr lang="ru-RU" sz="2400" dirty="0"/>
              <a:t>, </a:t>
            </a:r>
          </a:p>
          <a:p>
            <a:pPr>
              <a:defRPr/>
            </a:pPr>
            <a:r>
              <a:rPr lang="en-US" sz="2400" dirty="0"/>
              <a:t>…</a:t>
            </a:r>
          </a:p>
          <a:p>
            <a:pPr>
              <a:defRPr/>
            </a:pPr>
            <a:r>
              <a:rPr lang="ru-RU" sz="2400" dirty="0" err="1"/>
              <a:t>stem</a:t>
            </a:r>
            <a:r>
              <a:rPr lang="ru-RU" sz="2400" dirty="0"/>
              <a:t> </a:t>
            </a:r>
          </a:p>
          <a:p>
            <a:pPr>
              <a:defRPr/>
            </a:pPr>
            <a:r>
              <a:rPr lang="ru-RU" sz="2400" dirty="0" err="1"/>
              <a:t>stem^dat</a:t>
            </a:r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4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Морфологический анализ</a:t>
            </a:r>
            <a:br>
              <a:rPr lang="ru-RU" sz="3600" dirty="0"/>
            </a:br>
            <a:r>
              <a:rPr lang="ru-RU" sz="3600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848" y="1412776"/>
            <a:ext cx="8928992" cy="4858072"/>
          </a:xfrm>
        </p:spPr>
        <p:txBody>
          <a:bodyPr numCol="1">
            <a:normAutofit/>
          </a:bodyPr>
          <a:lstStyle/>
          <a:p>
            <a:pPr marL="0" lvl="0" indent="0" defTabSz="274320">
              <a:buNone/>
            </a:pPr>
            <a:r>
              <a:rPr lang="ru-RU" sz="2400" dirty="0">
                <a:effectLst/>
              </a:rPr>
              <a:t>Омонимия на уровне морфем</a:t>
            </a:r>
            <a:endParaRPr lang="en-US" sz="2400" dirty="0">
              <a:effectLst/>
            </a:endParaRPr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defTabSz="108000">
              <a:buNone/>
              <a:defRPr/>
            </a:pPr>
            <a:r>
              <a:rPr lang="en-US" sz="2200" dirty="0" err="1"/>
              <a:t>s'ɛ</a:t>
            </a:r>
            <a:r>
              <a:rPr lang="en-US" sz="2200" dirty="0"/>
              <a:t>-n'							</a:t>
            </a:r>
            <a:r>
              <a:rPr lang="en-US" sz="2200" dirty="0" err="1"/>
              <a:t>mar̥tə</a:t>
            </a:r>
            <a:r>
              <a:rPr lang="en-US" sz="2200" dirty="0"/>
              <a:t>	min'		</a:t>
            </a:r>
            <a:r>
              <a:rPr lang="en-US" sz="2200" dirty="0" err="1"/>
              <a:t>bol</a:t>
            </a:r>
            <a:r>
              <a:rPr lang="en-US" sz="2200" dirty="0"/>
              <a:t>̥-n'ə-l'-</a:t>
            </a:r>
            <a:r>
              <a:rPr lang="en-US" sz="2200" dirty="0" err="1"/>
              <a:t>əmə</a:t>
            </a:r>
            <a:r>
              <a:rPr lang="en-US" sz="2200" dirty="0"/>
              <a:t>																													</a:t>
            </a:r>
            <a:r>
              <a:rPr lang="en-US" sz="2200" dirty="0" err="1"/>
              <a:t>i</a:t>
            </a:r>
            <a:r>
              <a:rPr lang="en-US" sz="2200" dirty="0"/>
              <a:t>	</a:t>
            </a:r>
          </a:p>
          <a:p>
            <a:pPr marL="0" indent="0" defTabSz="108000">
              <a:buNone/>
              <a:defRPr/>
            </a:pPr>
            <a:r>
              <a:rPr lang="ru-RU" sz="2200" dirty="0"/>
              <a:t>тот-</a:t>
            </a:r>
            <a:r>
              <a:rPr lang="en-US" sz="2200" dirty="0"/>
              <a:t>GEN	</a:t>
            </a:r>
            <a:r>
              <a:rPr lang="ru-RU" sz="2200" dirty="0"/>
              <a:t>с</a:t>
            </a:r>
            <a:r>
              <a:rPr lang="en-US" sz="2200" dirty="0"/>
              <a:t>	</a:t>
            </a:r>
            <a:r>
              <a:rPr lang="ru-RU" sz="2200" dirty="0"/>
              <a:t>мы.</a:t>
            </a:r>
            <a:r>
              <a:rPr lang="en-US" sz="2200" dirty="0"/>
              <a:t>OBL			</a:t>
            </a:r>
            <a:r>
              <a:rPr lang="ru-RU" sz="2200" dirty="0"/>
              <a:t>долбить-</a:t>
            </a:r>
            <a:r>
              <a:rPr lang="ru-RU" sz="2200" b="1" dirty="0"/>
              <a:t>1</a:t>
            </a:r>
            <a:r>
              <a:rPr lang="en-US" sz="2200" b="1" dirty="0"/>
              <a:t>SG.POSS.PL-PQP-PST.1PL</a:t>
            </a:r>
            <a:r>
              <a:rPr lang="en-US" sz="2200" dirty="0"/>
              <a:t>	</a:t>
            </a:r>
            <a:r>
              <a:rPr lang="ru-RU" sz="2200" dirty="0"/>
              <a:t>и</a:t>
            </a:r>
            <a:r>
              <a:rPr lang="en-US" sz="2200" dirty="0"/>
              <a:t>		</a:t>
            </a:r>
          </a:p>
          <a:p>
            <a:pPr marL="0" indent="0" defTabSz="108000">
              <a:buNone/>
              <a:defRPr/>
            </a:pPr>
            <a:r>
              <a:rPr lang="en-US" sz="2200" dirty="0"/>
              <a:t>kun-</a:t>
            </a:r>
            <a:r>
              <a:rPr lang="en-US" sz="2200" dirty="0" err="1"/>
              <a:t>cə</a:t>
            </a:r>
            <a:r>
              <a:rPr lang="en-US" sz="2200" dirty="0"/>
              <a:t>-l'-</a:t>
            </a:r>
            <a:r>
              <a:rPr lang="en-US" sz="2200" dirty="0" err="1"/>
              <a:t>əmə</a:t>
            </a:r>
            <a:r>
              <a:rPr lang="en-US" sz="2200" dirty="0"/>
              <a:t> 																	</a:t>
            </a:r>
            <a:r>
              <a:rPr lang="en-US" sz="2200" dirty="0" err="1"/>
              <a:t>kal</a:t>
            </a:r>
            <a:r>
              <a:rPr lang="en-US" sz="2200" dirty="0"/>
              <a:t>-</a:t>
            </a:r>
            <a:r>
              <a:rPr lang="en-US" sz="2200" dirty="0" err="1"/>
              <a:t>n'a</a:t>
            </a:r>
            <a:r>
              <a:rPr lang="en-US" sz="2200" dirty="0"/>
              <a:t>-t								</a:t>
            </a:r>
            <a:r>
              <a:rPr lang="en-US" sz="2200" dirty="0" err="1"/>
              <a:t>jalga-n'ɛ-z'ə</a:t>
            </a:r>
            <a:r>
              <a:rPr lang="en-US" sz="2200" dirty="0"/>
              <a:t>															</a:t>
            </a:r>
            <a:r>
              <a:rPr lang="en-US" sz="2200" dirty="0" err="1"/>
              <a:t>mar̥tə</a:t>
            </a:r>
            <a:r>
              <a:rPr lang="en-US" sz="2200" dirty="0"/>
              <a:t>.</a:t>
            </a:r>
          </a:p>
          <a:p>
            <a:pPr marL="0" indent="0" defTabSz="108000">
              <a:buNone/>
              <a:defRPr/>
            </a:pPr>
            <a:r>
              <a:rPr lang="ru-RU" sz="2200" dirty="0"/>
              <a:t>ловить-</a:t>
            </a:r>
            <a:r>
              <a:rPr lang="en-US" sz="2200" b="1" dirty="0"/>
              <a:t>IPFV-PQP-PST.1PL</a:t>
            </a:r>
            <a:r>
              <a:rPr lang="en-US" sz="2200" dirty="0"/>
              <a:t> </a:t>
            </a:r>
            <a:r>
              <a:rPr lang="ru-RU" sz="2200" dirty="0"/>
              <a:t>рыба-</a:t>
            </a:r>
            <a:r>
              <a:rPr lang="en-US" sz="2200" dirty="0"/>
              <a:t>DIM-PL	</a:t>
            </a:r>
            <a:r>
              <a:rPr lang="ru-RU" sz="2200" dirty="0"/>
              <a:t>друг-</a:t>
            </a:r>
            <a:r>
              <a:rPr lang="en-US" sz="2200" dirty="0"/>
              <a:t>DIM-1SG.POSS.SG	</a:t>
            </a:r>
            <a:r>
              <a:rPr lang="ru-RU" sz="2200" dirty="0"/>
              <a:t>с. </a:t>
            </a:r>
            <a:endParaRPr lang="en-US" sz="2200" dirty="0"/>
          </a:p>
          <a:p>
            <a:pPr marL="0" indent="0" algn="ctr">
              <a:buNone/>
              <a:defRPr/>
            </a:pPr>
            <a:r>
              <a:rPr lang="en-US" sz="2200" dirty="0"/>
              <a:t>‘</a:t>
            </a:r>
            <a:r>
              <a:rPr lang="ru-RU" sz="2200" dirty="0"/>
              <a:t>Ей мы бултыхали и ловили рыбок </a:t>
            </a:r>
            <a:r>
              <a:rPr lang="en-US" sz="2200" dirty="0"/>
              <a:t>c </a:t>
            </a:r>
            <a:r>
              <a:rPr lang="ru-RU" sz="2200" dirty="0"/>
              <a:t>подругой</a:t>
            </a:r>
            <a:r>
              <a:rPr lang="en-US" sz="2200" dirty="0"/>
              <a:t>’</a:t>
            </a:r>
            <a:r>
              <a:rPr lang="ru-RU" sz="2200" dirty="0"/>
              <a:t>. </a:t>
            </a:r>
            <a:endParaRPr lang="ru-RU" sz="2200" b="1" dirty="0"/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algn="ctr">
              <a:buNone/>
              <a:defRPr/>
            </a:pPr>
            <a:endParaRPr lang="ru-RU" b="1" dirty="0"/>
          </a:p>
          <a:p>
            <a:pPr marL="0" indent="0" algn="ctr">
              <a:buNone/>
              <a:defRPr/>
            </a:pPr>
            <a:endParaRPr lang="ru-RU" sz="2400" b="1" dirty="0">
              <a:effectLst/>
            </a:endParaRPr>
          </a:p>
          <a:p>
            <a:pPr marL="0" indent="0" algn="ctr">
              <a:buNone/>
              <a:defRPr/>
            </a:pPr>
            <a:r>
              <a:rPr lang="ru-RU" sz="2400" b="1" dirty="0">
                <a:effectLst/>
              </a:rPr>
              <a:t>Порядковые модели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48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Морфологический анализ</a:t>
            </a:r>
            <a:br>
              <a:rPr lang="ru-RU" sz="3600" dirty="0"/>
            </a:br>
            <a:r>
              <a:rPr lang="ru-RU" sz="3600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indent="0" fontAlgn="ctr">
              <a:buNone/>
            </a:pPr>
            <a:r>
              <a:rPr lang="ru-RU" sz="2200" dirty="0" err="1">
                <a:effectLst/>
              </a:rPr>
              <a:t>йлалсрыхIвыз</a:t>
            </a:r>
            <a:r>
              <a:rPr lang="ru-RU" sz="2200" dirty="0">
                <a:effectLst/>
              </a:rPr>
              <a:t> _ то, о чём я заставил её рассказать ей (</a:t>
            </a:r>
            <a:r>
              <a:rPr lang="ru-RU" sz="2200" dirty="0" err="1">
                <a:effectLst/>
              </a:rPr>
              <a:t>абазинск</a:t>
            </a:r>
            <a:r>
              <a:rPr lang="ru-RU" sz="2200" dirty="0">
                <a:effectLst/>
              </a:rPr>
              <a:t>)</a:t>
            </a:r>
          </a:p>
          <a:p>
            <a:pPr marL="0" indent="0" fontAlgn="ctr">
              <a:buNone/>
            </a:pPr>
            <a:r>
              <a:rPr lang="ru-RU" sz="2200" dirty="0" err="1">
                <a:effectLst/>
              </a:rPr>
              <a:t>йласшврыхIвыз</a:t>
            </a:r>
            <a:r>
              <a:rPr lang="ru-RU" sz="2200" dirty="0">
                <a:effectLst/>
              </a:rPr>
              <a:t> _ то, о чём вы заставили меня рассказать ей;</a:t>
            </a:r>
          </a:p>
          <a:p>
            <a:pPr marL="0" indent="0" defTabSz="274320">
              <a:buNone/>
            </a:pPr>
            <a:endParaRPr lang="ru-RU" sz="2200" dirty="0">
              <a:effectLst/>
            </a:endParaRPr>
          </a:p>
          <a:p>
            <a:pPr marL="0" indent="0" fontAlgn="ctr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8" y="2413643"/>
            <a:ext cx="7650073" cy="26163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306" y="5589240"/>
            <a:ext cx="8416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/>
              <a:t>Порядковые </a:t>
            </a:r>
            <a:r>
              <a:rPr lang="ru-RU" b="1" dirty="0" smtClean="0"/>
              <a:t>модели -</a:t>
            </a:r>
            <a:r>
              <a:rPr lang="en-US" b="1" dirty="0" smtClean="0"/>
              <a:t>&gt;</a:t>
            </a:r>
            <a:endParaRPr lang="ru-RU" b="1" dirty="0" smtClean="0"/>
          </a:p>
          <a:p>
            <a:pPr algn="ctr">
              <a:defRPr/>
            </a:pPr>
            <a:r>
              <a:rPr lang="ru-RU" b="1" dirty="0"/>
              <a:t>Для морфологического </a:t>
            </a:r>
            <a:r>
              <a:rPr lang="ru-RU" b="1" dirty="0" err="1"/>
              <a:t>парсинга</a:t>
            </a:r>
            <a:r>
              <a:rPr lang="ru-RU" b="1" dirty="0"/>
              <a:t> полезно знать порядок морфем в словоформе</a:t>
            </a:r>
          </a:p>
          <a:p>
            <a:pPr algn="ctr">
              <a:defRPr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2901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Морфологический анализ</a:t>
            </a:r>
            <a:br>
              <a:rPr lang="ru-RU" dirty="0"/>
            </a:br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/>
              <a:t>Примеры задач: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информационный поиск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кластеризация и рубрикация текстов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машинный перевод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создание корпусов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извлечение фактов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Морфологический анализ</a:t>
            </a:r>
            <a:br>
              <a:rPr lang="ru-RU" sz="3600" dirty="0"/>
            </a:br>
            <a:r>
              <a:rPr lang="ru-RU" sz="3600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effectLst/>
              </a:rPr>
              <a:t>1) Слоги в </a:t>
            </a:r>
            <a:r>
              <a:rPr lang="ru-RU" sz="2400" dirty="0" err="1">
                <a:effectLst/>
              </a:rPr>
              <a:t>багвалинском</a:t>
            </a:r>
            <a:r>
              <a:rPr lang="ru-RU" sz="2400" dirty="0">
                <a:effectLst/>
              </a:rPr>
              <a:t> языке всегда прикрытые (с начальной гортанной смычкой перед гласными). Это ограничение запрещает зияния гласных: 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ru-RU" sz="2400" dirty="0">
                <a:effectLst/>
              </a:rPr>
              <a:t> </a:t>
            </a:r>
            <a:r>
              <a:rPr lang="ru-RU" sz="2000" dirty="0">
                <a:effectLst/>
              </a:rPr>
              <a:t> (</a:t>
            </a:r>
            <a:r>
              <a:rPr lang="ru-RU" sz="2000" dirty="0" err="1">
                <a:effectLst/>
              </a:rPr>
              <a:t>багв</a:t>
            </a:r>
            <a:r>
              <a:rPr lang="ru-RU" sz="2000" dirty="0">
                <a:effectLst/>
              </a:rPr>
              <a:t>.)</a:t>
            </a:r>
            <a:r>
              <a:rPr lang="ru-RU" sz="2400" dirty="0">
                <a:effectLst/>
              </a:rPr>
              <a:t>	</a:t>
            </a:r>
            <a:r>
              <a:rPr lang="pt-BR" sz="2400" dirty="0">
                <a:effectLst/>
              </a:rPr>
              <a:t>c</a:t>
            </a:r>
            <a:r>
              <a:rPr lang="ru-RU" sz="2400" dirty="0">
                <a:effectLst/>
              </a:rPr>
              <a:t>’</a:t>
            </a:r>
            <a:r>
              <a:rPr lang="pt-BR" sz="2400" dirty="0">
                <a:effectLst/>
              </a:rPr>
              <a:t>aXX</a:t>
            </a:r>
            <a:r>
              <a:rPr lang="ru-RU" sz="2400" dirty="0">
                <a:effectLst/>
              </a:rPr>
              <a:t>ĩ+</a:t>
            </a:r>
            <a:r>
              <a:rPr lang="pt-BR" sz="2400" dirty="0">
                <a:effectLst/>
              </a:rPr>
              <a:t>a</a:t>
            </a:r>
            <a:r>
              <a:rPr lang="ru-RU" sz="2400" dirty="0">
                <a:effectLst/>
              </a:rPr>
              <a:t>+</a:t>
            </a:r>
            <a:r>
              <a:rPr lang="pt-BR" sz="2400" dirty="0">
                <a:effectLst/>
              </a:rPr>
              <a:t>s </a:t>
            </a:r>
            <a:r>
              <a:rPr lang="pt-BR" sz="2400" dirty="0">
                <a:effectLst/>
                <a:sym typeface="Wingdings" panose="05000000000000000000" pitchFamily="2" charset="2"/>
              </a:rPr>
              <a:t></a:t>
            </a:r>
            <a:r>
              <a:rPr lang="ru-RU" sz="2400" dirty="0">
                <a:effectLst/>
              </a:rPr>
              <a:t>  </a:t>
            </a:r>
            <a:r>
              <a:rPr lang="pt-BR" sz="2400" dirty="0">
                <a:effectLst/>
              </a:rPr>
              <a:t>c</a:t>
            </a:r>
            <a:r>
              <a:rPr lang="ru-RU" sz="2400" dirty="0">
                <a:effectLst/>
              </a:rPr>
              <a:t>’</a:t>
            </a:r>
            <a:r>
              <a:rPr lang="pt-BR" sz="2400" dirty="0">
                <a:effectLst/>
              </a:rPr>
              <a:t>aXX</a:t>
            </a:r>
            <a:r>
              <a:rPr lang="ru-RU" sz="2400" dirty="0">
                <a:effectLst/>
              </a:rPr>
              <a:t>-ã-</a:t>
            </a:r>
            <a:r>
              <a:rPr lang="pt-BR" sz="2400" dirty="0">
                <a:effectLst/>
              </a:rPr>
              <a:t>s 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ru-RU" sz="2400" dirty="0">
                <a:effectLst/>
              </a:rPr>
              <a:t>		красть-</a:t>
            </a:r>
            <a:r>
              <a:rPr lang="en-US" sz="2400" dirty="0">
                <a:effectLst/>
              </a:rPr>
              <a:t>POT</a:t>
            </a:r>
            <a:r>
              <a:rPr lang="ru-RU" sz="2400" dirty="0">
                <a:effectLst/>
              </a:rPr>
              <a:t>-</a:t>
            </a:r>
            <a:r>
              <a:rPr lang="en-US" sz="2400" dirty="0">
                <a:effectLst/>
              </a:rPr>
              <a:t>FUT</a:t>
            </a:r>
          </a:p>
          <a:p>
            <a:pPr marL="0" indent="0" defTabSz="274320">
              <a:buNone/>
            </a:pPr>
            <a:r>
              <a:rPr lang="ru-RU" sz="2400" dirty="0">
                <a:effectLst/>
              </a:rPr>
              <a:t>2)</a:t>
            </a:r>
            <a:r>
              <a:rPr lang="ru-RU" sz="2400" i="1" dirty="0">
                <a:effectLst/>
              </a:rPr>
              <a:t>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татарск</a:t>
            </a:r>
            <a:r>
              <a:rPr lang="ru-RU" sz="2000" dirty="0">
                <a:effectLst/>
              </a:rPr>
              <a:t>.)</a:t>
            </a:r>
            <a:r>
              <a:rPr lang="ru-RU" sz="2400" i="1" dirty="0">
                <a:effectLst/>
              </a:rPr>
              <a:t>	</a:t>
            </a:r>
            <a:r>
              <a:rPr lang="en-US" sz="2400" dirty="0" err="1">
                <a:effectLst/>
              </a:rPr>
              <a:t>bala</a:t>
            </a:r>
            <a:r>
              <a:rPr lang="en-US" sz="2400" dirty="0">
                <a:effectLst/>
              </a:rPr>
              <a:t>-</a:t>
            </a:r>
            <a:r>
              <a:rPr lang="en-US" sz="2400" b="1" dirty="0">
                <a:effectLst/>
              </a:rPr>
              <a:t>lar-</a:t>
            </a:r>
            <a:r>
              <a:rPr lang="en-US" sz="2400" b="1" dirty="0" err="1">
                <a:effectLst/>
              </a:rPr>
              <a:t>ɨbɨz</a:t>
            </a:r>
            <a:r>
              <a:rPr lang="en-US" sz="2400" b="1" dirty="0">
                <a:effectLst/>
              </a:rPr>
              <a:t>-</a:t>
            </a:r>
            <a:r>
              <a:rPr lang="en-US" sz="2400" b="1" dirty="0" err="1">
                <a:effectLst/>
              </a:rPr>
              <a:t>ga</a:t>
            </a:r>
            <a:r>
              <a:rPr lang="ru-RU" sz="2400" b="1" dirty="0">
                <a:effectLst/>
              </a:rPr>
              <a:t>	</a:t>
            </a:r>
            <a:r>
              <a:rPr lang="ru-RU" sz="2400" dirty="0">
                <a:effectLst/>
              </a:rPr>
              <a:t>					</a:t>
            </a:r>
            <a:r>
              <a:rPr lang="en-US" sz="2400" dirty="0" err="1">
                <a:effectLst/>
              </a:rPr>
              <a:t>täräz-</a:t>
            </a:r>
            <a:r>
              <a:rPr lang="en-US" sz="2400" b="1" dirty="0" err="1">
                <a:effectLst/>
              </a:rPr>
              <a:t>lär-ebez-gä</a:t>
            </a:r>
            <a:endParaRPr lang="en-US" sz="2400" dirty="0">
              <a:effectLst/>
            </a:endParaRPr>
          </a:p>
          <a:p>
            <a:pPr marL="0" indent="0" defTabSz="274320">
              <a:buNone/>
            </a:pPr>
            <a:r>
              <a:rPr lang="ru-RU" sz="2400" dirty="0">
                <a:effectLst/>
              </a:rPr>
              <a:t>						ребенок</a:t>
            </a:r>
            <a:r>
              <a:rPr lang="en-US" sz="2400" dirty="0">
                <a:effectLst/>
              </a:rPr>
              <a:t>-PL-1PL-DAT</a:t>
            </a:r>
            <a:r>
              <a:rPr lang="ru-RU" sz="2400" dirty="0">
                <a:effectLst/>
              </a:rPr>
              <a:t>			окно</a:t>
            </a:r>
            <a:r>
              <a:rPr lang="en-US" sz="2400" dirty="0">
                <a:effectLst/>
              </a:rPr>
              <a:t>-PL-1PL-DAT</a:t>
            </a:r>
          </a:p>
          <a:p>
            <a:pPr marL="0" lvl="0" indent="0" defTabSz="274320">
              <a:buNone/>
            </a:pPr>
            <a:r>
              <a:rPr lang="en-US" sz="2400" dirty="0">
                <a:effectLst/>
              </a:rPr>
              <a:t>3)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арабск</a:t>
            </a:r>
            <a:r>
              <a:rPr lang="ru-RU" sz="2000" dirty="0">
                <a:effectLst/>
              </a:rPr>
              <a:t>.)	</a:t>
            </a:r>
            <a:r>
              <a:rPr lang="ru-RU" sz="2400" dirty="0">
                <a:effectLst/>
              </a:rPr>
              <a:t>	</a:t>
            </a:r>
            <a:r>
              <a:rPr lang="en-US" sz="2400" dirty="0" err="1">
                <a:effectLst/>
              </a:rPr>
              <a:t>katab</a:t>
            </a:r>
            <a:r>
              <a:rPr lang="ru-RU" sz="2400" dirty="0">
                <a:effectLst/>
              </a:rPr>
              <a:t>		</a:t>
            </a:r>
            <a:r>
              <a:rPr lang="en-US" sz="2400" dirty="0" err="1">
                <a:effectLst/>
              </a:rPr>
              <a:t>kutib</a:t>
            </a:r>
            <a:endParaRPr lang="ru-RU" sz="2400" dirty="0">
              <a:effectLst/>
            </a:endParaRPr>
          </a:p>
          <a:p>
            <a:pPr marL="0" lvl="0" indent="0" defTabSz="274320">
              <a:buNone/>
            </a:pPr>
            <a:r>
              <a:rPr lang="ru-RU" sz="2400" dirty="0">
                <a:effectLst/>
              </a:rPr>
              <a:t>4)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илокано</a:t>
            </a:r>
            <a:r>
              <a:rPr lang="ru-RU" sz="2000" dirty="0">
                <a:effectLst/>
              </a:rPr>
              <a:t> (Филиппины))</a:t>
            </a:r>
            <a:r>
              <a:rPr lang="ru-RU" sz="2400" dirty="0">
                <a:effectLst/>
              </a:rPr>
              <a:t> </a:t>
            </a:r>
            <a:r>
              <a:rPr lang="en-US" sz="2400" dirty="0" err="1">
                <a:effectLst/>
              </a:rPr>
              <a:t>kald</a:t>
            </a:r>
            <a:r>
              <a:rPr lang="ru-RU" sz="2400" dirty="0" err="1">
                <a:effectLst/>
              </a:rPr>
              <a:t>íŋ</a:t>
            </a:r>
            <a:r>
              <a:rPr lang="ru-RU" sz="2400" dirty="0">
                <a:effectLst/>
              </a:rPr>
              <a:t>	- 	‘козел’ 		</a:t>
            </a:r>
            <a:r>
              <a:rPr lang="en-US" sz="2400" i="1" dirty="0" err="1">
                <a:effectLst/>
              </a:rPr>
              <a:t>kal</a:t>
            </a:r>
            <a:r>
              <a:rPr lang="ru-RU" sz="2400" dirty="0">
                <a:effectLst/>
              </a:rPr>
              <a:t>-</a:t>
            </a:r>
            <a:r>
              <a:rPr lang="en-US" sz="2400" dirty="0" err="1">
                <a:effectLst/>
              </a:rPr>
              <a:t>kald</a:t>
            </a:r>
            <a:r>
              <a:rPr lang="ru-RU" sz="2400" dirty="0" err="1">
                <a:effectLst/>
              </a:rPr>
              <a:t>íŋ</a:t>
            </a:r>
            <a:r>
              <a:rPr lang="ru-RU" sz="2400" dirty="0">
                <a:effectLst/>
              </a:rPr>
              <a:t> -	’козлы’</a:t>
            </a:r>
          </a:p>
          <a:p>
            <a:pPr marL="0" lvl="0" indent="0" defTabSz="274320">
              <a:buNone/>
            </a:pPr>
            <a:endParaRPr lang="ru-RU" dirty="0"/>
          </a:p>
          <a:p>
            <a:pPr marL="0" lvl="0" indent="0" defTabSz="274320">
              <a:buNone/>
            </a:pPr>
            <a:r>
              <a:rPr lang="ru-RU" dirty="0" smtClean="0"/>
              <a:t>Явления </a:t>
            </a:r>
            <a:r>
              <a:rPr lang="ru-RU" dirty="0" err="1"/>
              <a:t>неконкатентативной</a:t>
            </a:r>
            <a:r>
              <a:rPr lang="ru-RU" dirty="0"/>
              <a:t> </a:t>
            </a:r>
            <a:r>
              <a:rPr lang="ru-RU" dirty="0" smtClean="0"/>
              <a:t>морфологии</a:t>
            </a:r>
          </a:p>
          <a:p>
            <a:pPr marL="0" lvl="0" indent="0" defTabSz="274320">
              <a:buNone/>
            </a:pPr>
            <a:r>
              <a:rPr lang="ru-RU" dirty="0" smtClean="0"/>
              <a:t>Как описывать морфонологические процессы не на стыке двух морфем</a:t>
            </a:r>
            <a:r>
              <a:rPr lang="en-US" dirty="0" smtClean="0"/>
              <a:t>?</a:t>
            </a:r>
            <a:r>
              <a:rPr lang="ru-RU" dirty="0" smtClean="0"/>
              <a:t> Супрасегментные «морфемы»</a:t>
            </a:r>
            <a:r>
              <a:rPr lang="en-US" dirty="0" smtClean="0"/>
              <a:t>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275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Морфологический анализ</a:t>
            </a:r>
            <a:br>
              <a:rPr lang="ru-RU" dirty="0"/>
            </a:br>
            <a:r>
              <a:rPr lang="ru-RU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560" y="1340768"/>
            <a:ext cx="8610128" cy="53732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dirty="0"/>
              <a:t>Границы слов (</a:t>
            </a:r>
            <a:r>
              <a:rPr lang="ru-RU" dirty="0" err="1"/>
              <a:t>токенов</a:t>
            </a:r>
            <a:r>
              <a:rPr lang="ru-RU" dirty="0"/>
              <a:t>)</a:t>
            </a:r>
          </a:p>
          <a:p>
            <a:pPr marL="0" indent="0">
              <a:buNone/>
              <a:defRPr/>
            </a:pPr>
            <a:endParaRPr lang="ru-RU" i="1" dirty="0"/>
          </a:p>
          <a:p>
            <a:pPr marL="0" indent="0">
              <a:buNone/>
              <a:defRPr/>
            </a:pPr>
            <a:r>
              <a:rPr lang="ru-RU" i="1" dirty="0"/>
              <a:t>Напишу-ка</a:t>
            </a:r>
          </a:p>
          <a:p>
            <a:pPr marL="0" indent="0">
              <a:buNone/>
              <a:defRPr/>
            </a:pPr>
            <a:r>
              <a:rPr lang="en-US" i="1" dirty="0"/>
              <a:t>Don’t - It’s</a:t>
            </a:r>
            <a:endParaRPr lang="ru-RU" i="1" dirty="0"/>
          </a:p>
          <a:p>
            <a:pPr marL="0" indent="0">
              <a:buNone/>
              <a:defRPr/>
            </a:pPr>
            <a:r>
              <a:rPr lang="ru-RU" i="1" dirty="0"/>
              <a:t>Какого-нибудь</a:t>
            </a:r>
          </a:p>
          <a:p>
            <a:pPr marL="0" indent="0">
              <a:buNone/>
              <a:defRPr/>
            </a:pPr>
            <a:r>
              <a:rPr lang="ru-RU" i="1" dirty="0"/>
              <a:t>--</a:t>
            </a:r>
            <a:endParaRPr lang="en-US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582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Морфологический анализ</a:t>
            </a:r>
            <a:br>
              <a:rPr lang="ru-RU" sz="3600" dirty="0"/>
            </a:br>
            <a:r>
              <a:rPr lang="ru-RU" sz="3600" dirty="0"/>
              <a:t>Лингвистические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indent="0" defTabSz="274320">
              <a:buNone/>
            </a:pPr>
            <a:r>
              <a:rPr lang="ru-RU" dirty="0"/>
              <a:t>Омонимия</a:t>
            </a:r>
          </a:p>
          <a:p>
            <a:pPr marL="0" indent="0" defTabSz="274320">
              <a:buNone/>
            </a:pPr>
            <a:r>
              <a:rPr lang="ru-RU" i="1" dirty="0"/>
              <a:t>Поля в поле моет пол и заполнила пол поля </a:t>
            </a:r>
          </a:p>
          <a:p>
            <a:pPr marL="0" lvl="0" indent="0" defTabSz="274320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30754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600" dirty="0" err="1"/>
              <a:t>Данные</a:t>
            </a:r>
            <a:r>
              <a:rPr sz="3600" dirty="0"/>
              <a:t>: </a:t>
            </a:r>
            <a:r>
              <a:rPr lang="ru-RU" sz="3600" dirty="0"/>
              <a:t/>
            </a:r>
            <a:br>
              <a:rPr lang="ru-RU" sz="3600" dirty="0"/>
            </a:br>
            <a:r>
              <a:rPr sz="3600" dirty="0" err="1"/>
              <a:t>словоизменении</a:t>
            </a:r>
            <a:r>
              <a:rPr sz="3600" dirty="0"/>
              <a:t> vs. </a:t>
            </a:r>
            <a:r>
              <a:rPr sz="3600" dirty="0" err="1"/>
              <a:t>словообразование</a:t>
            </a:r>
            <a:endParaRPr sz="3600" dirty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395413"/>
            <a:ext cx="8229600" cy="144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sz="2200"/>
              <a:t>Английские формы на –ing в англо-русском переводе</a:t>
            </a:r>
          </a:p>
          <a:p>
            <a:pPr>
              <a:lnSpc>
                <a:spcPct val="80000"/>
              </a:lnSpc>
              <a:defRPr/>
            </a:pPr>
            <a:r>
              <a:rPr sz="2200"/>
              <a:t>причастия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sz="2200"/>
              <a:t>деепричастия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sz="2200"/>
              <a:t>отглагольные существительные</a:t>
            </a:r>
            <a:endParaRPr/>
          </a:p>
        </p:txBody>
      </p:sp>
      <p:graphicFrame>
        <p:nvGraphicFramePr>
          <p:cNvPr id="92196" name="Group 36"/>
          <p:cNvGraphicFramePr>
            <a:graphicFrameLocks/>
          </p:cNvGraphicFramePr>
          <p:nvPr/>
        </p:nvGraphicFramePr>
        <p:xfrm>
          <a:off x="1371600" y="2895600"/>
          <a:ext cx="6096000" cy="22209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walking</a:t>
                      </a:r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singing</a:t>
                      </a:r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working</a:t>
                      </a:r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running</a:t>
                      </a:r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идущий</a:t>
                      </a:r>
                      <a:endParaRPr/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поющий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работающий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бегущий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 baseline="30000">
                          <a:solidFill>
                            <a:schemeClr val="tx1"/>
                          </a:solidFill>
                          <a:latin typeface="Arial"/>
                        </a:rPr>
                        <a:t>?</a:t>
                      </a: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идя</a:t>
                      </a:r>
                      <a:endParaRPr/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*поя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работая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(бегая?), *бежа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ходь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ба</a:t>
                      </a:r>
                      <a:endParaRPr/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пен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ие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работ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а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бег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Ø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Text Box 35"/>
          <p:cNvSpPr/>
          <p:nvPr/>
        </p:nvSpPr>
        <p:spPr bwMode="auto">
          <a:xfrm>
            <a:off x="914400" y="5562600"/>
            <a:ext cx="7010399" cy="641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800" dirty="0" err="1">
                <a:latin typeface="+mn-lt"/>
              </a:rPr>
              <a:t>Вывод</a:t>
            </a:r>
            <a:r>
              <a:rPr sz="1800" dirty="0">
                <a:latin typeface="+mn-lt"/>
              </a:rPr>
              <a:t>: </a:t>
            </a:r>
            <a:r>
              <a:rPr sz="1800" dirty="0" err="1">
                <a:latin typeface="+mn-lt"/>
              </a:rPr>
              <a:t>рассмотреть</a:t>
            </a:r>
            <a:r>
              <a:rPr sz="1800" dirty="0">
                <a:latin typeface="+mn-lt"/>
              </a:rPr>
              <a:t> –</a:t>
            </a:r>
            <a:r>
              <a:rPr sz="1800" dirty="0" err="1">
                <a:latin typeface="+mn-lt"/>
              </a:rPr>
              <a:t>ing-овые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формы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как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самостоятельные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лексические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единицы</a:t>
            </a:r>
            <a:endParaRPr dirty="0">
              <a:latin typeface="+mn-lt"/>
            </a:endParaRPr>
          </a:p>
        </p:txBody>
      </p:sp>
      <p:sp>
        <p:nvSpPr>
          <p:cNvPr id="54304" name="Прямоугольник 5"/>
          <p:cNvSpPr/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600"/>
              <a:t>Слайды заимствованы из презентаций по компьютерной морфологии С.Коваля</a:t>
            </a:r>
          </a:p>
        </p:txBody>
      </p:sp>
    </p:spTree>
    <p:extLst>
      <p:ext uri="{BB962C8B-B14F-4D97-AF65-F5344CB8AC3E}">
        <p14:creationId xmlns:p14="http://schemas.microsoft.com/office/powerpoint/2010/main" val="2727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Лингвистические данные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Лингвистические сложности:</a:t>
            </a:r>
          </a:p>
          <a:p>
            <a:r>
              <a:rPr lang="ru-RU" dirty="0" smtClean="0"/>
              <a:t>лингвистические проблемы </a:t>
            </a:r>
            <a:r>
              <a:rPr lang="ru-RU" dirty="0" err="1" smtClean="0"/>
              <a:t>токенизации</a:t>
            </a:r>
            <a:r>
              <a:rPr lang="ru-RU" dirty="0" smtClean="0"/>
              <a:t> - границы слова – сандхи, отраженные на письме (например, слияние предлога с </a:t>
            </a:r>
            <a:r>
              <a:rPr lang="ru-RU" dirty="0" err="1" smtClean="0"/>
              <a:t>атриклем</a:t>
            </a:r>
            <a:r>
              <a:rPr lang="ru-RU" dirty="0" smtClean="0"/>
              <a:t>); </a:t>
            </a:r>
            <a:r>
              <a:rPr lang="ru-RU" dirty="0" err="1" smtClean="0"/>
              <a:t>клитики</a:t>
            </a:r>
            <a:r>
              <a:rPr lang="ru-RU" dirty="0" smtClean="0"/>
              <a:t> (дефисное и слитное написание);</a:t>
            </a:r>
          </a:p>
          <a:p>
            <a:r>
              <a:rPr lang="ru-RU" dirty="0" smtClean="0"/>
              <a:t>словообразование </a:t>
            </a:r>
            <a:r>
              <a:rPr lang="en-US" dirty="0" smtClean="0"/>
              <a:t>vs. </a:t>
            </a:r>
            <a:r>
              <a:rPr lang="ru-RU" dirty="0" smtClean="0"/>
              <a:t>словоизменение –</a:t>
            </a:r>
            <a:r>
              <a:rPr lang="en-US" dirty="0" smtClean="0"/>
              <a:t>&gt;</a:t>
            </a:r>
            <a:r>
              <a:rPr lang="ru-RU" dirty="0" smtClean="0"/>
              <a:t> что в словаре</a:t>
            </a:r>
          </a:p>
          <a:p>
            <a:r>
              <a:rPr lang="ru-RU" dirty="0" smtClean="0"/>
              <a:t>морфологическая омонимия</a:t>
            </a:r>
          </a:p>
          <a:p>
            <a:r>
              <a:rPr lang="ru-RU" dirty="0" smtClean="0"/>
              <a:t>как распределить информацию между словарем и правилами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Лингвистические данные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5775"/>
            <a:ext cx="8229600" cy="4709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Сложности для </a:t>
            </a:r>
            <a:r>
              <a:rPr lang="ru-RU" dirty="0" err="1"/>
              <a:t>парсинга</a:t>
            </a:r>
            <a:r>
              <a:rPr lang="ru-RU" dirty="0"/>
              <a:t>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ru-RU" dirty="0" smtClean="0"/>
              <a:t>при </a:t>
            </a:r>
            <a:r>
              <a:rPr lang="ru-RU" dirty="0"/>
              <a:t>членении морфемы: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ru-RU" sz="2400" dirty="0"/>
              <a:t>неизменная часть (основа) </a:t>
            </a:r>
            <a:r>
              <a:rPr lang="ru-RU" sz="2400" dirty="0" err="1"/>
              <a:t>vs</a:t>
            </a:r>
            <a:r>
              <a:rPr lang="ru-RU" sz="2400" dirty="0"/>
              <a:t>. изменяемая часть (аффиксы)</a:t>
            </a:r>
            <a:endParaRPr lang="ru-RU" dirty="0"/>
          </a:p>
          <a:p>
            <a:pPr marL="342900" indent="-342900">
              <a:buFont typeface="Arial"/>
              <a:buChar char="•"/>
              <a:defRPr/>
            </a:pPr>
            <a:r>
              <a:rPr lang="ru-RU" dirty="0"/>
              <a:t>словоизменение </a:t>
            </a:r>
            <a:r>
              <a:rPr lang="ru-RU" dirty="0" err="1"/>
              <a:t>vs</a:t>
            </a:r>
            <a:r>
              <a:rPr lang="ru-RU" dirty="0"/>
              <a:t>. словообразование </a:t>
            </a:r>
            <a:r>
              <a:rPr lang="ru-RU" i="1" dirty="0"/>
              <a:t>(</a:t>
            </a:r>
            <a:r>
              <a:rPr lang="ru-RU" i="1" dirty="0" err="1"/>
              <a:t>happy</a:t>
            </a:r>
            <a:r>
              <a:rPr lang="ru-RU" i="1" dirty="0"/>
              <a:t> – </a:t>
            </a:r>
            <a:r>
              <a:rPr lang="ru-RU" i="1" dirty="0" err="1"/>
              <a:t>happily</a:t>
            </a:r>
            <a:r>
              <a:rPr lang="ru-RU" i="1" dirty="0"/>
              <a:t> - </a:t>
            </a:r>
            <a:r>
              <a:rPr lang="ru-RU" i="1" dirty="0" err="1"/>
              <a:t>unhappily</a:t>
            </a:r>
            <a:r>
              <a:rPr lang="ru-RU" i="1" dirty="0"/>
              <a:t>)</a:t>
            </a:r>
            <a:endParaRPr lang="ru-RU" dirty="0"/>
          </a:p>
          <a:p>
            <a:pPr marL="800100" lvl="1" indent="-342900">
              <a:buFont typeface="Arial"/>
              <a:buChar char="•"/>
              <a:defRPr/>
            </a:pPr>
            <a:r>
              <a:rPr lang="ru-RU" sz="2400" dirty="0"/>
              <a:t>где граница? - ср. </a:t>
            </a:r>
            <a:r>
              <a:rPr lang="ru-RU" sz="2400" i="1" dirty="0" err="1"/>
              <a:t>jota</a:t>
            </a:r>
            <a:r>
              <a:rPr lang="ru-RU" sz="2400" i="1" dirty="0"/>
              <a:t>-</a:t>
            </a:r>
            <a:r>
              <a:rPr lang="ru-RU" sz="2400" b="1" i="1" dirty="0" err="1">
                <a:solidFill>
                  <a:srgbClr val="FF0000"/>
                </a:solidFill>
              </a:rPr>
              <a:t>ft</a:t>
            </a:r>
            <a:r>
              <a:rPr lang="ru-RU" sz="2400" i="1" dirty="0"/>
              <a:t>-f </a:t>
            </a:r>
            <a:endParaRPr lang="ru-RU" sz="2400" dirty="0"/>
          </a:p>
          <a:p>
            <a:pPr marL="342900" indent="-342900">
              <a:buFont typeface="Arial"/>
              <a:buChar char="•"/>
              <a:defRPr/>
            </a:pPr>
            <a:r>
              <a:rPr lang="ru-RU" dirty="0"/>
              <a:t>границы слов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ru-RU" sz="2400" dirty="0" err="1"/>
              <a:t>клитики</a:t>
            </a:r>
            <a:endParaRPr lang="ru-RU" sz="2400" dirty="0"/>
          </a:p>
          <a:p>
            <a:pPr marL="342900" indent="-342900">
              <a:buFont typeface="Arial"/>
              <a:buChar char="•"/>
              <a:defRPr/>
            </a:pPr>
            <a:r>
              <a:rPr lang="ru-RU" dirty="0"/>
              <a:t>позиции определенных классов морфем (ср. омонимия морфем) – порядковые модели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ru-RU" dirty="0" err="1" smtClean="0"/>
              <a:t>неконкатенативная</a:t>
            </a:r>
            <a:r>
              <a:rPr lang="ru-RU" dirty="0" smtClean="0"/>
              <a:t> </a:t>
            </a:r>
            <a:r>
              <a:rPr lang="ru-RU" dirty="0"/>
              <a:t>морфология (ср. арабский </a:t>
            </a:r>
            <a:r>
              <a:rPr lang="ru-RU" i="1" dirty="0" err="1"/>
              <a:t>kitab</a:t>
            </a:r>
            <a:r>
              <a:rPr lang="ru-RU" i="1" dirty="0"/>
              <a:t> – </a:t>
            </a:r>
            <a:r>
              <a:rPr lang="ru-RU" dirty="0" smtClean="0"/>
              <a:t>книга, </a:t>
            </a:r>
            <a:r>
              <a:rPr lang="ru-RU" dirty="0"/>
              <a:t>сингармонизм, инфиксация, супрасегментные признаки, редупликация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0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700" dirty="0"/>
              <a:t>Автоматический морфологический анализ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Введение</a:t>
            </a:r>
          </a:p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Примеры</a:t>
            </a:r>
          </a:p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Задачи и типы обработки</a:t>
            </a:r>
          </a:p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Проблемы</a:t>
            </a:r>
          </a:p>
          <a:p>
            <a:pPr eaLnBrk="1" hangingPunct="1">
              <a:defRPr/>
            </a:pPr>
            <a:r>
              <a:rPr lang="ru-RU" sz="3000" dirty="0"/>
              <a:t>Основные методы и формальные модели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Основные методы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«ручные» правила </a:t>
            </a:r>
            <a:r>
              <a:rPr lang="en-US" dirty="0"/>
              <a:t>vs. </a:t>
            </a:r>
            <a:r>
              <a:rPr lang="ru-RU" dirty="0"/>
              <a:t>машинное обучение </a:t>
            </a:r>
            <a:r>
              <a:rPr lang="en-US" dirty="0"/>
              <a:t>vs.</a:t>
            </a:r>
            <a:r>
              <a:rPr lang="ru-RU" dirty="0"/>
              <a:t> гибридные системы:</a:t>
            </a:r>
          </a:p>
          <a:p>
            <a:pPr>
              <a:defRPr/>
            </a:pPr>
            <a:r>
              <a:rPr lang="en-US" dirty="0"/>
              <a:t>“</a:t>
            </a:r>
            <a:r>
              <a:rPr lang="ru-RU" dirty="0"/>
              <a:t>правила</a:t>
            </a:r>
            <a:r>
              <a:rPr lang="en-US" dirty="0"/>
              <a:t>”</a:t>
            </a:r>
            <a:r>
              <a:rPr lang="ru-RU" dirty="0"/>
              <a:t> для анализа словоформы + машинное обучение для разрешения омонимии и предсказания незнакомых слов</a:t>
            </a:r>
          </a:p>
          <a:p>
            <a:pPr>
              <a:defRPr/>
            </a:pPr>
            <a:r>
              <a:rPr lang="ru-RU" dirty="0"/>
              <a:t>нейронные </a:t>
            </a:r>
            <a:r>
              <a:rPr lang="ru-RU" dirty="0" smtClean="0"/>
              <a:t>сети</a:t>
            </a:r>
            <a:endParaRPr lang="ru-RU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Формальные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350" y="1628775"/>
            <a:ext cx="6562725" cy="4497388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контекстно-свободные грамматика</a:t>
            </a:r>
          </a:p>
          <a:p>
            <a:pPr>
              <a:defRPr/>
            </a:pPr>
            <a:r>
              <a:rPr lang="ru-RU" sz="2800" dirty="0"/>
              <a:t>конечные преобразователи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/>
              <a:t>	</a:t>
            </a:r>
            <a:r>
              <a:rPr lang="en-US" sz="2800" dirty="0"/>
              <a:t>(Finite State Transducers)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язык регулярных выражений</a:t>
            </a:r>
            <a:endParaRPr lang="en-US" sz="2800" dirty="0"/>
          </a:p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ПОНЯТИЕ ФОРМАЛЬНОГО ЯЗЫКА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– множество слов (цепочек), которые строятся из заранее определенного алфавита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Слово – конечная упорядоченная последовательность символов алфавита.</a:t>
            </a:r>
          </a:p>
          <a:p>
            <a:pPr marL="347663" indent="-347663">
              <a:lnSpc>
                <a:spcPct val="80000"/>
              </a:lnSpc>
              <a:defRPr/>
            </a:pPr>
            <a:endParaRPr lang="ru-RU" altLang="en-US" sz="2000" dirty="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 dirty="0"/>
              <a:t>Пример</a:t>
            </a:r>
            <a:r>
              <a:rPr lang="en-US" altLang="en-US" sz="2000" dirty="0"/>
              <a:t> 1</a:t>
            </a:r>
            <a:r>
              <a:rPr lang="ru-RU" altLang="en-US" sz="2000" dirty="0"/>
              <a:t>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Алфавит </a:t>
            </a:r>
            <a:r>
              <a:rPr lang="en-US" altLang="en-US" sz="2000" dirty="0"/>
              <a:t>{0,1}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</a:t>
            </a:r>
            <a:r>
              <a:rPr lang="en-US" altLang="en-US" sz="2000" dirty="0"/>
              <a:t>{0, 00, 0101, 01010}</a:t>
            </a:r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 dirty="0"/>
              <a:t>Пример 2: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Алфавит </a:t>
            </a:r>
            <a:r>
              <a:rPr lang="en-US" altLang="en-US" sz="2000" dirty="0"/>
              <a:t>{</a:t>
            </a:r>
            <a:r>
              <a:rPr lang="ru-RU" altLang="en-US" sz="2000" dirty="0"/>
              <a:t>а, е, й, к, л, о, у, ы</a:t>
            </a:r>
            <a:r>
              <a:rPr lang="en-US" altLang="en-US" sz="2000" dirty="0"/>
              <a:t>}</a:t>
            </a:r>
            <a:endParaRPr lang="ru-RU" altLang="en-US" sz="2000" dirty="0"/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</a:t>
            </a:r>
            <a:r>
              <a:rPr lang="en-US" altLang="en-US" sz="2000" dirty="0"/>
              <a:t>{</a:t>
            </a:r>
            <a:r>
              <a:rPr lang="ru-RU" altLang="en-US" sz="2000" dirty="0"/>
              <a:t>кукла, куклы, куклу, кукле, куклой</a:t>
            </a:r>
            <a:r>
              <a:rPr lang="en-US" altLang="en-US" sz="2000" dirty="0"/>
              <a:t>} </a:t>
            </a:r>
            <a:r>
              <a:rPr lang="ru-RU" altLang="en-US" sz="2000" dirty="0"/>
              <a:t>или </a:t>
            </a:r>
            <a:r>
              <a:rPr lang="en-US" altLang="en-US" sz="2000" dirty="0"/>
              <a:t>{</a:t>
            </a:r>
            <a:r>
              <a:rPr lang="ru-RU" altLang="en-US" sz="2000" dirty="0"/>
              <a:t>кукла, </a:t>
            </a:r>
            <a:r>
              <a:rPr lang="ru-RU" altLang="en-US" sz="2000" dirty="0" err="1"/>
              <a:t>кулы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ыкйе</a:t>
            </a:r>
            <a:r>
              <a:rPr lang="en-US" altLang="en-US" sz="2000" dirty="0"/>
              <a:t>}</a:t>
            </a:r>
            <a:endParaRPr lang="ru-RU" altLang="en-US" sz="2000" dirty="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 dirty="0"/>
              <a:t>Пример 3: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Алфавит </a:t>
            </a:r>
            <a:r>
              <a:rPr lang="en-US" altLang="en-US" sz="2000" dirty="0"/>
              <a:t>{the, dog, sees, cat}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</a:t>
            </a:r>
            <a:r>
              <a:rPr lang="en-US" altLang="en-US" sz="2000" dirty="0"/>
              <a:t>{the dog sees the cat, the cat sees the dog. the dog sees the dog, the cat sees the cat} </a:t>
            </a:r>
            <a:r>
              <a:rPr lang="ru-RU" altLang="en-US" sz="2000" dirty="0"/>
              <a:t>или </a:t>
            </a:r>
            <a:r>
              <a:rPr lang="en-US" altLang="en-US" sz="2000" dirty="0"/>
              <a:t>{the </a:t>
            </a:r>
            <a:r>
              <a:rPr lang="en-US" altLang="en-US" sz="2000" dirty="0" err="1"/>
              <a:t>the</a:t>
            </a:r>
            <a:r>
              <a:rPr lang="en-US" altLang="en-US" sz="2000" dirty="0"/>
              <a:t> sees, dog cat the cat, sees cat dog}</a:t>
            </a:r>
            <a:endParaRPr lang="ru-RU" altLang="en-US" sz="2000" dirty="0"/>
          </a:p>
        </p:txBody>
      </p:sp>
      <p:sp>
        <p:nvSpPr>
          <p:cNvPr id="717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AB8F6-85CE-4BDF-9C54-F4B247BD3D20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7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9125" y="174625"/>
            <a:ext cx="8178800" cy="854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dirty="0"/>
              <a:t>Задачи морфологического анализа. Примеры</a:t>
            </a:r>
            <a:br>
              <a:rPr lang="ru-RU" sz="2800" dirty="0"/>
            </a:br>
            <a:r>
              <a:rPr lang="ru-RU" sz="3600" dirty="0"/>
              <a:t>Пример 1. Информационный поиск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692275" y="227647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84213" y="6092825"/>
            <a:ext cx="81486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2200">
                <a:latin typeface="Times New Roman" panose="02020603050405020304" pitchFamily="18" charset="0"/>
              </a:rPr>
              <a:t>Достаточно  оставить неизменяемые части словоформ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4025" y="2203450"/>
            <a:ext cx="814387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indent="457200" eaLnBrk="1" hangingPunct="1">
              <a:spcBef>
                <a:spcPct val="50000"/>
              </a:spcBef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  <a:defRPr/>
            </a:pPr>
            <a:r>
              <a:rPr lang="ru-RU" dirty="0">
                <a:latin typeface="Times New Roman" pitchFamily="18" charset="0"/>
              </a:rPr>
              <a:t>Ответ поисковой системы: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000" i="1" dirty="0"/>
              <a:t> методов кластеризации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новостного потока </a:t>
            </a:r>
            <a:r>
              <a:rPr lang="ru-RU" sz="2000" i="1" dirty="0"/>
              <a:t>© Кондратьев Михаил Е. Санкт-Петербургский Государственный Университет </a:t>
            </a:r>
            <a:r>
              <a:rPr lang="ru-RU" sz="2000" i="1" dirty="0" err="1"/>
              <a:t>Mikhail.Kondratyev@sun.com</a:t>
            </a:r>
            <a:r>
              <a:rPr lang="ru-RU" sz="2000" i="1" dirty="0"/>
              <a:t>. Аннотация В работе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анализируется</a:t>
            </a:r>
            <a:r>
              <a:rPr lang="ru-RU" sz="2000" i="1" dirty="0"/>
              <a:t> ряд алгоритмов кластеризации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новостной</a:t>
            </a:r>
            <a:r>
              <a:rPr lang="ru-RU" sz="2000" i="1" dirty="0">
                <a:solidFill>
                  <a:srgbClr val="FF99FF"/>
                </a:solidFill>
              </a:rPr>
              <a:t> </a:t>
            </a:r>
            <a:r>
              <a:rPr lang="ru-RU" sz="2000" i="1" dirty="0"/>
              <a:t>коллекции и приводится..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sz="2000" i="1" dirty="0"/>
              <a:t>Эффективный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новостных информационных потоков </a:t>
            </a:r>
            <a:r>
              <a:rPr lang="ru-RU" sz="2000" i="1" dirty="0"/>
              <a:t>в Интернет</a:t>
            </a:r>
          </a:p>
          <a:p>
            <a:pPr marL="0" lvl="1" eaLnBrk="1" hangingPunct="1">
              <a:spcBef>
                <a:spcPct val="50000"/>
              </a:spcBef>
              <a:defRPr/>
            </a:pPr>
            <a:r>
              <a:rPr lang="ru-RU" sz="2000" i="1" dirty="0"/>
              <a:t>Программа интернет-трейдинга для работы на FOREX. Включает систему торговли, технический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и новостной поток </a:t>
            </a:r>
            <a:r>
              <a:rPr lang="ru-RU" sz="2000" i="1" dirty="0"/>
              <a:t>агентства </a:t>
            </a:r>
            <a:r>
              <a:rPr lang="ru-RU" sz="2000" i="1" dirty="0" err="1"/>
              <a:t>Dow</a:t>
            </a:r>
            <a:r>
              <a:rPr lang="ru-RU" sz="2000" i="1" dirty="0"/>
              <a:t> </a:t>
            </a:r>
            <a:r>
              <a:rPr lang="en-US" sz="2000" i="1" dirty="0" err="1"/>
              <a:t>Jone</a:t>
            </a:r>
            <a:r>
              <a:rPr lang="ru-RU" sz="2000" i="1" dirty="0" err="1"/>
              <a:t>s</a:t>
            </a:r>
            <a:r>
              <a:rPr lang="ru-RU" sz="2000" i="1" dirty="0"/>
              <a:t>.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15913" y="1401763"/>
            <a:ext cx="770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Запрос:		</a:t>
            </a:r>
            <a:r>
              <a:rPr lang="ru-RU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Анализ новостного потока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3811588" y="5753100"/>
            <a:ext cx="714375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13" grpId="0"/>
      <p:bldP spid="15" grpId="0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ЗАДАЧА ОПРЕДЕЛЕНИЯ ЯЗЫКА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Алфавит </a:t>
            </a:r>
            <a:r>
              <a:rPr lang="en-US" altLang="en-US" sz="2000"/>
              <a:t>V = {v</a:t>
            </a:r>
            <a:r>
              <a:rPr lang="en-US" altLang="en-US" sz="2000" baseline="-25000"/>
              <a:t>1</a:t>
            </a:r>
            <a:r>
              <a:rPr lang="en-US" altLang="en-US" sz="2000"/>
              <a:t>, v</a:t>
            </a:r>
            <a:r>
              <a:rPr lang="en-US" altLang="en-US" sz="2000" baseline="-25000"/>
              <a:t>2</a:t>
            </a:r>
            <a:r>
              <a:rPr lang="en-US" altLang="en-US" sz="2000"/>
              <a:t>, …, v</a:t>
            </a:r>
            <a:r>
              <a:rPr lang="en-US" altLang="en-US" sz="2000" baseline="-25000"/>
              <a:t>n</a:t>
            </a:r>
            <a:r>
              <a:rPr lang="en-US" altLang="en-US" sz="2000"/>
              <a:t>}</a:t>
            </a:r>
            <a:r>
              <a:rPr lang="ru-RU" altLang="en-US" sz="2000"/>
              <a:t>.</a:t>
            </a:r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en-US" altLang="en-US" sz="2000"/>
              <a:t>V* </a:t>
            </a:r>
            <a:r>
              <a:rPr lang="ru-RU" altLang="en-US" sz="2000"/>
              <a:t>обозначает множество (бесконечное) всех возможных цепочек, которые можно построить на алфавите </a:t>
            </a:r>
            <a:r>
              <a:rPr lang="en-US" altLang="en-US" sz="2000"/>
              <a:t>V</a:t>
            </a:r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В общем случае для языка </a:t>
            </a:r>
            <a:r>
              <a:rPr lang="en-US" altLang="en-US" sz="2000"/>
              <a:t>L</a:t>
            </a:r>
            <a:r>
              <a:rPr lang="ru-RU" altLang="en-US" sz="2000"/>
              <a:t>, заданного на алфавите </a:t>
            </a:r>
            <a:r>
              <a:rPr lang="en-US" altLang="en-US" sz="2000"/>
              <a:t>V</a:t>
            </a:r>
            <a:r>
              <a:rPr lang="ru-RU" altLang="en-US" sz="2000"/>
              <a:t>: 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L </a:t>
            </a:r>
            <a:r>
              <a:rPr lang="en-US" altLang="en-US" sz="2000">
                <a:sym typeface="Symbol" pitchFamily="18" charset="2"/>
              </a:rPr>
              <a:t> </a:t>
            </a:r>
            <a:r>
              <a:rPr lang="en-US" altLang="en-US" sz="2000"/>
              <a:t>V*</a:t>
            </a:r>
          </a:p>
          <a:p>
            <a:pPr marL="347663" indent="-347663">
              <a:lnSpc>
                <a:spcPct val="80000"/>
              </a:lnSpc>
              <a:defRPr/>
            </a:pPr>
            <a:endParaRPr lang="en-US" altLang="en-US" sz="200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Задача: как определить (идентифицировать) язык?</a:t>
            </a:r>
          </a:p>
          <a:p>
            <a:pPr marL="347663" indent="-347663">
              <a:lnSpc>
                <a:spcPct val="80000"/>
              </a:lnSpc>
              <a:defRPr/>
            </a:pPr>
            <a:endParaRPr lang="ru-RU" altLang="en-US" sz="200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Способы формального определения языка: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перечисление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аксиоматический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алгоритмический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с помощью исчисления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0960F-1AF4-4720-BD1C-15231075F474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7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Перечисление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Пример 1. Язык ребенка 1 года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ru-RU" sz="2400" i="1" dirty="0"/>
              <a:t>ба, </a:t>
            </a:r>
            <a:r>
              <a:rPr lang="ru-RU" sz="2400" i="1" dirty="0" err="1"/>
              <a:t>ма</a:t>
            </a:r>
            <a:r>
              <a:rPr lang="ru-RU" sz="2400" i="1" dirty="0"/>
              <a:t>, па, дай, </a:t>
            </a:r>
            <a:r>
              <a:rPr lang="ru-RU" sz="2400" i="1" dirty="0" err="1"/>
              <a:t>ав</a:t>
            </a:r>
            <a:r>
              <a:rPr lang="ru-RU" sz="2400" i="1" dirty="0"/>
              <a:t>, </a:t>
            </a:r>
            <a:r>
              <a:rPr lang="ru-RU" sz="2400" i="1" dirty="0" err="1"/>
              <a:t>мя</a:t>
            </a:r>
            <a:endParaRPr lang="ru-RU" sz="2400" i="1" dirty="0"/>
          </a:p>
          <a:p>
            <a:pPr>
              <a:defRPr/>
            </a:pPr>
            <a:r>
              <a:rPr lang="ru-RU" sz="2400" dirty="0"/>
              <a:t>Пример 2. Множество слов языка – все словоформы, которые встретились в некотором корпусе, и только они </a:t>
            </a:r>
            <a:endParaRPr lang="en-US" sz="2400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02A46-36D7-42A9-8FCE-082CE95799E5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/>
              <a:t>АКСИОМАТИЧЕСКОЕ ОПРЕДЕЛЕНИЕ ЯЗЫКА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3835"/>
            <a:ext cx="8229600" cy="4709461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defRPr/>
            </a:pPr>
            <a:r>
              <a:rPr lang="ru-RU" altLang="en-US" sz="2400" dirty="0"/>
              <a:t>Определение через набор свойств (аксиом) для цепочек, входящих в язык.</a:t>
            </a:r>
          </a:p>
          <a:p>
            <a:pPr marL="347663" indent="-347663">
              <a:spcBef>
                <a:spcPts val="600"/>
              </a:spcBef>
              <a:buFontTx/>
              <a:buNone/>
              <a:defRPr/>
            </a:pPr>
            <a:r>
              <a:rPr lang="ru-RU" altLang="en-US" sz="2400" dirty="0"/>
              <a:t>Пример</a:t>
            </a:r>
            <a:r>
              <a:rPr lang="en-US" altLang="en-US" sz="2400" dirty="0"/>
              <a:t> </a:t>
            </a:r>
            <a:r>
              <a:rPr lang="ru-RU" altLang="en-US" sz="2400" dirty="0"/>
              <a:t>: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ru-RU" altLang="en-US" sz="2400" dirty="0"/>
              <a:t>Алфавит </a:t>
            </a:r>
            <a:r>
              <a:rPr lang="en-US" altLang="en-US" sz="2400" dirty="0"/>
              <a:t>{0,1}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ru-RU" altLang="en-US" sz="2400" dirty="0"/>
              <a:t>Язык </a:t>
            </a:r>
            <a:r>
              <a:rPr lang="en-US" altLang="en-US" sz="2400" dirty="0"/>
              <a:t>{0</a:t>
            </a:r>
            <a:r>
              <a:rPr lang="ru-RU" altLang="en-US" sz="2400" dirty="0"/>
              <a:t>1</a:t>
            </a:r>
            <a:r>
              <a:rPr lang="en-US" altLang="en-US" sz="2400" dirty="0"/>
              <a:t>, 0101, 01010</a:t>
            </a:r>
            <a:r>
              <a:rPr lang="ru-RU" altLang="en-US" sz="2400" dirty="0"/>
              <a:t>1</a:t>
            </a:r>
            <a:r>
              <a:rPr lang="en-US" altLang="en-US" sz="2400" dirty="0"/>
              <a:t>, 01010101, 01010101,…}</a:t>
            </a:r>
          </a:p>
          <a:p>
            <a:pPr marL="347663" indent="-347663">
              <a:spcBef>
                <a:spcPts val="600"/>
              </a:spcBef>
              <a:buFontTx/>
              <a:buNone/>
              <a:defRPr/>
            </a:pPr>
            <a:r>
              <a:rPr lang="ru-RU" altLang="en-US" sz="2400" dirty="0"/>
              <a:t>Аксиомы:</a:t>
            </a:r>
          </a:p>
          <a:p>
            <a:pPr marL="747713" lvl="1" indent="-347663">
              <a:spcBef>
                <a:spcPts val="600"/>
              </a:spcBef>
              <a:buFontTx/>
              <a:buAutoNum type="arabicPeriod"/>
              <a:defRPr/>
            </a:pPr>
            <a:r>
              <a:rPr lang="ru-RU" altLang="en-US" sz="2400" dirty="0"/>
              <a:t>длина цепочки («слова») – четное число</a:t>
            </a:r>
          </a:p>
          <a:p>
            <a:pPr marL="747713" lvl="1" indent="-347663">
              <a:spcBef>
                <a:spcPts val="600"/>
              </a:spcBef>
              <a:buFontTx/>
              <a:buAutoNum type="arabicPeriod"/>
              <a:defRPr/>
            </a:pPr>
            <a:r>
              <a:rPr lang="ru-RU" altLang="en-US" sz="2400" dirty="0"/>
              <a:t>на нечетном месте в слове – символ 0</a:t>
            </a:r>
          </a:p>
          <a:p>
            <a:pPr marL="747713" lvl="1" indent="-347663">
              <a:spcBef>
                <a:spcPts val="600"/>
              </a:spcBef>
              <a:buFontTx/>
              <a:buAutoNum type="arabicPeriod"/>
              <a:defRPr/>
            </a:pPr>
            <a:r>
              <a:rPr lang="ru-RU" altLang="en-US" sz="2400" dirty="0"/>
              <a:t>на четном месте в слове – символ 1</a:t>
            </a:r>
          </a:p>
          <a:p>
            <a:pPr marL="347663" indent="-347663">
              <a:spcBef>
                <a:spcPts val="600"/>
              </a:spcBef>
              <a:buFontTx/>
              <a:buNone/>
              <a:defRPr/>
            </a:pPr>
            <a:r>
              <a:rPr lang="ru-RU" altLang="en-US" sz="2400" dirty="0"/>
              <a:t>Если договориться о нотации: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altLang="en-US" sz="2400" dirty="0"/>
              <a:t>L={(01)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}</a:t>
            </a:r>
            <a:endParaRPr lang="ru-RU" altLang="en-US" sz="2400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26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7DE3C-BDF1-420D-A692-4520E44FFC53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 dirty="0"/>
              <a:t>ОПРЕДЕЛЕНИЕ ЯЗЫКА: РАЗРЕШАЮЩИЕ АЛГОРИТМЫ И ИСЧИСЛЕНИЯ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Алгоритмическое определение языка: </a:t>
            </a:r>
          </a:p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	разработка алгоритма (разрешающего) у которого:</a:t>
            </a:r>
          </a:p>
          <a:p>
            <a:pPr marL="347663" indent="-347663">
              <a:lnSpc>
                <a:spcPct val="90000"/>
              </a:lnSpc>
              <a:defRPr/>
            </a:pPr>
            <a:r>
              <a:rPr lang="ru-RU" altLang="en-US" sz="2400" dirty="0"/>
              <a:t>вход – любая цепочка в заранее заданном алфавите</a:t>
            </a:r>
          </a:p>
          <a:p>
            <a:pPr marL="347663" indent="-347663">
              <a:lnSpc>
                <a:spcPct val="90000"/>
              </a:lnSpc>
              <a:defRPr/>
            </a:pPr>
            <a:r>
              <a:rPr lang="ru-RU" altLang="en-US" sz="2400" dirty="0"/>
              <a:t>выход – ДА (входная цепочка принадлежит языку) или НЕТ ( входная цепочка не принадлежит языку)</a:t>
            </a:r>
          </a:p>
          <a:p>
            <a:pPr marL="747713" lvl="1" indent="-347663">
              <a:lnSpc>
                <a:spcPct val="90000"/>
              </a:lnSpc>
              <a:defRPr/>
            </a:pPr>
            <a:r>
              <a:rPr lang="ru-RU" altLang="en-US" sz="2000" dirty="0"/>
              <a:t>(например, 2 + 3 – </a:t>
            </a:r>
            <a:r>
              <a:rPr lang="ru-RU" altLang="en-US" sz="2000" dirty="0" err="1"/>
              <a:t>ок</a:t>
            </a:r>
            <a:r>
              <a:rPr lang="ru-RU" altLang="en-US" sz="2000" dirty="0"/>
              <a:t> </a:t>
            </a:r>
            <a:r>
              <a:rPr lang="en-US" altLang="en-US" sz="2000" dirty="0"/>
              <a:t>vs. </a:t>
            </a:r>
            <a:r>
              <a:rPr lang="ru-RU" altLang="en-US" sz="2000" dirty="0"/>
              <a:t>2 ++ - </a:t>
            </a:r>
            <a:r>
              <a:rPr lang="en-US" altLang="en-US" sz="2000" dirty="0"/>
              <a:t>no</a:t>
            </a:r>
            <a:r>
              <a:rPr lang="ru-RU" altLang="en-US" sz="2000" dirty="0"/>
              <a:t>)</a:t>
            </a:r>
          </a:p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Определение языка с помощью исчисления:</a:t>
            </a:r>
          </a:p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	В качестве исчисления – формальный механизм (грамматика), правила которого позволяют порождать те и только те цепочки, которые принадлежат языку.</a:t>
            </a:r>
          </a:p>
          <a:p>
            <a:pPr marL="347663" indent="-347663">
              <a:lnSpc>
                <a:spcPct val="90000"/>
              </a:lnSpc>
              <a:defRPr/>
            </a:pPr>
            <a:endParaRPr lang="en-US" altLang="en-US" sz="2600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/>
              <a:t>Формализмы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FSA</a:t>
            </a:r>
            <a:r>
              <a:rPr lang="ru-RU" dirty="0"/>
              <a:t> (конечные автоматы – </a:t>
            </a:r>
            <a:r>
              <a:rPr lang="en-US" dirty="0"/>
              <a:t>Finite State Automata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FST (</a:t>
            </a:r>
            <a:r>
              <a:rPr lang="ru-RU" dirty="0"/>
              <a:t>конечные преобразователи – </a:t>
            </a:r>
            <a:r>
              <a:rPr lang="en-US" dirty="0"/>
              <a:t>Finite State </a:t>
            </a:r>
            <a:r>
              <a:rPr lang="en-US" dirty="0" err="1"/>
              <a:t>Trasducers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ru-RU" dirty="0"/>
              <a:t>Язык регулярных выражений</a:t>
            </a:r>
          </a:p>
          <a:p>
            <a:pPr>
              <a:defRPr/>
            </a:pPr>
            <a:r>
              <a:rPr lang="ru-RU" dirty="0"/>
              <a:t>Порождающая грамматика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/>
              <a:t>ФОРМАЛЬНАЯ (ПОРОЖДАЮЩАЯ) ГРАММАТИКА - пример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FontTx/>
              <a:buNone/>
              <a:defRPr/>
            </a:pPr>
            <a:r>
              <a:rPr lang="ru-RU" sz="2400" dirty="0"/>
              <a:t>Четверка </a:t>
            </a:r>
            <a:r>
              <a:rPr lang="en-US" sz="2400" dirty="0"/>
              <a:t>(V, W, I, R):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sz="2400" dirty="0"/>
              <a:t>V </a:t>
            </a:r>
            <a:r>
              <a:rPr lang="ru-RU" sz="2400" dirty="0"/>
              <a:t>=</a:t>
            </a:r>
            <a:r>
              <a:rPr lang="en-US" sz="2400" dirty="0"/>
              <a:t> {</a:t>
            </a:r>
            <a:r>
              <a:rPr lang="ru-RU" sz="2400" dirty="0"/>
              <a:t>а, е, й, к, л, о, у, ы</a:t>
            </a:r>
            <a:r>
              <a:rPr lang="en-US" sz="2400" dirty="0"/>
              <a:t>}</a:t>
            </a:r>
            <a:endParaRPr lang="ru-RU" sz="2400" dirty="0"/>
          </a:p>
          <a:p>
            <a:pPr marL="381000" indent="-381000">
              <a:lnSpc>
                <a:spcPct val="80000"/>
              </a:lnSpc>
              <a:defRPr/>
            </a:pPr>
            <a:r>
              <a:rPr lang="en-US" sz="2400" dirty="0"/>
              <a:t>W </a:t>
            </a:r>
            <a:r>
              <a:rPr lang="ru-RU" sz="2400" dirty="0"/>
              <a:t>= </a:t>
            </a:r>
            <a:r>
              <a:rPr lang="en-US" sz="2400" dirty="0"/>
              <a:t>{</a:t>
            </a: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Слово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Основа</a:t>
            </a:r>
            <a:r>
              <a:rPr lang="ru-RU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Окончание</a:t>
            </a:r>
            <a:r>
              <a:rPr lang="en-US" sz="2400" dirty="0"/>
              <a:t>}</a:t>
            </a:r>
            <a:endParaRPr lang="ru-RU" sz="2400" dirty="0"/>
          </a:p>
          <a:p>
            <a:pPr marL="381000" indent="-381000">
              <a:lnSpc>
                <a:spcPct val="80000"/>
              </a:lnSpc>
              <a:defRPr/>
            </a:pPr>
            <a:r>
              <a:rPr lang="en-US" sz="2400" dirty="0"/>
              <a:t>I </a:t>
            </a:r>
            <a:r>
              <a:rPr lang="ru-RU" sz="2400" dirty="0"/>
              <a:t>=</a:t>
            </a:r>
            <a:r>
              <a:rPr lang="en-US" sz="2400" dirty="0"/>
              <a:t> {</a:t>
            </a:r>
            <a:r>
              <a:rPr lang="ru-RU" sz="2400" dirty="0"/>
              <a:t>Слово</a:t>
            </a:r>
            <a:r>
              <a:rPr lang="en-US" sz="2400" dirty="0"/>
              <a:t>}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sz="2400" dirty="0"/>
              <a:t>R – </a:t>
            </a:r>
            <a:r>
              <a:rPr lang="ru-RU" sz="2400" dirty="0"/>
              <a:t>множество правил грамматики</a:t>
            </a:r>
          </a:p>
          <a:p>
            <a:pPr marL="381000" indent="-381000">
              <a:lnSpc>
                <a:spcPct val="80000"/>
              </a:lnSpc>
              <a:defRPr/>
            </a:pPr>
            <a:endParaRPr lang="ru-RU" sz="1400" dirty="0"/>
          </a:p>
          <a:p>
            <a:pPr marL="381000" indent="-381000">
              <a:lnSpc>
                <a:spcPct val="80000"/>
              </a:lnSpc>
              <a:buFontTx/>
              <a:buNone/>
              <a:defRPr/>
            </a:pPr>
            <a:r>
              <a:rPr lang="ru-RU" sz="2400" dirty="0"/>
              <a:t>Правила </a:t>
            </a:r>
            <a:r>
              <a:rPr lang="en-US" sz="2400" dirty="0"/>
              <a:t>R :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Слово</a:t>
            </a:r>
            <a:r>
              <a: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sym typeface="Symbol" pitchFamily="18" charset="2"/>
              </a:rPr>
              <a:t></a:t>
            </a: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  <a:sym typeface="Symbol" pitchFamily="18" charset="2"/>
              </a:rPr>
              <a:t> Основа Окончание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Основа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ru-RU" sz="2400" dirty="0">
                <a:sym typeface="Symbol" pitchFamily="18" charset="2"/>
              </a:rPr>
              <a:t> к у к л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Окончание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ru-RU" sz="2400" dirty="0">
                <a:sym typeface="Symbol" pitchFamily="18" charset="2"/>
              </a:rPr>
              <a:t> а</a:t>
            </a:r>
            <a:endParaRPr lang="el-GR" sz="2400" dirty="0"/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Окончание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ru-RU" sz="2400" dirty="0">
                <a:sym typeface="Symbol" pitchFamily="18" charset="2"/>
              </a:rPr>
              <a:t> ы</a:t>
            </a:r>
            <a:endParaRPr lang="el-GR" sz="2400" dirty="0"/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Окончание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ru-RU" sz="2400" dirty="0">
                <a:sym typeface="Symbol" pitchFamily="18" charset="2"/>
              </a:rPr>
              <a:t> у</a:t>
            </a:r>
            <a:endParaRPr lang="el-GR" sz="2400" dirty="0"/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Окончание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ru-RU" sz="2400" dirty="0">
                <a:sym typeface="Symbol" pitchFamily="18" charset="2"/>
              </a:rPr>
              <a:t> е</a:t>
            </a:r>
            <a:endParaRPr lang="el-GR" sz="2400" dirty="0"/>
          </a:p>
          <a:p>
            <a:pPr marL="381000" indent="-381000">
              <a:lnSpc>
                <a:spcPct val="80000"/>
              </a:lnSpc>
              <a:buFontTx/>
              <a:buAutoNum type="arabicPeriod"/>
              <a:defRPr/>
            </a:pPr>
            <a:r>
              <a:rPr lang="ru-RU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Окончание</a:t>
            </a:r>
            <a:r>
              <a:rPr lang="ru-RU" sz="2400" dirty="0"/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ru-RU" sz="2400" dirty="0">
                <a:sym typeface="Symbol" pitchFamily="18" charset="2"/>
              </a:rPr>
              <a:t> о й</a:t>
            </a:r>
            <a:endParaRPr lang="ru-RU" sz="2400" dirty="0"/>
          </a:p>
          <a:p>
            <a:pPr marL="381000" indent="-381000">
              <a:lnSpc>
                <a:spcPct val="80000"/>
              </a:lnSpc>
              <a:defRPr/>
            </a:pPr>
            <a:endParaRPr lang="en-US" sz="2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Язык регулярных выражений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 sz="2000" dirty="0"/>
          </a:p>
          <a:p>
            <a:pPr lvl="3">
              <a:defRPr/>
            </a:pPr>
            <a:r>
              <a:rPr lang="ru-RU" sz="2800" i="1" dirty="0" err="1"/>
              <a:t>Городо</a:t>
            </a:r>
            <a:r>
              <a:rPr lang="en-US" sz="2800" i="1" dirty="0"/>
              <a:t>?[</a:t>
            </a:r>
            <a:r>
              <a:rPr lang="ru-RU" sz="2800" i="1" dirty="0" err="1"/>
              <a:t>кк</a:t>
            </a:r>
            <a:r>
              <a:rPr lang="en-US" sz="2800" i="1" dirty="0"/>
              <a:t>”]</a:t>
            </a:r>
            <a:r>
              <a:rPr lang="ru-RU" sz="2800" i="1" dirty="0"/>
              <a:t>(</a:t>
            </a:r>
            <a:r>
              <a:rPr lang="en-US" sz="2800" i="1" dirty="0"/>
              <a:t>[</a:t>
            </a:r>
            <a:r>
              <a:rPr lang="ru-RU" sz="2800" i="1" dirty="0" err="1"/>
              <a:t>еауи</a:t>
            </a:r>
            <a:r>
              <a:rPr lang="en-US" sz="2800" i="1" dirty="0"/>
              <a:t>]</a:t>
            </a:r>
            <a:r>
              <a:rPr lang="ru-RU" sz="2800" i="1" dirty="0"/>
              <a:t>/ом/</a:t>
            </a:r>
            <a:r>
              <a:rPr lang="ru-RU" sz="2800" i="1" dirty="0" err="1"/>
              <a:t>ами</a:t>
            </a:r>
            <a:r>
              <a:rPr lang="ru-RU" sz="2800" i="1" dirty="0"/>
              <a:t>/ах)</a:t>
            </a:r>
            <a:r>
              <a:rPr lang="en-US" sz="2800" i="1" dirty="0"/>
              <a:t>?</a:t>
            </a:r>
            <a:endParaRPr lang="en-GB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274638"/>
            <a:ext cx="8785225" cy="9223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dirty="0"/>
              <a:t>Задачи морфологического анализа. Примеры</a:t>
            </a:r>
            <a:br>
              <a:rPr lang="ru-RU" sz="2800" dirty="0"/>
            </a:br>
            <a:r>
              <a:rPr lang="ru-RU" sz="3600" dirty="0"/>
              <a:t>Информационный поиск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/>
              <a:t>Компоненты информационного поиска:</a:t>
            </a:r>
          </a:p>
          <a:p>
            <a:pPr lvl="1">
              <a:defRPr/>
            </a:pPr>
            <a:r>
              <a:rPr lang="ru-RU" sz="2400" dirty="0"/>
              <a:t>Индекс</a:t>
            </a:r>
          </a:p>
          <a:p>
            <a:pPr lvl="1">
              <a:defRPr/>
            </a:pPr>
            <a:r>
              <a:rPr lang="ru-RU" sz="2400" dirty="0"/>
              <a:t>Частота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/>
              <a:t>Задача: разбить разные словоформы по группам - группа должна соответствовать единице поиска 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  <a:r>
              <a:rPr lang="ru-RU" sz="2400" dirty="0"/>
              <a:t>оптимизация</a:t>
            </a:r>
            <a:r>
              <a:rPr lang="en-US" sz="2400" dirty="0"/>
              <a:t>, </a:t>
            </a:r>
            <a:r>
              <a:rPr lang="ru-RU" sz="2400" dirty="0"/>
              <a:t>оптимизации, оптимизациями</a:t>
            </a:r>
            <a:r>
              <a:rPr lang="en-US" sz="2400" dirty="0"/>
              <a:t>, …}</a:t>
            </a:r>
            <a:r>
              <a:rPr lang="ru-RU" sz="2400" dirty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				-&gt; </a:t>
            </a:r>
            <a:r>
              <a:rPr lang="ru-RU" sz="2400" dirty="0" err="1"/>
              <a:t>оптим</a:t>
            </a:r>
            <a:r>
              <a:rPr lang="ru-RU" sz="2400" dirty="0"/>
              <a:t>  </a:t>
            </a:r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  <a:r>
              <a:rPr lang="ru-RU" sz="2400" dirty="0"/>
              <a:t>пивная</a:t>
            </a:r>
            <a:r>
              <a:rPr lang="en-US" sz="2400" dirty="0"/>
              <a:t>, </a:t>
            </a:r>
            <a:r>
              <a:rPr lang="ru-RU" sz="2400" dirty="0"/>
              <a:t>пивной</a:t>
            </a:r>
            <a:r>
              <a:rPr lang="en-US" sz="2400" dirty="0"/>
              <a:t>, </a:t>
            </a:r>
            <a:r>
              <a:rPr lang="ru-RU" sz="2400" dirty="0"/>
              <a:t>пивными</a:t>
            </a:r>
            <a:r>
              <a:rPr lang="en-US" sz="2400" dirty="0"/>
              <a:t>, …} - </a:t>
            </a:r>
            <a:r>
              <a:rPr lang="ru-RU" sz="2400" dirty="0" err="1"/>
              <a:t>пивн</a:t>
            </a:r>
            <a:endParaRPr lang="ru-RU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но:</a:t>
            </a:r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  <a:r>
              <a:rPr lang="ru-RU" sz="2400" dirty="0"/>
              <a:t>Волков, волк</a:t>
            </a:r>
            <a:r>
              <a:rPr lang="en-US" sz="2400" dirty="0"/>
              <a:t>} -&gt; </a:t>
            </a:r>
            <a:r>
              <a:rPr lang="ru-RU" sz="2400" dirty="0"/>
              <a:t>волк </a:t>
            </a:r>
            <a:endParaRPr lang="en-US" sz="2400" dirty="0"/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714500" lvl="4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		</a:t>
            </a:r>
            <a:r>
              <a:rPr lang="ru-RU" sz="2800" dirty="0"/>
              <a:t>нужна </a:t>
            </a:r>
            <a:r>
              <a:rPr lang="ru-RU" sz="2800" dirty="0" err="1"/>
              <a:t>лемматизация</a:t>
            </a:r>
            <a:endParaRPr lang="en-US" sz="2800" dirty="0"/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endParaRPr lang="ru-RU" sz="24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067944" y="5445224"/>
            <a:ext cx="792163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8" y="333375"/>
            <a:ext cx="892968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dirty="0"/>
              <a:t>Морфологический анализ. Примеры</a:t>
            </a:r>
            <a:br>
              <a:rPr lang="ru-RU" sz="2800" dirty="0"/>
            </a:br>
            <a:r>
              <a:rPr lang="ru-RU" sz="3600" dirty="0"/>
              <a:t>Пример 2. Извлечение информации из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844675"/>
            <a:ext cx="8518525" cy="4525963"/>
          </a:xfrm>
        </p:spPr>
        <p:txBody>
          <a:bodyPr/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[</a:t>
            </a:r>
            <a:r>
              <a:rPr lang="ru-RU" i="1" dirty="0"/>
              <a:t>адвокат </a:t>
            </a:r>
            <a:r>
              <a:rPr lang="en-US" i="1" dirty="0"/>
              <a:t>[</a:t>
            </a:r>
            <a:r>
              <a:rPr lang="ru-RU" i="1" dirty="0"/>
              <a:t>Петровой Татьяны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PersonId1</a:t>
            </a:r>
            <a:r>
              <a:rPr lang="ru-RU" i="1" dirty="0"/>
              <a:t> Сидоров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PersonId2</a:t>
            </a:r>
            <a:endParaRPr lang="ru-RU" i="1" dirty="0"/>
          </a:p>
          <a:p>
            <a:pPr lvl="1">
              <a:defRPr/>
            </a:pPr>
            <a:r>
              <a:rPr lang="ru-RU" i="1" dirty="0"/>
              <a:t>адвокат, петрова, </a:t>
            </a:r>
            <a:r>
              <a:rPr lang="ru-RU" i="1" dirty="0" err="1"/>
              <a:t>татьяна</a:t>
            </a:r>
            <a:r>
              <a:rPr lang="ru-RU" i="1" dirty="0"/>
              <a:t>, сидоров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[</a:t>
            </a:r>
            <a:r>
              <a:rPr lang="ru-RU" i="1" dirty="0"/>
              <a:t>адвокат </a:t>
            </a:r>
            <a:r>
              <a:rPr lang="en-US" i="1" dirty="0"/>
              <a:t>[</a:t>
            </a:r>
            <a:r>
              <a:rPr lang="ru-RU" i="1" dirty="0"/>
              <a:t>Петрова Ивана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PersonId1</a:t>
            </a:r>
            <a:r>
              <a:rPr lang="ru-RU" i="1" dirty="0"/>
              <a:t> Сидорова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PersonId2</a:t>
            </a:r>
            <a:endParaRPr lang="ru-RU" i="1" dirty="0"/>
          </a:p>
          <a:p>
            <a:pPr lvl="1">
              <a:defRPr/>
            </a:pPr>
            <a:r>
              <a:rPr lang="ru-RU" i="1" dirty="0"/>
              <a:t>адвокат, петрова</a:t>
            </a:r>
            <a:r>
              <a:rPr lang="en-US" i="1" dirty="0"/>
              <a:t>|</a:t>
            </a:r>
            <a:r>
              <a:rPr lang="ru-RU" i="1" dirty="0"/>
              <a:t>петров, </a:t>
            </a:r>
            <a:r>
              <a:rPr lang="ru-RU" i="1" dirty="0" err="1"/>
              <a:t>татьяна</a:t>
            </a:r>
            <a:r>
              <a:rPr lang="ru-RU" i="1" dirty="0"/>
              <a:t>, сидоров</a:t>
            </a:r>
            <a:r>
              <a:rPr lang="en-US" i="1" dirty="0"/>
              <a:t>|</a:t>
            </a:r>
            <a:r>
              <a:rPr lang="ru-RU" i="1" dirty="0"/>
              <a:t>сидорова</a:t>
            </a:r>
          </a:p>
          <a:p>
            <a:pPr>
              <a:defRPr/>
            </a:pPr>
            <a:endParaRPr lang="ru-RU" i="1" dirty="0"/>
          </a:p>
          <a:p>
            <a:pPr>
              <a:defRPr/>
            </a:pPr>
            <a:endParaRPr lang="ru-RU" i="1" dirty="0"/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нужна грамматическая аннотация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3779912" y="3573016"/>
            <a:ext cx="360363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Основные типы морфологической обработки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нормализация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 err="1"/>
              <a:t>частеречная</a:t>
            </a:r>
            <a:r>
              <a:rPr lang="ru-RU" dirty="0"/>
              <a:t> разметка (лексико-грамматическая аннотация, </a:t>
            </a:r>
            <a:r>
              <a:rPr lang="en-US" dirty="0" err="1"/>
              <a:t>pos</a:t>
            </a:r>
            <a:r>
              <a:rPr lang="ru-RU" dirty="0"/>
              <a:t>-</a:t>
            </a:r>
            <a:r>
              <a:rPr lang="en-US" dirty="0"/>
              <a:t>tagging</a:t>
            </a:r>
            <a:r>
              <a:rPr lang="ru-RU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 err="1"/>
              <a:t>дизамбигуация</a:t>
            </a:r>
            <a:r>
              <a:rPr lang="ru-RU" dirty="0"/>
              <a:t> (</a:t>
            </a:r>
            <a:r>
              <a:rPr lang="en-US" dirty="0" err="1"/>
              <a:t>pos</a:t>
            </a:r>
            <a:r>
              <a:rPr lang="en-US" dirty="0"/>
              <a:t>-tagging</a:t>
            </a:r>
            <a:r>
              <a:rPr lang="ru-RU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морфологический анализ </a:t>
            </a:r>
            <a:r>
              <a:rPr lang="en-US" dirty="0"/>
              <a:t>(morphological parsing)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анализ незнакомых слов (предсказание для незнакомых слов)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92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Нормализация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31800" y="1844675"/>
            <a:ext cx="8229600" cy="3849688"/>
          </a:xfrm>
        </p:spPr>
        <p:txBody>
          <a:bodyPr/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словоформ – приведение разных словоформ  к одной общей форме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сведение различных словоформ к исходной (словарной) форме, или лемме;</a:t>
            </a:r>
            <a:endParaRPr lang="en-GB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стемминг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стемирование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приведение разных словоформ к одной основе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40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endParaRPr lang="en-GB" sz="36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72113"/>
          </a:xfrm>
        </p:spPr>
        <p:txBody>
          <a:bodyPr/>
          <a:lstStyle/>
          <a:p>
            <a:pPr marL="582613" lvl="1">
              <a:spcAft>
                <a:spcPts val="600"/>
              </a:spcAft>
            </a:pPr>
            <a:r>
              <a:rPr lang="ru-RU" altLang="en-US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стемминг</a:t>
            </a:r>
            <a:r>
              <a:rPr lang="ru-RU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вид нормализации, когда разные словоформы приводятся к одной основе, точнее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псевдооснове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lvl="2">
              <a:spcAft>
                <a:spcPts val="600"/>
              </a:spcAft>
            </a:pPr>
            <a:r>
              <a:rPr lang="ru-RU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некоторых задач, включая поиск в интернете, достаточно приведения к одной основе различных дериватов; например, прилагательное </a:t>
            </a:r>
            <a:r>
              <a:rPr lang="ru-RU" alt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фотографический</a:t>
            </a:r>
            <a:r>
              <a:rPr lang="ru-RU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существительное</a:t>
            </a:r>
            <a:r>
              <a:rPr lang="ru-RU" alt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фотография</a:t>
            </a:r>
            <a:r>
              <a:rPr lang="ru-RU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быть приведены к одной основе, так как пользовательскому запросу будут удовлетворять и документы, содержащие словосочетание </a:t>
            </a:r>
            <a:r>
              <a:rPr lang="ru-RU" alt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фотографический портрет, </a:t>
            </a:r>
            <a:r>
              <a:rPr lang="ru-RU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документы, содержащие словосочетание </a:t>
            </a:r>
            <a:r>
              <a:rPr lang="ru-RU" alt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портретная фотография</a:t>
            </a:r>
          </a:p>
          <a:p>
            <a:pPr marL="982663" lvl="2">
              <a:spcAft>
                <a:spcPts val="600"/>
              </a:spcAft>
            </a:pPr>
            <a:r>
              <a:rPr lang="ru-RU" b="1" dirty="0" err="1">
                <a:hlinkClick r:id="rId3"/>
              </a:rPr>
              <a:t>Стеммер</a:t>
            </a:r>
            <a:r>
              <a:rPr lang="ru-RU" b="1" dirty="0">
                <a:hlinkClick r:id="rId3"/>
              </a:rPr>
              <a:t> Портера</a:t>
            </a:r>
            <a:r>
              <a:rPr lang="ru-RU" b="1" dirty="0"/>
              <a:t> — </a:t>
            </a:r>
            <a:r>
              <a:rPr lang="ru-RU" dirty="0"/>
              <a:t>алгоритм нахождения основы слова для заданного исходного слова (</a:t>
            </a:r>
            <a:r>
              <a:rPr lang="ru-RU" dirty="0" err="1"/>
              <a:t>опубл</a:t>
            </a:r>
            <a:r>
              <a:rPr lang="ru-RU" dirty="0"/>
              <a:t>. Мартином Портером). Алгоритм не использует баз основ слов, а работает, последовательно применяя ряд правил отсечения окончаний и суффиксов. См. также проект «</a:t>
            </a:r>
            <a:r>
              <a:rPr lang="en-US" dirty="0"/>
              <a:t>Snowball»</a:t>
            </a:r>
            <a:endParaRPr lang="en-GB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52475"/>
      </p:ext>
    </p:extLst>
  </p:cSld>
  <p:clrMapOvr>
    <a:masterClrMapping/>
  </p:clrMapOvr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5283</TotalTime>
  <Words>2022</Words>
  <Application>Microsoft Office PowerPoint</Application>
  <PresentationFormat>On-screen Show (4:3)</PresentationFormat>
  <Paragraphs>488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宋体</vt:lpstr>
      <vt:lpstr>Arial</vt:lpstr>
      <vt:lpstr>Calibri</vt:lpstr>
      <vt:lpstr>Garamond</vt:lpstr>
      <vt:lpstr>Palatino Linotype</vt:lpstr>
      <vt:lpstr>Symbol</vt:lpstr>
      <vt:lpstr>Times New Roman</vt:lpstr>
      <vt:lpstr>Wingdings</vt:lpstr>
      <vt:lpstr>CL_Mag2_1L_Vved</vt:lpstr>
      <vt:lpstr>PowerPoint Presentation</vt:lpstr>
      <vt:lpstr>Автоматический морфологический анализ</vt:lpstr>
      <vt:lpstr>Морфологический анализ Введение</vt:lpstr>
      <vt:lpstr>Задачи морфологического анализа. Примеры Пример 1. Информационный поиск</vt:lpstr>
      <vt:lpstr>Задачи морфологического анализа. Примеры Информационный поиск</vt:lpstr>
      <vt:lpstr>Морфологический анализ. Примеры Пример 2. Извлечение информации из текста</vt:lpstr>
      <vt:lpstr>Основные типы морфологической обработки</vt:lpstr>
      <vt:lpstr>Основные типы морфологической обработки Нормализация</vt:lpstr>
      <vt:lpstr>Основные типы морфологической обработки</vt:lpstr>
      <vt:lpstr>Основные типы морфологической обработки Нормализация</vt:lpstr>
      <vt:lpstr>Основные типы морфологической обработки Лемматизация + нормализация</vt:lpstr>
      <vt:lpstr>Основные типы морфологической обработки Лексико-грамматическая аннотация</vt:lpstr>
      <vt:lpstr>Основные типы морфологической обработки Морфологическая аннотация</vt:lpstr>
      <vt:lpstr>Основные типы морфологической обработки Морфологический анализ (парсинг)</vt:lpstr>
      <vt:lpstr>Основные типы морфологической обработки Морфологический анализ (парсинг)</vt:lpstr>
      <vt:lpstr>Основные типы морфологической обработки Предсказание незнакомых слов</vt:lpstr>
      <vt:lpstr>Соревнование: морфологический анализ малоресурсных языков </vt:lpstr>
      <vt:lpstr>Задачи морфологического анализа: подробности</vt:lpstr>
      <vt:lpstr>Задачи морфологического анализа: подробности</vt:lpstr>
      <vt:lpstr>Задачи морфологического анализа: подробности</vt:lpstr>
      <vt:lpstr>ОСНОВНЫЕ СПОСОБЫ ПРЕДСТАВЛЕНИЯ МОРФОЛОГИЧЕСКИХ ДАННЫХ</vt:lpstr>
      <vt:lpstr>PowerPoint Presentation</vt:lpstr>
      <vt:lpstr>ОСНОВНЫЕ СПОСОБЫ ПРЕДСТАВЛЕНИЯ МОРФОЛОГИЧЕСКИХ ДАННЫХ</vt:lpstr>
      <vt:lpstr>Морфологическая обработка. Итог</vt:lpstr>
      <vt:lpstr>План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Морфологический анализ Лингвистические данные</vt:lpstr>
      <vt:lpstr>Данные:  словоизменении vs. словообразование</vt:lpstr>
      <vt:lpstr>Лингвистические данные</vt:lpstr>
      <vt:lpstr>Лингвистические данные</vt:lpstr>
      <vt:lpstr>Автоматический морфологический анализ</vt:lpstr>
      <vt:lpstr>Основные методы</vt:lpstr>
      <vt:lpstr>Формальные модели</vt:lpstr>
      <vt:lpstr>ПОНЯТИЕ ФОРМАЛЬНОГО ЯЗЫКА</vt:lpstr>
      <vt:lpstr>ЗАДАЧА ОПРЕДЕЛЕНИЯ ЯЗЫКА</vt:lpstr>
      <vt:lpstr>Перечисление</vt:lpstr>
      <vt:lpstr>АКСИОМАТИЧЕСКОЕ ОПРЕДЕЛЕНИЕ ЯЗЫКА</vt:lpstr>
      <vt:lpstr>ОПРЕДЕЛЕНИЕ ЯЗЫКА: РАЗРЕШАЮЩИЕ АЛГОРИТМЫ И ИСЧИСЛЕНИЯ</vt:lpstr>
      <vt:lpstr>Формализмы</vt:lpstr>
      <vt:lpstr>ФОРМАЛЬНАЯ (ПОРОЖДАЮЩАЯ) ГРАММАТИКА - пример</vt:lpstr>
      <vt:lpstr>Язык регулярных выражений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S.T.</dc:creator>
  <cp:lastModifiedBy>Дмитрий Горшков</cp:lastModifiedBy>
  <cp:revision>257</cp:revision>
  <dcterms:created xsi:type="dcterms:W3CDTF">2007-03-02T12:18:48Z</dcterms:created>
  <dcterms:modified xsi:type="dcterms:W3CDTF">2019-10-08T10:29:54Z</dcterms:modified>
</cp:coreProperties>
</file>