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62" r:id="rId4"/>
    <p:sldId id="266" r:id="rId5"/>
    <p:sldId id="276" r:id="rId6"/>
    <p:sldId id="268" r:id="rId7"/>
    <p:sldId id="269" r:id="rId8"/>
    <p:sldId id="274" r:id="rId9"/>
    <p:sldId id="272" r:id="rId10"/>
    <p:sldId id="284" r:id="rId11"/>
    <p:sldId id="285" r:id="rId12"/>
    <p:sldId id="286" r:id="rId13"/>
    <p:sldId id="273" r:id="rId14"/>
    <p:sldId id="277" r:id="rId15"/>
    <p:sldId id="288" r:id="rId16"/>
    <p:sldId id="28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4F81BD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9" autoAdjust="0"/>
    <p:restoredTop sz="93770" autoAdjust="0"/>
  </p:normalViewPr>
  <p:slideViewPr>
    <p:cSldViewPr>
      <p:cViewPr varScale="1">
        <p:scale>
          <a:sx n="119" d="100"/>
          <a:sy n="119" d="100"/>
        </p:scale>
        <p:origin x="9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Ładowanie danych </a:t>
            </a:r>
            <a:r>
              <a:rPr lang="en-GB"/>
              <a:t>afektowane </a:t>
            </a:r>
            <a:r>
              <a:rPr lang="pl-PL"/>
              <a:t>wiersze / lata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Arkusz1!$C$1</c:f>
              <c:strCache>
                <c:ptCount val="1"/>
                <c:pt idx="0">
                  <c:v>Wiersze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tint val="50000"/>
                    <a:satMod val="300000"/>
                  </a:schemeClr>
                </a:gs>
                <a:gs pos="35000">
                  <a:schemeClr val="accent6">
                    <a:shade val="76000"/>
                    <a:tint val="37000"/>
                    <a:satMod val="300000"/>
                  </a:schemeClr>
                </a:gs>
                <a:gs pos="100000">
                  <a:schemeClr val="accent6">
                    <a:shade val="76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76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Arkusz1!$A$2:$A$5</c:f>
              <c:strCache>
                <c:ptCount val="4"/>
                <c:pt idx="0">
                  <c:v>I ładowanie</c:v>
                </c:pt>
                <c:pt idx="1">
                  <c:v>II ładowanie</c:v>
                </c:pt>
                <c:pt idx="2">
                  <c:v>III ładowanie</c:v>
                </c:pt>
                <c:pt idx="3">
                  <c:v>IV ładowanie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36283213</c:v>
                </c:pt>
                <c:pt idx="1">
                  <c:v>88551676</c:v>
                </c:pt>
                <c:pt idx="2">
                  <c:v>161402440</c:v>
                </c:pt>
                <c:pt idx="3">
                  <c:v>430673661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758240"/>
        <c:axId val="141757696"/>
      </c:barChart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Lata</c:v>
                </c:pt>
              </c:strCache>
            </c:strRef>
          </c:tx>
          <c:spPr>
            <a:ln w="15875" cap="rnd">
              <a:solidFill>
                <a:schemeClr val="accent6">
                  <a:tint val="77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cat>
            <c:strRef>
              <c:f>Arkusz1!$A$2:$A$5</c:f>
              <c:strCache>
                <c:ptCount val="4"/>
                <c:pt idx="0">
                  <c:v>I ładowanie</c:v>
                </c:pt>
                <c:pt idx="1">
                  <c:v>II ładowanie</c:v>
                </c:pt>
                <c:pt idx="2">
                  <c:v>III ładowanie</c:v>
                </c:pt>
                <c:pt idx="3">
                  <c:v>IV ładowanie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757152"/>
        <c:axId val="141754432"/>
      </c:lineChart>
      <c:valAx>
        <c:axId val="14175443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1757152"/>
        <c:crosses val="max"/>
        <c:crossBetween val="between"/>
      </c:valAx>
      <c:catAx>
        <c:axId val="14175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1754432"/>
        <c:crosses val="autoZero"/>
        <c:auto val="1"/>
        <c:lblAlgn val="ctr"/>
        <c:lblOffset val="100"/>
        <c:noMultiLvlLbl val="0"/>
      </c:catAx>
      <c:valAx>
        <c:axId val="14175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1758240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</c:dispUnitsLbl>
        </c:dispUnits>
      </c:valAx>
      <c:catAx>
        <c:axId val="141758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175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Czas</a:t>
            </a:r>
            <a:r>
              <a:rPr lang="en-GB" dirty="0"/>
              <a:t> </a:t>
            </a:r>
            <a:r>
              <a:rPr lang="en-GB" dirty="0" err="1"/>
              <a:t>trwania</a:t>
            </a:r>
            <a:r>
              <a:rPr lang="en-GB" dirty="0"/>
              <a:t> </a:t>
            </a:r>
            <a:r>
              <a:rPr lang="en-GB" dirty="0" err="1"/>
              <a:t>ładowania</a:t>
            </a:r>
            <a:r>
              <a:rPr lang="en-GB" dirty="0"/>
              <a:t> (m</a:t>
            </a:r>
            <a:r>
              <a:rPr lang="en-GB" dirty="0" smtClean="0"/>
              <a:t>)/</a:t>
            </a:r>
            <a:r>
              <a:rPr lang="en-GB" dirty="0" err="1" smtClean="0"/>
              <a:t>liczba</a:t>
            </a:r>
            <a:r>
              <a:rPr lang="en-GB" dirty="0" smtClean="0"/>
              <a:t> </a:t>
            </a:r>
            <a:r>
              <a:rPr lang="en-GB" dirty="0" err="1"/>
              <a:t>wierszy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Arkusz1!$C$1</c:f>
              <c:strCache>
                <c:ptCount val="1"/>
                <c:pt idx="0">
                  <c:v>ETL(m)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Arkusz1!$A$2:$A$5</c:f>
              <c:strCache>
                <c:ptCount val="4"/>
                <c:pt idx="0">
                  <c:v>I ładowanie</c:v>
                </c:pt>
                <c:pt idx="1">
                  <c:v>II ładowanie</c:v>
                </c:pt>
                <c:pt idx="2">
                  <c:v>III ładowanie</c:v>
                </c:pt>
                <c:pt idx="3">
                  <c:v>IV ładowanie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69.599999999999994</c:v>
                </c:pt>
                <c:pt idx="1">
                  <c:v>193.3</c:v>
                </c:pt>
                <c:pt idx="2">
                  <c:v>477.43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ELT(m)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65000"/>
                    <a:tint val="50000"/>
                    <a:satMod val="300000"/>
                  </a:schemeClr>
                </a:gs>
                <a:gs pos="35000">
                  <a:schemeClr val="accent6">
                    <a:shade val="65000"/>
                    <a:tint val="37000"/>
                    <a:satMod val="300000"/>
                  </a:schemeClr>
                </a:gs>
                <a:gs pos="100000">
                  <a:schemeClr val="accent6">
                    <a:shade val="65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65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Arkusz1!$A$2:$A$5</c:f>
              <c:strCache>
                <c:ptCount val="4"/>
                <c:pt idx="0">
                  <c:v>I ładowanie</c:v>
                </c:pt>
                <c:pt idx="1">
                  <c:v>II ładowanie</c:v>
                </c:pt>
                <c:pt idx="2">
                  <c:v>III ładowanie</c:v>
                </c:pt>
                <c:pt idx="3">
                  <c:v>IV ładowanie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95.27</c:v>
                </c:pt>
                <c:pt idx="1">
                  <c:v>156.28</c:v>
                </c:pt>
                <c:pt idx="2">
                  <c:v>251.62</c:v>
                </c:pt>
                <c:pt idx="3">
                  <c:v>417.75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749536"/>
        <c:axId val="141755520"/>
      </c:barChart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Wiersze</c:v>
                </c:pt>
              </c:strCache>
            </c:strRef>
          </c:tx>
          <c:spPr>
            <a:ln w="15875" cap="rnd">
              <a:solidFill>
                <a:schemeClr val="accent6">
                  <a:tint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cat>
            <c:strRef>
              <c:f>Arkusz1!$A$2:$A$5</c:f>
              <c:strCache>
                <c:ptCount val="4"/>
                <c:pt idx="0">
                  <c:v>I ładowanie</c:v>
                </c:pt>
                <c:pt idx="1">
                  <c:v>II ładowanie</c:v>
                </c:pt>
                <c:pt idx="2">
                  <c:v>III ładowanie</c:v>
                </c:pt>
                <c:pt idx="3">
                  <c:v>IV ładowanie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36283213</c:v>
                </c:pt>
                <c:pt idx="1">
                  <c:v>88551676</c:v>
                </c:pt>
                <c:pt idx="2">
                  <c:v>161402440</c:v>
                </c:pt>
                <c:pt idx="3">
                  <c:v>430673661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746816"/>
        <c:axId val="141756064"/>
      </c:lineChart>
      <c:valAx>
        <c:axId val="14175606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1746816"/>
        <c:crosses val="max"/>
        <c:crossBetween val="between"/>
        <c:dispUnits>
          <c:builtInUnit val="thousand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pl-PL"/>
                    <a:t>W tysiącach wierszy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</c:dispUnitsLbl>
        </c:dispUnits>
      </c:valAx>
      <c:catAx>
        <c:axId val="14174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1756064"/>
        <c:crosses val="autoZero"/>
        <c:auto val="1"/>
        <c:lblAlgn val="ctr"/>
        <c:lblOffset val="100"/>
        <c:noMultiLvlLbl val="0"/>
      </c:catAx>
      <c:valAx>
        <c:axId val="141755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1749536"/>
        <c:crosses val="autoZero"/>
        <c:crossBetween val="between"/>
      </c:valAx>
      <c:catAx>
        <c:axId val="141749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17555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2CAE-ACB2-4C60-B173-B95452C770E4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AF9A-38FF-486F-A466-9215AB77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AF9A-38FF-486F-A466-9215AB7710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AF9A-38FF-486F-A466-9215AB7710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0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AF9A-38FF-486F-A466-9215AB7710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3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AF9A-38FF-486F-A466-9215AB7710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AF9A-38FF-486F-A466-9215AB7710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AF9A-38FF-486F-A466-9215AB7710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AF9A-38FF-486F-A466-9215AB7710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1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1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8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1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4E3D-2F92-48B7-B17A-899EE545532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0E95-B932-435F-8EDB-C6E1AA8C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effectLst>
                  <a:reflection blurRad="6350" stA="20000" endPos="48000" dir="5400000" sy="-100000" algn="bl" rotWithShape="0"/>
                </a:effectLst>
              </a:rPr>
              <a:t/>
            </a:r>
            <a:br>
              <a:rPr lang="en-US" sz="4800" dirty="0">
                <a:effectLst>
                  <a:reflection blurRad="6350" stA="20000" endPos="48000" dir="5400000" sy="-100000" algn="bl" rotWithShape="0"/>
                </a:effectLst>
              </a:rPr>
            </a:br>
            <a:r>
              <a:rPr lang="en-US" sz="4800" dirty="0">
                <a:effectLst>
                  <a:reflection blurRad="6350" stA="20000" endPos="48000" dir="5400000" sy="-100000" algn="bl" rotWithShape="0"/>
                </a:effectLst>
              </a:rPr>
              <a:t>Efektywność ETL i ELT </a:t>
            </a:r>
            <a:br>
              <a:rPr lang="en-US" sz="4800" dirty="0">
                <a:effectLst>
                  <a:reflection blurRad="6350" stA="20000" endPos="48000" dir="5400000" sy="-100000" algn="bl" rotWithShape="0"/>
                </a:effectLst>
              </a:rPr>
            </a:br>
            <a:endParaRPr lang="en-US" sz="4800" dirty="0">
              <a:effectLst>
                <a:reflection blurRad="6350" stA="20000" endPos="48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4005064"/>
            <a:ext cx="5472608" cy="1752600"/>
          </a:xfrm>
        </p:spPr>
        <p:txBody>
          <a:bodyPr anchor="b">
            <a:normAutofit/>
          </a:bodyPr>
          <a:lstStyle/>
          <a:p>
            <a:r>
              <a:rPr lang="pl-PL" sz="1200" dirty="0">
                <a:solidFill>
                  <a:schemeClr val="tx1"/>
                </a:solidFill>
              </a:rPr>
              <a:t>Krzysztof Prałat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Tomasz Skrzypczak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Grzegorz Stolarek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195736" y="3574757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Na przykładzie bazy odlotów SCGN oraz danych pogodowych NOAA z lat 1987-2008</a:t>
            </a:r>
            <a:endParaRPr lang="pl-PL" sz="1200" dirty="0"/>
          </a:p>
          <a:p>
            <a:pPr algn="ctr"/>
            <a:endParaRPr lang="pl-PL" sz="1200" dirty="0"/>
          </a:p>
        </p:txBody>
      </p:sp>
      <p:sp>
        <p:nvSpPr>
          <p:cNvPr id="5" name="pole tekstowe 3"/>
          <p:cNvSpPr txBox="1"/>
          <p:nvPr/>
        </p:nvSpPr>
        <p:spPr>
          <a:xfrm>
            <a:off x="2195736" y="1412776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Politechnika </a:t>
            </a:r>
            <a:r>
              <a:rPr lang="pl-PL" sz="1200" dirty="0" smtClean="0"/>
              <a:t>Poznańska</a:t>
            </a:r>
            <a:r>
              <a:rPr lang="en-GB" sz="1200" dirty="0" smtClean="0"/>
              <a:t> </a:t>
            </a:r>
            <a:r>
              <a:rPr lang="pl-PL" sz="1200" dirty="0" smtClean="0"/>
              <a:t>Instytut </a:t>
            </a:r>
            <a:r>
              <a:rPr lang="pl-PL" sz="1200" dirty="0"/>
              <a:t>Informatyki</a:t>
            </a:r>
            <a:endParaRPr lang="en-US" sz="1200" dirty="0"/>
          </a:p>
          <a:p>
            <a:pPr algn="ct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3969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635080" cy="1162050"/>
          </a:xfrm>
        </p:spPr>
        <p:txBody>
          <a:bodyPr anchor="ctr">
            <a:normAutofit/>
          </a:bodyPr>
          <a:lstStyle/>
          <a:p>
            <a:r>
              <a:rPr lang="en-GB" sz="2400" b="0" dirty="0" err="1" smtClean="0"/>
              <a:t>Implementacja</a:t>
            </a:r>
            <a:r>
              <a:rPr lang="en-GB" sz="2400" b="0" dirty="0" smtClean="0"/>
              <a:t> w </a:t>
            </a:r>
            <a:r>
              <a:rPr lang="en-GB" sz="2400" b="0" dirty="0" err="1" smtClean="0"/>
              <a:t>narzędziu</a:t>
            </a:r>
            <a:r>
              <a:rPr lang="en-GB" sz="2400" b="0" dirty="0" smtClean="0"/>
              <a:t> </a:t>
            </a:r>
            <a:r>
              <a:rPr lang="en-GB" sz="2400" b="0" dirty="0" err="1" smtClean="0"/>
              <a:t>PowerCenter</a:t>
            </a:r>
            <a:r>
              <a:rPr lang="en-GB" sz="2400" b="0" dirty="0" smtClean="0"/>
              <a:t> Informatica</a:t>
            </a:r>
            <a:endParaRPr lang="en-US" sz="24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2" y="1436751"/>
            <a:ext cx="7848871" cy="439381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499992" y="6165304"/>
            <a:ext cx="4318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Monitor: </a:t>
            </a:r>
            <a:r>
              <a:rPr lang="en-GB" dirty="0" err="1" smtClean="0"/>
              <a:t>podsumowanie</a:t>
            </a:r>
            <a:r>
              <a:rPr lang="en-GB" dirty="0" smtClean="0"/>
              <a:t> </a:t>
            </a:r>
            <a:r>
              <a:rPr lang="en-GB" dirty="0" err="1" smtClean="0"/>
              <a:t>ładowania</a:t>
            </a:r>
            <a:r>
              <a:rPr lang="en-GB" dirty="0" smtClean="0"/>
              <a:t> WF_ELT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5333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635080" cy="1162050"/>
          </a:xfrm>
        </p:spPr>
        <p:txBody>
          <a:bodyPr anchor="ctr">
            <a:normAutofit/>
          </a:bodyPr>
          <a:lstStyle/>
          <a:p>
            <a:r>
              <a:rPr lang="en-GB" sz="2400" b="0" dirty="0" err="1" smtClean="0"/>
              <a:t>Implementacja</a:t>
            </a:r>
            <a:r>
              <a:rPr lang="en-GB" sz="2400" b="0" dirty="0" smtClean="0"/>
              <a:t> w </a:t>
            </a:r>
            <a:r>
              <a:rPr lang="en-GB" sz="2400" b="0" dirty="0" err="1" smtClean="0"/>
              <a:t>narzędziu</a:t>
            </a:r>
            <a:r>
              <a:rPr lang="en-GB" sz="2400" b="0" dirty="0" smtClean="0"/>
              <a:t> </a:t>
            </a:r>
            <a:r>
              <a:rPr lang="en-GB" sz="2400" b="0" dirty="0" err="1" smtClean="0"/>
              <a:t>PowerCenter</a:t>
            </a:r>
            <a:r>
              <a:rPr lang="en-GB" sz="2400" b="0" dirty="0" smtClean="0"/>
              <a:t> Informatica</a:t>
            </a:r>
            <a:endParaRPr lang="en-US" sz="24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8"/>
          <a:stretch/>
        </p:blipFill>
        <p:spPr>
          <a:xfrm>
            <a:off x="971600" y="2132856"/>
            <a:ext cx="6867844" cy="302433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115616" y="5526266"/>
            <a:ext cx="1959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Workflow: WF_ETL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6502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635080" cy="1162050"/>
          </a:xfrm>
        </p:spPr>
        <p:txBody>
          <a:bodyPr anchor="ctr">
            <a:normAutofit/>
          </a:bodyPr>
          <a:lstStyle/>
          <a:p>
            <a:r>
              <a:rPr lang="en-GB" sz="2400" b="0" dirty="0" err="1" smtClean="0"/>
              <a:t>Implementacja</a:t>
            </a:r>
            <a:r>
              <a:rPr lang="en-GB" sz="2400" b="0" dirty="0" smtClean="0"/>
              <a:t> w </a:t>
            </a:r>
            <a:r>
              <a:rPr lang="en-GB" sz="2400" b="0" dirty="0" err="1" smtClean="0"/>
              <a:t>narzędziu</a:t>
            </a:r>
            <a:r>
              <a:rPr lang="en-GB" sz="2400" b="0" dirty="0" smtClean="0"/>
              <a:t> </a:t>
            </a:r>
            <a:r>
              <a:rPr lang="en-GB" sz="2400" b="0" dirty="0" err="1" smtClean="0"/>
              <a:t>PowerCenter</a:t>
            </a:r>
            <a:r>
              <a:rPr lang="en-GB" sz="2400" b="0" dirty="0" smtClean="0"/>
              <a:t> Informatica</a:t>
            </a:r>
            <a:endParaRPr lang="en-US" sz="2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90382"/>
            <a:ext cx="6624736" cy="17321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61048"/>
            <a:ext cx="8280920" cy="224633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57200" y="5695381"/>
            <a:ext cx="376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Mapping: </a:t>
            </a:r>
            <a:r>
              <a:rPr lang="pl-PL" dirty="0" smtClean="0"/>
              <a:t>D_AIRPORT_STG_TEMP-STG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1916832"/>
            <a:ext cx="367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Mapping: F_FLIGHTS</a:t>
            </a:r>
            <a:r>
              <a:rPr lang="pl-PL" dirty="0" smtClean="0"/>
              <a:t>_STG_TEMP-STG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5387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57200" y="273050"/>
            <a:ext cx="5410944" cy="1162050"/>
          </a:xfrm>
          <a:prstGeom prst="rect">
            <a:avLst/>
          </a:prstGeom>
        </p:spPr>
        <p:txBody>
          <a:bodyPr anchor="ctr"/>
          <a:lstStyle/>
          <a:p>
            <a:pPr lvl="0" rtl="0"/>
            <a:r>
              <a:rPr lang="pl-PL" sz="2400" dirty="0" smtClean="0"/>
              <a:t>Plan ładowania danych</a:t>
            </a:r>
            <a:endParaRPr lang="en-US" sz="2400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643192" cy="4874220"/>
          </a:xfrm>
        </p:spPr>
        <p:txBody>
          <a:bodyPr>
            <a:normAutofit/>
          </a:bodyPr>
          <a:lstStyle/>
          <a:p>
            <a:r>
              <a:rPr lang="pl-PL" dirty="0"/>
              <a:t>Procedura testowa składa się z 4 etapów, w których dane były ładowane stopniowo, ze względu na wartości atrybutów YEAR w SRC_F_FLIGHT oraz SRC_F_WEATHER</a:t>
            </a:r>
            <a:r>
              <a:rPr lang="pl-PL" dirty="0" smtClean="0"/>
              <a:t>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pl-PL" dirty="0" smtClean="0"/>
          </a:p>
          <a:p>
            <a:r>
              <a:rPr lang="pl-PL" b="1" dirty="0" smtClean="0"/>
              <a:t>I ładowanie</a:t>
            </a:r>
          </a:p>
          <a:p>
            <a:r>
              <a:rPr lang="pl-PL" dirty="0" smtClean="0"/>
              <a:t>Ładowanie danych z </a:t>
            </a:r>
            <a:r>
              <a:rPr lang="en-GB" dirty="0" err="1" smtClean="0"/>
              <a:t>roku</a:t>
            </a:r>
            <a:r>
              <a:rPr lang="en-GB" dirty="0" smtClean="0"/>
              <a:t> </a:t>
            </a:r>
            <a:r>
              <a:rPr lang="pl-PL" dirty="0" smtClean="0"/>
              <a:t>1987</a:t>
            </a:r>
            <a:endParaRPr lang="en-GB" dirty="0" smtClean="0"/>
          </a:p>
          <a:p>
            <a:endParaRPr lang="pl-PL" dirty="0" smtClean="0"/>
          </a:p>
          <a:p>
            <a:r>
              <a:rPr lang="pl-PL" b="1" dirty="0" smtClean="0"/>
              <a:t>II ładowanie</a:t>
            </a:r>
          </a:p>
          <a:p>
            <a:r>
              <a:rPr lang="pl-PL" dirty="0"/>
              <a:t>Ładowanie danych z lat </a:t>
            </a:r>
            <a:r>
              <a:rPr lang="pl-PL" dirty="0" smtClean="0"/>
              <a:t>19</a:t>
            </a:r>
            <a:r>
              <a:rPr lang="en-GB" dirty="0" smtClean="0"/>
              <a:t>87</a:t>
            </a:r>
            <a:r>
              <a:rPr lang="pl-PL" dirty="0" smtClean="0"/>
              <a:t>-19</a:t>
            </a:r>
            <a:r>
              <a:rPr lang="en-GB" dirty="0" smtClean="0"/>
              <a:t>89</a:t>
            </a:r>
          </a:p>
          <a:p>
            <a:endParaRPr lang="en-GB" dirty="0" smtClean="0"/>
          </a:p>
          <a:p>
            <a:r>
              <a:rPr lang="pl-PL" b="1" dirty="0" smtClean="0"/>
              <a:t>III</a:t>
            </a:r>
            <a:r>
              <a:rPr lang="pl-PL" dirty="0" smtClean="0"/>
              <a:t> </a:t>
            </a:r>
            <a:r>
              <a:rPr lang="pl-PL" b="1" dirty="0" smtClean="0"/>
              <a:t>Ładowanie</a:t>
            </a:r>
          </a:p>
          <a:p>
            <a:r>
              <a:rPr lang="pl-PL" dirty="0"/>
              <a:t>Ładowanie danych z lat </a:t>
            </a:r>
            <a:r>
              <a:rPr lang="pl-PL" dirty="0" smtClean="0"/>
              <a:t>19</a:t>
            </a:r>
            <a:r>
              <a:rPr lang="en-GB" dirty="0" smtClean="0"/>
              <a:t>87</a:t>
            </a:r>
            <a:r>
              <a:rPr lang="pl-PL" dirty="0" smtClean="0"/>
              <a:t>-</a:t>
            </a:r>
            <a:r>
              <a:rPr lang="en-GB" dirty="0" smtClean="0"/>
              <a:t>1992</a:t>
            </a:r>
          </a:p>
          <a:p>
            <a:endParaRPr lang="pl-PL" dirty="0" smtClean="0"/>
          </a:p>
          <a:p>
            <a:r>
              <a:rPr lang="pl-PL" b="1" dirty="0" smtClean="0"/>
              <a:t>IV Ładowanie</a:t>
            </a:r>
          </a:p>
          <a:p>
            <a:r>
              <a:rPr lang="pl-PL" dirty="0"/>
              <a:t>Ładowanie danych z lat </a:t>
            </a:r>
            <a:r>
              <a:rPr lang="pl-PL" dirty="0" smtClean="0"/>
              <a:t>19</a:t>
            </a:r>
            <a:r>
              <a:rPr lang="en-GB" dirty="0" smtClean="0"/>
              <a:t>87-2000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23978290"/>
              </p:ext>
            </p:extLst>
          </p:nvPr>
        </p:nvGraphicFramePr>
        <p:xfrm>
          <a:off x="3347864" y="2492896"/>
          <a:ext cx="5427578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9506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050904" cy="1162050"/>
          </a:xfrm>
        </p:spPr>
        <p:txBody>
          <a:bodyPr anchor="ctr">
            <a:normAutofit/>
          </a:bodyPr>
          <a:lstStyle/>
          <a:p>
            <a:r>
              <a:rPr lang="en-GB" sz="2400" b="0" dirty="0" err="1" smtClean="0"/>
              <a:t>Wyniki</a:t>
            </a:r>
            <a:r>
              <a:rPr lang="en-GB" sz="2400" b="0" dirty="0" smtClean="0"/>
              <a:t> </a:t>
            </a:r>
            <a:r>
              <a:rPr lang="en-GB" sz="2400" b="0" dirty="0" err="1" smtClean="0"/>
              <a:t>testów</a:t>
            </a:r>
            <a:endParaRPr lang="en-US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1435100"/>
            <a:ext cx="4032448" cy="1345827"/>
          </a:xfrm>
        </p:spPr>
        <p:txBody>
          <a:bodyPr>
            <a:normAutofit/>
          </a:bodyPr>
          <a:lstStyle/>
          <a:p>
            <a:r>
              <a:rPr lang="en-GB" dirty="0" err="1" smtClean="0"/>
              <a:t>Jak</a:t>
            </a:r>
            <a:r>
              <a:rPr lang="en-GB" dirty="0" smtClean="0"/>
              <a:t> </a:t>
            </a:r>
            <a:r>
              <a:rPr lang="en-GB" dirty="0" err="1" smtClean="0"/>
              <a:t>widać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wykresie</a:t>
            </a:r>
            <a:r>
              <a:rPr lang="en-GB" dirty="0" smtClean="0"/>
              <a:t> </a:t>
            </a:r>
            <a:r>
              <a:rPr lang="en-GB" dirty="0" err="1" smtClean="0"/>
              <a:t>ładowanie</a:t>
            </a:r>
            <a:r>
              <a:rPr lang="en-GB" dirty="0" smtClean="0"/>
              <a:t> ETL </a:t>
            </a:r>
            <a:r>
              <a:rPr lang="en-GB" dirty="0" err="1" smtClean="0"/>
              <a:t>załamywało</a:t>
            </a:r>
            <a:r>
              <a:rPr lang="en-GB" dirty="0" smtClean="0"/>
              <a:t> </a:t>
            </a:r>
            <a:r>
              <a:rPr lang="en-GB" dirty="0" err="1" smtClean="0"/>
              <a:t>się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en-GB" dirty="0" smtClean="0"/>
              <a:t> </a:t>
            </a:r>
            <a:r>
              <a:rPr lang="en-GB" dirty="0" err="1" smtClean="0"/>
              <a:t>przekroczeniu</a:t>
            </a:r>
            <a:r>
              <a:rPr lang="en-GB" dirty="0" smtClean="0"/>
              <a:t> </a:t>
            </a:r>
            <a:r>
              <a:rPr lang="en-GB" dirty="0" err="1" smtClean="0"/>
              <a:t>pewnej</a:t>
            </a:r>
            <a:r>
              <a:rPr lang="en-GB" dirty="0" smtClean="0"/>
              <a:t> </a:t>
            </a:r>
            <a:r>
              <a:rPr lang="en-GB" dirty="0" err="1" smtClean="0"/>
              <a:t>ilości</a:t>
            </a:r>
            <a:r>
              <a:rPr lang="en-GB" dirty="0" smtClean="0"/>
              <a:t> </a:t>
            </a:r>
            <a:r>
              <a:rPr lang="en-GB" dirty="0" err="1" smtClean="0"/>
              <a:t>wierszy</a:t>
            </a:r>
            <a:endParaRPr lang="en-GB" dirty="0" smtClean="0"/>
          </a:p>
        </p:txBody>
      </p:sp>
      <p:graphicFrame>
        <p:nvGraphicFramePr>
          <p:cNvPr id="5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80467"/>
              </p:ext>
            </p:extLst>
          </p:nvPr>
        </p:nvGraphicFramePr>
        <p:xfrm>
          <a:off x="457200" y="1340768"/>
          <a:ext cx="3456520" cy="129604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{93296810-A885-4BE3-A3E7-6D5BEEA58F35}</a:tableStyleId>
              </a:tblPr>
              <a:tblGrid>
                <a:gridCol w="429260"/>
                <a:gridCol w="783273"/>
                <a:gridCol w="811848"/>
                <a:gridCol w="723227"/>
                <a:gridCol w="708912"/>
              </a:tblGrid>
              <a:tr h="43204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Etap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Lata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Wiersze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ETL (m)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ELT (m)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1987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36283213</a:t>
                      </a:r>
                      <a:endParaRPr lang="pl-PL" sz="1100" b="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69.6</a:t>
                      </a:r>
                      <a:endParaRPr lang="pl-PL" sz="1100" b="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95.27</a:t>
                      </a:r>
                      <a:endParaRPr lang="pl-PL" sz="1100" b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1987-1989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88551676</a:t>
                      </a:r>
                      <a:endParaRPr lang="pl-PL" sz="1100" b="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193.3</a:t>
                      </a:r>
                      <a:endParaRPr lang="pl-PL" sz="1100" b="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156.28</a:t>
                      </a:r>
                      <a:endParaRPr lang="pl-PL" sz="1100" b="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III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1987-1992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161402440</a:t>
                      </a:r>
                      <a:endParaRPr lang="pl-PL" sz="1100" b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477.43</a:t>
                      </a:r>
                      <a:endParaRPr lang="pl-PL" sz="1100" b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251.62</a:t>
                      </a:r>
                      <a:endParaRPr lang="pl-PL" sz="1100" b="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1987-2000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430673661</a:t>
                      </a:r>
                      <a:endParaRPr lang="pl-PL" sz="1100" b="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pl-PL" sz="1100" b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417.75</a:t>
                      </a:r>
                      <a:endParaRPr lang="pl-PL" sz="1100" b="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Wykres 25"/>
          <p:cNvGraphicFramePr/>
          <p:nvPr>
            <p:extLst>
              <p:ext uri="{D42A27DB-BD31-4B8C-83A1-F6EECF244321}">
                <p14:modId xmlns:p14="http://schemas.microsoft.com/office/powerpoint/2010/main" val="1862733998"/>
              </p:ext>
            </p:extLst>
          </p:nvPr>
        </p:nvGraphicFramePr>
        <p:xfrm>
          <a:off x="457200" y="2924944"/>
          <a:ext cx="8160568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3642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258816" cy="1162050"/>
          </a:xfrm>
        </p:spPr>
        <p:txBody>
          <a:bodyPr anchor="ctr">
            <a:normAutofit/>
          </a:bodyPr>
          <a:lstStyle/>
          <a:p>
            <a:r>
              <a:rPr lang="en-GB" sz="2400" b="0" dirty="0" err="1" smtClean="0"/>
              <a:t>Podsumowanie</a:t>
            </a:r>
            <a:r>
              <a:rPr lang="en-GB" sz="2400" b="0" dirty="0" smtClean="0"/>
              <a:t> </a:t>
            </a:r>
            <a:r>
              <a:rPr lang="en-GB" sz="2400" b="0" dirty="0" err="1" smtClean="0"/>
              <a:t>i</a:t>
            </a:r>
            <a:r>
              <a:rPr lang="en-GB" sz="2400" b="0" dirty="0" smtClean="0"/>
              <a:t> </a:t>
            </a:r>
            <a:r>
              <a:rPr lang="en-GB" sz="2400" b="0" dirty="0" err="1" smtClean="0"/>
              <a:t>wnioski</a:t>
            </a:r>
            <a:endParaRPr lang="en-US" sz="2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262352"/>
            <a:ext cx="180020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ETL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2262351"/>
            <a:ext cx="180020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ELT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491880" y="1686287"/>
            <a:ext cx="180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US" sz="1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5796" y="3968243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 smtClean="0"/>
              <a:t>Wydajność</a:t>
            </a:r>
            <a:endParaRPr lang="en-GB" sz="1600" dirty="0" smtClean="0"/>
          </a:p>
          <a:p>
            <a:pPr algn="ctr"/>
            <a:r>
              <a:rPr lang="en-GB" sz="1600" dirty="0" err="1" smtClean="0"/>
              <a:t>Łatwość</a:t>
            </a:r>
            <a:r>
              <a:rPr lang="en-GB" sz="1600" dirty="0" smtClean="0"/>
              <a:t> </a:t>
            </a:r>
            <a:r>
              <a:rPr lang="en-GB" sz="1600" dirty="0" err="1" smtClean="0"/>
              <a:t>implementacji</a:t>
            </a:r>
            <a:r>
              <a:rPr lang="en-GB" sz="1600" dirty="0" smtClean="0"/>
              <a:t> </a:t>
            </a:r>
            <a:r>
              <a:rPr lang="en-GB" sz="1600" dirty="0" err="1" smtClean="0"/>
              <a:t>przepływów</a:t>
            </a:r>
            <a:endParaRPr lang="en-GB" sz="1600" dirty="0" smtClean="0"/>
          </a:p>
          <a:p>
            <a:pPr algn="ctr"/>
            <a:r>
              <a:rPr lang="en-GB" sz="1600" dirty="0" err="1" smtClean="0"/>
              <a:t>Łatwość</a:t>
            </a:r>
            <a:r>
              <a:rPr lang="en-GB" sz="1600" dirty="0" smtClean="0"/>
              <a:t> </a:t>
            </a:r>
            <a:r>
              <a:rPr lang="en-GB" sz="1600" dirty="0" err="1" smtClean="0"/>
              <a:t>utrzymania</a:t>
            </a:r>
            <a:r>
              <a:rPr lang="en-GB" sz="1600" dirty="0" smtClean="0"/>
              <a:t> </a:t>
            </a:r>
            <a:r>
              <a:rPr lang="en-GB" sz="1600" dirty="0" err="1" smtClean="0"/>
              <a:t>środowiska</a:t>
            </a:r>
            <a:endParaRPr lang="en-GB" sz="1600" dirty="0" smtClean="0"/>
          </a:p>
          <a:p>
            <a:pPr algn="ctr"/>
            <a:r>
              <a:rPr lang="en-GB" sz="1600" dirty="0" err="1" smtClean="0"/>
              <a:t>Dostępność</a:t>
            </a:r>
            <a:r>
              <a:rPr lang="en-GB" sz="1600" dirty="0" smtClean="0"/>
              <a:t> </a:t>
            </a:r>
            <a:r>
              <a:rPr lang="en-GB" sz="1600" dirty="0" err="1" smtClean="0"/>
              <a:t>dokumentacji</a:t>
            </a:r>
            <a:endParaRPr lang="en-GB" sz="1600" dirty="0"/>
          </a:p>
          <a:p>
            <a:pPr algn="ctr"/>
            <a:r>
              <a:rPr lang="en-GB" sz="1600" dirty="0" err="1" smtClean="0"/>
              <a:t>Stabilność</a:t>
            </a:r>
            <a:r>
              <a:rPr lang="en-GB" sz="1600" dirty="0" smtClean="0"/>
              <a:t> </a:t>
            </a:r>
          </a:p>
          <a:p>
            <a:pPr algn="ctr"/>
            <a:endParaRPr lang="en-GB" sz="1600" dirty="0" smtClean="0"/>
          </a:p>
          <a:p>
            <a:pPr algn="ctr"/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9692" y="3968243"/>
            <a:ext cx="468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1</a:t>
            </a:r>
          </a:p>
          <a:p>
            <a:pPr algn="ctr"/>
            <a:r>
              <a:rPr lang="en-GB" sz="1600" dirty="0" smtClean="0"/>
              <a:t>0</a:t>
            </a:r>
          </a:p>
          <a:p>
            <a:pPr algn="ctr"/>
            <a:r>
              <a:rPr lang="en-GB" sz="1600" dirty="0" smtClean="0"/>
              <a:t>0</a:t>
            </a:r>
          </a:p>
          <a:p>
            <a:pPr algn="ctr"/>
            <a:r>
              <a:rPr lang="en-GB" sz="1600" dirty="0" smtClean="0"/>
              <a:t>0.5</a:t>
            </a:r>
          </a:p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3968243"/>
            <a:ext cx="468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1</a:t>
            </a:r>
          </a:p>
          <a:p>
            <a:pPr algn="ctr"/>
            <a:r>
              <a:rPr lang="en-GB" sz="1600" dirty="0" smtClean="0"/>
              <a:t>1</a:t>
            </a:r>
          </a:p>
          <a:p>
            <a:pPr algn="ctr"/>
            <a:r>
              <a:rPr lang="en-US" sz="1600" dirty="0" smtClean="0"/>
              <a:t>1</a:t>
            </a:r>
          </a:p>
          <a:p>
            <a:pPr algn="ctr"/>
            <a:r>
              <a:rPr lang="en-US" sz="1600" dirty="0" smtClean="0"/>
              <a:t>1</a:t>
            </a:r>
          </a:p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2819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147248" cy="3650083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Koniec</a:t>
            </a:r>
            <a:endParaRPr lang="en-US" dirty="0"/>
          </a:p>
          <a:p>
            <a:pPr algn="ctr"/>
            <a:r>
              <a:rPr lang="en-US" dirty="0" smtClean="0"/>
              <a:t>Dziękujemy za uwagę</a:t>
            </a:r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52600" y="3752537"/>
            <a:ext cx="5683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100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b="0" dirty="0" err="1" smtClean="0"/>
              <a:t>Cel</a:t>
            </a:r>
            <a:r>
              <a:rPr lang="en-GB" sz="2400" b="0" dirty="0" smtClean="0"/>
              <a:t> </a:t>
            </a:r>
            <a:r>
              <a:rPr lang="en-GB" sz="2400" b="0" dirty="0" err="1" smtClean="0"/>
              <a:t>i</a:t>
            </a:r>
            <a:r>
              <a:rPr lang="en-GB" sz="2400" b="0" dirty="0" smtClean="0"/>
              <a:t> </a:t>
            </a:r>
            <a:r>
              <a:rPr lang="en-GB" sz="2400" b="0" dirty="0" err="1" smtClean="0"/>
              <a:t>zakres</a:t>
            </a:r>
            <a:r>
              <a:rPr lang="en-GB" sz="2400" b="0" dirty="0" smtClean="0"/>
              <a:t> </a:t>
            </a:r>
            <a:r>
              <a:rPr lang="en-GB" sz="2400" b="0" dirty="0" err="1" smtClean="0"/>
              <a:t>pracy</a:t>
            </a:r>
            <a:endParaRPr lang="en-US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147248" cy="1057796"/>
          </a:xfrm>
        </p:spPr>
        <p:txBody>
          <a:bodyPr>
            <a:normAutofit/>
          </a:bodyPr>
          <a:lstStyle/>
          <a:p>
            <a:r>
              <a:rPr lang="pl-PL" dirty="0"/>
              <a:t>Przedmiotem pracy jest porównanie dwóch różnych podejść do zagadnienia ładowania danych: ELT oraz ETL.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262352"/>
            <a:ext cx="180020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ETL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2262351"/>
            <a:ext cx="180020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ELT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491880" y="1686287"/>
            <a:ext cx="180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sz="1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3968243"/>
            <a:ext cx="5683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err="1" smtClean="0"/>
              <a:t>Wydajność</a:t>
            </a: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/>
              <a:t>Łatwość</a:t>
            </a:r>
            <a:r>
              <a:rPr lang="en-GB" sz="2000" dirty="0" smtClean="0"/>
              <a:t> </a:t>
            </a:r>
            <a:r>
              <a:rPr lang="en-GB" sz="2000" dirty="0" err="1" smtClean="0"/>
              <a:t>implementacji</a:t>
            </a:r>
            <a:r>
              <a:rPr lang="en-GB" sz="2000" dirty="0" smtClean="0"/>
              <a:t> </a:t>
            </a:r>
            <a:r>
              <a:rPr lang="en-GB" sz="2000" dirty="0" err="1" smtClean="0"/>
              <a:t>przepływów</a:t>
            </a: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/>
              <a:t>Łatwość</a:t>
            </a:r>
            <a:r>
              <a:rPr lang="en-GB" sz="2000" dirty="0" smtClean="0"/>
              <a:t> </a:t>
            </a:r>
            <a:r>
              <a:rPr lang="en-GB" sz="2000" dirty="0" err="1" smtClean="0"/>
              <a:t>utrzymania</a:t>
            </a:r>
            <a:r>
              <a:rPr lang="en-GB" sz="2000" dirty="0" smtClean="0"/>
              <a:t> </a:t>
            </a:r>
            <a:r>
              <a:rPr lang="en-GB" sz="2000" dirty="0" err="1" smtClean="0"/>
              <a:t>środowiska</a:t>
            </a: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/>
              <a:t>Dostępność</a:t>
            </a:r>
            <a:r>
              <a:rPr lang="en-GB" sz="2000" dirty="0" smtClean="0"/>
              <a:t> </a:t>
            </a:r>
            <a:r>
              <a:rPr lang="en-GB" sz="2000" dirty="0" err="1" smtClean="0"/>
              <a:t>dokumentacji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/>
              <a:t>Stabilność</a:t>
            </a:r>
            <a:r>
              <a:rPr lang="en-GB" sz="2000" dirty="0" smtClean="0"/>
              <a:t> </a:t>
            </a:r>
          </a:p>
          <a:p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233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754760" cy="46910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dirty="0" smtClean="0"/>
              <a:t>Technologia</a:t>
            </a:r>
          </a:p>
          <a:p>
            <a:pPr lvl="1"/>
            <a:r>
              <a:rPr lang="pl-PL" dirty="0" smtClean="0"/>
              <a:t>Windows Server 2008 64bit</a:t>
            </a:r>
            <a:endParaRPr lang="en-GB" dirty="0" smtClean="0"/>
          </a:p>
          <a:p>
            <a:pPr lvl="1"/>
            <a:r>
              <a:rPr lang="pl-PL" dirty="0" smtClean="0"/>
              <a:t>Oracle DB 11g </a:t>
            </a:r>
          </a:p>
          <a:p>
            <a:pPr lvl="1"/>
            <a:r>
              <a:rPr lang="pl-PL" dirty="0" smtClean="0"/>
              <a:t>PC Informatica 9.5.1</a:t>
            </a:r>
          </a:p>
          <a:p>
            <a:pPr lvl="1"/>
            <a:r>
              <a:rPr lang="pl-PL" dirty="0" smtClean="0"/>
              <a:t>Oracle </a:t>
            </a:r>
            <a:r>
              <a:rPr lang="pl-PL" dirty="0" err="1" smtClean="0"/>
              <a:t>VirtualBox</a:t>
            </a:r>
            <a:r>
              <a:rPr lang="pl-PL" dirty="0" smtClean="0"/>
              <a:t>  4.3.8</a:t>
            </a:r>
          </a:p>
          <a:p>
            <a:pPr lvl="1"/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3 serwery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Source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pl-PL" b="1" dirty="0" smtClean="0"/>
              <a:t> </a:t>
            </a:r>
            <a:r>
              <a:rPr lang="pl-PL" dirty="0" smtClean="0"/>
              <a:t>4 rdzenie, 24GB RAM, HDD 512 GB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ETL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GB" dirty="0" smtClean="0"/>
              <a:t>1</a:t>
            </a:r>
            <a:r>
              <a:rPr lang="pl-PL" dirty="0" smtClean="0"/>
              <a:t> rdzeń, </a:t>
            </a:r>
            <a:r>
              <a:rPr lang="en-GB" dirty="0" smtClean="0"/>
              <a:t>8</a:t>
            </a:r>
            <a:r>
              <a:rPr lang="pl-PL" dirty="0" smtClean="0"/>
              <a:t>GB RAM, 100GB HDD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HD+ELT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GB" dirty="0" smtClean="0"/>
              <a:t>2</a:t>
            </a:r>
            <a:r>
              <a:rPr lang="pl-PL" dirty="0" smtClean="0"/>
              <a:t> rdzeń, 8GB RAM, 200GB HDD</a:t>
            </a:r>
          </a:p>
          <a:p>
            <a:pPr lvl="1"/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Repozytoria na oddzielnych dyskach HDD</a:t>
            </a:r>
          </a:p>
          <a:p>
            <a:pPr lvl="1"/>
            <a:r>
              <a:rPr lang="en-US" b="1" dirty="0" smtClean="0"/>
              <a:t>Source</a:t>
            </a:r>
            <a:r>
              <a:rPr lang="pl-PL" b="1" dirty="0" smtClean="0"/>
              <a:t> </a:t>
            </a:r>
            <a:r>
              <a:rPr lang="pl-PL" dirty="0" smtClean="0"/>
              <a:t>-&gt; HDD1</a:t>
            </a:r>
          </a:p>
          <a:p>
            <a:pPr lvl="1"/>
            <a:r>
              <a:rPr lang="en-US" b="1" dirty="0" smtClean="0"/>
              <a:t>ETL</a:t>
            </a:r>
            <a:r>
              <a:rPr lang="pl-PL" b="1" dirty="0" smtClean="0"/>
              <a:t> </a:t>
            </a:r>
            <a:r>
              <a:rPr lang="pl-PL" dirty="0" smtClean="0"/>
              <a:t>-&gt; HDD2</a:t>
            </a:r>
          </a:p>
          <a:p>
            <a:pPr lvl="1"/>
            <a:r>
              <a:rPr lang="en-US" b="1" dirty="0" smtClean="0"/>
              <a:t>HD+ELT</a:t>
            </a:r>
            <a:r>
              <a:rPr lang="pl-PL" b="1" dirty="0" smtClean="0"/>
              <a:t> </a:t>
            </a:r>
            <a:r>
              <a:rPr lang="pl-PL" dirty="0" smtClean="0"/>
              <a:t>-&gt; HDD3</a:t>
            </a:r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lvl="1"/>
            <a:endParaRPr lang="pl-PL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7200" y="273050"/>
            <a:ext cx="5410944" cy="1162050"/>
          </a:xfrm>
          <a:prstGeom prst="rect">
            <a:avLst/>
          </a:prstGeom>
        </p:spPr>
        <p:txBody>
          <a:bodyPr anchor="ctr"/>
          <a:lstStyle/>
          <a:p>
            <a:pPr lvl="0" rtl="0"/>
            <a:r>
              <a:rPr lang="pl-PL" sz="2400" dirty="0" smtClean="0"/>
              <a:t>Architektura (specyfikacja sprzętowa)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21" y="1410293"/>
            <a:ext cx="2474023" cy="10319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154613"/>
            <a:ext cx="4714875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19586"/>
            <a:ext cx="2628900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921496"/>
            <a:ext cx="1066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4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at blokowy: karta 1"/>
          <p:cNvSpPr/>
          <p:nvPr/>
        </p:nvSpPr>
        <p:spPr>
          <a:xfrm>
            <a:off x="959786" y="1196752"/>
            <a:ext cx="7395845" cy="504056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026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123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123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9 w 10000"/>
              <a:gd name="connsiteY1" fmla="*/ 1964 h 10000"/>
              <a:gd name="connsiteX2" fmla="*/ 1123 w 10000"/>
              <a:gd name="connsiteY2" fmla="*/ 19 h 10000"/>
              <a:gd name="connsiteX3" fmla="*/ 10000 w 10000"/>
              <a:gd name="connsiteY3" fmla="*/ 0 h 10000"/>
              <a:gd name="connsiteX4" fmla="*/ 10000 w 10000"/>
              <a:gd name="connsiteY4" fmla="*/ 10000 h 10000"/>
              <a:gd name="connsiteX5" fmla="*/ 0 w 10000"/>
              <a:gd name="connsiteY5" fmla="*/ 10000 h 10000"/>
              <a:gd name="connsiteX6" fmla="*/ 0 w 10000"/>
              <a:gd name="connsiteY6" fmla="*/ 2000 h 10000"/>
              <a:gd name="connsiteX0" fmla="*/ 0 w 10011"/>
              <a:gd name="connsiteY0" fmla="*/ 2536 h 10000"/>
              <a:gd name="connsiteX1" fmla="*/ 30 w 10011"/>
              <a:gd name="connsiteY1" fmla="*/ 1964 h 10000"/>
              <a:gd name="connsiteX2" fmla="*/ 1134 w 10011"/>
              <a:gd name="connsiteY2" fmla="*/ 19 h 10000"/>
              <a:gd name="connsiteX3" fmla="*/ 10011 w 10011"/>
              <a:gd name="connsiteY3" fmla="*/ 0 h 10000"/>
              <a:gd name="connsiteX4" fmla="*/ 10011 w 10011"/>
              <a:gd name="connsiteY4" fmla="*/ 10000 h 10000"/>
              <a:gd name="connsiteX5" fmla="*/ 11 w 10011"/>
              <a:gd name="connsiteY5" fmla="*/ 10000 h 10000"/>
              <a:gd name="connsiteX6" fmla="*/ 0 w 10011"/>
              <a:gd name="connsiteY6" fmla="*/ 2536 h 10000"/>
              <a:gd name="connsiteX0" fmla="*/ 0 w 10011"/>
              <a:gd name="connsiteY0" fmla="*/ 2536 h 10000"/>
              <a:gd name="connsiteX1" fmla="*/ 967 w 10011"/>
              <a:gd name="connsiteY1" fmla="*/ 1649 h 10000"/>
              <a:gd name="connsiteX2" fmla="*/ 1134 w 10011"/>
              <a:gd name="connsiteY2" fmla="*/ 19 h 10000"/>
              <a:gd name="connsiteX3" fmla="*/ 10011 w 10011"/>
              <a:gd name="connsiteY3" fmla="*/ 0 h 10000"/>
              <a:gd name="connsiteX4" fmla="*/ 10011 w 10011"/>
              <a:gd name="connsiteY4" fmla="*/ 10000 h 10000"/>
              <a:gd name="connsiteX5" fmla="*/ 11 w 10011"/>
              <a:gd name="connsiteY5" fmla="*/ 10000 h 10000"/>
              <a:gd name="connsiteX6" fmla="*/ 0 w 10011"/>
              <a:gd name="connsiteY6" fmla="*/ 2536 h 10000"/>
              <a:gd name="connsiteX0" fmla="*/ 0 w 10022"/>
              <a:gd name="connsiteY0" fmla="*/ 722 h 10000"/>
              <a:gd name="connsiteX1" fmla="*/ 978 w 10022"/>
              <a:gd name="connsiteY1" fmla="*/ 1649 h 10000"/>
              <a:gd name="connsiteX2" fmla="*/ 1145 w 10022"/>
              <a:gd name="connsiteY2" fmla="*/ 19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978 w 10022"/>
              <a:gd name="connsiteY1" fmla="*/ 1649 h 10000"/>
              <a:gd name="connsiteX2" fmla="*/ 2836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766 w 10022"/>
              <a:gd name="connsiteY1" fmla="*/ 718 h 10000"/>
              <a:gd name="connsiteX2" fmla="*/ 2836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52 w 10022"/>
              <a:gd name="connsiteY1" fmla="*/ 734 h 10000"/>
              <a:gd name="connsiteX2" fmla="*/ 2836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52 w 10022"/>
              <a:gd name="connsiteY1" fmla="*/ 734 h 10000"/>
              <a:gd name="connsiteX2" fmla="*/ 2836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52 w 10022"/>
              <a:gd name="connsiteY1" fmla="*/ 734 h 10000"/>
              <a:gd name="connsiteX2" fmla="*/ 2836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39 w 10022"/>
              <a:gd name="connsiteY1" fmla="*/ 753 h 10000"/>
              <a:gd name="connsiteX2" fmla="*/ 2836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48 w 10022"/>
              <a:gd name="connsiteY1" fmla="*/ 709 h 10000"/>
              <a:gd name="connsiteX2" fmla="*/ 2836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27 w 10022"/>
              <a:gd name="connsiteY1" fmla="*/ 715 h 10000"/>
              <a:gd name="connsiteX2" fmla="*/ 2836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27 w 10022"/>
              <a:gd name="connsiteY1" fmla="*/ 715 h 10000"/>
              <a:gd name="connsiteX2" fmla="*/ 2827 w 10022"/>
              <a:gd name="connsiteY2" fmla="*/ 41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27 w 10022"/>
              <a:gd name="connsiteY1" fmla="*/ 715 h 10000"/>
              <a:gd name="connsiteX2" fmla="*/ 2818 w 10022"/>
              <a:gd name="connsiteY2" fmla="*/ 54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27 w 10022"/>
              <a:gd name="connsiteY1" fmla="*/ 715 h 10000"/>
              <a:gd name="connsiteX2" fmla="*/ 2827 w 10022"/>
              <a:gd name="connsiteY2" fmla="*/ 29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27 w 10022"/>
              <a:gd name="connsiteY1" fmla="*/ 715 h 10000"/>
              <a:gd name="connsiteX2" fmla="*/ 2827 w 10022"/>
              <a:gd name="connsiteY2" fmla="*/ 29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27 w 10022"/>
              <a:gd name="connsiteY1" fmla="*/ 715 h 10000"/>
              <a:gd name="connsiteX2" fmla="*/ 2814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17 w 10022"/>
              <a:gd name="connsiteY1" fmla="*/ 715 h 10000"/>
              <a:gd name="connsiteX2" fmla="*/ 2814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23 w 10022"/>
              <a:gd name="connsiteY1" fmla="*/ 710 h 10000"/>
              <a:gd name="connsiteX2" fmla="*/ 2814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20 w 10022"/>
              <a:gd name="connsiteY1" fmla="*/ 719 h 10000"/>
              <a:gd name="connsiteX2" fmla="*/ 2814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820 w 10022"/>
              <a:gd name="connsiteY1" fmla="*/ 724 h 10000"/>
              <a:gd name="connsiteX2" fmla="*/ 2814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069 w 10022"/>
              <a:gd name="connsiteY1" fmla="*/ 738 h 10000"/>
              <a:gd name="connsiteX2" fmla="*/ 2814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069 w 10022"/>
              <a:gd name="connsiteY1" fmla="*/ 738 h 10000"/>
              <a:gd name="connsiteX2" fmla="*/ 2814 w 10022"/>
              <a:gd name="connsiteY2" fmla="*/ 35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069 w 10022"/>
              <a:gd name="connsiteY1" fmla="*/ 738 h 10000"/>
              <a:gd name="connsiteX2" fmla="*/ 2056 w 10022"/>
              <a:gd name="connsiteY2" fmla="*/ 44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069 w 10022"/>
              <a:gd name="connsiteY1" fmla="*/ 719 h 10000"/>
              <a:gd name="connsiteX2" fmla="*/ 2056 w 10022"/>
              <a:gd name="connsiteY2" fmla="*/ 44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22"/>
              <a:gd name="connsiteY0" fmla="*/ 722 h 10000"/>
              <a:gd name="connsiteX1" fmla="*/ 2098 w 10022"/>
              <a:gd name="connsiteY1" fmla="*/ 2042 h 10000"/>
              <a:gd name="connsiteX2" fmla="*/ 2056 w 10022"/>
              <a:gd name="connsiteY2" fmla="*/ 44 h 10000"/>
              <a:gd name="connsiteX3" fmla="*/ 10022 w 10022"/>
              <a:gd name="connsiteY3" fmla="*/ 0 h 10000"/>
              <a:gd name="connsiteX4" fmla="*/ 10022 w 10022"/>
              <a:gd name="connsiteY4" fmla="*/ 10000 h 10000"/>
              <a:gd name="connsiteX5" fmla="*/ 22 w 10022"/>
              <a:gd name="connsiteY5" fmla="*/ 10000 h 10000"/>
              <a:gd name="connsiteX6" fmla="*/ 0 w 10022"/>
              <a:gd name="connsiteY6" fmla="*/ 722 h 10000"/>
              <a:gd name="connsiteX0" fmla="*/ 0 w 10016"/>
              <a:gd name="connsiteY0" fmla="*/ 2012 h 10000"/>
              <a:gd name="connsiteX1" fmla="*/ 2092 w 10016"/>
              <a:gd name="connsiteY1" fmla="*/ 2042 h 10000"/>
              <a:gd name="connsiteX2" fmla="*/ 2050 w 10016"/>
              <a:gd name="connsiteY2" fmla="*/ 44 h 10000"/>
              <a:gd name="connsiteX3" fmla="*/ 10016 w 10016"/>
              <a:gd name="connsiteY3" fmla="*/ 0 h 10000"/>
              <a:gd name="connsiteX4" fmla="*/ 10016 w 10016"/>
              <a:gd name="connsiteY4" fmla="*/ 10000 h 10000"/>
              <a:gd name="connsiteX5" fmla="*/ 16 w 10016"/>
              <a:gd name="connsiteY5" fmla="*/ 10000 h 10000"/>
              <a:gd name="connsiteX6" fmla="*/ 0 w 10016"/>
              <a:gd name="connsiteY6" fmla="*/ 2012 h 10000"/>
              <a:gd name="connsiteX0" fmla="*/ 0 w 10016"/>
              <a:gd name="connsiteY0" fmla="*/ 2012 h 10000"/>
              <a:gd name="connsiteX1" fmla="*/ 2092 w 10016"/>
              <a:gd name="connsiteY1" fmla="*/ 2042 h 10000"/>
              <a:gd name="connsiteX2" fmla="*/ 2050 w 10016"/>
              <a:gd name="connsiteY2" fmla="*/ 44 h 10000"/>
              <a:gd name="connsiteX3" fmla="*/ 10016 w 10016"/>
              <a:gd name="connsiteY3" fmla="*/ 0 h 10000"/>
              <a:gd name="connsiteX4" fmla="*/ 10016 w 10016"/>
              <a:gd name="connsiteY4" fmla="*/ 10000 h 10000"/>
              <a:gd name="connsiteX5" fmla="*/ 16 w 10016"/>
              <a:gd name="connsiteY5" fmla="*/ 10000 h 10000"/>
              <a:gd name="connsiteX6" fmla="*/ 0 w 10016"/>
              <a:gd name="connsiteY6" fmla="*/ 2012 h 10000"/>
              <a:gd name="connsiteX0" fmla="*/ 0 w 10016"/>
              <a:gd name="connsiteY0" fmla="*/ 2012 h 10000"/>
              <a:gd name="connsiteX1" fmla="*/ 2062 w 10016"/>
              <a:gd name="connsiteY1" fmla="*/ 1979 h 10000"/>
              <a:gd name="connsiteX2" fmla="*/ 2050 w 10016"/>
              <a:gd name="connsiteY2" fmla="*/ 44 h 10000"/>
              <a:gd name="connsiteX3" fmla="*/ 10016 w 10016"/>
              <a:gd name="connsiteY3" fmla="*/ 0 h 10000"/>
              <a:gd name="connsiteX4" fmla="*/ 10016 w 10016"/>
              <a:gd name="connsiteY4" fmla="*/ 10000 h 10000"/>
              <a:gd name="connsiteX5" fmla="*/ 16 w 10016"/>
              <a:gd name="connsiteY5" fmla="*/ 10000 h 10000"/>
              <a:gd name="connsiteX6" fmla="*/ 0 w 10016"/>
              <a:gd name="connsiteY6" fmla="*/ 2012 h 10000"/>
              <a:gd name="connsiteX0" fmla="*/ 0 w 10016"/>
              <a:gd name="connsiteY0" fmla="*/ 2012 h 10000"/>
              <a:gd name="connsiteX1" fmla="*/ 2053 w 10016"/>
              <a:gd name="connsiteY1" fmla="*/ 2023 h 10000"/>
              <a:gd name="connsiteX2" fmla="*/ 2050 w 10016"/>
              <a:gd name="connsiteY2" fmla="*/ 44 h 10000"/>
              <a:gd name="connsiteX3" fmla="*/ 10016 w 10016"/>
              <a:gd name="connsiteY3" fmla="*/ 0 h 10000"/>
              <a:gd name="connsiteX4" fmla="*/ 10016 w 10016"/>
              <a:gd name="connsiteY4" fmla="*/ 10000 h 10000"/>
              <a:gd name="connsiteX5" fmla="*/ 16 w 10016"/>
              <a:gd name="connsiteY5" fmla="*/ 10000 h 10000"/>
              <a:gd name="connsiteX6" fmla="*/ 0 w 10016"/>
              <a:gd name="connsiteY6" fmla="*/ 2012 h 10000"/>
              <a:gd name="connsiteX0" fmla="*/ 0 w 10016"/>
              <a:gd name="connsiteY0" fmla="*/ 2012 h 10000"/>
              <a:gd name="connsiteX1" fmla="*/ 2057 w 10016"/>
              <a:gd name="connsiteY1" fmla="*/ 2017 h 10000"/>
              <a:gd name="connsiteX2" fmla="*/ 2050 w 10016"/>
              <a:gd name="connsiteY2" fmla="*/ 44 h 10000"/>
              <a:gd name="connsiteX3" fmla="*/ 10016 w 10016"/>
              <a:gd name="connsiteY3" fmla="*/ 0 h 10000"/>
              <a:gd name="connsiteX4" fmla="*/ 10016 w 10016"/>
              <a:gd name="connsiteY4" fmla="*/ 10000 h 10000"/>
              <a:gd name="connsiteX5" fmla="*/ 16 w 10016"/>
              <a:gd name="connsiteY5" fmla="*/ 10000 h 10000"/>
              <a:gd name="connsiteX6" fmla="*/ 0 w 10016"/>
              <a:gd name="connsiteY6" fmla="*/ 2012 h 10000"/>
              <a:gd name="connsiteX0" fmla="*/ 0 w 10016"/>
              <a:gd name="connsiteY0" fmla="*/ 2012 h 10000"/>
              <a:gd name="connsiteX1" fmla="*/ 2054 w 10016"/>
              <a:gd name="connsiteY1" fmla="*/ 1993 h 10000"/>
              <a:gd name="connsiteX2" fmla="*/ 2050 w 10016"/>
              <a:gd name="connsiteY2" fmla="*/ 44 h 10000"/>
              <a:gd name="connsiteX3" fmla="*/ 10016 w 10016"/>
              <a:gd name="connsiteY3" fmla="*/ 0 h 10000"/>
              <a:gd name="connsiteX4" fmla="*/ 10016 w 10016"/>
              <a:gd name="connsiteY4" fmla="*/ 10000 h 10000"/>
              <a:gd name="connsiteX5" fmla="*/ 16 w 10016"/>
              <a:gd name="connsiteY5" fmla="*/ 10000 h 10000"/>
              <a:gd name="connsiteX6" fmla="*/ 0 w 10016"/>
              <a:gd name="connsiteY6" fmla="*/ 20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6" h="10000">
                <a:moveTo>
                  <a:pt x="0" y="2012"/>
                </a:moveTo>
                <a:cubicBezTo>
                  <a:pt x="6" y="2000"/>
                  <a:pt x="2048" y="2005"/>
                  <a:pt x="2054" y="1993"/>
                </a:cubicBezTo>
                <a:cubicBezTo>
                  <a:pt x="2053" y="1333"/>
                  <a:pt x="2051" y="704"/>
                  <a:pt x="2050" y="44"/>
                </a:cubicBezTo>
                <a:lnTo>
                  <a:pt x="10016" y="0"/>
                </a:lnTo>
                <a:lnTo>
                  <a:pt x="10016" y="10000"/>
                </a:lnTo>
                <a:lnTo>
                  <a:pt x="16" y="10000"/>
                </a:lnTo>
                <a:cubicBezTo>
                  <a:pt x="12" y="7512"/>
                  <a:pt x="4" y="4500"/>
                  <a:pt x="0" y="2012"/>
                </a:cubicBezTo>
                <a:close/>
              </a:path>
            </a:pathLst>
          </a:cu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5220072" y="3789040"/>
            <a:ext cx="2965152" cy="2223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Rectangle 27"/>
          <p:cNvSpPr/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ctr"/>
          <a:lstStyle/>
          <a:p>
            <a:pPr lvl="0" rtl="0"/>
            <a:r>
              <a:rPr lang="pl-PL" sz="2400" dirty="0" smtClean="0"/>
              <a:t>Architektura</a:t>
            </a:r>
            <a:endParaRPr lang="en-US" sz="24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5344747" y="3837761"/>
            <a:ext cx="200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HD + ELT REP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5" name="Schemat blokowy: dysk magnetyczny 4"/>
          <p:cNvSpPr/>
          <p:nvPr/>
        </p:nvSpPr>
        <p:spPr>
          <a:xfrm>
            <a:off x="7236296" y="5450519"/>
            <a:ext cx="765696" cy="426753"/>
          </a:xfrm>
          <a:prstGeom prst="flowChartMagneticDisk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HDD 3</a:t>
            </a:r>
            <a:endParaRPr lang="pl-PL" sz="1400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7011854" y="4291896"/>
            <a:ext cx="1172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 GB RAM</a:t>
            </a:r>
          </a:p>
          <a:p>
            <a:pPr algn="r"/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pl-PL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core</a:t>
            </a:r>
            <a:endParaRPr lang="pl-PL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pl-PL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 GB HDD</a:t>
            </a:r>
          </a:p>
          <a:p>
            <a:pPr algn="r"/>
            <a:r>
              <a:rPr lang="pl-PL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 2008 64bit</a:t>
            </a:r>
            <a:endParaRPr lang="pl-PL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lowchart: Magnetic Disk 16"/>
          <p:cNvSpPr/>
          <p:nvPr/>
        </p:nvSpPr>
        <p:spPr>
          <a:xfrm>
            <a:off x="5372778" y="4399413"/>
            <a:ext cx="504056" cy="71613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u="sng" dirty="0" smtClean="0"/>
              <a:t>HD1</a:t>
            </a:r>
            <a:r>
              <a:rPr lang="pl-PL" sz="1000" dirty="0" smtClean="0"/>
              <a:t> ETL</a:t>
            </a:r>
          </a:p>
        </p:txBody>
      </p:sp>
      <p:sp>
        <p:nvSpPr>
          <p:cNvPr id="39" name="Flowchart: Magnetic Disk 16"/>
          <p:cNvSpPr/>
          <p:nvPr/>
        </p:nvSpPr>
        <p:spPr>
          <a:xfrm>
            <a:off x="6132690" y="4398041"/>
            <a:ext cx="504056" cy="71613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u="sng" dirty="0" smtClean="0"/>
              <a:t>INF</a:t>
            </a:r>
          </a:p>
          <a:p>
            <a:pPr algn="ctr"/>
            <a:r>
              <a:rPr lang="pl-PL" sz="1000" dirty="0" smtClean="0"/>
              <a:t>REP</a:t>
            </a:r>
          </a:p>
        </p:txBody>
      </p:sp>
      <p:sp>
        <p:nvSpPr>
          <p:cNvPr id="42" name="Flowchart: Magnetic Disk 16"/>
          <p:cNvSpPr/>
          <p:nvPr/>
        </p:nvSpPr>
        <p:spPr>
          <a:xfrm>
            <a:off x="5364088" y="5212794"/>
            <a:ext cx="1272658" cy="63756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u="sng" dirty="0" smtClean="0"/>
              <a:t>HD2</a:t>
            </a:r>
          </a:p>
          <a:p>
            <a:pPr algn="ctr"/>
            <a:r>
              <a:rPr lang="pl-PL" sz="1000" dirty="0" err="1" smtClean="0"/>
              <a:t>Stagging</a:t>
            </a:r>
            <a:r>
              <a:rPr lang="pl-PL" sz="1000" dirty="0" smtClean="0"/>
              <a:t> + ELT</a:t>
            </a:r>
          </a:p>
        </p:txBody>
      </p:sp>
      <p:sp>
        <p:nvSpPr>
          <p:cNvPr id="50" name="pole tekstowe 49"/>
          <p:cNvSpPr txBox="1"/>
          <p:nvPr/>
        </p:nvSpPr>
        <p:spPr>
          <a:xfrm>
            <a:off x="7164288" y="3825025"/>
            <a:ext cx="1020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 smtClean="0">
                <a:solidFill>
                  <a:schemeClr val="bg1"/>
                </a:solidFill>
              </a:rPr>
              <a:t>Vbox2</a:t>
            </a:r>
          </a:p>
          <a:p>
            <a:pPr algn="r"/>
            <a:r>
              <a:rPr lang="pl-PL" sz="1000" dirty="0" smtClean="0">
                <a:solidFill>
                  <a:schemeClr val="bg1"/>
                </a:solidFill>
              </a:rPr>
              <a:t>192.168.1.34</a:t>
            </a:r>
            <a:endParaRPr lang="pl-PL" sz="1000" dirty="0">
              <a:solidFill>
                <a:schemeClr val="bg1"/>
              </a:solidFill>
            </a:endParaRPr>
          </a:p>
        </p:txBody>
      </p:sp>
      <p:grpSp>
        <p:nvGrpSpPr>
          <p:cNvPr id="67" name="Grupa 66"/>
          <p:cNvGrpSpPr/>
          <p:nvPr/>
        </p:nvGrpSpPr>
        <p:grpSpPr>
          <a:xfrm>
            <a:off x="1161166" y="3789040"/>
            <a:ext cx="2966415" cy="2223864"/>
            <a:chOff x="2346843" y="3780562"/>
            <a:chExt cx="2966415" cy="222386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3" name="Prostokąt 42"/>
            <p:cNvSpPr/>
            <p:nvPr/>
          </p:nvSpPr>
          <p:spPr>
            <a:xfrm>
              <a:off x="2346843" y="3780562"/>
              <a:ext cx="2965152" cy="2223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2471519" y="3829283"/>
              <a:ext cx="1545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400" dirty="0" smtClean="0">
                  <a:solidFill>
                    <a:schemeClr val="bg1"/>
                  </a:solidFill>
                </a:rPr>
                <a:t>ETL REP</a:t>
              </a:r>
              <a:endParaRPr lang="pl-PL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Schemat blokowy: dysk magnetyczny 44"/>
            <p:cNvSpPr/>
            <p:nvPr/>
          </p:nvSpPr>
          <p:spPr>
            <a:xfrm>
              <a:off x="4363067" y="5442041"/>
              <a:ext cx="765696" cy="426753"/>
            </a:xfrm>
            <a:prstGeom prst="flowChartMagneticDisk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 smtClean="0"/>
                <a:t>HDD 2</a:t>
              </a:r>
              <a:endParaRPr lang="pl-PL" sz="1400" dirty="0"/>
            </a:p>
          </p:txBody>
        </p:sp>
        <p:sp>
          <p:nvSpPr>
            <p:cNvPr id="46" name="pole tekstowe 45"/>
            <p:cNvSpPr txBox="1"/>
            <p:nvPr/>
          </p:nvSpPr>
          <p:spPr>
            <a:xfrm>
              <a:off x="4140305" y="4286800"/>
              <a:ext cx="11729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pl-PL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GB RAM</a:t>
              </a:r>
            </a:p>
            <a:p>
              <a:pPr algn="r"/>
              <a:r>
                <a:rPr lang="en-GB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pl-PL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pl-PL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core</a:t>
              </a:r>
              <a:endParaRPr lang="pl-PL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lang="pl-PL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 GB HDD</a:t>
              </a:r>
            </a:p>
            <a:p>
              <a:pPr algn="r"/>
              <a:r>
                <a:rPr lang="pl-PL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Win 2008 64bit</a:t>
              </a:r>
            </a:p>
          </p:txBody>
        </p:sp>
        <p:sp>
          <p:nvSpPr>
            <p:cNvPr id="48" name="Flowchart: Magnetic Disk 16"/>
            <p:cNvSpPr/>
            <p:nvPr/>
          </p:nvSpPr>
          <p:spPr>
            <a:xfrm>
              <a:off x="2713910" y="4671286"/>
              <a:ext cx="1142253" cy="885785"/>
            </a:xfrm>
            <a:prstGeom prst="flowChartMagneticDisk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u="sng" dirty="0" smtClean="0"/>
                <a:t>INF</a:t>
              </a:r>
            </a:p>
            <a:p>
              <a:pPr algn="ctr"/>
              <a:r>
                <a:rPr lang="pl-PL" sz="1000" dirty="0" smtClean="0"/>
                <a:t>REP</a:t>
              </a:r>
            </a:p>
          </p:txBody>
        </p:sp>
        <p:sp>
          <p:nvSpPr>
            <p:cNvPr id="51" name="pole tekstowe 50"/>
            <p:cNvSpPr txBox="1"/>
            <p:nvPr/>
          </p:nvSpPr>
          <p:spPr>
            <a:xfrm>
              <a:off x="4213522" y="3829283"/>
              <a:ext cx="10984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200" dirty="0" smtClean="0">
                  <a:solidFill>
                    <a:schemeClr val="bg1"/>
                  </a:solidFill>
                </a:rPr>
                <a:t>Vbox1</a:t>
              </a:r>
            </a:p>
            <a:p>
              <a:pPr algn="r"/>
              <a:r>
                <a:rPr lang="pl-PL" sz="1000" dirty="0" smtClean="0">
                  <a:solidFill>
                    <a:schemeClr val="bg1"/>
                  </a:solidFill>
                </a:rPr>
                <a:t>192.168.1.113</a:t>
              </a:r>
              <a:endParaRPr lang="pl-PL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pole tekstowe 52"/>
          <p:cNvSpPr txBox="1"/>
          <p:nvPr/>
        </p:nvSpPr>
        <p:spPr>
          <a:xfrm>
            <a:off x="1112178" y="2330017"/>
            <a:ext cx="145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accent6">
                    <a:lumMod val="75000"/>
                  </a:schemeClr>
                </a:solidFill>
              </a:rPr>
              <a:t>SOURCE</a:t>
            </a:r>
            <a:endParaRPr lang="pl-P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pole tekstowe 54"/>
          <p:cNvSpPr txBox="1"/>
          <p:nvPr/>
        </p:nvSpPr>
        <p:spPr>
          <a:xfrm>
            <a:off x="7011853" y="1993642"/>
            <a:ext cx="1172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 GB RAM</a:t>
            </a:r>
          </a:p>
          <a:p>
            <a:pPr algn="r"/>
            <a:r>
              <a:rPr lang="pl-PL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cores</a:t>
            </a:r>
          </a:p>
          <a:p>
            <a:pPr algn="r"/>
            <a:r>
              <a:rPr lang="pl-PL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512 GB HDD</a:t>
            </a:r>
          </a:p>
          <a:p>
            <a:pPr algn="r"/>
            <a:r>
              <a:rPr lang="pl-PL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 2008 64bit</a:t>
            </a:r>
            <a:endParaRPr lang="pl-PL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pole tekstowe 57"/>
          <p:cNvSpPr txBox="1"/>
          <p:nvPr/>
        </p:nvSpPr>
        <p:spPr>
          <a:xfrm>
            <a:off x="7049511" y="1451197"/>
            <a:ext cx="1135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 smtClean="0"/>
              <a:t>Serwer główny</a:t>
            </a:r>
          </a:p>
          <a:p>
            <a:pPr algn="r"/>
            <a:r>
              <a:rPr lang="pl-PL" sz="1000" dirty="0" smtClean="0"/>
              <a:t>192.168.1.112</a:t>
            </a:r>
            <a:endParaRPr lang="pl-PL" sz="1000" dirty="0"/>
          </a:p>
        </p:txBody>
      </p:sp>
      <p:grpSp>
        <p:nvGrpSpPr>
          <p:cNvPr id="66" name="Grupa 65"/>
          <p:cNvGrpSpPr/>
          <p:nvPr/>
        </p:nvGrpSpPr>
        <p:grpSpPr>
          <a:xfrm>
            <a:off x="3822992" y="1844824"/>
            <a:ext cx="1795648" cy="1432052"/>
            <a:chOff x="5823330" y="2295496"/>
            <a:chExt cx="2202896" cy="1756838"/>
          </a:xfrm>
        </p:grpSpPr>
        <p:sp>
          <p:nvSpPr>
            <p:cNvPr id="62" name="Flowchart: Magnetic Disk 18"/>
            <p:cNvSpPr/>
            <p:nvPr/>
          </p:nvSpPr>
          <p:spPr>
            <a:xfrm>
              <a:off x="5823330" y="2295496"/>
              <a:ext cx="2202896" cy="1756838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 smtClean="0"/>
                <a:t>SOURCE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54" name="Schemat blokowy: dysk magnetyczny 53"/>
            <p:cNvSpPr/>
            <p:nvPr/>
          </p:nvSpPr>
          <p:spPr>
            <a:xfrm>
              <a:off x="6515450" y="3491562"/>
              <a:ext cx="818655" cy="456269"/>
            </a:xfrm>
            <a:prstGeom prst="flowChartMagneticDisk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 smtClean="0"/>
                <a:t>HDD 1</a:t>
              </a:r>
              <a:endParaRPr lang="pl-PL" sz="1400" dirty="0"/>
            </a:p>
          </p:txBody>
        </p:sp>
      </p:grpSp>
      <p:sp>
        <p:nvSpPr>
          <p:cNvPr id="69" name="Strzałka w prawo 68"/>
          <p:cNvSpPr/>
          <p:nvPr/>
        </p:nvSpPr>
        <p:spPr>
          <a:xfrm>
            <a:off x="4165940" y="4649221"/>
            <a:ext cx="1052870" cy="5413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Strzałka wygięta w górę 69"/>
          <p:cNvSpPr/>
          <p:nvPr/>
        </p:nvSpPr>
        <p:spPr>
          <a:xfrm rot="10800000">
            <a:off x="2770421" y="2735527"/>
            <a:ext cx="1019971" cy="1026253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Strzałka wygięta w górę 70"/>
          <p:cNvSpPr/>
          <p:nvPr/>
        </p:nvSpPr>
        <p:spPr>
          <a:xfrm rot="10800000" flipH="1">
            <a:off x="5651167" y="2740944"/>
            <a:ext cx="1019971" cy="1026253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6202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l-PL" sz="2400" b="0" dirty="0" smtClean="0"/>
              <a:t>Źródło danych</a:t>
            </a:r>
            <a:endParaRPr lang="en-US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682752" cy="4691063"/>
          </a:xfrm>
        </p:spPr>
        <p:txBody>
          <a:bodyPr>
            <a:normAutofit/>
          </a:bodyPr>
          <a:lstStyle/>
          <a:p>
            <a:r>
              <a:rPr lang="pl-PL" b="1" dirty="0" smtClean="0"/>
              <a:t>Baza lotów w USA</a:t>
            </a:r>
          </a:p>
          <a:p>
            <a:r>
              <a:rPr lang="pl-PL" dirty="0" smtClean="0"/>
              <a:t>Dane w plikach CSV za lata 1987-2008.</a:t>
            </a:r>
          </a:p>
          <a:p>
            <a:r>
              <a:rPr lang="pl-PL" dirty="0" smtClean="0"/>
              <a:t>Wielkość 40GB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http</a:t>
            </a:r>
            <a:r>
              <a:rPr lang="pl-PL" dirty="0">
                <a:solidFill>
                  <a:srgbClr val="FF0000"/>
                </a:solidFill>
              </a:rPr>
              <a:t>://stat-computing.org/dataexpo/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b="1" dirty="0" smtClean="0"/>
              <a:t>Pogoda </a:t>
            </a:r>
            <a:r>
              <a:rPr lang="pl-PL" b="1" dirty="0"/>
              <a:t>w USA w latach 1987-2008</a:t>
            </a:r>
          </a:p>
          <a:p>
            <a:r>
              <a:rPr lang="pl-PL" dirty="0"/>
              <a:t>Dane w plikach CSV oraz </a:t>
            </a:r>
            <a:r>
              <a:rPr lang="pl-PL" dirty="0" smtClean="0"/>
              <a:t>delimiter txt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ftp</a:t>
            </a:r>
            <a:r>
              <a:rPr lang="en-US" dirty="0">
                <a:solidFill>
                  <a:srgbClr val="FF0000"/>
                </a:solidFill>
              </a:rPr>
              <a:t>://</a:t>
            </a:r>
            <a:r>
              <a:rPr lang="en-US" dirty="0" smtClean="0">
                <a:solidFill>
                  <a:srgbClr val="FF0000"/>
                </a:solidFill>
              </a:rPr>
              <a:t>ftp.ncdc.noaa.gov/pub/data/ghcn/daily</a:t>
            </a:r>
            <a:endParaRPr lang="en-US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355976" y="1772816"/>
          <a:ext cx="4142864" cy="172804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{93296810-A885-4BE3-A3E7-6D5BEEA58F35}</a:tableStyleId>
              </a:tblPr>
              <a:tblGrid>
                <a:gridCol w="1384424"/>
                <a:gridCol w="933450"/>
                <a:gridCol w="878205"/>
                <a:gridCol w="946785"/>
              </a:tblGrid>
              <a:tr h="43204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TABELA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TABLESPACE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# OF ROWS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# OF BLOCKS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F_FLIGHTS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SOURCE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123,534,969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1,762,612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F_WEATHER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SOURCE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664,962,135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3,862,359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D_AIRPORT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SOURCE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3376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D_PLANE_DATA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SOURCE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5029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65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D_STATIONS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SOURCE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1168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D_STATES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SOURCE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1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330824" cy="1162050"/>
          </a:xfrm>
        </p:spPr>
        <p:txBody>
          <a:bodyPr anchor="ctr">
            <a:normAutofit/>
          </a:bodyPr>
          <a:lstStyle/>
          <a:p>
            <a:r>
              <a:rPr lang="pl-PL" sz="2400" b="0" dirty="0" smtClean="0"/>
              <a:t>Źródło danych (model relacji)</a:t>
            </a:r>
            <a:endParaRPr lang="en-US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075240" cy="14178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smtClean="0"/>
              <a:t>Zawiera </a:t>
            </a:r>
            <a:r>
              <a:rPr lang="en-GB" sz="1200" dirty="0" smtClean="0"/>
              <a:t>6</a:t>
            </a:r>
            <a:r>
              <a:rPr lang="pl-PL" sz="1200" dirty="0" smtClean="0"/>
              <a:t> </a:t>
            </a:r>
            <a:r>
              <a:rPr lang="pl-PL" sz="1200" dirty="0"/>
              <a:t>tabel, w tym 2 tabele faktów, oznaczone prefiksem "F_" oraz </a:t>
            </a:r>
            <a:r>
              <a:rPr lang="en-GB" sz="1200" dirty="0" smtClean="0"/>
              <a:t>4</a:t>
            </a:r>
            <a:r>
              <a:rPr lang="pl-PL" sz="1200" dirty="0" smtClean="0"/>
              <a:t> tabel</a:t>
            </a:r>
            <a:r>
              <a:rPr lang="en-GB" sz="1200" dirty="0" smtClean="0"/>
              <a:t>e</a:t>
            </a:r>
            <a:r>
              <a:rPr lang="pl-PL" sz="1200" dirty="0" smtClean="0"/>
              <a:t> </a:t>
            </a:r>
            <a:r>
              <a:rPr lang="pl-PL" sz="1200" dirty="0"/>
              <a:t>wymiarów, oznaczonych prefiksem "D_". </a:t>
            </a:r>
            <a:endParaRPr lang="pl-PL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smtClean="0"/>
              <a:t>Relacje </a:t>
            </a:r>
            <a:r>
              <a:rPr lang="pl-PL" sz="1200" dirty="0"/>
              <a:t>w tym modelu </a:t>
            </a:r>
            <a:r>
              <a:rPr lang="pl-PL" sz="1200" dirty="0" smtClean="0"/>
              <a:t>nie </a:t>
            </a:r>
            <a:r>
              <a:rPr lang="pl-PL" sz="1200" dirty="0"/>
              <a:t>odzwierciedlają rzeczywistych relacji w bazie danych</a:t>
            </a:r>
            <a:r>
              <a:rPr lang="pl-PL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smtClean="0"/>
              <a:t>Typy danych nie współgrają w pełni z charakterem danych w tabelach, co jest konsekwencją zbyt dużej ilości danych do przeprowadzenia pełnych statystyk w sensownych czasie.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smtClean="0"/>
              <a:t>Dla kluczowych dla ładowania atrybutów założono indeksy.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08920"/>
            <a:ext cx="879717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36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330824" cy="1162050"/>
          </a:xfrm>
        </p:spPr>
        <p:txBody>
          <a:bodyPr anchor="ctr">
            <a:normAutofit/>
          </a:bodyPr>
          <a:lstStyle/>
          <a:p>
            <a:r>
              <a:rPr lang="pl-PL" sz="2400" b="0" dirty="0" smtClean="0"/>
              <a:t>Hurtownia danych (model relacji)</a:t>
            </a:r>
            <a:endParaRPr lang="en-US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8075240" cy="7697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smtClean="0"/>
              <a:t>Zawiera 7 </a:t>
            </a:r>
            <a:r>
              <a:rPr lang="pl-PL" sz="1200" dirty="0"/>
              <a:t>tabel, w tym 2 tabele faktów, oznaczone prefiksem "F_" oraz 5 tabel wymiarów, oznaczonych prefiksem "D</a:t>
            </a:r>
            <a:r>
              <a:rPr lang="pl-PL" sz="1200" dirty="0" smtClean="0"/>
              <a:t>_".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smtClean="0"/>
              <a:t>Struktura tabel jest identyczna w HD1 oraz w HD2. Założone zostały klucze główne, obce dla każdej relacji</a:t>
            </a:r>
            <a:r>
              <a:rPr lang="en-GB" sz="1200" dirty="0" smtClean="0"/>
              <a:t>.</a:t>
            </a:r>
            <a:endParaRPr lang="pl-PL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smtClean="0"/>
              <a:t>D_CALENDAR został wygenerowany w samej hurtowni</a:t>
            </a:r>
            <a:r>
              <a:rPr lang="en-GB" sz="1200" dirty="0" smtClean="0"/>
              <a:t>, </a:t>
            </a:r>
            <a:r>
              <a:rPr lang="en-GB" sz="1200" dirty="0" err="1" smtClean="0"/>
              <a:t>poza</a:t>
            </a:r>
            <a:r>
              <a:rPr lang="en-GB" sz="1200" dirty="0" smtClean="0"/>
              <a:t> </a:t>
            </a:r>
            <a:r>
              <a:rPr lang="en-GB" sz="1200" dirty="0" err="1" smtClean="0"/>
              <a:t>procesem</a:t>
            </a:r>
            <a:r>
              <a:rPr lang="en-GB" sz="1200" dirty="0" smtClean="0"/>
              <a:t> </a:t>
            </a:r>
            <a:r>
              <a:rPr lang="en-GB" sz="1200" dirty="0" err="1" smtClean="0"/>
              <a:t>ładowania</a:t>
            </a:r>
            <a:r>
              <a:rPr lang="pl-PL" sz="1200" dirty="0" smtClean="0"/>
              <a:t> </a:t>
            </a:r>
            <a:r>
              <a:rPr lang="pl-PL" sz="1200" dirty="0"/>
              <a:t>na lata </a:t>
            </a:r>
            <a:r>
              <a:rPr lang="pl-PL" sz="1200" dirty="0" smtClean="0"/>
              <a:t>1987-2008. </a:t>
            </a:r>
            <a:endParaRPr lang="en-GB" sz="1200" dirty="0" smtClean="0"/>
          </a:p>
          <a:p>
            <a:endParaRPr lang="pl-PL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52155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6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57200" y="273050"/>
            <a:ext cx="5410944" cy="1162050"/>
          </a:xfrm>
          <a:prstGeom prst="rect">
            <a:avLst/>
          </a:prstGeom>
        </p:spPr>
        <p:txBody>
          <a:bodyPr anchor="ctr"/>
          <a:lstStyle/>
          <a:p>
            <a:pPr lvl="0" rtl="0"/>
            <a:r>
              <a:rPr lang="pl-PL" sz="2400" dirty="0" smtClean="0"/>
              <a:t>Model przebiegu ładowania</a:t>
            </a:r>
            <a:endParaRPr lang="en-US" sz="2400" dirty="0"/>
          </a:p>
        </p:txBody>
      </p:sp>
      <p:grpSp>
        <p:nvGrpSpPr>
          <p:cNvPr id="80" name="Grupa 79"/>
          <p:cNvGrpSpPr/>
          <p:nvPr/>
        </p:nvGrpSpPr>
        <p:grpSpPr>
          <a:xfrm>
            <a:off x="316289" y="3068960"/>
            <a:ext cx="8467116" cy="2629984"/>
            <a:chOff x="316289" y="3503959"/>
            <a:chExt cx="8467116" cy="262998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" name="Flowchart: Magnetic Disk 5"/>
            <p:cNvSpPr/>
            <p:nvPr/>
          </p:nvSpPr>
          <p:spPr>
            <a:xfrm>
              <a:off x="316289" y="3799390"/>
              <a:ext cx="631473" cy="894395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 smtClean="0"/>
                <a:t>Source</a:t>
              </a:r>
              <a:endParaRPr 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12094" y="3503959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Gen SK</a:t>
              </a:r>
              <a:endParaRPr lang="en-US" dirty="0"/>
            </a:p>
          </p:txBody>
        </p:sp>
        <p:sp>
          <p:nvSpPr>
            <p:cNvPr id="25" name="Flowchart: Magnetic Disk 5"/>
            <p:cNvSpPr/>
            <p:nvPr/>
          </p:nvSpPr>
          <p:spPr>
            <a:xfrm>
              <a:off x="316289" y="5239548"/>
              <a:ext cx="631473" cy="894395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 smtClean="0"/>
                <a:t>HD</a:t>
              </a:r>
              <a:endParaRPr lang="en-US" sz="1100" dirty="0"/>
            </a:p>
          </p:txBody>
        </p:sp>
        <p:sp>
          <p:nvSpPr>
            <p:cNvPr id="16" name="Trójkąt równoramienny 15"/>
            <p:cNvSpPr/>
            <p:nvPr/>
          </p:nvSpPr>
          <p:spPr>
            <a:xfrm rot="5400000">
              <a:off x="1376337" y="3936207"/>
              <a:ext cx="720080" cy="620759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ójkąt równoramienny 6"/>
            <p:cNvSpPr/>
            <p:nvPr/>
          </p:nvSpPr>
          <p:spPr>
            <a:xfrm rot="5400000">
              <a:off x="1376336" y="5376367"/>
              <a:ext cx="720080" cy="620759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13"/>
            <p:cNvSpPr txBox="1"/>
            <p:nvPr/>
          </p:nvSpPr>
          <p:spPr>
            <a:xfrm>
              <a:off x="1412094" y="4952827"/>
              <a:ext cx="932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Read SK</a:t>
              </a:r>
              <a:endParaRPr lang="en-US" dirty="0"/>
            </a:p>
          </p:txBody>
        </p:sp>
        <p:sp>
          <p:nvSpPr>
            <p:cNvPr id="9" name="Trójkąt równoramienny 8"/>
            <p:cNvSpPr/>
            <p:nvPr/>
          </p:nvSpPr>
          <p:spPr>
            <a:xfrm rot="5400000">
              <a:off x="2729794" y="4642449"/>
              <a:ext cx="720080" cy="620759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13"/>
            <p:cNvSpPr txBox="1"/>
            <p:nvPr/>
          </p:nvSpPr>
          <p:spPr>
            <a:xfrm>
              <a:off x="2840727" y="4324453"/>
              <a:ext cx="519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/>
                <a:t>Diff</a:t>
              </a:r>
              <a:endParaRPr lang="en-US" dirty="0"/>
            </a:p>
          </p:txBody>
        </p:sp>
        <p:cxnSp>
          <p:nvCxnSpPr>
            <p:cNvPr id="3" name="Łącznik łamany 2"/>
            <p:cNvCxnSpPr>
              <a:stCxn id="6" idx="4"/>
              <a:endCxn id="16" idx="3"/>
            </p:cNvCxnSpPr>
            <p:nvPr/>
          </p:nvCxnSpPr>
          <p:spPr>
            <a:xfrm flipV="1">
              <a:off x="947762" y="4246587"/>
              <a:ext cx="47823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Łącznik łamany 10"/>
            <p:cNvCxnSpPr>
              <a:stCxn id="25" idx="4"/>
              <a:endCxn id="7" idx="3"/>
            </p:cNvCxnSpPr>
            <p:nvPr/>
          </p:nvCxnSpPr>
          <p:spPr>
            <a:xfrm>
              <a:off x="947762" y="5686746"/>
              <a:ext cx="47823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Łącznik łamany 12"/>
            <p:cNvCxnSpPr>
              <a:stCxn id="7" idx="0"/>
              <a:endCxn id="9" idx="3"/>
            </p:cNvCxnSpPr>
            <p:nvPr/>
          </p:nvCxnSpPr>
          <p:spPr>
            <a:xfrm flipV="1">
              <a:off x="2046756" y="4952829"/>
              <a:ext cx="732699" cy="73391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Łącznik łamany 16"/>
            <p:cNvCxnSpPr>
              <a:stCxn id="16" idx="0"/>
              <a:endCxn id="9" idx="3"/>
            </p:cNvCxnSpPr>
            <p:nvPr/>
          </p:nvCxnSpPr>
          <p:spPr>
            <a:xfrm>
              <a:off x="2046757" y="4246587"/>
              <a:ext cx="732698" cy="70624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Flowchart: Magnetic Disk 5"/>
            <p:cNvSpPr/>
            <p:nvPr/>
          </p:nvSpPr>
          <p:spPr>
            <a:xfrm>
              <a:off x="3707904" y="4509120"/>
              <a:ext cx="631473" cy="894395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pl-PL" sz="1100" dirty="0" err="1" smtClean="0"/>
                <a:t>Stagging</a:t>
              </a:r>
              <a:endParaRPr lang="en-US" sz="1100" dirty="0"/>
            </a:p>
          </p:txBody>
        </p:sp>
        <p:cxnSp>
          <p:nvCxnSpPr>
            <p:cNvPr id="29" name="Łącznik łamany 28"/>
            <p:cNvCxnSpPr>
              <a:stCxn id="9" idx="0"/>
              <a:endCxn id="27" idx="2"/>
            </p:cNvCxnSpPr>
            <p:nvPr/>
          </p:nvCxnSpPr>
          <p:spPr>
            <a:xfrm>
              <a:off x="3400214" y="4952829"/>
              <a:ext cx="307690" cy="348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rójkąt równoramienny 38"/>
            <p:cNvSpPr/>
            <p:nvPr/>
          </p:nvSpPr>
          <p:spPr>
            <a:xfrm rot="5400000">
              <a:off x="5153395" y="4642447"/>
              <a:ext cx="720080" cy="620759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Łącznik łamany 41"/>
            <p:cNvCxnSpPr>
              <a:stCxn id="27" idx="4"/>
              <a:endCxn id="39" idx="3"/>
            </p:cNvCxnSpPr>
            <p:nvPr/>
          </p:nvCxnSpPr>
          <p:spPr>
            <a:xfrm flipV="1">
              <a:off x="4339377" y="4952827"/>
              <a:ext cx="863679" cy="349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13"/>
            <p:cNvSpPr txBox="1"/>
            <p:nvPr/>
          </p:nvSpPr>
          <p:spPr>
            <a:xfrm>
              <a:off x="4842895" y="4147049"/>
              <a:ext cx="2050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Max, Min, Group By</a:t>
              </a:r>
              <a:endParaRPr lang="en-US" dirty="0"/>
            </a:p>
          </p:txBody>
        </p:sp>
        <p:sp>
          <p:nvSpPr>
            <p:cNvPr id="52" name="Flowchart: Magnetic Disk 5"/>
            <p:cNvSpPr/>
            <p:nvPr/>
          </p:nvSpPr>
          <p:spPr>
            <a:xfrm>
              <a:off x="8151932" y="4509120"/>
              <a:ext cx="631473" cy="894395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pl-PL" sz="1100" dirty="0" smtClean="0"/>
                <a:t>HD</a:t>
              </a:r>
              <a:endParaRPr lang="en-US" sz="1100" dirty="0"/>
            </a:p>
          </p:txBody>
        </p:sp>
        <p:sp>
          <p:nvSpPr>
            <p:cNvPr id="55" name="Trójkąt równoramienny 54"/>
            <p:cNvSpPr/>
            <p:nvPr/>
          </p:nvSpPr>
          <p:spPr>
            <a:xfrm rot="5400000">
              <a:off x="6303794" y="4642448"/>
              <a:ext cx="720080" cy="620759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Łącznik łamany 57"/>
            <p:cNvCxnSpPr>
              <a:stCxn id="39" idx="0"/>
              <a:endCxn id="55" idx="3"/>
            </p:cNvCxnSpPr>
            <p:nvPr/>
          </p:nvCxnSpPr>
          <p:spPr>
            <a:xfrm>
              <a:off x="5823815" y="4952827"/>
              <a:ext cx="52964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Łącznik łamany 61"/>
            <p:cNvCxnSpPr>
              <a:stCxn id="55" idx="0"/>
              <a:endCxn id="52" idx="2"/>
            </p:cNvCxnSpPr>
            <p:nvPr/>
          </p:nvCxnSpPr>
          <p:spPr>
            <a:xfrm>
              <a:off x="6974214" y="4952828"/>
              <a:ext cx="1177718" cy="3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13"/>
            <p:cNvSpPr txBox="1"/>
            <p:nvPr/>
          </p:nvSpPr>
          <p:spPr>
            <a:xfrm>
              <a:off x="4900187" y="5488241"/>
              <a:ext cx="215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Row-level</a:t>
              </a:r>
              <a:r>
                <a:rPr lang="en-GB" dirty="0"/>
                <a:t> </a:t>
              </a:r>
              <a:r>
                <a:rPr lang="en-GB" dirty="0" smtClean="0"/>
                <a:t>operations</a:t>
              </a:r>
              <a:endParaRPr lang="en-US" dirty="0"/>
            </a:p>
          </p:txBody>
        </p:sp>
      </p:grpSp>
      <p:sp>
        <p:nvSpPr>
          <p:cNvPr id="79" name="Symbol zastępczy tekstu 1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643192" cy="99296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Ładowanie danych będzie podzielona na 2 zasadnicze etapy.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Wyliczanie delty, porównanie danych ze źródła z danymi aktualnie znajdującymi się w hurtowni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Po wyliczeniu delty, ładowanie i przekształcanie tylko tych danych, których nie było w hurtowni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88255" y="2636912"/>
            <a:ext cx="14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Lewe skrzydło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37004" y="263691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Body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24289" y="2636912"/>
            <a:ext cx="158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Prawe skrzydło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491880" y="2919316"/>
            <a:ext cx="0" cy="27796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58278" y="2919316"/>
            <a:ext cx="0" cy="27796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18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 flipV="1">
            <a:off x="8127064" y="1805190"/>
            <a:ext cx="810447" cy="4864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6507" y="1799177"/>
            <a:ext cx="1656724" cy="4870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flipV="1">
            <a:off x="1993470" y="1752877"/>
            <a:ext cx="6033355" cy="4916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" y="273050"/>
            <a:ext cx="5410944" cy="1162050"/>
          </a:xfrm>
          <a:prstGeom prst="rect">
            <a:avLst/>
          </a:prstGeom>
        </p:spPr>
        <p:txBody>
          <a:bodyPr anchor="ctr"/>
          <a:lstStyle/>
          <a:p>
            <a:pPr lvl="0" rtl="0"/>
            <a:r>
              <a:rPr lang="en-GB" sz="2400" dirty="0" smtClean="0"/>
              <a:t>Model </a:t>
            </a:r>
            <a:r>
              <a:rPr lang="en-GB" sz="2400" dirty="0" err="1" smtClean="0"/>
              <a:t>ładowania</a:t>
            </a:r>
            <a:r>
              <a:rPr lang="en-GB" sz="2400" dirty="0" smtClean="0"/>
              <a:t> - </a:t>
            </a:r>
            <a:r>
              <a:rPr lang="pl-PL" sz="2400" dirty="0" smtClean="0"/>
              <a:t>ELT vs. ETL</a:t>
            </a:r>
            <a:endParaRPr lang="en-US" sz="2400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half" idx="2"/>
          </p:nvPr>
        </p:nvSpPr>
        <p:spPr>
          <a:xfrm>
            <a:off x="457200" y="2165767"/>
            <a:ext cx="8075240" cy="563862"/>
          </a:xfrm>
          <a:solidFill>
            <a:srgbClr val="FFFFFF">
              <a:alpha val="81176"/>
            </a:srgbClr>
          </a:solidFill>
          <a:ln>
            <a:noFill/>
          </a:ln>
        </p:spPr>
        <p:txBody>
          <a:bodyPr>
            <a:normAutofit lnSpcReduction="10000"/>
          </a:bodyPr>
          <a:lstStyle/>
          <a:p>
            <a:r>
              <a:rPr lang="pl-PL" sz="18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ELT</a:t>
            </a:r>
            <a:r>
              <a:rPr lang="pl-PL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wszystkie transformacje realizowane są przez RDBMS. Informatica wykorzystywana jest tylko do ładowania danych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znajduje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się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tym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samym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serwerze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 HD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6507" y="2852938"/>
            <a:ext cx="8701005" cy="1049821"/>
            <a:chOff x="236507" y="2852938"/>
            <a:chExt cx="8701005" cy="1049821"/>
          </a:xfrm>
        </p:grpSpPr>
        <p:sp>
          <p:nvSpPr>
            <p:cNvPr id="3" name="Schemat blokowy: pamięć wewnętrzna 2"/>
            <p:cNvSpPr/>
            <p:nvPr/>
          </p:nvSpPr>
          <p:spPr>
            <a:xfrm>
              <a:off x="236507" y="2852938"/>
              <a:ext cx="810444" cy="104982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4146 w 10000"/>
                <a:gd name="connsiteY0" fmla="*/ 14914 h 15523"/>
                <a:gd name="connsiteX1" fmla="*/ 1250 w 10000"/>
                <a:gd name="connsiteY1" fmla="*/ 10000 h 15523"/>
                <a:gd name="connsiteX2" fmla="*/ 0 w 10000"/>
                <a:gd name="connsiteY2" fmla="*/ 1250 h 15523"/>
                <a:gd name="connsiteX3" fmla="*/ 10000 w 10000"/>
                <a:gd name="connsiteY3" fmla="*/ 1250 h 15523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250 h 10000"/>
                <a:gd name="connsiteX1" fmla="*/ 10000 w 10000"/>
                <a:gd name="connsiteY1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00" h="10000" fill="none" extrusionOk="0">
                  <a:moveTo>
                    <a:pt x="0" y="1250"/>
                  </a:moveTo>
                  <a:lnTo>
                    <a:pt x="10000" y="1250"/>
                  </a:lnTo>
                </a:path>
                <a:path w="1000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 smtClean="0"/>
                <a:t>SRC</a:t>
              </a:r>
            </a:p>
            <a:p>
              <a:pPr algn="ctr"/>
              <a:r>
                <a:rPr lang="pl-PL" sz="1400" dirty="0" err="1" smtClean="0"/>
                <a:t>tables</a:t>
              </a:r>
              <a:endParaRPr lang="en-US" sz="1400" dirty="0"/>
            </a:p>
          </p:txBody>
        </p:sp>
        <p:grpSp>
          <p:nvGrpSpPr>
            <p:cNvPr id="5" name="Grupa 4"/>
            <p:cNvGrpSpPr/>
            <p:nvPr/>
          </p:nvGrpSpPr>
          <p:grpSpPr>
            <a:xfrm>
              <a:off x="1993471" y="3068958"/>
              <a:ext cx="772982" cy="683007"/>
              <a:chOff x="1941876" y="2971075"/>
              <a:chExt cx="920721" cy="813549"/>
            </a:xfrm>
          </p:grpSpPr>
          <p:sp>
            <p:nvSpPr>
              <p:cNvPr id="35" name="Dowolny kształt 34"/>
              <p:cNvSpPr/>
              <p:nvPr/>
            </p:nvSpPr>
            <p:spPr>
              <a:xfrm>
                <a:off x="1941876" y="2971075"/>
                <a:ext cx="920721" cy="813549"/>
              </a:xfrm>
              <a:custGeom>
                <a:avLst/>
                <a:gdLst>
                  <a:gd name="connsiteX0" fmla="*/ 0 w 920721"/>
                  <a:gd name="connsiteY0" fmla="*/ 0 h 813549"/>
                  <a:gd name="connsiteX1" fmla="*/ 560681 w 920721"/>
                  <a:gd name="connsiteY1" fmla="*/ 0 h 813549"/>
                  <a:gd name="connsiteX2" fmla="*/ 920721 w 920721"/>
                  <a:gd name="connsiteY2" fmla="*/ 360040 h 813549"/>
                  <a:gd name="connsiteX3" fmla="*/ 560681 w 920721"/>
                  <a:gd name="connsiteY3" fmla="*/ 720080 h 813549"/>
                  <a:gd name="connsiteX4" fmla="*/ 398854 w 920721"/>
                  <a:gd name="connsiteY4" fmla="*/ 720080 h 813549"/>
                  <a:gd name="connsiteX5" fmla="*/ 398854 w 920721"/>
                  <a:gd name="connsiteY5" fmla="*/ 813549 h 813549"/>
                  <a:gd name="connsiteX6" fmla="*/ 0 w 920721"/>
                  <a:gd name="connsiteY6" fmla="*/ 813549 h 813549"/>
                  <a:gd name="connsiteX7" fmla="*/ 0 w 920721"/>
                  <a:gd name="connsiteY7" fmla="*/ 720080 h 813549"/>
                  <a:gd name="connsiteX8" fmla="*/ 0 w 920721"/>
                  <a:gd name="connsiteY8" fmla="*/ 525517 h 81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721" h="813549">
                    <a:moveTo>
                      <a:pt x="0" y="0"/>
                    </a:moveTo>
                    <a:lnTo>
                      <a:pt x="560681" y="0"/>
                    </a:lnTo>
                    <a:lnTo>
                      <a:pt x="920721" y="360040"/>
                    </a:lnTo>
                    <a:lnTo>
                      <a:pt x="560681" y="720080"/>
                    </a:lnTo>
                    <a:lnTo>
                      <a:pt x="398854" y="720080"/>
                    </a:lnTo>
                    <a:lnTo>
                      <a:pt x="398854" y="813549"/>
                    </a:lnTo>
                    <a:lnTo>
                      <a:pt x="0" y="813549"/>
                    </a:lnTo>
                    <a:lnTo>
                      <a:pt x="0" y="720080"/>
                    </a:lnTo>
                    <a:lnTo>
                      <a:pt x="0" y="525517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 algn="ctr"/>
                <a:endParaRPr lang="pl-PL" sz="1200" dirty="0" smtClean="0"/>
              </a:p>
              <a:p>
                <a:r>
                  <a:rPr lang="en-GB" sz="1400" dirty="0" smtClean="0"/>
                  <a:t> </a:t>
                </a:r>
                <a:r>
                  <a:rPr lang="pl-PL" sz="1400" dirty="0" err="1" smtClean="0"/>
                  <a:t>load</a:t>
                </a:r>
                <a:endParaRPr lang="en-GB" sz="1400" dirty="0" smtClean="0"/>
              </a:p>
              <a:p>
                <a:endParaRPr lang="pl-PL" sz="400" dirty="0" smtClean="0"/>
              </a:p>
              <a:p>
                <a:r>
                  <a:rPr lang="pl-PL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INF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" name="Dowolny kształt 24"/>
              <p:cNvSpPr/>
              <p:nvPr/>
            </p:nvSpPr>
            <p:spPr>
              <a:xfrm>
                <a:off x="2361200" y="3424584"/>
                <a:ext cx="360040" cy="360040"/>
              </a:xfrm>
              <a:custGeom>
                <a:avLst/>
                <a:gdLst>
                  <a:gd name="connsiteX0" fmla="*/ 1216350 w 1625600"/>
                  <a:gd name="connsiteY0" fmla="*/ 411723 h 1625600"/>
                  <a:gd name="connsiteX1" fmla="*/ 1456181 w 1625600"/>
                  <a:gd name="connsiteY1" fmla="*/ 339443 h 1625600"/>
                  <a:gd name="connsiteX2" fmla="*/ 1544430 w 1625600"/>
                  <a:gd name="connsiteY2" fmla="*/ 492294 h 1625600"/>
                  <a:gd name="connsiteX3" fmla="*/ 1361918 w 1625600"/>
                  <a:gd name="connsiteY3" fmla="*/ 663854 h 1625600"/>
                  <a:gd name="connsiteX4" fmla="*/ 1361918 w 1625600"/>
                  <a:gd name="connsiteY4" fmla="*/ 961747 h 1625600"/>
                  <a:gd name="connsiteX5" fmla="*/ 1544430 w 1625600"/>
                  <a:gd name="connsiteY5" fmla="*/ 1133306 h 1625600"/>
                  <a:gd name="connsiteX6" fmla="*/ 1456181 w 1625600"/>
                  <a:gd name="connsiteY6" fmla="*/ 1286157 h 1625600"/>
                  <a:gd name="connsiteX7" fmla="*/ 1216350 w 1625600"/>
                  <a:gd name="connsiteY7" fmla="*/ 1213877 h 1625600"/>
                  <a:gd name="connsiteX8" fmla="*/ 958367 w 1625600"/>
                  <a:gd name="connsiteY8" fmla="*/ 1362823 h 1625600"/>
                  <a:gd name="connsiteX9" fmla="*/ 901049 w 1625600"/>
                  <a:gd name="connsiteY9" fmla="*/ 1606663 h 1625600"/>
                  <a:gd name="connsiteX10" fmla="*/ 724551 w 1625600"/>
                  <a:gd name="connsiteY10" fmla="*/ 1606663 h 1625600"/>
                  <a:gd name="connsiteX11" fmla="*/ 667232 w 1625600"/>
                  <a:gd name="connsiteY11" fmla="*/ 1362823 h 1625600"/>
                  <a:gd name="connsiteX12" fmla="*/ 409249 w 1625600"/>
                  <a:gd name="connsiteY12" fmla="*/ 1213877 h 1625600"/>
                  <a:gd name="connsiteX13" fmla="*/ 169419 w 1625600"/>
                  <a:gd name="connsiteY13" fmla="*/ 1286157 h 1625600"/>
                  <a:gd name="connsiteX14" fmla="*/ 81170 w 1625600"/>
                  <a:gd name="connsiteY14" fmla="*/ 1133306 h 1625600"/>
                  <a:gd name="connsiteX15" fmla="*/ 263682 w 1625600"/>
                  <a:gd name="connsiteY15" fmla="*/ 961746 h 1625600"/>
                  <a:gd name="connsiteX16" fmla="*/ 263682 w 1625600"/>
                  <a:gd name="connsiteY16" fmla="*/ 663853 h 1625600"/>
                  <a:gd name="connsiteX17" fmla="*/ 81170 w 1625600"/>
                  <a:gd name="connsiteY17" fmla="*/ 492294 h 1625600"/>
                  <a:gd name="connsiteX18" fmla="*/ 169419 w 1625600"/>
                  <a:gd name="connsiteY18" fmla="*/ 339443 h 1625600"/>
                  <a:gd name="connsiteX19" fmla="*/ 409250 w 1625600"/>
                  <a:gd name="connsiteY19" fmla="*/ 411723 h 1625600"/>
                  <a:gd name="connsiteX20" fmla="*/ 667233 w 1625600"/>
                  <a:gd name="connsiteY20" fmla="*/ 262777 h 1625600"/>
                  <a:gd name="connsiteX21" fmla="*/ 724551 w 1625600"/>
                  <a:gd name="connsiteY21" fmla="*/ 18937 h 1625600"/>
                  <a:gd name="connsiteX22" fmla="*/ 901049 w 1625600"/>
                  <a:gd name="connsiteY22" fmla="*/ 18937 h 1625600"/>
                  <a:gd name="connsiteX23" fmla="*/ 958368 w 1625600"/>
                  <a:gd name="connsiteY23" fmla="*/ 262777 h 1625600"/>
                  <a:gd name="connsiteX24" fmla="*/ 1216351 w 1625600"/>
                  <a:gd name="connsiteY24" fmla="*/ 411723 h 1625600"/>
                  <a:gd name="connsiteX25" fmla="*/ 1216350 w 1625600"/>
                  <a:gd name="connsiteY25" fmla="*/ 411723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25600" h="1625600">
                    <a:moveTo>
                      <a:pt x="1216350" y="411723"/>
                    </a:moveTo>
                    <a:lnTo>
                      <a:pt x="1456181" y="339443"/>
                    </a:lnTo>
                    <a:lnTo>
                      <a:pt x="1544430" y="492294"/>
                    </a:lnTo>
                    <a:lnTo>
                      <a:pt x="1361918" y="663854"/>
                    </a:lnTo>
                    <a:cubicBezTo>
                      <a:pt x="1388374" y="761389"/>
                      <a:pt x="1388374" y="864211"/>
                      <a:pt x="1361918" y="961747"/>
                    </a:cubicBezTo>
                    <a:lnTo>
                      <a:pt x="1544430" y="1133306"/>
                    </a:lnTo>
                    <a:lnTo>
                      <a:pt x="1456181" y="1286157"/>
                    </a:lnTo>
                    <a:lnTo>
                      <a:pt x="1216350" y="1213877"/>
                    </a:lnTo>
                    <a:cubicBezTo>
                      <a:pt x="1145110" y="1285556"/>
                      <a:pt x="1056063" y="1336967"/>
                      <a:pt x="958367" y="1362823"/>
                    </a:cubicBezTo>
                    <a:lnTo>
                      <a:pt x="901049" y="1606663"/>
                    </a:lnTo>
                    <a:lnTo>
                      <a:pt x="724551" y="1606663"/>
                    </a:lnTo>
                    <a:lnTo>
                      <a:pt x="667232" y="1362823"/>
                    </a:lnTo>
                    <a:cubicBezTo>
                      <a:pt x="569536" y="1336967"/>
                      <a:pt x="480489" y="1285556"/>
                      <a:pt x="409249" y="1213877"/>
                    </a:cubicBezTo>
                    <a:lnTo>
                      <a:pt x="169419" y="1286157"/>
                    </a:lnTo>
                    <a:lnTo>
                      <a:pt x="81170" y="1133306"/>
                    </a:lnTo>
                    <a:lnTo>
                      <a:pt x="263682" y="961746"/>
                    </a:lnTo>
                    <a:cubicBezTo>
                      <a:pt x="237226" y="864211"/>
                      <a:pt x="237226" y="761389"/>
                      <a:pt x="263682" y="663853"/>
                    </a:cubicBezTo>
                    <a:lnTo>
                      <a:pt x="81170" y="492294"/>
                    </a:lnTo>
                    <a:lnTo>
                      <a:pt x="169419" y="339443"/>
                    </a:lnTo>
                    <a:lnTo>
                      <a:pt x="409250" y="411723"/>
                    </a:lnTo>
                    <a:cubicBezTo>
                      <a:pt x="480490" y="340044"/>
                      <a:pt x="569537" y="288633"/>
                      <a:pt x="667233" y="262777"/>
                    </a:cubicBezTo>
                    <a:lnTo>
                      <a:pt x="724551" y="18937"/>
                    </a:lnTo>
                    <a:lnTo>
                      <a:pt x="901049" y="18937"/>
                    </a:lnTo>
                    <a:lnTo>
                      <a:pt x="958368" y="262777"/>
                    </a:lnTo>
                    <a:cubicBezTo>
                      <a:pt x="1056064" y="288633"/>
                      <a:pt x="1145111" y="340044"/>
                      <a:pt x="1216351" y="411723"/>
                    </a:cubicBezTo>
                    <a:lnTo>
                      <a:pt x="1216350" y="411723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spcFirstLastPara="0" vert="horz" wrap="square" lIns="437190" tIns="439663" rIns="437190" bIns="439663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</p:grpSp>
        <p:sp>
          <p:nvSpPr>
            <p:cNvPr id="30" name="Schemat blokowy: pamięć wewnętrzna 2"/>
            <p:cNvSpPr/>
            <p:nvPr/>
          </p:nvSpPr>
          <p:spPr>
            <a:xfrm>
              <a:off x="1147191" y="2894651"/>
              <a:ext cx="746040" cy="9663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4146 w 10000"/>
                <a:gd name="connsiteY0" fmla="*/ 14914 h 15523"/>
                <a:gd name="connsiteX1" fmla="*/ 1250 w 10000"/>
                <a:gd name="connsiteY1" fmla="*/ 10000 h 15523"/>
                <a:gd name="connsiteX2" fmla="*/ 0 w 10000"/>
                <a:gd name="connsiteY2" fmla="*/ 1250 h 15523"/>
                <a:gd name="connsiteX3" fmla="*/ 10000 w 10000"/>
                <a:gd name="connsiteY3" fmla="*/ 1250 h 15523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250 h 10000"/>
                <a:gd name="connsiteX1" fmla="*/ 10000 w 10000"/>
                <a:gd name="connsiteY1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00" h="10000" fill="none" extrusionOk="0">
                  <a:moveTo>
                    <a:pt x="0" y="1250"/>
                  </a:moveTo>
                  <a:lnTo>
                    <a:pt x="10000" y="1250"/>
                  </a:lnTo>
                </a:path>
                <a:path w="1000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limit</a:t>
              </a:r>
            </a:p>
            <a:p>
              <a:pPr algn="ctr"/>
              <a:r>
                <a:rPr lang="en-GB" sz="1400" dirty="0"/>
                <a:t>View</a:t>
              </a:r>
            </a:p>
            <a:p>
              <a:pPr algn="ctr"/>
              <a:r>
                <a:rPr lang="en-GB" sz="900" dirty="0"/>
                <a:t>(optional)</a:t>
              </a:r>
            </a:p>
          </p:txBody>
        </p:sp>
        <p:sp>
          <p:nvSpPr>
            <p:cNvPr id="31" name="Schemat blokowy: pamięć wewnętrzna 2"/>
            <p:cNvSpPr/>
            <p:nvPr/>
          </p:nvSpPr>
          <p:spPr>
            <a:xfrm>
              <a:off x="2866693" y="2852938"/>
              <a:ext cx="810444" cy="104982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4146 w 10000"/>
                <a:gd name="connsiteY0" fmla="*/ 14914 h 15523"/>
                <a:gd name="connsiteX1" fmla="*/ 1250 w 10000"/>
                <a:gd name="connsiteY1" fmla="*/ 10000 h 15523"/>
                <a:gd name="connsiteX2" fmla="*/ 0 w 10000"/>
                <a:gd name="connsiteY2" fmla="*/ 1250 h 15523"/>
                <a:gd name="connsiteX3" fmla="*/ 10000 w 10000"/>
                <a:gd name="connsiteY3" fmla="*/ 1250 h 15523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250 h 10000"/>
                <a:gd name="connsiteX1" fmla="*/ 10000 w 10000"/>
                <a:gd name="connsiteY1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00" h="10000" fill="none" extrusionOk="0">
                  <a:moveTo>
                    <a:pt x="0" y="1250"/>
                  </a:moveTo>
                  <a:lnTo>
                    <a:pt x="10000" y="1250"/>
                  </a:lnTo>
                </a:path>
                <a:path w="1000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STG TEMP</a:t>
              </a:r>
              <a:endParaRPr lang="pl-PL" sz="1400" dirty="0" smtClean="0"/>
            </a:p>
            <a:p>
              <a:pPr algn="ctr"/>
              <a:r>
                <a:rPr lang="pl-PL" sz="1400" dirty="0" err="1" smtClean="0"/>
                <a:t>tables</a:t>
              </a:r>
              <a:endParaRPr lang="en-US" sz="1400" dirty="0"/>
            </a:p>
          </p:txBody>
        </p:sp>
        <p:sp>
          <p:nvSpPr>
            <p:cNvPr id="32" name="Schemat blokowy: pamięć wewnętrzna 2"/>
            <p:cNvSpPr/>
            <p:nvPr/>
          </p:nvSpPr>
          <p:spPr>
            <a:xfrm>
              <a:off x="3777377" y="2894651"/>
              <a:ext cx="746040" cy="9663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4146 w 10000"/>
                <a:gd name="connsiteY0" fmla="*/ 14914 h 15523"/>
                <a:gd name="connsiteX1" fmla="*/ 1250 w 10000"/>
                <a:gd name="connsiteY1" fmla="*/ 10000 h 15523"/>
                <a:gd name="connsiteX2" fmla="*/ 0 w 10000"/>
                <a:gd name="connsiteY2" fmla="*/ 1250 h 15523"/>
                <a:gd name="connsiteX3" fmla="*/ 10000 w 10000"/>
                <a:gd name="connsiteY3" fmla="*/ 1250 h 15523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250 h 10000"/>
                <a:gd name="connsiteX1" fmla="*/ 10000 w 10000"/>
                <a:gd name="connsiteY1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00" h="10000" fill="none" extrusionOk="0">
                  <a:moveTo>
                    <a:pt x="0" y="1250"/>
                  </a:moveTo>
                  <a:lnTo>
                    <a:pt x="10000" y="1250"/>
                  </a:lnTo>
                </a:path>
                <a:path w="1000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load</a:t>
              </a:r>
            </a:p>
            <a:p>
              <a:pPr algn="ctr"/>
              <a:r>
                <a:rPr lang="en-GB" sz="1400" dirty="0" smtClean="0"/>
                <a:t>View</a:t>
              </a:r>
            </a:p>
          </p:txBody>
        </p:sp>
        <p:sp>
          <p:nvSpPr>
            <p:cNvPr id="51" name="Schemat blokowy: pamięć wewnętrzna 2"/>
            <p:cNvSpPr/>
            <p:nvPr/>
          </p:nvSpPr>
          <p:spPr>
            <a:xfrm>
              <a:off x="5496879" y="2852938"/>
              <a:ext cx="810444" cy="104982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4146 w 10000"/>
                <a:gd name="connsiteY0" fmla="*/ 14914 h 15523"/>
                <a:gd name="connsiteX1" fmla="*/ 1250 w 10000"/>
                <a:gd name="connsiteY1" fmla="*/ 10000 h 15523"/>
                <a:gd name="connsiteX2" fmla="*/ 0 w 10000"/>
                <a:gd name="connsiteY2" fmla="*/ 1250 h 15523"/>
                <a:gd name="connsiteX3" fmla="*/ 10000 w 10000"/>
                <a:gd name="connsiteY3" fmla="*/ 1250 h 15523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250 h 10000"/>
                <a:gd name="connsiteX1" fmla="*/ 10000 w 10000"/>
                <a:gd name="connsiteY1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00" h="10000" fill="none" extrusionOk="0">
                  <a:moveTo>
                    <a:pt x="0" y="1250"/>
                  </a:moveTo>
                  <a:lnTo>
                    <a:pt x="10000" y="1250"/>
                  </a:lnTo>
                </a:path>
                <a:path w="1000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STG</a:t>
              </a:r>
              <a:endParaRPr lang="pl-PL" sz="1400" dirty="0" smtClean="0"/>
            </a:p>
            <a:p>
              <a:pPr algn="ctr"/>
              <a:r>
                <a:rPr lang="pl-PL" sz="1400" dirty="0" err="1" smtClean="0"/>
                <a:t>tables</a:t>
              </a:r>
              <a:endParaRPr lang="en-US" sz="1400" dirty="0"/>
            </a:p>
          </p:txBody>
        </p:sp>
        <p:sp>
          <p:nvSpPr>
            <p:cNvPr id="52" name="Schemat blokowy: pamięć wewnętrzna 2"/>
            <p:cNvSpPr/>
            <p:nvPr/>
          </p:nvSpPr>
          <p:spPr>
            <a:xfrm>
              <a:off x="6407563" y="2894651"/>
              <a:ext cx="746040" cy="9663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4146 w 10000"/>
                <a:gd name="connsiteY0" fmla="*/ 14914 h 15523"/>
                <a:gd name="connsiteX1" fmla="*/ 1250 w 10000"/>
                <a:gd name="connsiteY1" fmla="*/ 10000 h 15523"/>
                <a:gd name="connsiteX2" fmla="*/ 0 w 10000"/>
                <a:gd name="connsiteY2" fmla="*/ 1250 h 15523"/>
                <a:gd name="connsiteX3" fmla="*/ 10000 w 10000"/>
                <a:gd name="connsiteY3" fmla="*/ 1250 h 15523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250 h 10000"/>
                <a:gd name="connsiteX1" fmla="*/ 10000 w 10000"/>
                <a:gd name="connsiteY1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00" h="10000" fill="none" extrusionOk="0">
                  <a:moveTo>
                    <a:pt x="0" y="1250"/>
                  </a:moveTo>
                  <a:lnTo>
                    <a:pt x="10000" y="1250"/>
                  </a:lnTo>
                </a:path>
                <a:path w="1000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load</a:t>
              </a:r>
            </a:p>
            <a:p>
              <a:pPr algn="ctr"/>
              <a:r>
                <a:rPr lang="en-GB" sz="1400" dirty="0" smtClean="0"/>
                <a:t>View</a:t>
              </a:r>
            </a:p>
          </p:txBody>
        </p:sp>
        <p:sp>
          <p:nvSpPr>
            <p:cNvPr id="58" name="Schemat blokowy: pamięć wewnętrzna 2"/>
            <p:cNvSpPr/>
            <p:nvPr/>
          </p:nvSpPr>
          <p:spPr>
            <a:xfrm>
              <a:off x="8127068" y="2852938"/>
              <a:ext cx="810444" cy="104982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4146 w 10000"/>
                <a:gd name="connsiteY0" fmla="*/ 14914 h 15523"/>
                <a:gd name="connsiteX1" fmla="*/ 1250 w 10000"/>
                <a:gd name="connsiteY1" fmla="*/ 10000 h 15523"/>
                <a:gd name="connsiteX2" fmla="*/ 0 w 10000"/>
                <a:gd name="connsiteY2" fmla="*/ 1250 h 15523"/>
                <a:gd name="connsiteX3" fmla="*/ 10000 w 10000"/>
                <a:gd name="connsiteY3" fmla="*/ 1250 h 15523"/>
                <a:gd name="connsiteX0" fmla="*/ 0 w 10000"/>
                <a:gd name="connsiteY0" fmla="*/ 0 h 15523"/>
                <a:gd name="connsiteX1" fmla="*/ 10000 w 10000"/>
                <a:gd name="connsiteY1" fmla="*/ 0 h 15523"/>
                <a:gd name="connsiteX2" fmla="*/ 10000 w 10000"/>
                <a:gd name="connsiteY2" fmla="*/ 10000 h 15523"/>
                <a:gd name="connsiteX3" fmla="*/ 0 w 10000"/>
                <a:gd name="connsiteY3" fmla="*/ 10000 h 15523"/>
                <a:gd name="connsiteX4" fmla="*/ 0 w 10000"/>
                <a:gd name="connsiteY4" fmla="*/ 0 h 15523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250 h 10000"/>
                <a:gd name="connsiteX1" fmla="*/ 10000 w 10000"/>
                <a:gd name="connsiteY1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00" h="10000" fill="none" extrusionOk="0">
                  <a:moveTo>
                    <a:pt x="0" y="1250"/>
                  </a:moveTo>
                  <a:lnTo>
                    <a:pt x="10000" y="1250"/>
                  </a:lnTo>
                </a:path>
                <a:path w="1000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HD</a:t>
              </a:r>
              <a:endParaRPr lang="pl-PL" sz="1400" dirty="0" smtClean="0"/>
            </a:p>
            <a:p>
              <a:pPr algn="ctr"/>
              <a:r>
                <a:rPr lang="pl-PL" sz="1400" dirty="0" err="1" smtClean="0"/>
                <a:t>tables</a:t>
              </a:r>
              <a:endParaRPr lang="en-US" sz="1400" dirty="0"/>
            </a:p>
          </p:txBody>
        </p:sp>
        <p:grpSp>
          <p:nvGrpSpPr>
            <p:cNvPr id="59" name="Grupa 4"/>
            <p:cNvGrpSpPr/>
            <p:nvPr/>
          </p:nvGrpSpPr>
          <p:grpSpPr>
            <a:xfrm>
              <a:off x="4623657" y="3068958"/>
              <a:ext cx="772982" cy="683007"/>
              <a:chOff x="1941876" y="2971075"/>
              <a:chExt cx="920721" cy="813549"/>
            </a:xfrm>
          </p:grpSpPr>
          <p:sp>
            <p:nvSpPr>
              <p:cNvPr id="60" name="Dowolny kształt 34"/>
              <p:cNvSpPr/>
              <p:nvPr/>
            </p:nvSpPr>
            <p:spPr>
              <a:xfrm>
                <a:off x="1941876" y="2971075"/>
                <a:ext cx="920721" cy="813549"/>
              </a:xfrm>
              <a:custGeom>
                <a:avLst/>
                <a:gdLst>
                  <a:gd name="connsiteX0" fmla="*/ 0 w 920721"/>
                  <a:gd name="connsiteY0" fmla="*/ 0 h 813549"/>
                  <a:gd name="connsiteX1" fmla="*/ 560681 w 920721"/>
                  <a:gd name="connsiteY1" fmla="*/ 0 h 813549"/>
                  <a:gd name="connsiteX2" fmla="*/ 920721 w 920721"/>
                  <a:gd name="connsiteY2" fmla="*/ 360040 h 813549"/>
                  <a:gd name="connsiteX3" fmla="*/ 560681 w 920721"/>
                  <a:gd name="connsiteY3" fmla="*/ 720080 h 813549"/>
                  <a:gd name="connsiteX4" fmla="*/ 398854 w 920721"/>
                  <a:gd name="connsiteY4" fmla="*/ 720080 h 813549"/>
                  <a:gd name="connsiteX5" fmla="*/ 398854 w 920721"/>
                  <a:gd name="connsiteY5" fmla="*/ 813549 h 813549"/>
                  <a:gd name="connsiteX6" fmla="*/ 0 w 920721"/>
                  <a:gd name="connsiteY6" fmla="*/ 813549 h 813549"/>
                  <a:gd name="connsiteX7" fmla="*/ 0 w 920721"/>
                  <a:gd name="connsiteY7" fmla="*/ 720080 h 813549"/>
                  <a:gd name="connsiteX8" fmla="*/ 0 w 920721"/>
                  <a:gd name="connsiteY8" fmla="*/ 525517 h 81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721" h="813549">
                    <a:moveTo>
                      <a:pt x="0" y="0"/>
                    </a:moveTo>
                    <a:lnTo>
                      <a:pt x="560681" y="0"/>
                    </a:lnTo>
                    <a:lnTo>
                      <a:pt x="920721" y="360040"/>
                    </a:lnTo>
                    <a:lnTo>
                      <a:pt x="560681" y="720080"/>
                    </a:lnTo>
                    <a:lnTo>
                      <a:pt x="398854" y="720080"/>
                    </a:lnTo>
                    <a:lnTo>
                      <a:pt x="398854" y="813549"/>
                    </a:lnTo>
                    <a:lnTo>
                      <a:pt x="0" y="813549"/>
                    </a:lnTo>
                    <a:lnTo>
                      <a:pt x="0" y="720080"/>
                    </a:lnTo>
                    <a:lnTo>
                      <a:pt x="0" y="525517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 algn="ctr"/>
                <a:endParaRPr lang="pl-PL" sz="1200" dirty="0" smtClean="0"/>
              </a:p>
              <a:p>
                <a:r>
                  <a:rPr lang="en-GB" sz="1400" dirty="0" smtClean="0"/>
                  <a:t> </a:t>
                </a:r>
                <a:r>
                  <a:rPr lang="pl-PL" sz="1400" dirty="0" err="1" smtClean="0"/>
                  <a:t>load</a:t>
                </a:r>
                <a:endParaRPr lang="en-GB" sz="1400" dirty="0" smtClean="0"/>
              </a:p>
              <a:p>
                <a:endParaRPr lang="pl-PL" sz="400" dirty="0" smtClean="0"/>
              </a:p>
              <a:p>
                <a:r>
                  <a:rPr lang="pl-PL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INF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1" name="Dowolny kształt 24"/>
              <p:cNvSpPr/>
              <p:nvPr/>
            </p:nvSpPr>
            <p:spPr>
              <a:xfrm>
                <a:off x="2361200" y="3424584"/>
                <a:ext cx="360040" cy="360040"/>
              </a:xfrm>
              <a:custGeom>
                <a:avLst/>
                <a:gdLst>
                  <a:gd name="connsiteX0" fmla="*/ 1216350 w 1625600"/>
                  <a:gd name="connsiteY0" fmla="*/ 411723 h 1625600"/>
                  <a:gd name="connsiteX1" fmla="*/ 1456181 w 1625600"/>
                  <a:gd name="connsiteY1" fmla="*/ 339443 h 1625600"/>
                  <a:gd name="connsiteX2" fmla="*/ 1544430 w 1625600"/>
                  <a:gd name="connsiteY2" fmla="*/ 492294 h 1625600"/>
                  <a:gd name="connsiteX3" fmla="*/ 1361918 w 1625600"/>
                  <a:gd name="connsiteY3" fmla="*/ 663854 h 1625600"/>
                  <a:gd name="connsiteX4" fmla="*/ 1361918 w 1625600"/>
                  <a:gd name="connsiteY4" fmla="*/ 961747 h 1625600"/>
                  <a:gd name="connsiteX5" fmla="*/ 1544430 w 1625600"/>
                  <a:gd name="connsiteY5" fmla="*/ 1133306 h 1625600"/>
                  <a:gd name="connsiteX6" fmla="*/ 1456181 w 1625600"/>
                  <a:gd name="connsiteY6" fmla="*/ 1286157 h 1625600"/>
                  <a:gd name="connsiteX7" fmla="*/ 1216350 w 1625600"/>
                  <a:gd name="connsiteY7" fmla="*/ 1213877 h 1625600"/>
                  <a:gd name="connsiteX8" fmla="*/ 958367 w 1625600"/>
                  <a:gd name="connsiteY8" fmla="*/ 1362823 h 1625600"/>
                  <a:gd name="connsiteX9" fmla="*/ 901049 w 1625600"/>
                  <a:gd name="connsiteY9" fmla="*/ 1606663 h 1625600"/>
                  <a:gd name="connsiteX10" fmla="*/ 724551 w 1625600"/>
                  <a:gd name="connsiteY10" fmla="*/ 1606663 h 1625600"/>
                  <a:gd name="connsiteX11" fmla="*/ 667232 w 1625600"/>
                  <a:gd name="connsiteY11" fmla="*/ 1362823 h 1625600"/>
                  <a:gd name="connsiteX12" fmla="*/ 409249 w 1625600"/>
                  <a:gd name="connsiteY12" fmla="*/ 1213877 h 1625600"/>
                  <a:gd name="connsiteX13" fmla="*/ 169419 w 1625600"/>
                  <a:gd name="connsiteY13" fmla="*/ 1286157 h 1625600"/>
                  <a:gd name="connsiteX14" fmla="*/ 81170 w 1625600"/>
                  <a:gd name="connsiteY14" fmla="*/ 1133306 h 1625600"/>
                  <a:gd name="connsiteX15" fmla="*/ 263682 w 1625600"/>
                  <a:gd name="connsiteY15" fmla="*/ 961746 h 1625600"/>
                  <a:gd name="connsiteX16" fmla="*/ 263682 w 1625600"/>
                  <a:gd name="connsiteY16" fmla="*/ 663853 h 1625600"/>
                  <a:gd name="connsiteX17" fmla="*/ 81170 w 1625600"/>
                  <a:gd name="connsiteY17" fmla="*/ 492294 h 1625600"/>
                  <a:gd name="connsiteX18" fmla="*/ 169419 w 1625600"/>
                  <a:gd name="connsiteY18" fmla="*/ 339443 h 1625600"/>
                  <a:gd name="connsiteX19" fmla="*/ 409250 w 1625600"/>
                  <a:gd name="connsiteY19" fmla="*/ 411723 h 1625600"/>
                  <a:gd name="connsiteX20" fmla="*/ 667233 w 1625600"/>
                  <a:gd name="connsiteY20" fmla="*/ 262777 h 1625600"/>
                  <a:gd name="connsiteX21" fmla="*/ 724551 w 1625600"/>
                  <a:gd name="connsiteY21" fmla="*/ 18937 h 1625600"/>
                  <a:gd name="connsiteX22" fmla="*/ 901049 w 1625600"/>
                  <a:gd name="connsiteY22" fmla="*/ 18937 h 1625600"/>
                  <a:gd name="connsiteX23" fmla="*/ 958368 w 1625600"/>
                  <a:gd name="connsiteY23" fmla="*/ 262777 h 1625600"/>
                  <a:gd name="connsiteX24" fmla="*/ 1216351 w 1625600"/>
                  <a:gd name="connsiteY24" fmla="*/ 411723 h 1625600"/>
                  <a:gd name="connsiteX25" fmla="*/ 1216350 w 1625600"/>
                  <a:gd name="connsiteY25" fmla="*/ 411723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25600" h="1625600">
                    <a:moveTo>
                      <a:pt x="1216350" y="411723"/>
                    </a:moveTo>
                    <a:lnTo>
                      <a:pt x="1456181" y="339443"/>
                    </a:lnTo>
                    <a:lnTo>
                      <a:pt x="1544430" y="492294"/>
                    </a:lnTo>
                    <a:lnTo>
                      <a:pt x="1361918" y="663854"/>
                    </a:lnTo>
                    <a:cubicBezTo>
                      <a:pt x="1388374" y="761389"/>
                      <a:pt x="1388374" y="864211"/>
                      <a:pt x="1361918" y="961747"/>
                    </a:cubicBezTo>
                    <a:lnTo>
                      <a:pt x="1544430" y="1133306"/>
                    </a:lnTo>
                    <a:lnTo>
                      <a:pt x="1456181" y="1286157"/>
                    </a:lnTo>
                    <a:lnTo>
                      <a:pt x="1216350" y="1213877"/>
                    </a:lnTo>
                    <a:cubicBezTo>
                      <a:pt x="1145110" y="1285556"/>
                      <a:pt x="1056063" y="1336967"/>
                      <a:pt x="958367" y="1362823"/>
                    </a:cubicBezTo>
                    <a:lnTo>
                      <a:pt x="901049" y="1606663"/>
                    </a:lnTo>
                    <a:lnTo>
                      <a:pt x="724551" y="1606663"/>
                    </a:lnTo>
                    <a:lnTo>
                      <a:pt x="667232" y="1362823"/>
                    </a:lnTo>
                    <a:cubicBezTo>
                      <a:pt x="569536" y="1336967"/>
                      <a:pt x="480489" y="1285556"/>
                      <a:pt x="409249" y="1213877"/>
                    </a:cubicBezTo>
                    <a:lnTo>
                      <a:pt x="169419" y="1286157"/>
                    </a:lnTo>
                    <a:lnTo>
                      <a:pt x="81170" y="1133306"/>
                    </a:lnTo>
                    <a:lnTo>
                      <a:pt x="263682" y="961746"/>
                    </a:lnTo>
                    <a:cubicBezTo>
                      <a:pt x="237226" y="864211"/>
                      <a:pt x="237226" y="761389"/>
                      <a:pt x="263682" y="663853"/>
                    </a:cubicBezTo>
                    <a:lnTo>
                      <a:pt x="81170" y="492294"/>
                    </a:lnTo>
                    <a:lnTo>
                      <a:pt x="169419" y="339443"/>
                    </a:lnTo>
                    <a:lnTo>
                      <a:pt x="409250" y="411723"/>
                    </a:lnTo>
                    <a:cubicBezTo>
                      <a:pt x="480490" y="340044"/>
                      <a:pt x="569537" y="288633"/>
                      <a:pt x="667233" y="262777"/>
                    </a:cubicBezTo>
                    <a:lnTo>
                      <a:pt x="724551" y="18937"/>
                    </a:lnTo>
                    <a:lnTo>
                      <a:pt x="901049" y="18937"/>
                    </a:lnTo>
                    <a:lnTo>
                      <a:pt x="958368" y="262777"/>
                    </a:lnTo>
                    <a:cubicBezTo>
                      <a:pt x="1056064" y="288633"/>
                      <a:pt x="1145111" y="340044"/>
                      <a:pt x="1216351" y="411723"/>
                    </a:cubicBezTo>
                    <a:lnTo>
                      <a:pt x="1216350" y="411723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spcFirstLastPara="0" vert="horz" wrap="square" lIns="437190" tIns="439663" rIns="437190" bIns="439663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</p:grpSp>
        <p:grpSp>
          <p:nvGrpSpPr>
            <p:cNvPr id="62" name="Grupa 4"/>
            <p:cNvGrpSpPr/>
            <p:nvPr/>
          </p:nvGrpSpPr>
          <p:grpSpPr>
            <a:xfrm>
              <a:off x="7253843" y="3068958"/>
              <a:ext cx="772982" cy="683007"/>
              <a:chOff x="1941876" y="2971075"/>
              <a:chExt cx="920721" cy="813549"/>
            </a:xfrm>
          </p:grpSpPr>
          <p:sp>
            <p:nvSpPr>
              <p:cNvPr id="64" name="Dowolny kształt 34"/>
              <p:cNvSpPr/>
              <p:nvPr/>
            </p:nvSpPr>
            <p:spPr>
              <a:xfrm>
                <a:off x="1941876" y="2971075"/>
                <a:ext cx="920721" cy="813549"/>
              </a:xfrm>
              <a:custGeom>
                <a:avLst/>
                <a:gdLst>
                  <a:gd name="connsiteX0" fmla="*/ 0 w 920721"/>
                  <a:gd name="connsiteY0" fmla="*/ 0 h 813549"/>
                  <a:gd name="connsiteX1" fmla="*/ 560681 w 920721"/>
                  <a:gd name="connsiteY1" fmla="*/ 0 h 813549"/>
                  <a:gd name="connsiteX2" fmla="*/ 920721 w 920721"/>
                  <a:gd name="connsiteY2" fmla="*/ 360040 h 813549"/>
                  <a:gd name="connsiteX3" fmla="*/ 560681 w 920721"/>
                  <a:gd name="connsiteY3" fmla="*/ 720080 h 813549"/>
                  <a:gd name="connsiteX4" fmla="*/ 398854 w 920721"/>
                  <a:gd name="connsiteY4" fmla="*/ 720080 h 813549"/>
                  <a:gd name="connsiteX5" fmla="*/ 398854 w 920721"/>
                  <a:gd name="connsiteY5" fmla="*/ 813549 h 813549"/>
                  <a:gd name="connsiteX6" fmla="*/ 0 w 920721"/>
                  <a:gd name="connsiteY6" fmla="*/ 813549 h 813549"/>
                  <a:gd name="connsiteX7" fmla="*/ 0 w 920721"/>
                  <a:gd name="connsiteY7" fmla="*/ 720080 h 813549"/>
                  <a:gd name="connsiteX8" fmla="*/ 0 w 920721"/>
                  <a:gd name="connsiteY8" fmla="*/ 525517 h 81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721" h="813549">
                    <a:moveTo>
                      <a:pt x="0" y="0"/>
                    </a:moveTo>
                    <a:lnTo>
                      <a:pt x="560681" y="0"/>
                    </a:lnTo>
                    <a:lnTo>
                      <a:pt x="920721" y="360040"/>
                    </a:lnTo>
                    <a:lnTo>
                      <a:pt x="560681" y="720080"/>
                    </a:lnTo>
                    <a:lnTo>
                      <a:pt x="398854" y="720080"/>
                    </a:lnTo>
                    <a:lnTo>
                      <a:pt x="398854" y="813549"/>
                    </a:lnTo>
                    <a:lnTo>
                      <a:pt x="0" y="813549"/>
                    </a:lnTo>
                    <a:lnTo>
                      <a:pt x="0" y="720080"/>
                    </a:lnTo>
                    <a:lnTo>
                      <a:pt x="0" y="525517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 algn="ctr"/>
                <a:endParaRPr lang="pl-PL" sz="1200" dirty="0" smtClean="0"/>
              </a:p>
              <a:p>
                <a:r>
                  <a:rPr lang="en-GB" sz="1400" dirty="0" smtClean="0"/>
                  <a:t> </a:t>
                </a:r>
                <a:r>
                  <a:rPr lang="pl-PL" sz="1400" dirty="0" err="1" smtClean="0"/>
                  <a:t>load</a:t>
                </a:r>
                <a:endParaRPr lang="en-GB" sz="1400" dirty="0" smtClean="0"/>
              </a:p>
              <a:p>
                <a:endParaRPr lang="pl-PL" sz="400" dirty="0" smtClean="0"/>
              </a:p>
              <a:p>
                <a:r>
                  <a:rPr lang="pl-PL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INF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5" name="Dowolny kształt 24"/>
              <p:cNvSpPr/>
              <p:nvPr/>
            </p:nvSpPr>
            <p:spPr>
              <a:xfrm>
                <a:off x="2361200" y="3424584"/>
                <a:ext cx="360040" cy="360040"/>
              </a:xfrm>
              <a:custGeom>
                <a:avLst/>
                <a:gdLst>
                  <a:gd name="connsiteX0" fmla="*/ 1216350 w 1625600"/>
                  <a:gd name="connsiteY0" fmla="*/ 411723 h 1625600"/>
                  <a:gd name="connsiteX1" fmla="*/ 1456181 w 1625600"/>
                  <a:gd name="connsiteY1" fmla="*/ 339443 h 1625600"/>
                  <a:gd name="connsiteX2" fmla="*/ 1544430 w 1625600"/>
                  <a:gd name="connsiteY2" fmla="*/ 492294 h 1625600"/>
                  <a:gd name="connsiteX3" fmla="*/ 1361918 w 1625600"/>
                  <a:gd name="connsiteY3" fmla="*/ 663854 h 1625600"/>
                  <a:gd name="connsiteX4" fmla="*/ 1361918 w 1625600"/>
                  <a:gd name="connsiteY4" fmla="*/ 961747 h 1625600"/>
                  <a:gd name="connsiteX5" fmla="*/ 1544430 w 1625600"/>
                  <a:gd name="connsiteY5" fmla="*/ 1133306 h 1625600"/>
                  <a:gd name="connsiteX6" fmla="*/ 1456181 w 1625600"/>
                  <a:gd name="connsiteY6" fmla="*/ 1286157 h 1625600"/>
                  <a:gd name="connsiteX7" fmla="*/ 1216350 w 1625600"/>
                  <a:gd name="connsiteY7" fmla="*/ 1213877 h 1625600"/>
                  <a:gd name="connsiteX8" fmla="*/ 958367 w 1625600"/>
                  <a:gd name="connsiteY8" fmla="*/ 1362823 h 1625600"/>
                  <a:gd name="connsiteX9" fmla="*/ 901049 w 1625600"/>
                  <a:gd name="connsiteY9" fmla="*/ 1606663 h 1625600"/>
                  <a:gd name="connsiteX10" fmla="*/ 724551 w 1625600"/>
                  <a:gd name="connsiteY10" fmla="*/ 1606663 h 1625600"/>
                  <a:gd name="connsiteX11" fmla="*/ 667232 w 1625600"/>
                  <a:gd name="connsiteY11" fmla="*/ 1362823 h 1625600"/>
                  <a:gd name="connsiteX12" fmla="*/ 409249 w 1625600"/>
                  <a:gd name="connsiteY12" fmla="*/ 1213877 h 1625600"/>
                  <a:gd name="connsiteX13" fmla="*/ 169419 w 1625600"/>
                  <a:gd name="connsiteY13" fmla="*/ 1286157 h 1625600"/>
                  <a:gd name="connsiteX14" fmla="*/ 81170 w 1625600"/>
                  <a:gd name="connsiteY14" fmla="*/ 1133306 h 1625600"/>
                  <a:gd name="connsiteX15" fmla="*/ 263682 w 1625600"/>
                  <a:gd name="connsiteY15" fmla="*/ 961746 h 1625600"/>
                  <a:gd name="connsiteX16" fmla="*/ 263682 w 1625600"/>
                  <a:gd name="connsiteY16" fmla="*/ 663853 h 1625600"/>
                  <a:gd name="connsiteX17" fmla="*/ 81170 w 1625600"/>
                  <a:gd name="connsiteY17" fmla="*/ 492294 h 1625600"/>
                  <a:gd name="connsiteX18" fmla="*/ 169419 w 1625600"/>
                  <a:gd name="connsiteY18" fmla="*/ 339443 h 1625600"/>
                  <a:gd name="connsiteX19" fmla="*/ 409250 w 1625600"/>
                  <a:gd name="connsiteY19" fmla="*/ 411723 h 1625600"/>
                  <a:gd name="connsiteX20" fmla="*/ 667233 w 1625600"/>
                  <a:gd name="connsiteY20" fmla="*/ 262777 h 1625600"/>
                  <a:gd name="connsiteX21" fmla="*/ 724551 w 1625600"/>
                  <a:gd name="connsiteY21" fmla="*/ 18937 h 1625600"/>
                  <a:gd name="connsiteX22" fmla="*/ 901049 w 1625600"/>
                  <a:gd name="connsiteY22" fmla="*/ 18937 h 1625600"/>
                  <a:gd name="connsiteX23" fmla="*/ 958368 w 1625600"/>
                  <a:gd name="connsiteY23" fmla="*/ 262777 h 1625600"/>
                  <a:gd name="connsiteX24" fmla="*/ 1216351 w 1625600"/>
                  <a:gd name="connsiteY24" fmla="*/ 411723 h 1625600"/>
                  <a:gd name="connsiteX25" fmla="*/ 1216350 w 1625600"/>
                  <a:gd name="connsiteY25" fmla="*/ 411723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25600" h="1625600">
                    <a:moveTo>
                      <a:pt x="1216350" y="411723"/>
                    </a:moveTo>
                    <a:lnTo>
                      <a:pt x="1456181" y="339443"/>
                    </a:lnTo>
                    <a:lnTo>
                      <a:pt x="1544430" y="492294"/>
                    </a:lnTo>
                    <a:lnTo>
                      <a:pt x="1361918" y="663854"/>
                    </a:lnTo>
                    <a:cubicBezTo>
                      <a:pt x="1388374" y="761389"/>
                      <a:pt x="1388374" y="864211"/>
                      <a:pt x="1361918" y="961747"/>
                    </a:cubicBezTo>
                    <a:lnTo>
                      <a:pt x="1544430" y="1133306"/>
                    </a:lnTo>
                    <a:lnTo>
                      <a:pt x="1456181" y="1286157"/>
                    </a:lnTo>
                    <a:lnTo>
                      <a:pt x="1216350" y="1213877"/>
                    </a:lnTo>
                    <a:cubicBezTo>
                      <a:pt x="1145110" y="1285556"/>
                      <a:pt x="1056063" y="1336967"/>
                      <a:pt x="958367" y="1362823"/>
                    </a:cubicBezTo>
                    <a:lnTo>
                      <a:pt x="901049" y="1606663"/>
                    </a:lnTo>
                    <a:lnTo>
                      <a:pt x="724551" y="1606663"/>
                    </a:lnTo>
                    <a:lnTo>
                      <a:pt x="667232" y="1362823"/>
                    </a:lnTo>
                    <a:cubicBezTo>
                      <a:pt x="569536" y="1336967"/>
                      <a:pt x="480489" y="1285556"/>
                      <a:pt x="409249" y="1213877"/>
                    </a:cubicBezTo>
                    <a:lnTo>
                      <a:pt x="169419" y="1286157"/>
                    </a:lnTo>
                    <a:lnTo>
                      <a:pt x="81170" y="1133306"/>
                    </a:lnTo>
                    <a:lnTo>
                      <a:pt x="263682" y="961746"/>
                    </a:lnTo>
                    <a:cubicBezTo>
                      <a:pt x="237226" y="864211"/>
                      <a:pt x="237226" y="761389"/>
                      <a:pt x="263682" y="663853"/>
                    </a:cubicBezTo>
                    <a:lnTo>
                      <a:pt x="81170" y="492294"/>
                    </a:lnTo>
                    <a:lnTo>
                      <a:pt x="169419" y="339443"/>
                    </a:lnTo>
                    <a:lnTo>
                      <a:pt x="409250" y="411723"/>
                    </a:lnTo>
                    <a:cubicBezTo>
                      <a:pt x="480490" y="340044"/>
                      <a:pt x="569537" y="288633"/>
                      <a:pt x="667233" y="262777"/>
                    </a:cubicBezTo>
                    <a:lnTo>
                      <a:pt x="724551" y="18937"/>
                    </a:lnTo>
                    <a:lnTo>
                      <a:pt x="901049" y="18937"/>
                    </a:lnTo>
                    <a:lnTo>
                      <a:pt x="958368" y="262777"/>
                    </a:lnTo>
                    <a:cubicBezTo>
                      <a:pt x="1056064" y="288633"/>
                      <a:pt x="1145111" y="340044"/>
                      <a:pt x="1216351" y="411723"/>
                    </a:cubicBezTo>
                    <a:lnTo>
                      <a:pt x="1216350" y="411723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spcFirstLastPara="0" vert="horz" wrap="square" lIns="437190" tIns="439663" rIns="437190" bIns="439663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418133" y="1301671"/>
            <a:ext cx="73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STG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993470" y="1752881"/>
            <a:ext cx="6033355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6" name="Rectangle 65"/>
          <p:cNvSpPr/>
          <p:nvPr/>
        </p:nvSpPr>
        <p:spPr>
          <a:xfrm flipV="1">
            <a:off x="236507" y="1752881"/>
            <a:ext cx="165672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95986" y="1301671"/>
            <a:ext cx="73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flipV="1">
            <a:off x="8127064" y="1752879"/>
            <a:ext cx="810447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217136" y="1301671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HD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Symbol zastępczy tekstu 1"/>
          <p:cNvSpPr txBox="1">
            <a:spLocks/>
          </p:cNvSpPr>
          <p:nvPr/>
        </p:nvSpPr>
        <p:spPr>
          <a:xfrm>
            <a:off x="457200" y="4542031"/>
            <a:ext cx="8075240" cy="553740"/>
          </a:xfrm>
          <a:prstGeom prst="rect">
            <a:avLst/>
          </a:prstGeom>
          <a:solidFill>
            <a:srgbClr val="FFFFFF">
              <a:alpha val="81961"/>
            </a:srgb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ETL</a:t>
            </a:r>
            <a:r>
              <a:rPr lang="pl-PL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transformacje oraz ładowanie danych realizowane są przez PC Informatica, która znajduje się na wydzielonym serwerze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Schemat blokowy: pamięć wewnętrzna 2"/>
          <p:cNvSpPr/>
          <p:nvPr/>
        </p:nvSpPr>
        <p:spPr>
          <a:xfrm>
            <a:off x="236507" y="5187489"/>
            <a:ext cx="810444" cy="104982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5523"/>
              <a:gd name="connsiteX1" fmla="*/ 10000 w 10000"/>
              <a:gd name="connsiteY1" fmla="*/ 0 h 15523"/>
              <a:gd name="connsiteX2" fmla="*/ 10000 w 10000"/>
              <a:gd name="connsiteY2" fmla="*/ 10000 h 15523"/>
              <a:gd name="connsiteX3" fmla="*/ 0 w 10000"/>
              <a:gd name="connsiteY3" fmla="*/ 10000 h 15523"/>
              <a:gd name="connsiteX4" fmla="*/ 0 w 10000"/>
              <a:gd name="connsiteY4" fmla="*/ 0 h 15523"/>
              <a:gd name="connsiteX0" fmla="*/ 4146 w 10000"/>
              <a:gd name="connsiteY0" fmla="*/ 14914 h 15523"/>
              <a:gd name="connsiteX1" fmla="*/ 1250 w 10000"/>
              <a:gd name="connsiteY1" fmla="*/ 10000 h 15523"/>
              <a:gd name="connsiteX2" fmla="*/ 0 w 10000"/>
              <a:gd name="connsiteY2" fmla="*/ 1250 h 15523"/>
              <a:gd name="connsiteX3" fmla="*/ 10000 w 10000"/>
              <a:gd name="connsiteY3" fmla="*/ 1250 h 15523"/>
              <a:gd name="connsiteX0" fmla="*/ 0 w 10000"/>
              <a:gd name="connsiteY0" fmla="*/ 0 h 15523"/>
              <a:gd name="connsiteX1" fmla="*/ 10000 w 10000"/>
              <a:gd name="connsiteY1" fmla="*/ 0 h 15523"/>
              <a:gd name="connsiteX2" fmla="*/ 10000 w 10000"/>
              <a:gd name="connsiteY2" fmla="*/ 10000 h 15523"/>
              <a:gd name="connsiteX3" fmla="*/ 0 w 10000"/>
              <a:gd name="connsiteY3" fmla="*/ 10000 h 15523"/>
              <a:gd name="connsiteX4" fmla="*/ 0 w 10000"/>
              <a:gd name="connsiteY4" fmla="*/ 0 h 15523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250 h 10000"/>
              <a:gd name="connsiteX1" fmla="*/ 10000 w 10000"/>
              <a:gd name="connsiteY1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0" y="1250"/>
                </a:moveTo>
                <a:lnTo>
                  <a:pt x="10000" y="1250"/>
                </a:ln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SRC</a:t>
            </a:r>
          </a:p>
          <a:p>
            <a:pPr algn="ctr"/>
            <a:r>
              <a:rPr lang="pl-PL" sz="1400" dirty="0" err="1" smtClean="0"/>
              <a:t>tables</a:t>
            </a:r>
            <a:endParaRPr lang="en-US" sz="1400" dirty="0"/>
          </a:p>
        </p:txBody>
      </p:sp>
      <p:sp>
        <p:nvSpPr>
          <p:cNvPr id="72" name="Schemat blokowy: pamięć wewnętrzna 2"/>
          <p:cNvSpPr/>
          <p:nvPr/>
        </p:nvSpPr>
        <p:spPr>
          <a:xfrm>
            <a:off x="1147191" y="5229202"/>
            <a:ext cx="746040" cy="9663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5523"/>
              <a:gd name="connsiteX1" fmla="*/ 10000 w 10000"/>
              <a:gd name="connsiteY1" fmla="*/ 0 h 15523"/>
              <a:gd name="connsiteX2" fmla="*/ 10000 w 10000"/>
              <a:gd name="connsiteY2" fmla="*/ 10000 h 15523"/>
              <a:gd name="connsiteX3" fmla="*/ 0 w 10000"/>
              <a:gd name="connsiteY3" fmla="*/ 10000 h 15523"/>
              <a:gd name="connsiteX4" fmla="*/ 0 w 10000"/>
              <a:gd name="connsiteY4" fmla="*/ 0 h 15523"/>
              <a:gd name="connsiteX0" fmla="*/ 4146 w 10000"/>
              <a:gd name="connsiteY0" fmla="*/ 14914 h 15523"/>
              <a:gd name="connsiteX1" fmla="*/ 1250 w 10000"/>
              <a:gd name="connsiteY1" fmla="*/ 10000 h 15523"/>
              <a:gd name="connsiteX2" fmla="*/ 0 w 10000"/>
              <a:gd name="connsiteY2" fmla="*/ 1250 h 15523"/>
              <a:gd name="connsiteX3" fmla="*/ 10000 w 10000"/>
              <a:gd name="connsiteY3" fmla="*/ 1250 h 15523"/>
              <a:gd name="connsiteX0" fmla="*/ 0 w 10000"/>
              <a:gd name="connsiteY0" fmla="*/ 0 h 15523"/>
              <a:gd name="connsiteX1" fmla="*/ 10000 w 10000"/>
              <a:gd name="connsiteY1" fmla="*/ 0 h 15523"/>
              <a:gd name="connsiteX2" fmla="*/ 10000 w 10000"/>
              <a:gd name="connsiteY2" fmla="*/ 10000 h 15523"/>
              <a:gd name="connsiteX3" fmla="*/ 0 w 10000"/>
              <a:gd name="connsiteY3" fmla="*/ 10000 h 15523"/>
              <a:gd name="connsiteX4" fmla="*/ 0 w 10000"/>
              <a:gd name="connsiteY4" fmla="*/ 0 h 15523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250 h 10000"/>
              <a:gd name="connsiteX1" fmla="*/ 10000 w 10000"/>
              <a:gd name="connsiteY1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0" y="1250"/>
                </a:moveTo>
                <a:lnTo>
                  <a:pt x="10000" y="1250"/>
                </a:ln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limit</a:t>
            </a:r>
          </a:p>
          <a:p>
            <a:pPr algn="ctr"/>
            <a:r>
              <a:rPr lang="en-GB" sz="1400" dirty="0" smtClean="0"/>
              <a:t>View</a:t>
            </a:r>
          </a:p>
          <a:p>
            <a:pPr algn="ctr"/>
            <a:r>
              <a:rPr lang="en-GB" sz="900" dirty="0" smtClean="0"/>
              <a:t>(optional)</a:t>
            </a:r>
          </a:p>
        </p:txBody>
      </p:sp>
      <p:grpSp>
        <p:nvGrpSpPr>
          <p:cNvPr id="73" name="Grupa 4"/>
          <p:cNvGrpSpPr/>
          <p:nvPr/>
        </p:nvGrpSpPr>
        <p:grpSpPr>
          <a:xfrm>
            <a:off x="1993471" y="5370895"/>
            <a:ext cx="772982" cy="683007"/>
            <a:chOff x="1941876" y="2971075"/>
            <a:chExt cx="920721" cy="813549"/>
          </a:xfrm>
        </p:grpSpPr>
        <p:sp>
          <p:nvSpPr>
            <p:cNvPr id="74" name="Dowolny kształt 34"/>
            <p:cNvSpPr/>
            <p:nvPr/>
          </p:nvSpPr>
          <p:spPr>
            <a:xfrm>
              <a:off x="1941876" y="2971075"/>
              <a:ext cx="920721" cy="813549"/>
            </a:xfrm>
            <a:custGeom>
              <a:avLst/>
              <a:gdLst>
                <a:gd name="connsiteX0" fmla="*/ 0 w 920721"/>
                <a:gd name="connsiteY0" fmla="*/ 0 h 813549"/>
                <a:gd name="connsiteX1" fmla="*/ 560681 w 920721"/>
                <a:gd name="connsiteY1" fmla="*/ 0 h 813549"/>
                <a:gd name="connsiteX2" fmla="*/ 920721 w 920721"/>
                <a:gd name="connsiteY2" fmla="*/ 360040 h 813549"/>
                <a:gd name="connsiteX3" fmla="*/ 560681 w 920721"/>
                <a:gd name="connsiteY3" fmla="*/ 720080 h 813549"/>
                <a:gd name="connsiteX4" fmla="*/ 398854 w 920721"/>
                <a:gd name="connsiteY4" fmla="*/ 720080 h 813549"/>
                <a:gd name="connsiteX5" fmla="*/ 398854 w 920721"/>
                <a:gd name="connsiteY5" fmla="*/ 813549 h 813549"/>
                <a:gd name="connsiteX6" fmla="*/ 0 w 920721"/>
                <a:gd name="connsiteY6" fmla="*/ 813549 h 813549"/>
                <a:gd name="connsiteX7" fmla="*/ 0 w 920721"/>
                <a:gd name="connsiteY7" fmla="*/ 720080 h 813549"/>
                <a:gd name="connsiteX8" fmla="*/ 0 w 920721"/>
                <a:gd name="connsiteY8" fmla="*/ 525517 h 81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0721" h="813549">
                  <a:moveTo>
                    <a:pt x="0" y="0"/>
                  </a:moveTo>
                  <a:lnTo>
                    <a:pt x="560681" y="0"/>
                  </a:lnTo>
                  <a:lnTo>
                    <a:pt x="920721" y="360040"/>
                  </a:lnTo>
                  <a:lnTo>
                    <a:pt x="560681" y="720080"/>
                  </a:lnTo>
                  <a:lnTo>
                    <a:pt x="398854" y="720080"/>
                  </a:lnTo>
                  <a:lnTo>
                    <a:pt x="398854" y="813549"/>
                  </a:lnTo>
                  <a:lnTo>
                    <a:pt x="0" y="813549"/>
                  </a:lnTo>
                  <a:lnTo>
                    <a:pt x="0" y="720080"/>
                  </a:lnTo>
                  <a:lnTo>
                    <a:pt x="0" y="525517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lang="pl-PL" sz="1200" dirty="0" smtClean="0"/>
            </a:p>
            <a:p>
              <a:r>
                <a:rPr lang="en-GB" sz="1400" dirty="0" smtClean="0"/>
                <a:t> </a:t>
              </a:r>
              <a:r>
                <a:rPr lang="pl-PL" sz="1400" dirty="0" err="1" smtClean="0"/>
                <a:t>load</a:t>
              </a:r>
              <a:endParaRPr lang="en-GB" sz="1400" dirty="0" smtClean="0"/>
            </a:p>
            <a:p>
              <a:endParaRPr lang="pl-PL" sz="400" dirty="0" smtClean="0"/>
            </a:p>
            <a:p>
              <a:r>
                <a:rPr lang="pl-PL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Dowolny kształt 24"/>
            <p:cNvSpPr/>
            <p:nvPr/>
          </p:nvSpPr>
          <p:spPr>
            <a:xfrm>
              <a:off x="2361200" y="3424584"/>
              <a:ext cx="360040" cy="360040"/>
            </a:xfrm>
            <a:custGeom>
              <a:avLst/>
              <a:gdLst>
                <a:gd name="connsiteX0" fmla="*/ 1216350 w 1625600"/>
                <a:gd name="connsiteY0" fmla="*/ 411723 h 1625600"/>
                <a:gd name="connsiteX1" fmla="*/ 1456181 w 1625600"/>
                <a:gd name="connsiteY1" fmla="*/ 339443 h 1625600"/>
                <a:gd name="connsiteX2" fmla="*/ 1544430 w 1625600"/>
                <a:gd name="connsiteY2" fmla="*/ 492294 h 1625600"/>
                <a:gd name="connsiteX3" fmla="*/ 1361918 w 1625600"/>
                <a:gd name="connsiteY3" fmla="*/ 663854 h 1625600"/>
                <a:gd name="connsiteX4" fmla="*/ 1361918 w 1625600"/>
                <a:gd name="connsiteY4" fmla="*/ 961747 h 1625600"/>
                <a:gd name="connsiteX5" fmla="*/ 1544430 w 1625600"/>
                <a:gd name="connsiteY5" fmla="*/ 1133306 h 1625600"/>
                <a:gd name="connsiteX6" fmla="*/ 1456181 w 1625600"/>
                <a:gd name="connsiteY6" fmla="*/ 1286157 h 1625600"/>
                <a:gd name="connsiteX7" fmla="*/ 1216350 w 1625600"/>
                <a:gd name="connsiteY7" fmla="*/ 1213877 h 1625600"/>
                <a:gd name="connsiteX8" fmla="*/ 958367 w 1625600"/>
                <a:gd name="connsiteY8" fmla="*/ 1362823 h 1625600"/>
                <a:gd name="connsiteX9" fmla="*/ 901049 w 1625600"/>
                <a:gd name="connsiteY9" fmla="*/ 1606663 h 1625600"/>
                <a:gd name="connsiteX10" fmla="*/ 724551 w 1625600"/>
                <a:gd name="connsiteY10" fmla="*/ 1606663 h 1625600"/>
                <a:gd name="connsiteX11" fmla="*/ 667232 w 1625600"/>
                <a:gd name="connsiteY11" fmla="*/ 1362823 h 1625600"/>
                <a:gd name="connsiteX12" fmla="*/ 409249 w 1625600"/>
                <a:gd name="connsiteY12" fmla="*/ 1213877 h 1625600"/>
                <a:gd name="connsiteX13" fmla="*/ 169419 w 1625600"/>
                <a:gd name="connsiteY13" fmla="*/ 1286157 h 1625600"/>
                <a:gd name="connsiteX14" fmla="*/ 81170 w 1625600"/>
                <a:gd name="connsiteY14" fmla="*/ 1133306 h 1625600"/>
                <a:gd name="connsiteX15" fmla="*/ 263682 w 1625600"/>
                <a:gd name="connsiteY15" fmla="*/ 961746 h 1625600"/>
                <a:gd name="connsiteX16" fmla="*/ 263682 w 1625600"/>
                <a:gd name="connsiteY16" fmla="*/ 663853 h 1625600"/>
                <a:gd name="connsiteX17" fmla="*/ 81170 w 1625600"/>
                <a:gd name="connsiteY17" fmla="*/ 492294 h 1625600"/>
                <a:gd name="connsiteX18" fmla="*/ 169419 w 1625600"/>
                <a:gd name="connsiteY18" fmla="*/ 339443 h 1625600"/>
                <a:gd name="connsiteX19" fmla="*/ 409250 w 1625600"/>
                <a:gd name="connsiteY19" fmla="*/ 411723 h 1625600"/>
                <a:gd name="connsiteX20" fmla="*/ 667233 w 1625600"/>
                <a:gd name="connsiteY20" fmla="*/ 262777 h 1625600"/>
                <a:gd name="connsiteX21" fmla="*/ 724551 w 1625600"/>
                <a:gd name="connsiteY21" fmla="*/ 18937 h 1625600"/>
                <a:gd name="connsiteX22" fmla="*/ 901049 w 1625600"/>
                <a:gd name="connsiteY22" fmla="*/ 18937 h 1625600"/>
                <a:gd name="connsiteX23" fmla="*/ 958368 w 1625600"/>
                <a:gd name="connsiteY23" fmla="*/ 262777 h 1625600"/>
                <a:gd name="connsiteX24" fmla="*/ 1216351 w 1625600"/>
                <a:gd name="connsiteY24" fmla="*/ 411723 h 1625600"/>
                <a:gd name="connsiteX25" fmla="*/ 1216350 w 1625600"/>
                <a:gd name="connsiteY25" fmla="*/ 411723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25600" h="1625600">
                  <a:moveTo>
                    <a:pt x="1216350" y="411723"/>
                  </a:moveTo>
                  <a:lnTo>
                    <a:pt x="1456181" y="339443"/>
                  </a:lnTo>
                  <a:lnTo>
                    <a:pt x="1544430" y="492294"/>
                  </a:lnTo>
                  <a:lnTo>
                    <a:pt x="1361918" y="663854"/>
                  </a:lnTo>
                  <a:cubicBezTo>
                    <a:pt x="1388374" y="761389"/>
                    <a:pt x="1388374" y="864211"/>
                    <a:pt x="1361918" y="961747"/>
                  </a:cubicBezTo>
                  <a:lnTo>
                    <a:pt x="1544430" y="1133306"/>
                  </a:lnTo>
                  <a:lnTo>
                    <a:pt x="1456181" y="1286157"/>
                  </a:lnTo>
                  <a:lnTo>
                    <a:pt x="1216350" y="1213877"/>
                  </a:lnTo>
                  <a:cubicBezTo>
                    <a:pt x="1145110" y="1285556"/>
                    <a:pt x="1056063" y="1336967"/>
                    <a:pt x="958367" y="1362823"/>
                  </a:cubicBezTo>
                  <a:lnTo>
                    <a:pt x="901049" y="1606663"/>
                  </a:lnTo>
                  <a:lnTo>
                    <a:pt x="724551" y="1606663"/>
                  </a:lnTo>
                  <a:lnTo>
                    <a:pt x="667232" y="1362823"/>
                  </a:lnTo>
                  <a:cubicBezTo>
                    <a:pt x="569536" y="1336967"/>
                    <a:pt x="480489" y="1285556"/>
                    <a:pt x="409249" y="1213877"/>
                  </a:cubicBezTo>
                  <a:lnTo>
                    <a:pt x="169419" y="1286157"/>
                  </a:lnTo>
                  <a:lnTo>
                    <a:pt x="81170" y="1133306"/>
                  </a:lnTo>
                  <a:lnTo>
                    <a:pt x="263682" y="961746"/>
                  </a:lnTo>
                  <a:cubicBezTo>
                    <a:pt x="237226" y="864211"/>
                    <a:pt x="237226" y="761389"/>
                    <a:pt x="263682" y="663853"/>
                  </a:cubicBezTo>
                  <a:lnTo>
                    <a:pt x="81170" y="492294"/>
                  </a:lnTo>
                  <a:lnTo>
                    <a:pt x="169419" y="339443"/>
                  </a:lnTo>
                  <a:lnTo>
                    <a:pt x="409250" y="411723"/>
                  </a:lnTo>
                  <a:cubicBezTo>
                    <a:pt x="480490" y="340044"/>
                    <a:pt x="569537" y="288633"/>
                    <a:pt x="667233" y="262777"/>
                  </a:cubicBezTo>
                  <a:lnTo>
                    <a:pt x="724551" y="18937"/>
                  </a:lnTo>
                  <a:lnTo>
                    <a:pt x="901049" y="18937"/>
                  </a:lnTo>
                  <a:lnTo>
                    <a:pt x="958368" y="262777"/>
                  </a:lnTo>
                  <a:cubicBezTo>
                    <a:pt x="1056064" y="288633"/>
                    <a:pt x="1145111" y="340044"/>
                    <a:pt x="1216351" y="411723"/>
                  </a:cubicBezTo>
                  <a:lnTo>
                    <a:pt x="1216350" y="411723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437190" tIns="439663" rIns="437190" bIns="439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76" name="Schemat blokowy: pamięć wewnętrzna 2"/>
          <p:cNvSpPr/>
          <p:nvPr/>
        </p:nvSpPr>
        <p:spPr>
          <a:xfrm>
            <a:off x="3078469" y="5187489"/>
            <a:ext cx="810444" cy="104982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5523"/>
              <a:gd name="connsiteX1" fmla="*/ 10000 w 10000"/>
              <a:gd name="connsiteY1" fmla="*/ 0 h 15523"/>
              <a:gd name="connsiteX2" fmla="*/ 10000 w 10000"/>
              <a:gd name="connsiteY2" fmla="*/ 10000 h 15523"/>
              <a:gd name="connsiteX3" fmla="*/ 0 w 10000"/>
              <a:gd name="connsiteY3" fmla="*/ 10000 h 15523"/>
              <a:gd name="connsiteX4" fmla="*/ 0 w 10000"/>
              <a:gd name="connsiteY4" fmla="*/ 0 h 15523"/>
              <a:gd name="connsiteX0" fmla="*/ 4146 w 10000"/>
              <a:gd name="connsiteY0" fmla="*/ 14914 h 15523"/>
              <a:gd name="connsiteX1" fmla="*/ 1250 w 10000"/>
              <a:gd name="connsiteY1" fmla="*/ 10000 h 15523"/>
              <a:gd name="connsiteX2" fmla="*/ 0 w 10000"/>
              <a:gd name="connsiteY2" fmla="*/ 1250 h 15523"/>
              <a:gd name="connsiteX3" fmla="*/ 10000 w 10000"/>
              <a:gd name="connsiteY3" fmla="*/ 1250 h 15523"/>
              <a:gd name="connsiteX0" fmla="*/ 0 w 10000"/>
              <a:gd name="connsiteY0" fmla="*/ 0 h 15523"/>
              <a:gd name="connsiteX1" fmla="*/ 10000 w 10000"/>
              <a:gd name="connsiteY1" fmla="*/ 0 h 15523"/>
              <a:gd name="connsiteX2" fmla="*/ 10000 w 10000"/>
              <a:gd name="connsiteY2" fmla="*/ 10000 h 15523"/>
              <a:gd name="connsiteX3" fmla="*/ 0 w 10000"/>
              <a:gd name="connsiteY3" fmla="*/ 10000 h 15523"/>
              <a:gd name="connsiteX4" fmla="*/ 0 w 10000"/>
              <a:gd name="connsiteY4" fmla="*/ 0 h 15523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250 h 10000"/>
              <a:gd name="connsiteX1" fmla="*/ 10000 w 10000"/>
              <a:gd name="connsiteY1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0" y="1250"/>
                </a:moveTo>
                <a:lnTo>
                  <a:pt x="10000" y="1250"/>
                </a:ln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STG TEMP</a:t>
            </a:r>
            <a:endParaRPr lang="pl-PL" sz="1400" dirty="0" smtClean="0"/>
          </a:p>
          <a:p>
            <a:pPr algn="ctr"/>
            <a:r>
              <a:rPr lang="pl-PL" sz="1400" dirty="0" err="1" smtClean="0"/>
              <a:t>tables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62220" y="5367066"/>
            <a:ext cx="849592" cy="683007"/>
            <a:chOff x="4427984" y="5439072"/>
            <a:chExt cx="849592" cy="683007"/>
          </a:xfrm>
        </p:grpSpPr>
        <p:sp>
          <p:nvSpPr>
            <p:cNvPr id="78" name="Dowolny kształt 34"/>
            <p:cNvSpPr/>
            <p:nvPr/>
          </p:nvSpPr>
          <p:spPr>
            <a:xfrm>
              <a:off x="4427984" y="5439072"/>
              <a:ext cx="849592" cy="683007"/>
            </a:xfrm>
            <a:custGeom>
              <a:avLst/>
              <a:gdLst>
                <a:gd name="connsiteX0" fmla="*/ 0 w 920721"/>
                <a:gd name="connsiteY0" fmla="*/ 0 h 813549"/>
                <a:gd name="connsiteX1" fmla="*/ 560681 w 920721"/>
                <a:gd name="connsiteY1" fmla="*/ 0 h 813549"/>
                <a:gd name="connsiteX2" fmla="*/ 920721 w 920721"/>
                <a:gd name="connsiteY2" fmla="*/ 360040 h 813549"/>
                <a:gd name="connsiteX3" fmla="*/ 560681 w 920721"/>
                <a:gd name="connsiteY3" fmla="*/ 720080 h 813549"/>
                <a:gd name="connsiteX4" fmla="*/ 398854 w 920721"/>
                <a:gd name="connsiteY4" fmla="*/ 720080 h 813549"/>
                <a:gd name="connsiteX5" fmla="*/ 398854 w 920721"/>
                <a:gd name="connsiteY5" fmla="*/ 813549 h 813549"/>
                <a:gd name="connsiteX6" fmla="*/ 0 w 920721"/>
                <a:gd name="connsiteY6" fmla="*/ 813549 h 813549"/>
                <a:gd name="connsiteX7" fmla="*/ 0 w 920721"/>
                <a:gd name="connsiteY7" fmla="*/ 720080 h 813549"/>
                <a:gd name="connsiteX8" fmla="*/ 0 w 920721"/>
                <a:gd name="connsiteY8" fmla="*/ 525517 h 813549"/>
                <a:gd name="connsiteX0" fmla="*/ 0 w 920721"/>
                <a:gd name="connsiteY0" fmla="*/ 0 h 813549"/>
                <a:gd name="connsiteX1" fmla="*/ 560681 w 920721"/>
                <a:gd name="connsiteY1" fmla="*/ 0 h 813549"/>
                <a:gd name="connsiteX2" fmla="*/ 920721 w 920721"/>
                <a:gd name="connsiteY2" fmla="*/ 360040 h 813549"/>
                <a:gd name="connsiteX3" fmla="*/ 560681 w 920721"/>
                <a:gd name="connsiteY3" fmla="*/ 720080 h 813549"/>
                <a:gd name="connsiteX4" fmla="*/ 398854 w 920721"/>
                <a:gd name="connsiteY4" fmla="*/ 720080 h 813549"/>
                <a:gd name="connsiteX5" fmla="*/ 398854 w 920721"/>
                <a:gd name="connsiteY5" fmla="*/ 813549 h 813549"/>
                <a:gd name="connsiteX6" fmla="*/ 0 w 920721"/>
                <a:gd name="connsiteY6" fmla="*/ 813549 h 813549"/>
                <a:gd name="connsiteX7" fmla="*/ 0 w 920721"/>
                <a:gd name="connsiteY7" fmla="*/ 720080 h 813549"/>
                <a:gd name="connsiteX8" fmla="*/ 0 w 920721"/>
                <a:gd name="connsiteY8" fmla="*/ 0 h 813549"/>
                <a:gd name="connsiteX0" fmla="*/ 0 w 920721"/>
                <a:gd name="connsiteY0" fmla="*/ 0 h 813549"/>
                <a:gd name="connsiteX1" fmla="*/ 560681 w 920721"/>
                <a:gd name="connsiteY1" fmla="*/ 0 h 813549"/>
                <a:gd name="connsiteX2" fmla="*/ 920721 w 920721"/>
                <a:gd name="connsiteY2" fmla="*/ 360040 h 813549"/>
                <a:gd name="connsiteX3" fmla="*/ 560681 w 920721"/>
                <a:gd name="connsiteY3" fmla="*/ 720080 h 813549"/>
                <a:gd name="connsiteX4" fmla="*/ 398854 w 920721"/>
                <a:gd name="connsiteY4" fmla="*/ 720080 h 813549"/>
                <a:gd name="connsiteX5" fmla="*/ 398854 w 920721"/>
                <a:gd name="connsiteY5" fmla="*/ 813549 h 813549"/>
                <a:gd name="connsiteX6" fmla="*/ 0 w 920721"/>
                <a:gd name="connsiteY6" fmla="*/ 813549 h 813549"/>
                <a:gd name="connsiteX7" fmla="*/ 0 w 920721"/>
                <a:gd name="connsiteY7" fmla="*/ 0 h 813549"/>
                <a:gd name="connsiteX0" fmla="*/ 0 w 839238"/>
                <a:gd name="connsiteY0" fmla="*/ 0 h 813549"/>
                <a:gd name="connsiteX1" fmla="*/ 560681 w 839238"/>
                <a:gd name="connsiteY1" fmla="*/ 0 h 813549"/>
                <a:gd name="connsiteX2" fmla="*/ 839238 w 839238"/>
                <a:gd name="connsiteY2" fmla="*/ 365712 h 813549"/>
                <a:gd name="connsiteX3" fmla="*/ 560681 w 839238"/>
                <a:gd name="connsiteY3" fmla="*/ 720080 h 813549"/>
                <a:gd name="connsiteX4" fmla="*/ 398854 w 839238"/>
                <a:gd name="connsiteY4" fmla="*/ 720080 h 813549"/>
                <a:gd name="connsiteX5" fmla="*/ 398854 w 839238"/>
                <a:gd name="connsiteY5" fmla="*/ 813549 h 813549"/>
                <a:gd name="connsiteX6" fmla="*/ 0 w 839238"/>
                <a:gd name="connsiteY6" fmla="*/ 813549 h 813549"/>
                <a:gd name="connsiteX7" fmla="*/ 0 w 839238"/>
                <a:gd name="connsiteY7" fmla="*/ 0 h 813549"/>
                <a:gd name="connsiteX0" fmla="*/ 0 w 780389"/>
                <a:gd name="connsiteY0" fmla="*/ 0 h 813549"/>
                <a:gd name="connsiteX1" fmla="*/ 560681 w 780389"/>
                <a:gd name="connsiteY1" fmla="*/ 0 h 813549"/>
                <a:gd name="connsiteX2" fmla="*/ 780389 w 780389"/>
                <a:gd name="connsiteY2" fmla="*/ 365712 h 813549"/>
                <a:gd name="connsiteX3" fmla="*/ 560681 w 780389"/>
                <a:gd name="connsiteY3" fmla="*/ 720080 h 813549"/>
                <a:gd name="connsiteX4" fmla="*/ 398854 w 780389"/>
                <a:gd name="connsiteY4" fmla="*/ 720080 h 813549"/>
                <a:gd name="connsiteX5" fmla="*/ 398854 w 780389"/>
                <a:gd name="connsiteY5" fmla="*/ 813549 h 813549"/>
                <a:gd name="connsiteX6" fmla="*/ 0 w 780389"/>
                <a:gd name="connsiteY6" fmla="*/ 813549 h 813549"/>
                <a:gd name="connsiteX7" fmla="*/ 0 w 780389"/>
                <a:gd name="connsiteY7" fmla="*/ 0 h 813549"/>
                <a:gd name="connsiteX0" fmla="*/ 0 w 807550"/>
                <a:gd name="connsiteY0" fmla="*/ 0 h 813549"/>
                <a:gd name="connsiteX1" fmla="*/ 560681 w 807550"/>
                <a:gd name="connsiteY1" fmla="*/ 0 h 813549"/>
                <a:gd name="connsiteX2" fmla="*/ 807550 w 807550"/>
                <a:gd name="connsiteY2" fmla="*/ 365712 h 813549"/>
                <a:gd name="connsiteX3" fmla="*/ 560681 w 807550"/>
                <a:gd name="connsiteY3" fmla="*/ 720080 h 813549"/>
                <a:gd name="connsiteX4" fmla="*/ 398854 w 807550"/>
                <a:gd name="connsiteY4" fmla="*/ 720080 h 813549"/>
                <a:gd name="connsiteX5" fmla="*/ 398854 w 807550"/>
                <a:gd name="connsiteY5" fmla="*/ 813549 h 813549"/>
                <a:gd name="connsiteX6" fmla="*/ 0 w 807550"/>
                <a:gd name="connsiteY6" fmla="*/ 813549 h 813549"/>
                <a:gd name="connsiteX7" fmla="*/ 0 w 807550"/>
                <a:gd name="connsiteY7" fmla="*/ 0 h 81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550" h="813549">
                  <a:moveTo>
                    <a:pt x="0" y="0"/>
                  </a:moveTo>
                  <a:lnTo>
                    <a:pt x="560681" y="0"/>
                  </a:lnTo>
                  <a:lnTo>
                    <a:pt x="807550" y="365712"/>
                  </a:lnTo>
                  <a:lnTo>
                    <a:pt x="560681" y="720080"/>
                  </a:lnTo>
                  <a:lnTo>
                    <a:pt x="398854" y="720080"/>
                  </a:lnTo>
                  <a:lnTo>
                    <a:pt x="398854" y="813549"/>
                  </a:lnTo>
                  <a:lnTo>
                    <a:pt x="0" y="8135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r>
                <a:rPr lang="en-GB" sz="1400" dirty="0" smtClean="0"/>
                <a:t>l</a:t>
              </a:r>
              <a:r>
                <a:rPr lang="pl-PL" sz="1400" dirty="0" err="1" smtClean="0"/>
                <a:t>oad</a:t>
              </a:r>
              <a:r>
                <a:rPr lang="en-GB" sz="1400" dirty="0" smtClean="0"/>
                <a:t>+</a:t>
              </a:r>
            </a:p>
            <a:p>
              <a:r>
                <a:rPr lang="en-GB" sz="1400" dirty="0" smtClean="0"/>
                <a:t>trans</a:t>
              </a:r>
            </a:p>
            <a:p>
              <a:r>
                <a:rPr lang="pl-PL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Dowolny kształt 24"/>
            <p:cNvSpPr/>
            <p:nvPr/>
          </p:nvSpPr>
          <p:spPr>
            <a:xfrm>
              <a:off x="4860032" y="5819811"/>
              <a:ext cx="302268" cy="302268"/>
            </a:xfrm>
            <a:custGeom>
              <a:avLst/>
              <a:gdLst>
                <a:gd name="connsiteX0" fmla="*/ 1216350 w 1625600"/>
                <a:gd name="connsiteY0" fmla="*/ 411723 h 1625600"/>
                <a:gd name="connsiteX1" fmla="*/ 1456181 w 1625600"/>
                <a:gd name="connsiteY1" fmla="*/ 339443 h 1625600"/>
                <a:gd name="connsiteX2" fmla="*/ 1544430 w 1625600"/>
                <a:gd name="connsiteY2" fmla="*/ 492294 h 1625600"/>
                <a:gd name="connsiteX3" fmla="*/ 1361918 w 1625600"/>
                <a:gd name="connsiteY3" fmla="*/ 663854 h 1625600"/>
                <a:gd name="connsiteX4" fmla="*/ 1361918 w 1625600"/>
                <a:gd name="connsiteY4" fmla="*/ 961747 h 1625600"/>
                <a:gd name="connsiteX5" fmla="*/ 1544430 w 1625600"/>
                <a:gd name="connsiteY5" fmla="*/ 1133306 h 1625600"/>
                <a:gd name="connsiteX6" fmla="*/ 1456181 w 1625600"/>
                <a:gd name="connsiteY6" fmla="*/ 1286157 h 1625600"/>
                <a:gd name="connsiteX7" fmla="*/ 1216350 w 1625600"/>
                <a:gd name="connsiteY7" fmla="*/ 1213877 h 1625600"/>
                <a:gd name="connsiteX8" fmla="*/ 958367 w 1625600"/>
                <a:gd name="connsiteY8" fmla="*/ 1362823 h 1625600"/>
                <a:gd name="connsiteX9" fmla="*/ 901049 w 1625600"/>
                <a:gd name="connsiteY9" fmla="*/ 1606663 h 1625600"/>
                <a:gd name="connsiteX10" fmla="*/ 724551 w 1625600"/>
                <a:gd name="connsiteY10" fmla="*/ 1606663 h 1625600"/>
                <a:gd name="connsiteX11" fmla="*/ 667232 w 1625600"/>
                <a:gd name="connsiteY11" fmla="*/ 1362823 h 1625600"/>
                <a:gd name="connsiteX12" fmla="*/ 409249 w 1625600"/>
                <a:gd name="connsiteY12" fmla="*/ 1213877 h 1625600"/>
                <a:gd name="connsiteX13" fmla="*/ 169419 w 1625600"/>
                <a:gd name="connsiteY13" fmla="*/ 1286157 h 1625600"/>
                <a:gd name="connsiteX14" fmla="*/ 81170 w 1625600"/>
                <a:gd name="connsiteY14" fmla="*/ 1133306 h 1625600"/>
                <a:gd name="connsiteX15" fmla="*/ 263682 w 1625600"/>
                <a:gd name="connsiteY15" fmla="*/ 961746 h 1625600"/>
                <a:gd name="connsiteX16" fmla="*/ 263682 w 1625600"/>
                <a:gd name="connsiteY16" fmla="*/ 663853 h 1625600"/>
                <a:gd name="connsiteX17" fmla="*/ 81170 w 1625600"/>
                <a:gd name="connsiteY17" fmla="*/ 492294 h 1625600"/>
                <a:gd name="connsiteX18" fmla="*/ 169419 w 1625600"/>
                <a:gd name="connsiteY18" fmla="*/ 339443 h 1625600"/>
                <a:gd name="connsiteX19" fmla="*/ 409250 w 1625600"/>
                <a:gd name="connsiteY19" fmla="*/ 411723 h 1625600"/>
                <a:gd name="connsiteX20" fmla="*/ 667233 w 1625600"/>
                <a:gd name="connsiteY20" fmla="*/ 262777 h 1625600"/>
                <a:gd name="connsiteX21" fmla="*/ 724551 w 1625600"/>
                <a:gd name="connsiteY21" fmla="*/ 18937 h 1625600"/>
                <a:gd name="connsiteX22" fmla="*/ 901049 w 1625600"/>
                <a:gd name="connsiteY22" fmla="*/ 18937 h 1625600"/>
                <a:gd name="connsiteX23" fmla="*/ 958368 w 1625600"/>
                <a:gd name="connsiteY23" fmla="*/ 262777 h 1625600"/>
                <a:gd name="connsiteX24" fmla="*/ 1216351 w 1625600"/>
                <a:gd name="connsiteY24" fmla="*/ 411723 h 1625600"/>
                <a:gd name="connsiteX25" fmla="*/ 1216350 w 1625600"/>
                <a:gd name="connsiteY25" fmla="*/ 411723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25600" h="1625600">
                  <a:moveTo>
                    <a:pt x="1216350" y="411723"/>
                  </a:moveTo>
                  <a:lnTo>
                    <a:pt x="1456181" y="339443"/>
                  </a:lnTo>
                  <a:lnTo>
                    <a:pt x="1544430" y="492294"/>
                  </a:lnTo>
                  <a:lnTo>
                    <a:pt x="1361918" y="663854"/>
                  </a:lnTo>
                  <a:cubicBezTo>
                    <a:pt x="1388374" y="761389"/>
                    <a:pt x="1388374" y="864211"/>
                    <a:pt x="1361918" y="961747"/>
                  </a:cubicBezTo>
                  <a:lnTo>
                    <a:pt x="1544430" y="1133306"/>
                  </a:lnTo>
                  <a:lnTo>
                    <a:pt x="1456181" y="1286157"/>
                  </a:lnTo>
                  <a:lnTo>
                    <a:pt x="1216350" y="1213877"/>
                  </a:lnTo>
                  <a:cubicBezTo>
                    <a:pt x="1145110" y="1285556"/>
                    <a:pt x="1056063" y="1336967"/>
                    <a:pt x="958367" y="1362823"/>
                  </a:cubicBezTo>
                  <a:lnTo>
                    <a:pt x="901049" y="1606663"/>
                  </a:lnTo>
                  <a:lnTo>
                    <a:pt x="724551" y="1606663"/>
                  </a:lnTo>
                  <a:lnTo>
                    <a:pt x="667232" y="1362823"/>
                  </a:lnTo>
                  <a:cubicBezTo>
                    <a:pt x="569536" y="1336967"/>
                    <a:pt x="480489" y="1285556"/>
                    <a:pt x="409249" y="1213877"/>
                  </a:cubicBezTo>
                  <a:lnTo>
                    <a:pt x="169419" y="1286157"/>
                  </a:lnTo>
                  <a:lnTo>
                    <a:pt x="81170" y="1133306"/>
                  </a:lnTo>
                  <a:lnTo>
                    <a:pt x="263682" y="961746"/>
                  </a:lnTo>
                  <a:cubicBezTo>
                    <a:pt x="237226" y="864211"/>
                    <a:pt x="237226" y="761389"/>
                    <a:pt x="263682" y="663853"/>
                  </a:cubicBezTo>
                  <a:lnTo>
                    <a:pt x="81170" y="492294"/>
                  </a:lnTo>
                  <a:lnTo>
                    <a:pt x="169419" y="339443"/>
                  </a:lnTo>
                  <a:lnTo>
                    <a:pt x="409250" y="411723"/>
                  </a:lnTo>
                  <a:cubicBezTo>
                    <a:pt x="480490" y="340044"/>
                    <a:pt x="569537" y="288633"/>
                    <a:pt x="667233" y="262777"/>
                  </a:cubicBezTo>
                  <a:lnTo>
                    <a:pt x="724551" y="18937"/>
                  </a:lnTo>
                  <a:lnTo>
                    <a:pt x="901049" y="18937"/>
                  </a:lnTo>
                  <a:lnTo>
                    <a:pt x="958368" y="262777"/>
                  </a:lnTo>
                  <a:cubicBezTo>
                    <a:pt x="1056064" y="288633"/>
                    <a:pt x="1145111" y="340044"/>
                    <a:pt x="1216351" y="411723"/>
                  </a:cubicBezTo>
                  <a:lnTo>
                    <a:pt x="1216350" y="411723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437190" tIns="439663" rIns="437190" bIns="439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80" name="Schemat blokowy: pamięć wewnętrzna 2"/>
          <p:cNvSpPr/>
          <p:nvPr/>
        </p:nvSpPr>
        <p:spPr>
          <a:xfrm>
            <a:off x="5685119" y="5222894"/>
            <a:ext cx="810444" cy="104982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5523"/>
              <a:gd name="connsiteX1" fmla="*/ 10000 w 10000"/>
              <a:gd name="connsiteY1" fmla="*/ 0 h 15523"/>
              <a:gd name="connsiteX2" fmla="*/ 10000 w 10000"/>
              <a:gd name="connsiteY2" fmla="*/ 10000 h 15523"/>
              <a:gd name="connsiteX3" fmla="*/ 0 w 10000"/>
              <a:gd name="connsiteY3" fmla="*/ 10000 h 15523"/>
              <a:gd name="connsiteX4" fmla="*/ 0 w 10000"/>
              <a:gd name="connsiteY4" fmla="*/ 0 h 15523"/>
              <a:gd name="connsiteX0" fmla="*/ 4146 w 10000"/>
              <a:gd name="connsiteY0" fmla="*/ 14914 h 15523"/>
              <a:gd name="connsiteX1" fmla="*/ 1250 w 10000"/>
              <a:gd name="connsiteY1" fmla="*/ 10000 h 15523"/>
              <a:gd name="connsiteX2" fmla="*/ 0 w 10000"/>
              <a:gd name="connsiteY2" fmla="*/ 1250 h 15523"/>
              <a:gd name="connsiteX3" fmla="*/ 10000 w 10000"/>
              <a:gd name="connsiteY3" fmla="*/ 1250 h 15523"/>
              <a:gd name="connsiteX0" fmla="*/ 0 w 10000"/>
              <a:gd name="connsiteY0" fmla="*/ 0 h 15523"/>
              <a:gd name="connsiteX1" fmla="*/ 10000 w 10000"/>
              <a:gd name="connsiteY1" fmla="*/ 0 h 15523"/>
              <a:gd name="connsiteX2" fmla="*/ 10000 w 10000"/>
              <a:gd name="connsiteY2" fmla="*/ 10000 h 15523"/>
              <a:gd name="connsiteX3" fmla="*/ 0 w 10000"/>
              <a:gd name="connsiteY3" fmla="*/ 10000 h 15523"/>
              <a:gd name="connsiteX4" fmla="*/ 0 w 10000"/>
              <a:gd name="connsiteY4" fmla="*/ 0 h 15523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250 h 10000"/>
              <a:gd name="connsiteX1" fmla="*/ 10000 w 10000"/>
              <a:gd name="connsiteY1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0" y="1250"/>
                </a:moveTo>
                <a:lnTo>
                  <a:pt x="10000" y="1250"/>
                </a:ln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STG</a:t>
            </a:r>
            <a:endParaRPr lang="pl-PL" sz="1400" dirty="0" smtClean="0"/>
          </a:p>
          <a:p>
            <a:pPr algn="ctr"/>
            <a:r>
              <a:rPr lang="pl-PL" sz="1400" dirty="0" err="1" smtClean="0"/>
              <a:t>tables</a:t>
            </a:r>
            <a:endParaRPr lang="en-US" sz="1400" dirty="0"/>
          </a:p>
        </p:txBody>
      </p:sp>
      <p:sp>
        <p:nvSpPr>
          <p:cNvPr id="81" name="Schemat blokowy: pamięć wewnętrzna 2"/>
          <p:cNvSpPr/>
          <p:nvPr/>
        </p:nvSpPr>
        <p:spPr>
          <a:xfrm>
            <a:off x="8127068" y="5217146"/>
            <a:ext cx="810444" cy="104982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5523"/>
              <a:gd name="connsiteX1" fmla="*/ 10000 w 10000"/>
              <a:gd name="connsiteY1" fmla="*/ 0 h 15523"/>
              <a:gd name="connsiteX2" fmla="*/ 10000 w 10000"/>
              <a:gd name="connsiteY2" fmla="*/ 10000 h 15523"/>
              <a:gd name="connsiteX3" fmla="*/ 0 w 10000"/>
              <a:gd name="connsiteY3" fmla="*/ 10000 h 15523"/>
              <a:gd name="connsiteX4" fmla="*/ 0 w 10000"/>
              <a:gd name="connsiteY4" fmla="*/ 0 h 15523"/>
              <a:gd name="connsiteX0" fmla="*/ 4146 w 10000"/>
              <a:gd name="connsiteY0" fmla="*/ 14914 h 15523"/>
              <a:gd name="connsiteX1" fmla="*/ 1250 w 10000"/>
              <a:gd name="connsiteY1" fmla="*/ 10000 h 15523"/>
              <a:gd name="connsiteX2" fmla="*/ 0 w 10000"/>
              <a:gd name="connsiteY2" fmla="*/ 1250 h 15523"/>
              <a:gd name="connsiteX3" fmla="*/ 10000 w 10000"/>
              <a:gd name="connsiteY3" fmla="*/ 1250 h 15523"/>
              <a:gd name="connsiteX0" fmla="*/ 0 w 10000"/>
              <a:gd name="connsiteY0" fmla="*/ 0 h 15523"/>
              <a:gd name="connsiteX1" fmla="*/ 10000 w 10000"/>
              <a:gd name="connsiteY1" fmla="*/ 0 h 15523"/>
              <a:gd name="connsiteX2" fmla="*/ 10000 w 10000"/>
              <a:gd name="connsiteY2" fmla="*/ 10000 h 15523"/>
              <a:gd name="connsiteX3" fmla="*/ 0 w 10000"/>
              <a:gd name="connsiteY3" fmla="*/ 10000 h 15523"/>
              <a:gd name="connsiteX4" fmla="*/ 0 w 10000"/>
              <a:gd name="connsiteY4" fmla="*/ 0 h 15523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250 h 10000"/>
              <a:gd name="connsiteX1" fmla="*/ 10000 w 10000"/>
              <a:gd name="connsiteY1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0" y="1250"/>
                </a:moveTo>
                <a:lnTo>
                  <a:pt x="10000" y="1250"/>
                </a:ln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HD</a:t>
            </a:r>
            <a:endParaRPr lang="pl-PL" sz="1400" dirty="0" smtClean="0"/>
          </a:p>
          <a:p>
            <a:pPr algn="ctr"/>
            <a:r>
              <a:rPr lang="pl-PL" sz="1400" dirty="0" err="1" smtClean="0"/>
              <a:t>tables</a:t>
            </a:r>
            <a:endParaRPr lang="en-US" sz="14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68870" y="5367066"/>
            <a:ext cx="849592" cy="683007"/>
            <a:chOff x="4427984" y="5439072"/>
            <a:chExt cx="849592" cy="683007"/>
          </a:xfrm>
        </p:grpSpPr>
        <p:sp>
          <p:nvSpPr>
            <p:cNvPr id="86" name="Dowolny kształt 34"/>
            <p:cNvSpPr/>
            <p:nvPr/>
          </p:nvSpPr>
          <p:spPr>
            <a:xfrm>
              <a:off x="4427984" y="5439072"/>
              <a:ext cx="849592" cy="683007"/>
            </a:xfrm>
            <a:custGeom>
              <a:avLst/>
              <a:gdLst>
                <a:gd name="connsiteX0" fmla="*/ 0 w 920721"/>
                <a:gd name="connsiteY0" fmla="*/ 0 h 813549"/>
                <a:gd name="connsiteX1" fmla="*/ 560681 w 920721"/>
                <a:gd name="connsiteY1" fmla="*/ 0 h 813549"/>
                <a:gd name="connsiteX2" fmla="*/ 920721 w 920721"/>
                <a:gd name="connsiteY2" fmla="*/ 360040 h 813549"/>
                <a:gd name="connsiteX3" fmla="*/ 560681 w 920721"/>
                <a:gd name="connsiteY3" fmla="*/ 720080 h 813549"/>
                <a:gd name="connsiteX4" fmla="*/ 398854 w 920721"/>
                <a:gd name="connsiteY4" fmla="*/ 720080 h 813549"/>
                <a:gd name="connsiteX5" fmla="*/ 398854 w 920721"/>
                <a:gd name="connsiteY5" fmla="*/ 813549 h 813549"/>
                <a:gd name="connsiteX6" fmla="*/ 0 w 920721"/>
                <a:gd name="connsiteY6" fmla="*/ 813549 h 813549"/>
                <a:gd name="connsiteX7" fmla="*/ 0 w 920721"/>
                <a:gd name="connsiteY7" fmla="*/ 720080 h 813549"/>
                <a:gd name="connsiteX8" fmla="*/ 0 w 920721"/>
                <a:gd name="connsiteY8" fmla="*/ 525517 h 813549"/>
                <a:gd name="connsiteX0" fmla="*/ 0 w 920721"/>
                <a:gd name="connsiteY0" fmla="*/ 0 h 813549"/>
                <a:gd name="connsiteX1" fmla="*/ 560681 w 920721"/>
                <a:gd name="connsiteY1" fmla="*/ 0 h 813549"/>
                <a:gd name="connsiteX2" fmla="*/ 920721 w 920721"/>
                <a:gd name="connsiteY2" fmla="*/ 360040 h 813549"/>
                <a:gd name="connsiteX3" fmla="*/ 560681 w 920721"/>
                <a:gd name="connsiteY3" fmla="*/ 720080 h 813549"/>
                <a:gd name="connsiteX4" fmla="*/ 398854 w 920721"/>
                <a:gd name="connsiteY4" fmla="*/ 720080 h 813549"/>
                <a:gd name="connsiteX5" fmla="*/ 398854 w 920721"/>
                <a:gd name="connsiteY5" fmla="*/ 813549 h 813549"/>
                <a:gd name="connsiteX6" fmla="*/ 0 w 920721"/>
                <a:gd name="connsiteY6" fmla="*/ 813549 h 813549"/>
                <a:gd name="connsiteX7" fmla="*/ 0 w 920721"/>
                <a:gd name="connsiteY7" fmla="*/ 720080 h 813549"/>
                <a:gd name="connsiteX8" fmla="*/ 0 w 920721"/>
                <a:gd name="connsiteY8" fmla="*/ 0 h 813549"/>
                <a:gd name="connsiteX0" fmla="*/ 0 w 920721"/>
                <a:gd name="connsiteY0" fmla="*/ 0 h 813549"/>
                <a:gd name="connsiteX1" fmla="*/ 560681 w 920721"/>
                <a:gd name="connsiteY1" fmla="*/ 0 h 813549"/>
                <a:gd name="connsiteX2" fmla="*/ 920721 w 920721"/>
                <a:gd name="connsiteY2" fmla="*/ 360040 h 813549"/>
                <a:gd name="connsiteX3" fmla="*/ 560681 w 920721"/>
                <a:gd name="connsiteY3" fmla="*/ 720080 h 813549"/>
                <a:gd name="connsiteX4" fmla="*/ 398854 w 920721"/>
                <a:gd name="connsiteY4" fmla="*/ 720080 h 813549"/>
                <a:gd name="connsiteX5" fmla="*/ 398854 w 920721"/>
                <a:gd name="connsiteY5" fmla="*/ 813549 h 813549"/>
                <a:gd name="connsiteX6" fmla="*/ 0 w 920721"/>
                <a:gd name="connsiteY6" fmla="*/ 813549 h 813549"/>
                <a:gd name="connsiteX7" fmla="*/ 0 w 920721"/>
                <a:gd name="connsiteY7" fmla="*/ 0 h 813549"/>
                <a:gd name="connsiteX0" fmla="*/ 0 w 839238"/>
                <a:gd name="connsiteY0" fmla="*/ 0 h 813549"/>
                <a:gd name="connsiteX1" fmla="*/ 560681 w 839238"/>
                <a:gd name="connsiteY1" fmla="*/ 0 h 813549"/>
                <a:gd name="connsiteX2" fmla="*/ 839238 w 839238"/>
                <a:gd name="connsiteY2" fmla="*/ 365712 h 813549"/>
                <a:gd name="connsiteX3" fmla="*/ 560681 w 839238"/>
                <a:gd name="connsiteY3" fmla="*/ 720080 h 813549"/>
                <a:gd name="connsiteX4" fmla="*/ 398854 w 839238"/>
                <a:gd name="connsiteY4" fmla="*/ 720080 h 813549"/>
                <a:gd name="connsiteX5" fmla="*/ 398854 w 839238"/>
                <a:gd name="connsiteY5" fmla="*/ 813549 h 813549"/>
                <a:gd name="connsiteX6" fmla="*/ 0 w 839238"/>
                <a:gd name="connsiteY6" fmla="*/ 813549 h 813549"/>
                <a:gd name="connsiteX7" fmla="*/ 0 w 839238"/>
                <a:gd name="connsiteY7" fmla="*/ 0 h 813549"/>
                <a:gd name="connsiteX0" fmla="*/ 0 w 780389"/>
                <a:gd name="connsiteY0" fmla="*/ 0 h 813549"/>
                <a:gd name="connsiteX1" fmla="*/ 560681 w 780389"/>
                <a:gd name="connsiteY1" fmla="*/ 0 h 813549"/>
                <a:gd name="connsiteX2" fmla="*/ 780389 w 780389"/>
                <a:gd name="connsiteY2" fmla="*/ 365712 h 813549"/>
                <a:gd name="connsiteX3" fmla="*/ 560681 w 780389"/>
                <a:gd name="connsiteY3" fmla="*/ 720080 h 813549"/>
                <a:gd name="connsiteX4" fmla="*/ 398854 w 780389"/>
                <a:gd name="connsiteY4" fmla="*/ 720080 h 813549"/>
                <a:gd name="connsiteX5" fmla="*/ 398854 w 780389"/>
                <a:gd name="connsiteY5" fmla="*/ 813549 h 813549"/>
                <a:gd name="connsiteX6" fmla="*/ 0 w 780389"/>
                <a:gd name="connsiteY6" fmla="*/ 813549 h 813549"/>
                <a:gd name="connsiteX7" fmla="*/ 0 w 780389"/>
                <a:gd name="connsiteY7" fmla="*/ 0 h 813549"/>
                <a:gd name="connsiteX0" fmla="*/ 0 w 807550"/>
                <a:gd name="connsiteY0" fmla="*/ 0 h 813549"/>
                <a:gd name="connsiteX1" fmla="*/ 560681 w 807550"/>
                <a:gd name="connsiteY1" fmla="*/ 0 h 813549"/>
                <a:gd name="connsiteX2" fmla="*/ 807550 w 807550"/>
                <a:gd name="connsiteY2" fmla="*/ 365712 h 813549"/>
                <a:gd name="connsiteX3" fmla="*/ 560681 w 807550"/>
                <a:gd name="connsiteY3" fmla="*/ 720080 h 813549"/>
                <a:gd name="connsiteX4" fmla="*/ 398854 w 807550"/>
                <a:gd name="connsiteY4" fmla="*/ 720080 h 813549"/>
                <a:gd name="connsiteX5" fmla="*/ 398854 w 807550"/>
                <a:gd name="connsiteY5" fmla="*/ 813549 h 813549"/>
                <a:gd name="connsiteX6" fmla="*/ 0 w 807550"/>
                <a:gd name="connsiteY6" fmla="*/ 813549 h 813549"/>
                <a:gd name="connsiteX7" fmla="*/ 0 w 807550"/>
                <a:gd name="connsiteY7" fmla="*/ 0 h 81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550" h="813549">
                  <a:moveTo>
                    <a:pt x="0" y="0"/>
                  </a:moveTo>
                  <a:lnTo>
                    <a:pt x="560681" y="0"/>
                  </a:lnTo>
                  <a:lnTo>
                    <a:pt x="807550" y="365712"/>
                  </a:lnTo>
                  <a:lnTo>
                    <a:pt x="560681" y="720080"/>
                  </a:lnTo>
                  <a:lnTo>
                    <a:pt x="398854" y="720080"/>
                  </a:lnTo>
                  <a:lnTo>
                    <a:pt x="398854" y="813549"/>
                  </a:lnTo>
                  <a:lnTo>
                    <a:pt x="0" y="8135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r>
                <a:rPr lang="en-GB" sz="1400" dirty="0" smtClean="0"/>
                <a:t>l</a:t>
              </a:r>
              <a:r>
                <a:rPr lang="pl-PL" sz="1400" dirty="0" err="1" smtClean="0"/>
                <a:t>oad</a:t>
              </a:r>
              <a:r>
                <a:rPr lang="en-GB" sz="1400" dirty="0" smtClean="0"/>
                <a:t>+</a:t>
              </a:r>
            </a:p>
            <a:p>
              <a:r>
                <a:rPr lang="en-GB" sz="1400" dirty="0" smtClean="0"/>
                <a:t>trans</a:t>
              </a:r>
            </a:p>
            <a:p>
              <a:r>
                <a:rPr lang="pl-PL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Dowolny kształt 24"/>
            <p:cNvSpPr/>
            <p:nvPr/>
          </p:nvSpPr>
          <p:spPr>
            <a:xfrm>
              <a:off x="4860032" y="5819811"/>
              <a:ext cx="302268" cy="302268"/>
            </a:xfrm>
            <a:custGeom>
              <a:avLst/>
              <a:gdLst>
                <a:gd name="connsiteX0" fmla="*/ 1216350 w 1625600"/>
                <a:gd name="connsiteY0" fmla="*/ 411723 h 1625600"/>
                <a:gd name="connsiteX1" fmla="*/ 1456181 w 1625600"/>
                <a:gd name="connsiteY1" fmla="*/ 339443 h 1625600"/>
                <a:gd name="connsiteX2" fmla="*/ 1544430 w 1625600"/>
                <a:gd name="connsiteY2" fmla="*/ 492294 h 1625600"/>
                <a:gd name="connsiteX3" fmla="*/ 1361918 w 1625600"/>
                <a:gd name="connsiteY3" fmla="*/ 663854 h 1625600"/>
                <a:gd name="connsiteX4" fmla="*/ 1361918 w 1625600"/>
                <a:gd name="connsiteY4" fmla="*/ 961747 h 1625600"/>
                <a:gd name="connsiteX5" fmla="*/ 1544430 w 1625600"/>
                <a:gd name="connsiteY5" fmla="*/ 1133306 h 1625600"/>
                <a:gd name="connsiteX6" fmla="*/ 1456181 w 1625600"/>
                <a:gd name="connsiteY6" fmla="*/ 1286157 h 1625600"/>
                <a:gd name="connsiteX7" fmla="*/ 1216350 w 1625600"/>
                <a:gd name="connsiteY7" fmla="*/ 1213877 h 1625600"/>
                <a:gd name="connsiteX8" fmla="*/ 958367 w 1625600"/>
                <a:gd name="connsiteY8" fmla="*/ 1362823 h 1625600"/>
                <a:gd name="connsiteX9" fmla="*/ 901049 w 1625600"/>
                <a:gd name="connsiteY9" fmla="*/ 1606663 h 1625600"/>
                <a:gd name="connsiteX10" fmla="*/ 724551 w 1625600"/>
                <a:gd name="connsiteY10" fmla="*/ 1606663 h 1625600"/>
                <a:gd name="connsiteX11" fmla="*/ 667232 w 1625600"/>
                <a:gd name="connsiteY11" fmla="*/ 1362823 h 1625600"/>
                <a:gd name="connsiteX12" fmla="*/ 409249 w 1625600"/>
                <a:gd name="connsiteY12" fmla="*/ 1213877 h 1625600"/>
                <a:gd name="connsiteX13" fmla="*/ 169419 w 1625600"/>
                <a:gd name="connsiteY13" fmla="*/ 1286157 h 1625600"/>
                <a:gd name="connsiteX14" fmla="*/ 81170 w 1625600"/>
                <a:gd name="connsiteY14" fmla="*/ 1133306 h 1625600"/>
                <a:gd name="connsiteX15" fmla="*/ 263682 w 1625600"/>
                <a:gd name="connsiteY15" fmla="*/ 961746 h 1625600"/>
                <a:gd name="connsiteX16" fmla="*/ 263682 w 1625600"/>
                <a:gd name="connsiteY16" fmla="*/ 663853 h 1625600"/>
                <a:gd name="connsiteX17" fmla="*/ 81170 w 1625600"/>
                <a:gd name="connsiteY17" fmla="*/ 492294 h 1625600"/>
                <a:gd name="connsiteX18" fmla="*/ 169419 w 1625600"/>
                <a:gd name="connsiteY18" fmla="*/ 339443 h 1625600"/>
                <a:gd name="connsiteX19" fmla="*/ 409250 w 1625600"/>
                <a:gd name="connsiteY19" fmla="*/ 411723 h 1625600"/>
                <a:gd name="connsiteX20" fmla="*/ 667233 w 1625600"/>
                <a:gd name="connsiteY20" fmla="*/ 262777 h 1625600"/>
                <a:gd name="connsiteX21" fmla="*/ 724551 w 1625600"/>
                <a:gd name="connsiteY21" fmla="*/ 18937 h 1625600"/>
                <a:gd name="connsiteX22" fmla="*/ 901049 w 1625600"/>
                <a:gd name="connsiteY22" fmla="*/ 18937 h 1625600"/>
                <a:gd name="connsiteX23" fmla="*/ 958368 w 1625600"/>
                <a:gd name="connsiteY23" fmla="*/ 262777 h 1625600"/>
                <a:gd name="connsiteX24" fmla="*/ 1216351 w 1625600"/>
                <a:gd name="connsiteY24" fmla="*/ 411723 h 1625600"/>
                <a:gd name="connsiteX25" fmla="*/ 1216350 w 1625600"/>
                <a:gd name="connsiteY25" fmla="*/ 411723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25600" h="1625600">
                  <a:moveTo>
                    <a:pt x="1216350" y="411723"/>
                  </a:moveTo>
                  <a:lnTo>
                    <a:pt x="1456181" y="339443"/>
                  </a:lnTo>
                  <a:lnTo>
                    <a:pt x="1544430" y="492294"/>
                  </a:lnTo>
                  <a:lnTo>
                    <a:pt x="1361918" y="663854"/>
                  </a:lnTo>
                  <a:cubicBezTo>
                    <a:pt x="1388374" y="761389"/>
                    <a:pt x="1388374" y="864211"/>
                    <a:pt x="1361918" y="961747"/>
                  </a:cubicBezTo>
                  <a:lnTo>
                    <a:pt x="1544430" y="1133306"/>
                  </a:lnTo>
                  <a:lnTo>
                    <a:pt x="1456181" y="1286157"/>
                  </a:lnTo>
                  <a:lnTo>
                    <a:pt x="1216350" y="1213877"/>
                  </a:lnTo>
                  <a:cubicBezTo>
                    <a:pt x="1145110" y="1285556"/>
                    <a:pt x="1056063" y="1336967"/>
                    <a:pt x="958367" y="1362823"/>
                  </a:cubicBezTo>
                  <a:lnTo>
                    <a:pt x="901049" y="1606663"/>
                  </a:lnTo>
                  <a:lnTo>
                    <a:pt x="724551" y="1606663"/>
                  </a:lnTo>
                  <a:lnTo>
                    <a:pt x="667232" y="1362823"/>
                  </a:lnTo>
                  <a:cubicBezTo>
                    <a:pt x="569536" y="1336967"/>
                    <a:pt x="480489" y="1285556"/>
                    <a:pt x="409249" y="1213877"/>
                  </a:cubicBezTo>
                  <a:lnTo>
                    <a:pt x="169419" y="1286157"/>
                  </a:lnTo>
                  <a:lnTo>
                    <a:pt x="81170" y="1133306"/>
                  </a:lnTo>
                  <a:lnTo>
                    <a:pt x="263682" y="961746"/>
                  </a:lnTo>
                  <a:cubicBezTo>
                    <a:pt x="237226" y="864211"/>
                    <a:pt x="237226" y="761389"/>
                    <a:pt x="263682" y="663853"/>
                  </a:cubicBezTo>
                  <a:lnTo>
                    <a:pt x="81170" y="492294"/>
                  </a:lnTo>
                  <a:lnTo>
                    <a:pt x="169419" y="339443"/>
                  </a:lnTo>
                  <a:lnTo>
                    <a:pt x="409250" y="411723"/>
                  </a:lnTo>
                  <a:cubicBezTo>
                    <a:pt x="480490" y="340044"/>
                    <a:pt x="569537" y="288633"/>
                    <a:pt x="667233" y="262777"/>
                  </a:cubicBezTo>
                  <a:lnTo>
                    <a:pt x="724551" y="18937"/>
                  </a:lnTo>
                  <a:lnTo>
                    <a:pt x="901049" y="18937"/>
                  </a:lnTo>
                  <a:lnTo>
                    <a:pt x="958368" y="262777"/>
                  </a:lnTo>
                  <a:cubicBezTo>
                    <a:pt x="1056064" y="288633"/>
                    <a:pt x="1145111" y="340044"/>
                    <a:pt x="1216351" y="411723"/>
                  </a:cubicBezTo>
                  <a:lnTo>
                    <a:pt x="1216350" y="411723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437190" tIns="439663" rIns="437190" bIns="439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234061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LANG" val="RXPEnglish"/>
  <p:tag name="VARPPTCOMPATIBLERD03" val="RXP"/>
  <p:tag name="VARPPTTYPE" val="RXP"/>
  <p:tag name="VARPPTSLIDEFORMAT" val="RXP"/>
  <p:tag name="VARSAVEMESSAGETIMESTAMP" val="RXP2014-03-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</TotalTime>
  <Words>762</Words>
  <Application>Microsoft Office PowerPoint</Application>
  <PresentationFormat>On-screen Show (4:3)</PresentationFormat>
  <Paragraphs>273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Office Theme</vt:lpstr>
      <vt:lpstr> Efektywność ETL i ELT  </vt:lpstr>
      <vt:lpstr>Cel i zakres pracy</vt:lpstr>
      <vt:lpstr>PowerPoint Presentation</vt:lpstr>
      <vt:lpstr>PowerPoint Presentation</vt:lpstr>
      <vt:lpstr>Źródło danych</vt:lpstr>
      <vt:lpstr>Źródło danych (model relacji)</vt:lpstr>
      <vt:lpstr>Hurtownia danych (model relacji)</vt:lpstr>
      <vt:lpstr>PowerPoint Presentation</vt:lpstr>
      <vt:lpstr>PowerPoint Presentation</vt:lpstr>
      <vt:lpstr>Implementacja w narzędziu PowerCenter Informatica</vt:lpstr>
      <vt:lpstr>Implementacja w narzędziu PowerCenter Informatica</vt:lpstr>
      <vt:lpstr>Implementacja w narzędziu PowerCenter Informatica</vt:lpstr>
      <vt:lpstr>PowerPoint Presentation</vt:lpstr>
      <vt:lpstr>Wyniki testów</vt:lpstr>
      <vt:lpstr>Podsumowanie i wnioski</vt:lpstr>
      <vt:lpstr>PowerPoint Presentation</vt:lpstr>
    </vt:vector>
  </TitlesOfParts>
  <Company>F. Hoffmann-La Roche,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Stolarek, Grzegorz {FPSG~Poznan}</dc:creator>
  <cp:lastModifiedBy>Grzegorz Stolarek</cp:lastModifiedBy>
  <cp:revision>298</cp:revision>
  <dcterms:created xsi:type="dcterms:W3CDTF">2014-03-13T13:25:01Z</dcterms:created>
  <dcterms:modified xsi:type="dcterms:W3CDTF">2014-06-30T18:06:56Z</dcterms:modified>
</cp:coreProperties>
</file>