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2532" y="1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67860-2889-4929-B9CA-16F1AC70150C}" type="datetimeFigureOut">
              <a:rPr lang="en-GB" smtClean="0"/>
              <a:t>06/07/2017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7E73B-0C47-480D-B1FF-DD6BA60AF3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7679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67860-2889-4929-B9CA-16F1AC70150C}" type="datetimeFigureOut">
              <a:rPr lang="en-GB" smtClean="0"/>
              <a:t>06/07/2017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7E73B-0C47-480D-B1FF-DD6BA60AF3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4500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67860-2889-4929-B9CA-16F1AC70150C}" type="datetimeFigureOut">
              <a:rPr lang="en-GB" smtClean="0"/>
              <a:t>06/07/2017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7E73B-0C47-480D-B1FF-DD6BA60AF3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7458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67860-2889-4929-B9CA-16F1AC70150C}" type="datetimeFigureOut">
              <a:rPr lang="en-GB" smtClean="0"/>
              <a:t>06/07/2017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7E73B-0C47-480D-B1FF-DD6BA60AF3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3842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67860-2889-4929-B9CA-16F1AC70150C}" type="datetimeFigureOut">
              <a:rPr lang="en-GB" smtClean="0"/>
              <a:t>06/07/2017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7E73B-0C47-480D-B1FF-DD6BA60AF3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3065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67860-2889-4929-B9CA-16F1AC70150C}" type="datetimeFigureOut">
              <a:rPr lang="en-GB" smtClean="0"/>
              <a:t>06/07/2017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7E73B-0C47-480D-B1FF-DD6BA60AF3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9512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67860-2889-4929-B9CA-16F1AC70150C}" type="datetimeFigureOut">
              <a:rPr lang="en-GB" smtClean="0"/>
              <a:t>06/07/2017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7E73B-0C47-480D-B1FF-DD6BA60AF3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6765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67860-2889-4929-B9CA-16F1AC70150C}" type="datetimeFigureOut">
              <a:rPr lang="en-GB" smtClean="0"/>
              <a:t>06/07/2017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7E73B-0C47-480D-B1FF-DD6BA60AF3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7537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67860-2889-4929-B9CA-16F1AC70150C}" type="datetimeFigureOut">
              <a:rPr lang="en-GB" smtClean="0"/>
              <a:t>06/07/2017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7E73B-0C47-480D-B1FF-DD6BA60AF3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785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67860-2889-4929-B9CA-16F1AC70150C}" type="datetimeFigureOut">
              <a:rPr lang="en-GB" smtClean="0"/>
              <a:t>06/07/2017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7E73B-0C47-480D-B1FF-DD6BA60AF3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2290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67860-2889-4929-B9CA-16F1AC70150C}" type="datetimeFigureOut">
              <a:rPr lang="en-GB" smtClean="0"/>
              <a:t>06/07/2017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7E73B-0C47-480D-B1FF-DD6BA60AF3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6679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E67860-2889-4929-B9CA-16F1AC70150C}" type="datetimeFigureOut">
              <a:rPr lang="en-GB" smtClean="0"/>
              <a:t>06/07/2017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C7E73B-0C47-480D-B1FF-DD6BA60AF3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3501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Rectangle 127"/>
          <p:cNvSpPr/>
          <p:nvPr/>
        </p:nvSpPr>
        <p:spPr>
          <a:xfrm>
            <a:off x="75450" y="75718"/>
            <a:ext cx="12442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Palatino Linotype" panose="02040502050505030304" pitchFamily="18" charset="0"/>
              </a:rPr>
              <a:t>Figure </a:t>
            </a:r>
            <a:r>
              <a:rPr lang="en-US" sz="2000" dirty="0" smtClean="0">
                <a:latin typeface="Palatino Linotype" panose="02040502050505030304" pitchFamily="18" charset="0"/>
              </a:rPr>
              <a:t>5a</a:t>
            </a:r>
            <a:endParaRPr lang="en-GB" sz="2000" dirty="0">
              <a:latin typeface="Palatino Linotype" panose="02040502050505030304" pitchFamily="18" charset="0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75450" y="2245649"/>
            <a:ext cx="125867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Palatino Linotype" panose="02040502050505030304" pitchFamily="18" charset="0"/>
              </a:rPr>
              <a:t>Figure </a:t>
            </a:r>
            <a:r>
              <a:rPr lang="en-US" sz="2000" dirty="0" smtClean="0">
                <a:latin typeface="Palatino Linotype" panose="02040502050505030304" pitchFamily="18" charset="0"/>
              </a:rPr>
              <a:t>5b</a:t>
            </a:r>
            <a:endParaRPr lang="en-GB" sz="2000" dirty="0">
              <a:latin typeface="Palatino Linotype" panose="02040502050505030304" pitchFamily="18" charset="0"/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75600" y="4483645"/>
            <a:ext cx="122982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Palatino Linotype" panose="02040502050505030304" pitchFamily="18" charset="0"/>
              </a:rPr>
              <a:t>Figure </a:t>
            </a:r>
            <a:r>
              <a:rPr lang="en-US" sz="2000" dirty="0" smtClean="0">
                <a:latin typeface="Palatino Linotype" panose="02040502050505030304" pitchFamily="18" charset="0"/>
              </a:rPr>
              <a:t>5c</a:t>
            </a:r>
            <a:endParaRPr lang="en-GB" sz="2000" dirty="0">
              <a:latin typeface="Palatino Linotype" panose="0204050205050503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31" name="Table 13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60707279"/>
                  </p:ext>
                </p:extLst>
              </p:nvPr>
            </p:nvGraphicFramePr>
            <p:xfrm>
              <a:off x="3658083" y="435144"/>
              <a:ext cx="6092294" cy="1352714"/>
            </p:xfrm>
            <a:graphic>
              <a:graphicData uri="http://schemas.openxmlformats.org/drawingml/2006/table">
                <a:tbl>
                  <a:tblPr firstRow="1" firstCol="1" bandRow="1">
                    <a:tableStyleId>{F5AB1C69-6EDB-4FF4-983F-18BD219EF322}</a:tableStyleId>
                  </a:tblPr>
                  <a:tblGrid>
                    <a:gridCol w="1015158">
                      <a:extLst>
                        <a:ext uri="{9D8B030D-6E8A-4147-A177-3AD203B41FA5}">
                          <a16:colId xmlns:a16="http://schemas.microsoft.com/office/drawing/2014/main" val="3127552838"/>
                        </a:ext>
                      </a:extLst>
                    </a:gridCol>
                    <a:gridCol w="1015158">
                      <a:extLst>
                        <a:ext uri="{9D8B030D-6E8A-4147-A177-3AD203B41FA5}">
                          <a16:colId xmlns:a16="http://schemas.microsoft.com/office/drawing/2014/main" val="1013715488"/>
                        </a:ext>
                      </a:extLst>
                    </a:gridCol>
                    <a:gridCol w="1015158">
                      <a:extLst>
                        <a:ext uri="{9D8B030D-6E8A-4147-A177-3AD203B41FA5}">
                          <a16:colId xmlns:a16="http://schemas.microsoft.com/office/drawing/2014/main" val="3199580898"/>
                        </a:ext>
                      </a:extLst>
                    </a:gridCol>
                    <a:gridCol w="1015158">
                      <a:extLst>
                        <a:ext uri="{9D8B030D-6E8A-4147-A177-3AD203B41FA5}">
                          <a16:colId xmlns:a16="http://schemas.microsoft.com/office/drawing/2014/main" val="1474492388"/>
                        </a:ext>
                      </a:extLst>
                    </a:gridCol>
                    <a:gridCol w="1015831">
                      <a:extLst>
                        <a:ext uri="{9D8B030D-6E8A-4147-A177-3AD203B41FA5}">
                          <a16:colId xmlns:a16="http://schemas.microsoft.com/office/drawing/2014/main" val="1517943788"/>
                        </a:ext>
                      </a:extLst>
                    </a:gridCol>
                    <a:gridCol w="1015831">
                      <a:extLst>
                        <a:ext uri="{9D8B030D-6E8A-4147-A177-3AD203B41FA5}">
                          <a16:colId xmlns:a16="http://schemas.microsoft.com/office/drawing/2014/main" val="3833036740"/>
                        </a:ext>
                      </a:extLst>
                    </a:gridCol>
                  </a:tblGrid>
                  <a:tr h="707998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 dirty="0">
                              <a:effectLst/>
                              <a:latin typeface="Palatino Linotype" panose="02040502050505030304" pitchFamily="18" charset="0"/>
                            </a:rPr>
                            <a:t> </a:t>
                          </a:r>
                          <a:endParaRPr lang="en-GB" sz="2000" dirty="0">
                            <a:effectLst/>
                            <a:latin typeface="Palatino Linotype" panose="0204050205050503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 dirty="0">
                              <a:effectLst/>
                              <a:latin typeface="Palatino Linotype" panose="02040502050505030304" pitchFamily="18" charset="0"/>
                            </a:rPr>
                            <a:t>AB</a:t>
                          </a:r>
                          <a:endParaRPr lang="en-GB" sz="2000" dirty="0">
                            <a:effectLst/>
                            <a:latin typeface="Palatino Linotype" panose="0204050205050503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  <a:latin typeface="Palatino Linotype" panose="02040502050505030304" pitchFamily="18" charset="0"/>
                            </a:rPr>
                            <a:t>AD</a:t>
                          </a:r>
                          <a:endParaRPr lang="en-GB" sz="2000">
                            <a:effectLst/>
                            <a:latin typeface="Palatino Linotype" panose="0204050205050503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  <a:latin typeface="Palatino Linotype" panose="02040502050505030304" pitchFamily="18" charset="0"/>
                            </a:rPr>
                            <a:t>BC</a:t>
                          </a:r>
                          <a:endParaRPr lang="en-GB" sz="2000">
                            <a:effectLst/>
                            <a:latin typeface="Palatino Linotype" panose="0204050205050503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  <a:latin typeface="Palatino Linotype" panose="02040502050505030304" pitchFamily="18" charset="0"/>
                            </a:rPr>
                            <a:t>BD</a:t>
                          </a:r>
                          <a:endParaRPr lang="en-GB" sz="2000">
                            <a:effectLst/>
                            <a:latin typeface="Palatino Linotype" panose="0204050205050503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 dirty="0">
                              <a:effectLst/>
                              <a:latin typeface="Palatino Linotype" panose="02040502050505030304" pitchFamily="18" charset="0"/>
                            </a:rPr>
                            <a:t>CD</a:t>
                          </a:r>
                          <a:endParaRPr lang="en-GB" sz="2000" dirty="0">
                            <a:effectLst/>
                            <a:latin typeface="Palatino Linotype" panose="0204050205050503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318348763"/>
                      </a:ext>
                    </a:extLst>
                  </a:tr>
                  <a:tr h="252095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 dirty="0" smtClean="0">
                              <a:effectLst/>
                              <a:latin typeface="Palatino Linotype" panose="02040502050505030304" pitchFamily="18" charset="0"/>
                            </a:rPr>
                            <a:t>AB</a:t>
                          </a:r>
                          <a:endParaRPr lang="en-GB" sz="2000" dirty="0">
                            <a:effectLst/>
                            <a:latin typeface="Palatino Linotype" panose="0204050205050503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00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𝐴𝐵</m:t>
                                    </m:r>
                                    <m:r>
                                      <a:rPr lang="en-US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→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2000" b="0" i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AB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i="1" dirty="0" smtClean="0">
                            <a:effectLst/>
                            <a:latin typeface="Cambria Math" panose="02040503050406030204" pitchFamily="18" charset="0"/>
                          </a:endParaRPr>
                        </a:p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2000">
                                  <a:effectLst/>
                                  <a:latin typeface="Cambria Math" panose="02040503050406030204" pitchFamily="18" charset="0"/>
                                </a:rPr>
                                <m:t>=0.</m:t>
                              </m:r>
                            </m:oMath>
                          </a14:m>
                          <a:r>
                            <a:rPr lang="en-GB" sz="2000" dirty="0" smtClean="0">
                              <a:effectLst/>
                              <a:latin typeface="Palatino Linotype" panose="0204050205050503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24</a:t>
                          </a:r>
                          <a:endParaRPr lang="en-GB" sz="2000" dirty="0">
                            <a:effectLst/>
                            <a:latin typeface="Palatino Linotype" panose="0204050205050503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00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𝐴𝐷</m:t>
                                    </m:r>
                                    <m:r>
                                      <a:rPr lang="en-US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→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2000" b="0" i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AB</m:t>
                                    </m:r>
                                  </m:sub>
                                </m:sSub>
                                <m:r>
                                  <a:rPr lang="en-US" sz="20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000" b="0" i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0.76</m:t>
                                </m:r>
                              </m:oMath>
                            </m:oMathPara>
                          </a14:m>
                          <a:endParaRPr lang="en-GB" sz="2000" dirty="0">
                            <a:effectLst/>
                            <a:latin typeface="Palatino Linotype" panose="0204050205050503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00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𝐵𝐶</m:t>
                                    </m:r>
                                    <m:r>
                                      <a:rPr lang="en-US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→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2000" b="0" i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AB</m:t>
                                    </m:r>
                                  </m:sub>
                                </m:sSub>
                                <m:r>
                                  <a:rPr lang="en-US" sz="20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000" b="0" i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−0.19</m:t>
                                </m:r>
                              </m:oMath>
                            </m:oMathPara>
                          </a14:m>
                          <a:endParaRPr lang="en-GB" sz="2000" dirty="0">
                            <a:effectLst/>
                            <a:latin typeface="Palatino Linotype" panose="0204050205050503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00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𝐵𝐷</m:t>
                                    </m:r>
                                    <m:r>
                                      <a:rPr lang="en-US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→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2000" b="0" i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AB</m:t>
                                    </m:r>
                                  </m:sub>
                                </m:sSub>
                                <m:r>
                                  <a:rPr lang="en-US" sz="20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000" b="0" i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−0.57</m:t>
                                </m:r>
                              </m:oMath>
                            </m:oMathPara>
                          </a14:m>
                          <a:endParaRPr lang="en-GB" sz="2000" dirty="0">
                            <a:effectLst/>
                            <a:latin typeface="Palatino Linotype" panose="0204050205050503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00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𝐶𝐷</m:t>
                                    </m:r>
                                    <m:r>
                                      <a:rPr lang="en-US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→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2000" b="0" i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AB</m:t>
                                    </m:r>
                                  </m:sub>
                                </m:sSub>
                                <m:r>
                                  <a:rPr lang="en-US" sz="20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000" b="0" i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−0.19</m:t>
                                </m:r>
                              </m:oMath>
                            </m:oMathPara>
                          </a14:m>
                          <a:endParaRPr lang="en-GB" sz="2000" dirty="0">
                            <a:effectLst/>
                            <a:latin typeface="Palatino Linotype" panose="0204050205050503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65961528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31" name="Table 13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60707279"/>
                  </p:ext>
                </p:extLst>
              </p:nvPr>
            </p:nvGraphicFramePr>
            <p:xfrm>
              <a:off x="3658083" y="435144"/>
              <a:ext cx="6092294" cy="1352714"/>
            </p:xfrm>
            <a:graphic>
              <a:graphicData uri="http://schemas.openxmlformats.org/drawingml/2006/table">
                <a:tbl>
                  <a:tblPr firstRow="1" firstCol="1" bandRow="1">
                    <a:tableStyleId>{F5AB1C69-6EDB-4FF4-983F-18BD219EF322}</a:tableStyleId>
                  </a:tblPr>
                  <a:tblGrid>
                    <a:gridCol w="1015158">
                      <a:extLst>
                        <a:ext uri="{9D8B030D-6E8A-4147-A177-3AD203B41FA5}">
                          <a16:colId xmlns:a16="http://schemas.microsoft.com/office/drawing/2014/main" val="3127552838"/>
                        </a:ext>
                      </a:extLst>
                    </a:gridCol>
                    <a:gridCol w="1015158">
                      <a:extLst>
                        <a:ext uri="{9D8B030D-6E8A-4147-A177-3AD203B41FA5}">
                          <a16:colId xmlns:a16="http://schemas.microsoft.com/office/drawing/2014/main" val="1013715488"/>
                        </a:ext>
                      </a:extLst>
                    </a:gridCol>
                    <a:gridCol w="1015158">
                      <a:extLst>
                        <a:ext uri="{9D8B030D-6E8A-4147-A177-3AD203B41FA5}">
                          <a16:colId xmlns:a16="http://schemas.microsoft.com/office/drawing/2014/main" val="3199580898"/>
                        </a:ext>
                      </a:extLst>
                    </a:gridCol>
                    <a:gridCol w="1015158">
                      <a:extLst>
                        <a:ext uri="{9D8B030D-6E8A-4147-A177-3AD203B41FA5}">
                          <a16:colId xmlns:a16="http://schemas.microsoft.com/office/drawing/2014/main" val="1474492388"/>
                        </a:ext>
                      </a:extLst>
                    </a:gridCol>
                    <a:gridCol w="1015831">
                      <a:extLst>
                        <a:ext uri="{9D8B030D-6E8A-4147-A177-3AD203B41FA5}">
                          <a16:colId xmlns:a16="http://schemas.microsoft.com/office/drawing/2014/main" val="1517943788"/>
                        </a:ext>
                      </a:extLst>
                    </a:gridCol>
                    <a:gridCol w="1015831">
                      <a:extLst>
                        <a:ext uri="{9D8B030D-6E8A-4147-A177-3AD203B41FA5}">
                          <a16:colId xmlns:a16="http://schemas.microsoft.com/office/drawing/2014/main" val="3833036740"/>
                        </a:ext>
                      </a:extLst>
                    </a:gridCol>
                  </a:tblGrid>
                  <a:tr h="707998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 dirty="0">
                              <a:effectLst/>
                              <a:latin typeface="Palatino Linotype" panose="02040502050505030304" pitchFamily="18" charset="0"/>
                            </a:rPr>
                            <a:t> </a:t>
                          </a:r>
                          <a:endParaRPr lang="en-GB" sz="2000" dirty="0">
                            <a:effectLst/>
                            <a:latin typeface="Palatino Linotype" panose="0204050205050503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 dirty="0">
                              <a:effectLst/>
                              <a:latin typeface="Palatino Linotype" panose="02040502050505030304" pitchFamily="18" charset="0"/>
                            </a:rPr>
                            <a:t>AB</a:t>
                          </a:r>
                          <a:endParaRPr lang="en-GB" sz="2000" dirty="0">
                            <a:effectLst/>
                            <a:latin typeface="Palatino Linotype" panose="0204050205050503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  <a:latin typeface="Palatino Linotype" panose="02040502050505030304" pitchFamily="18" charset="0"/>
                            </a:rPr>
                            <a:t>AD</a:t>
                          </a:r>
                          <a:endParaRPr lang="en-GB" sz="2000">
                            <a:effectLst/>
                            <a:latin typeface="Palatino Linotype" panose="0204050205050503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  <a:latin typeface="Palatino Linotype" panose="02040502050505030304" pitchFamily="18" charset="0"/>
                            </a:rPr>
                            <a:t>BC</a:t>
                          </a:r>
                          <a:endParaRPr lang="en-GB" sz="2000">
                            <a:effectLst/>
                            <a:latin typeface="Palatino Linotype" panose="0204050205050503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  <a:latin typeface="Palatino Linotype" panose="02040502050505030304" pitchFamily="18" charset="0"/>
                            </a:rPr>
                            <a:t>BD</a:t>
                          </a:r>
                          <a:endParaRPr lang="en-GB" sz="2000">
                            <a:effectLst/>
                            <a:latin typeface="Palatino Linotype" panose="0204050205050503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 dirty="0">
                              <a:effectLst/>
                              <a:latin typeface="Palatino Linotype" panose="02040502050505030304" pitchFamily="18" charset="0"/>
                            </a:rPr>
                            <a:t>CD</a:t>
                          </a:r>
                          <a:endParaRPr lang="en-GB" sz="2000" dirty="0">
                            <a:effectLst/>
                            <a:latin typeface="Palatino Linotype" panose="0204050205050503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318348763"/>
                      </a:ext>
                    </a:extLst>
                  </a:tr>
                  <a:tr h="64471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 dirty="0" smtClean="0">
                              <a:effectLst/>
                              <a:latin typeface="Palatino Linotype" panose="02040502050505030304" pitchFamily="18" charset="0"/>
                            </a:rPr>
                            <a:t>AB</a:t>
                          </a:r>
                          <a:endParaRPr lang="en-GB" sz="2000" dirty="0">
                            <a:effectLst/>
                            <a:latin typeface="Palatino Linotype" panose="0204050205050503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101205" t="-111321" r="-404217" b="-235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200000" t="-111321" r="-301796" b="-235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300000" t="-111321" r="-201796" b="-235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402410" t="-111321" r="-103012" b="-235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499401" t="-111321" r="-2395" b="-235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5961528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34" name="Rectangle 133"/>
          <p:cNvSpPr/>
          <p:nvPr/>
        </p:nvSpPr>
        <p:spPr>
          <a:xfrm rot="2700000">
            <a:off x="1438602" y="590704"/>
            <a:ext cx="1139569" cy="1139569"/>
          </a:xfrm>
          <a:prstGeom prst="rect">
            <a:avLst/>
          </a:prstGeom>
          <a:noFill/>
          <a:ln w="57150" cmpd="dbl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5" name="Straight Connector 134"/>
          <p:cNvCxnSpPr/>
          <p:nvPr/>
        </p:nvCxnSpPr>
        <p:spPr>
          <a:xfrm>
            <a:off x="2008387" y="354691"/>
            <a:ext cx="0" cy="1611595"/>
          </a:xfrm>
          <a:prstGeom prst="line">
            <a:avLst/>
          </a:prstGeom>
          <a:ln w="57150" cmpd="dbl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tangle 135"/>
          <p:cNvSpPr/>
          <p:nvPr/>
        </p:nvSpPr>
        <p:spPr>
          <a:xfrm>
            <a:off x="2818745" y="937954"/>
            <a:ext cx="341760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700" b="1" i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A</a:t>
            </a:r>
            <a:endParaRPr lang="en-GB" sz="1700" b="1" i="1" dirty="0">
              <a:solidFill>
                <a:schemeClr val="bg2">
                  <a:lumMod val="25000"/>
                </a:schemeClr>
              </a:solidFill>
              <a:latin typeface="Palatino Linotype" panose="02040502050505030304" pitchFamily="18" charset="0"/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1960756" y="-21050"/>
            <a:ext cx="45719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b="1" i="1" dirty="0" smtClean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B</a:t>
            </a:r>
            <a:endParaRPr lang="en-GB" sz="1700" b="1" i="1" dirty="0">
              <a:solidFill>
                <a:schemeClr val="bg2">
                  <a:lumMod val="25000"/>
                </a:schemeClr>
              </a:solidFill>
              <a:latin typeface="Palatino Linotype" panose="02040502050505030304" pitchFamily="18" charset="0"/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835743" y="976067"/>
            <a:ext cx="333746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700" b="1" i="1" dirty="0" smtClean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C</a:t>
            </a:r>
            <a:endParaRPr lang="en-GB" sz="1700" b="1" i="1" dirty="0">
              <a:solidFill>
                <a:schemeClr val="bg2">
                  <a:lumMod val="25000"/>
                </a:schemeClr>
              </a:solidFill>
              <a:latin typeface="Palatino Linotype" panose="02040502050505030304" pitchFamily="18" charset="0"/>
            </a:endParaRPr>
          </a:p>
        </p:txBody>
      </p:sp>
      <p:sp>
        <p:nvSpPr>
          <p:cNvPr id="139" name="Rectangle 138"/>
          <p:cNvSpPr/>
          <p:nvPr/>
        </p:nvSpPr>
        <p:spPr>
          <a:xfrm>
            <a:off x="1827185" y="1957711"/>
            <a:ext cx="287826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b="1" i="1" dirty="0" smtClean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D</a:t>
            </a:r>
            <a:endParaRPr lang="en-GB" sz="1700" b="1" i="1" dirty="0">
              <a:solidFill>
                <a:schemeClr val="bg2">
                  <a:lumMod val="25000"/>
                </a:schemeClr>
              </a:solidFill>
              <a:latin typeface="Palatino Linotype" panose="02040502050505030304" pitchFamily="18" charset="0"/>
            </a:endParaRPr>
          </a:p>
        </p:txBody>
      </p:sp>
      <p:sp>
        <p:nvSpPr>
          <p:cNvPr id="150" name="Oval 149"/>
          <p:cNvSpPr/>
          <p:nvPr/>
        </p:nvSpPr>
        <p:spPr>
          <a:xfrm>
            <a:off x="4571246" y="968200"/>
            <a:ext cx="1114550" cy="99654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8" name="Straight Connector 37"/>
          <p:cNvCxnSpPr/>
          <p:nvPr/>
        </p:nvCxnSpPr>
        <p:spPr>
          <a:xfrm rot="18900000">
            <a:off x="2427184" y="214688"/>
            <a:ext cx="0" cy="1152000"/>
          </a:xfrm>
          <a:prstGeom prst="line">
            <a:avLst/>
          </a:prstGeom>
          <a:ln w="5715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rot="10800000">
            <a:off x="2244203" y="435144"/>
            <a:ext cx="452871" cy="4609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1" name="Table 4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09500177"/>
                  </p:ext>
                </p:extLst>
              </p:nvPr>
            </p:nvGraphicFramePr>
            <p:xfrm>
              <a:off x="3636024" y="2638780"/>
              <a:ext cx="6092294" cy="1352714"/>
            </p:xfrm>
            <a:graphic>
              <a:graphicData uri="http://schemas.openxmlformats.org/drawingml/2006/table">
                <a:tbl>
                  <a:tblPr firstRow="1" firstCol="1" bandRow="1">
                    <a:tableStyleId>{F5AB1C69-6EDB-4FF4-983F-18BD219EF322}</a:tableStyleId>
                  </a:tblPr>
                  <a:tblGrid>
                    <a:gridCol w="1015158">
                      <a:extLst>
                        <a:ext uri="{9D8B030D-6E8A-4147-A177-3AD203B41FA5}">
                          <a16:colId xmlns:a16="http://schemas.microsoft.com/office/drawing/2014/main" val="3127552838"/>
                        </a:ext>
                      </a:extLst>
                    </a:gridCol>
                    <a:gridCol w="1015158">
                      <a:extLst>
                        <a:ext uri="{9D8B030D-6E8A-4147-A177-3AD203B41FA5}">
                          <a16:colId xmlns:a16="http://schemas.microsoft.com/office/drawing/2014/main" val="1013715488"/>
                        </a:ext>
                      </a:extLst>
                    </a:gridCol>
                    <a:gridCol w="1015158">
                      <a:extLst>
                        <a:ext uri="{9D8B030D-6E8A-4147-A177-3AD203B41FA5}">
                          <a16:colId xmlns:a16="http://schemas.microsoft.com/office/drawing/2014/main" val="3199580898"/>
                        </a:ext>
                      </a:extLst>
                    </a:gridCol>
                    <a:gridCol w="1015158">
                      <a:extLst>
                        <a:ext uri="{9D8B030D-6E8A-4147-A177-3AD203B41FA5}">
                          <a16:colId xmlns:a16="http://schemas.microsoft.com/office/drawing/2014/main" val="1474492388"/>
                        </a:ext>
                      </a:extLst>
                    </a:gridCol>
                    <a:gridCol w="1015831">
                      <a:extLst>
                        <a:ext uri="{9D8B030D-6E8A-4147-A177-3AD203B41FA5}">
                          <a16:colId xmlns:a16="http://schemas.microsoft.com/office/drawing/2014/main" val="1517943788"/>
                        </a:ext>
                      </a:extLst>
                    </a:gridCol>
                    <a:gridCol w="1015831">
                      <a:extLst>
                        <a:ext uri="{9D8B030D-6E8A-4147-A177-3AD203B41FA5}">
                          <a16:colId xmlns:a16="http://schemas.microsoft.com/office/drawing/2014/main" val="3833036740"/>
                        </a:ext>
                      </a:extLst>
                    </a:gridCol>
                  </a:tblGrid>
                  <a:tr h="707998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 dirty="0">
                              <a:effectLst/>
                              <a:latin typeface="Palatino Linotype" panose="02040502050505030304" pitchFamily="18" charset="0"/>
                            </a:rPr>
                            <a:t> </a:t>
                          </a:r>
                          <a:endParaRPr lang="en-GB" sz="2000" dirty="0">
                            <a:effectLst/>
                            <a:latin typeface="Palatino Linotype" panose="0204050205050503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 dirty="0">
                              <a:effectLst/>
                              <a:latin typeface="Palatino Linotype" panose="02040502050505030304" pitchFamily="18" charset="0"/>
                            </a:rPr>
                            <a:t>AB</a:t>
                          </a:r>
                          <a:endParaRPr lang="en-GB" sz="2000" dirty="0">
                            <a:effectLst/>
                            <a:latin typeface="Palatino Linotype" panose="0204050205050503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  <a:latin typeface="Palatino Linotype" panose="02040502050505030304" pitchFamily="18" charset="0"/>
                            </a:rPr>
                            <a:t>AD</a:t>
                          </a:r>
                          <a:endParaRPr lang="en-GB" sz="2000">
                            <a:effectLst/>
                            <a:latin typeface="Palatino Linotype" panose="0204050205050503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  <a:latin typeface="Palatino Linotype" panose="02040502050505030304" pitchFamily="18" charset="0"/>
                            </a:rPr>
                            <a:t>BC</a:t>
                          </a:r>
                          <a:endParaRPr lang="en-GB" sz="2000">
                            <a:effectLst/>
                            <a:latin typeface="Palatino Linotype" panose="0204050205050503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  <a:latin typeface="Palatino Linotype" panose="02040502050505030304" pitchFamily="18" charset="0"/>
                            </a:rPr>
                            <a:t>BD</a:t>
                          </a:r>
                          <a:endParaRPr lang="en-GB" sz="2000">
                            <a:effectLst/>
                            <a:latin typeface="Palatino Linotype" panose="0204050205050503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 dirty="0">
                              <a:effectLst/>
                              <a:latin typeface="Palatino Linotype" panose="02040502050505030304" pitchFamily="18" charset="0"/>
                            </a:rPr>
                            <a:t>CD</a:t>
                          </a:r>
                          <a:endParaRPr lang="en-GB" sz="2000" dirty="0">
                            <a:effectLst/>
                            <a:latin typeface="Palatino Linotype" panose="0204050205050503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318348763"/>
                      </a:ext>
                    </a:extLst>
                  </a:tr>
                  <a:tr h="252095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 dirty="0" smtClean="0">
                              <a:effectLst/>
                              <a:latin typeface="Palatino Linotype" panose="02040502050505030304" pitchFamily="18" charset="0"/>
                            </a:rPr>
                            <a:t>AB</a:t>
                          </a:r>
                          <a:endParaRPr lang="en-GB" sz="2000" dirty="0">
                            <a:effectLst/>
                            <a:latin typeface="Palatino Linotype" panose="0204050205050503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00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𝐴𝐵</m:t>
                                    </m:r>
                                    <m:r>
                                      <a:rPr lang="en-US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→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2000" b="0" i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AB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i="1" dirty="0" smtClean="0">
                            <a:effectLst/>
                            <a:latin typeface="Cambria Math" panose="02040503050406030204" pitchFamily="18" charset="0"/>
                          </a:endParaRPr>
                        </a:p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2000">
                                  <a:effectLst/>
                                  <a:latin typeface="Cambria Math" panose="02040503050406030204" pitchFamily="18" charset="0"/>
                                </a:rPr>
                                <m:t>=0.</m:t>
                              </m:r>
                            </m:oMath>
                          </a14:m>
                          <a:r>
                            <a:rPr lang="en-GB" sz="2000" dirty="0" smtClean="0">
                              <a:effectLst/>
                              <a:latin typeface="Palatino Linotype" panose="0204050205050503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24</a:t>
                          </a:r>
                          <a:endParaRPr lang="en-GB" sz="2000" dirty="0">
                            <a:effectLst/>
                            <a:latin typeface="Palatino Linotype" panose="0204050205050503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00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𝐴𝐷</m:t>
                                    </m:r>
                                    <m:r>
                                      <a:rPr lang="en-US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→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2000" b="0" i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AB</m:t>
                                    </m:r>
                                  </m:sub>
                                </m:sSub>
                                <m:r>
                                  <a:rPr lang="en-US" sz="20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000" b="0" i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0.76</m:t>
                                </m:r>
                              </m:oMath>
                            </m:oMathPara>
                          </a14:m>
                          <a:endParaRPr lang="en-GB" sz="2000" dirty="0">
                            <a:effectLst/>
                            <a:latin typeface="Palatino Linotype" panose="0204050205050503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00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𝐵𝐶</m:t>
                                    </m:r>
                                    <m:r>
                                      <a:rPr lang="en-US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→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2000" b="0" i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AB</m:t>
                                    </m:r>
                                  </m:sub>
                                </m:sSub>
                                <m:r>
                                  <a:rPr lang="en-US" sz="20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000" b="0" i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−0.19</m:t>
                                </m:r>
                              </m:oMath>
                            </m:oMathPara>
                          </a14:m>
                          <a:endParaRPr lang="en-GB" sz="2000" dirty="0">
                            <a:effectLst/>
                            <a:latin typeface="Palatino Linotype" panose="0204050205050503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00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𝐵𝐷</m:t>
                                    </m:r>
                                    <m:r>
                                      <a:rPr lang="en-US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→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2000" b="0" i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AB</m:t>
                                    </m:r>
                                  </m:sub>
                                </m:sSub>
                                <m:r>
                                  <a:rPr lang="en-US" sz="20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000" b="0" i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−0.57</m:t>
                                </m:r>
                              </m:oMath>
                            </m:oMathPara>
                          </a14:m>
                          <a:endParaRPr lang="en-GB" sz="2000" dirty="0">
                            <a:effectLst/>
                            <a:latin typeface="Palatino Linotype" panose="0204050205050503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00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𝐶𝐷</m:t>
                                    </m:r>
                                    <m:r>
                                      <a:rPr lang="en-US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→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2000" b="0" i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AB</m:t>
                                    </m:r>
                                  </m:sub>
                                </m:sSub>
                                <m:r>
                                  <a:rPr lang="en-US" sz="20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000" b="0" i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−0.19</m:t>
                                </m:r>
                              </m:oMath>
                            </m:oMathPara>
                          </a14:m>
                          <a:endParaRPr lang="en-GB" sz="2000" dirty="0">
                            <a:effectLst/>
                            <a:latin typeface="Palatino Linotype" panose="0204050205050503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65961528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1" name="Table 4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09500177"/>
                  </p:ext>
                </p:extLst>
              </p:nvPr>
            </p:nvGraphicFramePr>
            <p:xfrm>
              <a:off x="3636024" y="2638780"/>
              <a:ext cx="6092294" cy="1352714"/>
            </p:xfrm>
            <a:graphic>
              <a:graphicData uri="http://schemas.openxmlformats.org/drawingml/2006/table">
                <a:tbl>
                  <a:tblPr firstRow="1" firstCol="1" bandRow="1">
                    <a:tableStyleId>{F5AB1C69-6EDB-4FF4-983F-18BD219EF322}</a:tableStyleId>
                  </a:tblPr>
                  <a:tblGrid>
                    <a:gridCol w="1015158">
                      <a:extLst>
                        <a:ext uri="{9D8B030D-6E8A-4147-A177-3AD203B41FA5}">
                          <a16:colId xmlns:a16="http://schemas.microsoft.com/office/drawing/2014/main" val="3127552838"/>
                        </a:ext>
                      </a:extLst>
                    </a:gridCol>
                    <a:gridCol w="1015158">
                      <a:extLst>
                        <a:ext uri="{9D8B030D-6E8A-4147-A177-3AD203B41FA5}">
                          <a16:colId xmlns:a16="http://schemas.microsoft.com/office/drawing/2014/main" val="1013715488"/>
                        </a:ext>
                      </a:extLst>
                    </a:gridCol>
                    <a:gridCol w="1015158">
                      <a:extLst>
                        <a:ext uri="{9D8B030D-6E8A-4147-A177-3AD203B41FA5}">
                          <a16:colId xmlns:a16="http://schemas.microsoft.com/office/drawing/2014/main" val="3199580898"/>
                        </a:ext>
                      </a:extLst>
                    </a:gridCol>
                    <a:gridCol w="1015158">
                      <a:extLst>
                        <a:ext uri="{9D8B030D-6E8A-4147-A177-3AD203B41FA5}">
                          <a16:colId xmlns:a16="http://schemas.microsoft.com/office/drawing/2014/main" val="1474492388"/>
                        </a:ext>
                      </a:extLst>
                    </a:gridCol>
                    <a:gridCol w="1015831">
                      <a:extLst>
                        <a:ext uri="{9D8B030D-6E8A-4147-A177-3AD203B41FA5}">
                          <a16:colId xmlns:a16="http://schemas.microsoft.com/office/drawing/2014/main" val="1517943788"/>
                        </a:ext>
                      </a:extLst>
                    </a:gridCol>
                    <a:gridCol w="1015831">
                      <a:extLst>
                        <a:ext uri="{9D8B030D-6E8A-4147-A177-3AD203B41FA5}">
                          <a16:colId xmlns:a16="http://schemas.microsoft.com/office/drawing/2014/main" val="3833036740"/>
                        </a:ext>
                      </a:extLst>
                    </a:gridCol>
                  </a:tblGrid>
                  <a:tr h="707998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 dirty="0">
                              <a:effectLst/>
                              <a:latin typeface="Palatino Linotype" panose="02040502050505030304" pitchFamily="18" charset="0"/>
                            </a:rPr>
                            <a:t> </a:t>
                          </a:r>
                          <a:endParaRPr lang="en-GB" sz="2000" dirty="0">
                            <a:effectLst/>
                            <a:latin typeface="Palatino Linotype" panose="0204050205050503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 dirty="0">
                              <a:effectLst/>
                              <a:latin typeface="Palatino Linotype" panose="02040502050505030304" pitchFamily="18" charset="0"/>
                            </a:rPr>
                            <a:t>AB</a:t>
                          </a:r>
                          <a:endParaRPr lang="en-GB" sz="2000" dirty="0">
                            <a:effectLst/>
                            <a:latin typeface="Palatino Linotype" panose="0204050205050503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  <a:latin typeface="Palatino Linotype" panose="02040502050505030304" pitchFamily="18" charset="0"/>
                            </a:rPr>
                            <a:t>AD</a:t>
                          </a:r>
                          <a:endParaRPr lang="en-GB" sz="2000">
                            <a:effectLst/>
                            <a:latin typeface="Palatino Linotype" panose="0204050205050503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  <a:latin typeface="Palatino Linotype" panose="02040502050505030304" pitchFamily="18" charset="0"/>
                            </a:rPr>
                            <a:t>BC</a:t>
                          </a:r>
                          <a:endParaRPr lang="en-GB" sz="2000">
                            <a:effectLst/>
                            <a:latin typeface="Palatino Linotype" panose="0204050205050503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  <a:latin typeface="Palatino Linotype" panose="02040502050505030304" pitchFamily="18" charset="0"/>
                            </a:rPr>
                            <a:t>BD</a:t>
                          </a:r>
                          <a:endParaRPr lang="en-GB" sz="2000">
                            <a:effectLst/>
                            <a:latin typeface="Palatino Linotype" panose="0204050205050503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 dirty="0">
                              <a:effectLst/>
                              <a:latin typeface="Palatino Linotype" panose="02040502050505030304" pitchFamily="18" charset="0"/>
                            </a:rPr>
                            <a:t>CD</a:t>
                          </a:r>
                          <a:endParaRPr lang="en-GB" sz="2000" dirty="0">
                            <a:effectLst/>
                            <a:latin typeface="Palatino Linotype" panose="0204050205050503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318348763"/>
                      </a:ext>
                    </a:extLst>
                  </a:tr>
                  <a:tr h="64471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 dirty="0" smtClean="0">
                              <a:effectLst/>
                              <a:latin typeface="Palatino Linotype" panose="02040502050505030304" pitchFamily="18" charset="0"/>
                            </a:rPr>
                            <a:t>AB</a:t>
                          </a:r>
                          <a:endParaRPr lang="en-GB" sz="2000" dirty="0">
                            <a:effectLst/>
                            <a:latin typeface="Palatino Linotype" panose="0204050205050503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101205" t="-111321" r="-404819" b="-235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200000" t="-111321" r="-302395" b="-235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300000" t="-111321" r="-202395" b="-235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402410" t="-111321" r="-103614" b="-235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499401" t="-111321" r="-2994" b="-235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5961528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2" name="Oval 41"/>
          <p:cNvSpPr/>
          <p:nvPr/>
        </p:nvSpPr>
        <p:spPr>
          <a:xfrm>
            <a:off x="7597187" y="3171836"/>
            <a:ext cx="1114550" cy="99654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3" name="Table 4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27801904"/>
                  </p:ext>
                </p:extLst>
              </p:nvPr>
            </p:nvGraphicFramePr>
            <p:xfrm>
              <a:off x="3642041" y="4916723"/>
              <a:ext cx="6092294" cy="1352714"/>
            </p:xfrm>
            <a:graphic>
              <a:graphicData uri="http://schemas.openxmlformats.org/drawingml/2006/table">
                <a:tbl>
                  <a:tblPr firstRow="1" firstCol="1" bandRow="1">
                    <a:tableStyleId>{F5AB1C69-6EDB-4FF4-983F-18BD219EF322}</a:tableStyleId>
                  </a:tblPr>
                  <a:tblGrid>
                    <a:gridCol w="1015158">
                      <a:extLst>
                        <a:ext uri="{9D8B030D-6E8A-4147-A177-3AD203B41FA5}">
                          <a16:colId xmlns:a16="http://schemas.microsoft.com/office/drawing/2014/main" val="3127552838"/>
                        </a:ext>
                      </a:extLst>
                    </a:gridCol>
                    <a:gridCol w="1015158">
                      <a:extLst>
                        <a:ext uri="{9D8B030D-6E8A-4147-A177-3AD203B41FA5}">
                          <a16:colId xmlns:a16="http://schemas.microsoft.com/office/drawing/2014/main" val="1013715488"/>
                        </a:ext>
                      </a:extLst>
                    </a:gridCol>
                    <a:gridCol w="1015158">
                      <a:extLst>
                        <a:ext uri="{9D8B030D-6E8A-4147-A177-3AD203B41FA5}">
                          <a16:colId xmlns:a16="http://schemas.microsoft.com/office/drawing/2014/main" val="3199580898"/>
                        </a:ext>
                      </a:extLst>
                    </a:gridCol>
                    <a:gridCol w="1015158">
                      <a:extLst>
                        <a:ext uri="{9D8B030D-6E8A-4147-A177-3AD203B41FA5}">
                          <a16:colId xmlns:a16="http://schemas.microsoft.com/office/drawing/2014/main" val="1474492388"/>
                        </a:ext>
                      </a:extLst>
                    </a:gridCol>
                    <a:gridCol w="1015831">
                      <a:extLst>
                        <a:ext uri="{9D8B030D-6E8A-4147-A177-3AD203B41FA5}">
                          <a16:colId xmlns:a16="http://schemas.microsoft.com/office/drawing/2014/main" val="1517943788"/>
                        </a:ext>
                      </a:extLst>
                    </a:gridCol>
                    <a:gridCol w="1015831">
                      <a:extLst>
                        <a:ext uri="{9D8B030D-6E8A-4147-A177-3AD203B41FA5}">
                          <a16:colId xmlns:a16="http://schemas.microsoft.com/office/drawing/2014/main" val="3833036740"/>
                        </a:ext>
                      </a:extLst>
                    </a:gridCol>
                  </a:tblGrid>
                  <a:tr h="707998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 dirty="0">
                              <a:effectLst/>
                              <a:latin typeface="Palatino Linotype" panose="02040502050505030304" pitchFamily="18" charset="0"/>
                            </a:rPr>
                            <a:t> </a:t>
                          </a:r>
                          <a:endParaRPr lang="en-GB" sz="2000" dirty="0">
                            <a:effectLst/>
                            <a:latin typeface="Palatino Linotype" panose="0204050205050503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 dirty="0">
                              <a:effectLst/>
                              <a:latin typeface="Palatino Linotype" panose="02040502050505030304" pitchFamily="18" charset="0"/>
                            </a:rPr>
                            <a:t>AB</a:t>
                          </a:r>
                          <a:endParaRPr lang="en-GB" sz="2000" dirty="0">
                            <a:effectLst/>
                            <a:latin typeface="Palatino Linotype" panose="0204050205050503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  <a:latin typeface="Palatino Linotype" panose="02040502050505030304" pitchFamily="18" charset="0"/>
                            </a:rPr>
                            <a:t>AD</a:t>
                          </a:r>
                          <a:endParaRPr lang="en-GB" sz="2000">
                            <a:effectLst/>
                            <a:latin typeface="Palatino Linotype" panose="0204050205050503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  <a:latin typeface="Palatino Linotype" panose="02040502050505030304" pitchFamily="18" charset="0"/>
                            </a:rPr>
                            <a:t>BC</a:t>
                          </a:r>
                          <a:endParaRPr lang="en-GB" sz="2000">
                            <a:effectLst/>
                            <a:latin typeface="Palatino Linotype" panose="0204050205050503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  <a:latin typeface="Palatino Linotype" panose="02040502050505030304" pitchFamily="18" charset="0"/>
                            </a:rPr>
                            <a:t>BD</a:t>
                          </a:r>
                          <a:endParaRPr lang="en-GB" sz="2000">
                            <a:effectLst/>
                            <a:latin typeface="Palatino Linotype" panose="0204050205050503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 dirty="0">
                              <a:effectLst/>
                              <a:latin typeface="Palatino Linotype" panose="02040502050505030304" pitchFamily="18" charset="0"/>
                            </a:rPr>
                            <a:t>CD</a:t>
                          </a:r>
                          <a:endParaRPr lang="en-GB" sz="2000" dirty="0">
                            <a:effectLst/>
                            <a:latin typeface="Palatino Linotype" panose="0204050205050503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318348763"/>
                      </a:ext>
                    </a:extLst>
                  </a:tr>
                  <a:tr h="252095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 dirty="0" smtClean="0">
                              <a:effectLst/>
                              <a:latin typeface="Palatino Linotype" panose="02040502050505030304" pitchFamily="18" charset="0"/>
                            </a:rPr>
                            <a:t>AB</a:t>
                          </a:r>
                          <a:endParaRPr lang="en-GB" sz="2000" dirty="0">
                            <a:effectLst/>
                            <a:latin typeface="Palatino Linotype" panose="0204050205050503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00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𝐴𝐵</m:t>
                                    </m:r>
                                    <m:r>
                                      <a:rPr lang="en-US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→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2000" b="0" i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AB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i="1" dirty="0" smtClean="0">
                            <a:effectLst/>
                            <a:latin typeface="Cambria Math" panose="02040503050406030204" pitchFamily="18" charset="0"/>
                          </a:endParaRPr>
                        </a:p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2000">
                                  <a:effectLst/>
                                  <a:latin typeface="Cambria Math" panose="02040503050406030204" pitchFamily="18" charset="0"/>
                                </a:rPr>
                                <m:t>=0.</m:t>
                              </m:r>
                            </m:oMath>
                          </a14:m>
                          <a:r>
                            <a:rPr lang="en-GB" sz="2000" dirty="0" smtClean="0">
                              <a:effectLst/>
                              <a:latin typeface="Palatino Linotype" panose="0204050205050503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24</a:t>
                          </a:r>
                          <a:endParaRPr lang="en-GB" sz="2000" dirty="0">
                            <a:effectLst/>
                            <a:latin typeface="Palatino Linotype" panose="0204050205050503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00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𝐴𝐷</m:t>
                                    </m:r>
                                    <m:r>
                                      <a:rPr lang="en-US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→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2000" b="0" i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AB</m:t>
                                    </m:r>
                                  </m:sub>
                                </m:sSub>
                                <m:r>
                                  <a:rPr lang="en-US" sz="20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000" b="0" i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0.76</m:t>
                                </m:r>
                              </m:oMath>
                            </m:oMathPara>
                          </a14:m>
                          <a:endParaRPr lang="en-GB" sz="2000" dirty="0">
                            <a:effectLst/>
                            <a:latin typeface="Palatino Linotype" panose="0204050205050503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00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𝐵𝐶</m:t>
                                    </m:r>
                                    <m:r>
                                      <a:rPr lang="en-US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→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2000" b="0" i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AB</m:t>
                                    </m:r>
                                  </m:sub>
                                </m:sSub>
                                <m:r>
                                  <a:rPr lang="en-US" sz="20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000" b="0" i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−0.19</m:t>
                                </m:r>
                              </m:oMath>
                            </m:oMathPara>
                          </a14:m>
                          <a:endParaRPr lang="en-GB" sz="2000" dirty="0">
                            <a:effectLst/>
                            <a:latin typeface="Palatino Linotype" panose="0204050205050503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00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𝐵𝐷</m:t>
                                    </m:r>
                                    <m:r>
                                      <a:rPr lang="en-US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→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2000" b="0" i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AB</m:t>
                                    </m:r>
                                  </m:sub>
                                </m:sSub>
                                <m:r>
                                  <a:rPr lang="en-US" sz="20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000" b="0" i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−0.57</m:t>
                                </m:r>
                              </m:oMath>
                            </m:oMathPara>
                          </a14:m>
                          <a:endParaRPr lang="en-GB" sz="2000" dirty="0">
                            <a:effectLst/>
                            <a:latin typeface="Palatino Linotype" panose="0204050205050503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00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𝐶𝐷</m:t>
                                    </m:r>
                                    <m:r>
                                      <a:rPr lang="en-US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→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2000" b="0" i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AB</m:t>
                                    </m:r>
                                  </m:sub>
                                </m:sSub>
                                <m:r>
                                  <a:rPr lang="en-US" sz="20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000" b="0" i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−0.19</m:t>
                                </m:r>
                              </m:oMath>
                            </m:oMathPara>
                          </a14:m>
                          <a:endParaRPr lang="en-GB" sz="2000" dirty="0">
                            <a:effectLst/>
                            <a:latin typeface="Palatino Linotype" panose="0204050205050503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65961528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3" name="Table 4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27801904"/>
                  </p:ext>
                </p:extLst>
              </p:nvPr>
            </p:nvGraphicFramePr>
            <p:xfrm>
              <a:off x="3642041" y="4916723"/>
              <a:ext cx="6092294" cy="1352714"/>
            </p:xfrm>
            <a:graphic>
              <a:graphicData uri="http://schemas.openxmlformats.org/drawingml/2006/table">
                <a:tbl>
                  <a:tblPr firstRow="1" firstCol="1" bandRow="1">
                    <a:tableStyleId>{F5AB1C69-6EDB-4FF4-983F-18BD219EF322}</a:tableStyleId>
                  </a:tblPr>
                  <a:tblGrid>
                    <a:gridCol w="1015158">
                      <a:extLst>
                        <a:ext uri="{9D8B030D-6E8A-4147-A177-3AD203B41FA5}">
                          <a16:colId xmlns:a16="http://schemas.microsoft.com/office/drawing/2014/main" val="3127552838"/>
                        </a:ext>
                      </a:extLst>
                    </a:gridCol>
                    <a:gridCol w="1015158">
                      <a:extLst>
                        <a:ext uri="{9D8B030D-6E8A-4147-A177-3AD203B41FA5}">
                          <a16:colId xmlns:a16="http://schemas.microsoft.com/office/drawing/2014/main" val="1013715488"/>
                        </a:ext>
                      </a:extLst>
                    </a:gridCol>
                    <a:gridCol w="1015158">
                      <a:extLst>
                        <a:ext uri="{9D8B030D-6E8A-4147-A177-3AD203B41FA5}">
                          <a16:colId xmlns:a16="http://schemas.microsoft.com/office/drawing/2014/main" val="3199580898"/>
                        </a:ext>
                      </a:extLst>
                    </a:gridCol>
                    <a:gridCol w="1015158">
                      <a:extLst>
                        <a:ext uri="{9D8B030D-6E8A-4147-A177-3AD203B41FA5}">
                          <a16:colId xmlns:a16="http://schemas.microsoft.com/office/drawing/2014/main" val="1474492388"/>
                        </a:ext>
                      </a:extLst>
                    </a:gridCol>
                    <a:gridCol w="1015831">
                      <a:extLst>
                        <a:ext uri="{9D8B030D-6E8A-4147-A177-3AD203B41FA5}">
                          <a16:colId xmlns:a16="http://schemas.microsoft.com/office/drawing/2014/main" val="1517943788"/>
                        </a:ext>
                      </a:extLst>
                    </a:gridCol>
                    <a:gridCol w="1015831">
                      <a:extLst>
                        <a:ext uri="{9D8B030D-6E8A-4147-A177-3AD203B41FA5}">
                          <a16:colId xmlns:a16="http://schemas.microsoft.com/office/drawing/2014/main" val="3833036740"/>
                        </a:ext>
                      </a:extLst>
                    </a:gridCol>
                  </a:tblGrid>
                  <a:tr h="707998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 dirty="0">
                              <a:effectLst/>
                              <a:latin typeface="Palatino Linotype" panose="02040502050505030304" pitchFamily="18" charset="0"/>
                            </a:rPr>
                            <a:t> </a:t>
                          </a:r>
                          <a:endParaRPr lang="en-GB" sz="2000" dirty="0">
                            <a:effectLst/>
                            <a:latin typeface="Palatino Linotype" panose="0204050205050503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 dirty="0">
                              <a:effectLst/>
                              <a:latin typeface="Palatino Linotype" panose="02040502050505030304" pitchFamily="18" charset="0"/>
                            </a:rPr>
                            <a:t>AB</a:t>
                          </a:r>
                          <a:endParaRPr lang="en-GB" sz="2000" dirty="0">
                            <a:effectLst/>
                            <a:latin typeface="Palatino Linotype" panose="0204050205050503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  <a:latin typeface="Palatino Linotype" panose="02040502050505030304" pitchFamily="18" charset="0"/>
                            </a:rPr>
                            <a:t>AD</a:t>
                          </a:r>
                          <a:endParaRPr lang="en-GB" sz="2000">
                            <a:effectLst/>
                            <a:latin typeface="Palatino Linotype" panose="0204050205050503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  <a:latin typeface="Palatino Linotype" panose="02040502050505030304" pitchFamily="18" charset="0"/>
                            </a:rPr>
                            <a:t>BC</a:t>
                          </a:r>
                          <a:endParaRPr lang="en-GB" sz="2000">
                            <a:effectLst/>
                            <a:latin typeface="Palatino Linotype" panose="0204050205050503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  <a:latin typeface="Palatino Linotype" panose="02040502050505030304" pitchFamily="18" charset="0"/>
                            </a:rPr>
                            <a:t>BD</a:t>
                          </a:r>
                          <a:endParaRPr lang="en-GB" sz="2000">
                            <a:effectLst/>
                            <a:latin typeface="Palatino Linotype" panose="0204050205050503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 dirty="0">
                              <a:effectLst/>
                              <a:latin typeface="Palatino Linotype" panose="02040502050505030304" pitchFamily="18" charset="0"/>
                            </a:rPr>
                            <a:t>CD</a:t>
                          </a:r>
                          <a:endParaRPr lang="en-GB" sz="2000" dirty="0">
                            <a:effectLst/>
                            <a:latin typeface="Palatino Linotype" panose="0204050205050503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318348763"/>
                      </a:ext>
                    </a:extLst>
                  </a:tr>
                  <a:tr h="64471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 dirty="0" smtClean="0">
                              <a:effectLst/>
                              <a:latin typeface="Palatino Linotype" panose="02040502050505030304" pitchFamily="18" charset="0"/>
                            </a:rPr>
                            <a:t>AB</a:t>
                          </a:r>
                          <a:endParaRPr lang="en-GB" sz="2000" dirty="0">
                            <a:effectLst/>
                            <a:latin typeface="Palatino Linotype" panose="0204050205050503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4"/>
                          <a:stretch>
                            <a:fillRect l="-101205" t="-111321" r="-404819" b="-235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4"/>
                          <a:stretch>
                            <a:fillRect l="-200000" t="-111321" r="-302395" b="-235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4"/>
                          <a:stretch>
                            <a:fillRect l="-300000" t="-111321" r="-202395" b="-235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4"/>
                          <a:stretch>
                            <a:fillRect l="-402410" t="-111321" r="-103614" b="-235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4"/>
                          <a:stretch>
                            <a:fillRect l="-499401" t="-111321" r="-2994" b="-235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5961528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4" name="Oval 43"/>
          <p:cNvSpPr/>
          <p:nvPr/>
        </p:nvSpPr>
        <p:spPr>
          <a:xfrm>
            <a:off x="6593554" y="5449779"/>
            <a:ext cx="1114550" cy="99654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Rectangle 65"/>
          <p:cNvSpPr/>
          <p:nvPr/>
        </p:nvSpPr>
        <p:spPr>
          <a:xfrm>
            <a:off x="1836597" y="4239898"/>
            <a:ext cx="202794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b="1" i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D</a:t>
            </a:r>
            <a:endParaRPr lang="en-GB" sz="1700" b="1" i="1" dirty="0">
              <a:solidFill>
                <a:schemeClr val="bg2">
                  <a:lumMod val="25000"/>
                </a:schemeClr>
              </a:solidFill>
              <a:latin typeface="Palatino Linotype" panose="02040502050505030304" pitchFamily="18" charset="0"/>
            </a:endParaRPr>
          </a:p>
        </p:txBody>
      </p:sp>
      <p:sp>
        <p:nvSpPr>
          <p:cNvPr id="67" name="Rectangle 66"/>
          <p:cNvSpPr/>
          <p:nvPr/>
        </p:nvSpPr>
        <p:spPr>
          <a:xfrm rot="2700000">
            <a:off x="1407590" y="2804748"/>
            <a:ext cx="1206673" cy="1206673"/>
          </a:xfrm>
          <a:prstGeom prst="rect">
            <a:avLst/>
          </a:prstGeom>
          <a:noFill/>
          <a:ln w="57150" cmpd="dbl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88">
              <a:latin typeface="Palatino Linotype" panose="02040502050505030304" pitchFamily="18" charset="0"/>
            </a:endParaRPr>
          </a:p>
        </p:txBody>
      </p:sp>
      <p:cxnSp>
        <p:nvCxnSpPr>
          <p:cNvPr id="68" name="Straight Connector 67"/>
          <p:cNvCxnSpPr/>
          <p:nvPr/>
        </p:nvCxnSpPr>
        <p:spPr>
          <a:xfrm>
            <a:off x="2010927" y="2554837"/>
            <a:ext cx="0" cy="1515264"/>
          </a:xfrm>
          <a:prstGeom prst="line">
            <a:avLst/>
          </a:prstGeom>
          <a:ln w="5715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2885460" y="3229546"/>
            <a:ext cx="341760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700" b="1" i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A</a:t>
            </a:r>
            <a:endParaRPr lang="en-GB" sz="1700" b="1" i="1" dirty="0">
              <a:solidFill>
                <a:schemeClr val="bg2">
                  <a:lumMod val="25000"/>
                </a:schemeClr>
              </a:solidFill>
              <a:latin typeface="Palatino Linotype" panose="02040502050505030304" pitchFamily="18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1909533" y="2221735"/>
            <a:ext cx="202794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b="1" i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B</a:t>
            </a:r>
            <a:endParaRPr lang="en-GB" sz="1700" b="1" i="1" dirty="0">
              <a:solidFill>
                <a:schemeClr val="bg2">
                  <a:lumMod val="25000"/>
                </a:schemeClr>
              </a:solidFill>
              <a:latin typeface="Palatino Linotype" panose="02040502050505030304" pitchFamily="18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784733" y="3261851"/>
            <a:ext cx="333746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700" b="1" i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C</a:t>
            </a:r>
            <a:endParaRPr lang="en-GB" sz="1700" b="1" i="1" dirty="0">
              <a:solidFill>
                <a:schemeClr val="bg2">
                  <a:lumMod val="25000"/>
                </a:schemeClr>
              </a:solidFill>
              <a:latin typeface="Palatino Linotype" panose="02040502050505030304" pitchFamily="18" charset="0"/>
            </a:endParaRPr>
          </a:p>
        </p:txBody>
      </p:sp>
      <p:cxnSp>
        <p:nvCxnSpPr>
          <p:cNvPr id="76" name="Straight Arrow Connector 75"/>
          <p:cNvCxnSpPr/>
          <p:nvPr/>
        </p:nvCxnSpPr>
        <p:spPr>
          <a:xfrm rot="10800000">
            <a:off x="1905585" y="3168878"/>
            <a:ext cx="0" cy="56659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V="1">
            <a:off x="2006735" y="3408084"/>
            <a:ext cx="846525" cy="651775"/>
          </a:xfrm>
          <a:prstGeom prst="line">
            <a:avLst/>
          </a:prstGeom>
          <a:ln w="5715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H="1">
            <a:off x="2179860" y="3471693"/>
            <a:ext cx="458367" cy="3266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/>
          <p:cNvSpPr/>
          <p:nvPr/>
        </p:nvSpPr>
        <p:spPr>
          <a:xfrm>
            <a:off x="1799495" y="6547703"/>
            <a:ext cx="202794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b="1" i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D</a:t>
            </a:r>
            <a:endParaRPr lang="en-GB" sz="1700" b="1" i="1" dirty="0">
              <a:solidFill>
                <a:schemeClr val="bg2">
                  <a:lumMod val="25000"/>
                </a:schemeClr>
              </a:solidFill>
              <a:latin typeface="Palatino Linotype" panose="02040502050505030304" pitchFamily="18" charset="0"/>
            </a:endParaRPr>
          </a:p>
        </p:txBody>
      </p:sp>
      <p:sp>
        <p:nvSpPr>
          <p:cNvPr id="87" name="Rectangle 86"/>
          <p:cNvSpPr/>
          <p:nvPr/>
        </p:nvSpPr>
        <p:spPr>
          <a:xfrm rot="2700000">
            <a:off x="1358303" y="5114146"/>
            <a:ext cx="1206673" cy="1206673"/>
          </a:xfrm>
          <a:prstGeom prst="rect">
            <a:avLst/>
          </a:prstGeom>
          <a:noFill/>
          <a:ln w="57150" cmpd="dbl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88">
              <a:latin typeface="Palatino Linotype" panose="02040502050505030304" pitchFamily="18" charset="0"/>
            </a:endParaRPr>
          </a:p>
        </p:txBody>
      </p:sp>
      <p:cxnSp>
        <p:nvCxnSpPr>
          <p:cNvPr id="88" name="Straight Connector 87"/>
          <p:cNvCxnSpPr/>
          <p:nvPr/>
        </p:nvCxnSpPr>
        <p:spPr>
          <a:xfrm>
            <a:off x="1961640" y="4864235"/>
            <a:ext cx="0" cy="1515264"/>
          </a:xfrm>
          <a:prstGeom prst="line">
            <a:avLst/>
          </a:prstGeom>
          <a:ln w="57150" cmpd="dbl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2836929" y="5530379"/>
            <a:ext cx="341760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700" b="1" i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A</a:t>
            </a:r>
            <a:endParaRPr lang="en-GB" sz="1700" b="1" i="1" dirty="0">
              <a:solidFill>
                <a:schemeClr val="bg2">
                  <a:lumMod val="25000"/>
                </a:schemeClr>
              </a:solidFill>
              <a:latin typeface="Palatino Linotype" panose="02040502050505030304" pitchFamily="18" charset="0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1810870" y="4492190"/>
            <a:ext cx="202794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b="1" i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B</a:t>
            </a:r>
            <a:endParaRPr lang="en-GB" sz="1700" b="1" i="1" dirty="0">
              <a:solidFill>
                <a:schemeClr val="bg2">
                  <a:lumMod val="25000"/>
                </a:schemeClr>
              </a:solidFill>
              <a:latin typeface="Palatino Linotype" panose="02040502050505030304" pitchFamily="18" charset="0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753889" y="5530379"/>
            <a:ext cx="333746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700" b="1" i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C</a:t>
            </a:r>
            <a:endParaRPr lang="en-GB" sz="1700" b="1" i="1" dirty="0">
              <a:solidFill>
                <a:schemeClr val="bg2">
                  <a:lumMod val="25000"/>
                </a:schemeClr>
              </a:solidFill>
              <a:latin typeface="Palatino Linotype" panose="02040502050505030304" pitchFamily="18" charset="0"/>
            </a:endParaRPr>
          </a:p>
        </p:txBody>
      </p:sp>
      <p:cxnSp>
        <p:nvCxnSpPr>
          <p:cNvPr id="92" name="Straight Arrow Connector 91"/>
          <p:cNvCxnSpPr/>
          <p:nvPr/>
        </p:nvCxnSpPr>
        <p:spPr>
          <a:xfrm rot="5400000">
            <a:off x="2182542" y="6049490"/>
            <a:ext cx="452872" cy="46099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 rot="10800000">
            <a:off x="1292154" y="6043593"/>
            <a:ext cx="452872" cy="46099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 rot="10800000" flipH="1">
            <a:off x="1384235" y="4832153"/>
            <a:ext cx="474774" cy="46095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V="1">
            <a:off x="1957448" y="5717482"/>
            <a:ext cx="846525" cy="651775"/>
          </a:xfrm>
          <a:prstGeom prst="line">
            <a:avLst/>
          </a:prstGeom>
          <a:ln w="57150" cmpd="dbl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H="1">
            <a:off x="1939598" y="5704803"/>
            <a:ext cx="890271" cy="877024"/>
          </a:xfrm>
          <a:prstGeom prst="line">
            <a:avLst/>
          </a:prstGeom>
          <a:ln w="5715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 flipH="1">
            <a:off x="1093410" y="4853138"/>
            <a:ext cx="874140" cy="880809"/>
          </a:xfrm>
          <a:prstGeom prst="line">
            <a:avLst/>
          </a:prstGeom>
          <a:ln w="5715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1108274" y="5715045"/>
            <a:ext cx="857559" cy="866782"/>
          </a:xfrm>
          <a:prstGeom prst="line">
            <a:avLst/>
          </a:prstGeom>
          <a:ln w="5715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07884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36</Words>
  <Application>Microsoft Office PowerPoint</Application>
  <PresentationFormat>A4 Paper (210x297 mm)</PresentationFormat>
  <Paragraphs>54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Palatino Linotype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Nikolakopoulou, Adriani (ISPM)</dc:creator>
  <cp:lastModifiedBy>Nikolakopoulou, Adriani (ISPM)</cp:lastModifiedBy>
  <cp:revision>50</cp:revision>
  <dcterms:created xsi:type="dcterms:W3CDTF">2017-07-06T14:05:25Z</dcterms:created>
  <dcterms:modified xsi:type="dcterms:W3CDTF">2017-07-06T15:30:57Z</dcterms:modified>
</cp:coreProperties>
</file>