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8" r:id="rId3"/>
    <p:sldId id="279" r:id="rId4"/>
    <p:sldId id="261" r:id="rId5"/>
    <p:sldId id="269" r:id="rId6"/>
    <p:sldId id="266" r:id="rId7"/>
    <p:sldId id="284" r:id="rId8"/>
    <p:sldId id="285" r:id="rId9"/>
    <p:sldId id="286" r:id="rId10"/>
    <p:sldId id="287" r:id="rId11"/>
    <p:sldId id="290" r:id="rId12"/>
    <p:sldId id="291" r:id="rId13"/>
    <p:sldId id="292" r:id="rId14"/>
    <p:sldId id="293" r:id="rId15"/>
    <p:sldId id="294" r:id="rId16"/>
    <p:sldId id="295" r:id="rId17"/>
    <p:sldId id="278" r:id="rId18"/>
    <p:sldId id="296" r:id="rId19"/>
  </p:sldIdLst>
  <p:sldSz cx="12192000" cy="6858000"/>
  <p:notesSz cx="6858000" cy="9144000"/>
  <p:embeddedFontLst>
    <p:embeddedFont>
      <p:font typeface="Century Gothic" pitchFamily="34" charset="0"/>
      <p:regular r:id="rId24"/>
      <p:bold r:id="rId25"/>
    </p:embeddedFont>
    <p:embeddedFont>
      <p:font typeface="微软雅黑" pitchFamily="34" charset="-122"/>
      <p:regular r:id="rId26"/>
      <p:bold r:id="rId27"/>
    </p:embeddedFont>
    <p:embeddedFont>
      <p:font typeface="Times New Roman" charset="0"/>
      <p:regular r:id="rId28"/>
    </p:embeddedFont>
    <p:embeddedFont>
      <p:font typeface="微软雅黑" charset="-122"/>
      <p:regular r:id="rId29"/>
    </p:embeddedFont>
  </p:embeddedFontLst>
  <p:defaultTextStyle>
    <a:defPPr>
      <a:defRPr lang="zh-CN"/>
    </a:defPPr>
    <a:lvl1pPr marL="0" lvl="0" indent="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1pPr>
    <a:lvl2pPr marL="455930" lvl="1" indent="127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2pPr>
    <a:lvl3pPr marL="913130" lvl="2" indent="127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3pPr>
    <a:lvl4pPr marL="1370330" lvl="3" indent="127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4pPr>
    <a:lvl5pPr marL="1827530" lvl="4" indent="127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5pPr>
    <a:lvl6pPr marL="2286000" lvl="5" indent="127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6pPr>
    <a:lvl7pPr marL="2743200" lvl="6" indent="127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7pPr>
    <a:lvl8pPr marL="3200400" lvl="7" indent="127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8pPr>
    <a:lvl9pPr marL="3657600" lvl="8" indent="127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58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540" y="-108"/>
      </p:cViewPr>
      <p:guideLst>
        <p:guide orient="horz" pos="2150"/>
        <p:guide pos="3773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 marL="0" marR="0" lvl="0" indent="0" algn="l" defTabSz="9124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 marL="0" marR="0" lvl="0" indent="0" algn="r" defTabSz="9124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6C9D9F-8D83-4B13-8350-98A925214DE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 marL="0" marR="0" lvl="0" indent="0" algn="l" defTabSz="9124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2pPr>
      <a:lvl3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3pPr>
      <a:lvl4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4pPr>
      <a:lvl5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9pPr>
    </p:titleStyle>
    <p:bodyStyle>
      <a:lvl1pPr marL="227330" indent="-227330" algn="l" defTabSz="912495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5"/>
          <p:cNvSpPr txBox="1"/>
          <p:nvPr/>
        </p:nvSpPr>
        <p:spPr>
          <a:xfrm>
            <a:off x="2470150" y="1130618"/>
            <a:ext cx="7496810" cy="22847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8" tIns="45719" rIns="91438" bIns="45719">
            <a:spAutoFit/>
          </a:bodyPr>
          <a:p>
            <a:pPr lvl="0" algn="ctr" eaLnBrk="1" hangingPunct="1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t>基于</a:t>
            </a:r>
            <a:r>
              <a:rPr lang="en-US" altLang="zh-CN" sz="4800" b="1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t>NodeJs</a:t>
            </a:r>
            <a:r>
              <a:rPr lang="zh-CN" altLang="en-US" sz="4800" b="1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t>的代码</a:t>
            </a:r>
            <a:endParaRPr lang="zh-CN" altLang="en-US" sz="4800" b="1" dirty="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  <a:p>
            <a:pPr lvl="0" algn="ctr" eaLnBrk="1" hangingPunct="1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t>分享管理系统的设计与实现</a:t>
            </a:r>
            <a:endParaRPr lang="zh-CN" altLang="en-US" sz="4800" b="1" dirty="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13315" name="文本框 8"/>
          <p:cNvSpPr txBox="1"/>
          <p:nvPr/>
        </p:nvSpPr>
        <p:spPr>
          <a:xfrm>
            <a:off x="4070033" y="5250498"/>
            <a:ext cx="1870710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8" tIns="45719" rIns="91438" bIns="45719">
            <a:spAutoFit/>
          </a:bodyPr>
          <a:p>
            <a:pPr lvl="0" eaLnBrk="1" hangingPunct="1"/>
            <a:r>
              <a:rPr lang="zh-CN" altLang="en-US" dirty="0">
                <a:solidFill>
                  <a:srgbClr val="FFFFFF"/>
                </a:solidFill>
                <a:latin typeface="Century Gothic" pitchFamily="34" charset="0"/>
                <a:ea typeface="微软雅黑" pitchFamily="34" charset="-122"/>
              </a:rPr>
              <a:t>答辩人：郭亚宁</a:t>
            </a:r>
            <a:endParaRPr lang="zh-CN" altLang="en-US" dirty="0">
              <a:solidFill>
                <a:srgbClr val="FFFFFF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13316" name="文本框 9"/>
          <p:cNvSpPr txBox="1"/>
          <p:nvPr/>
        </p:nvSpPr>
        <p:spPr>
          <a:xfrm>
            <a:off x="1120140" y="5272088"/>
            <a:ext cx="2112010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8" tIns="45719" rIns="91438" bIns="45719">
            <a:spAutoFit/>
          </a:bodyPr>
          <a:p>
            <a:pPr lvl="0" eaLnBrk="1" hangingPunct="1"/>
            <a:r>
              <a:rPr lang="zh-CN" altLang="en-US" dirty="0">
                <a:solidFill>
                  <a:srgbClr val="FFFFFF"/>
                </a:solidFill>
                <a:latin typeface="Century Gothic" pitchFamily="34" charset="0"/>
                <a:ea typeface="微软雅黑" pitchFamily="34" charset="-122"/>
              </a:rPr>
              <a:t>指导教师：杨照峰</a:t>
            </a:r>
            <a:endParaRPr lang="zh-CN" altLang="en-US" dirty="0">
              <a:solidFill>
                <a:srgbClr val="FFFFFF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13317" name="文本框 14"/>
          <p:cNvSpPr txBox="1"/>
          <p:nvPr/>
        </p:nvSpPr>
        <p:spPr>
          <a:xfrm>
            <a:off x="841375" y="533400"/>
            <a:ext cx="1197610" cy="3511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8" tIns="45719" rIns="91438" bIns="45719">
            <a:spAutoFit/>
          </a:bodyPr>
          <a:p>
            <a:pPr lvl="0" eaLnBrk="1" hangingPunct="1"/>
            <a:r>
              <a:rPr lang="zh-CN" altLang="en-US" sz="1600" dirty="0">
                <a:solidFill>
                  <a:srgbClr val="FFFFFF"/>
                </a:solidFill>
                <a:latin typeface="Century Gothic" pitchFamily="34" charset="0"/>
                <a:ea typeface="微软雅黑" pitchFamily="34" charset="-122"/>
              </a:rPr>
              <a:t>平顶山学院</a:t>
            </a:r>
            <a:endParaRPr lang="zh-CN" altLang="en-US" sz="1600" dirty="0">
              <a:solidFill>
                <a:srgbClr val="FFFFFF"/>
              </a:solidFill>
              <a:latin typeface="Century Gothic" pitchFamily="34" charset="0"/>
              <a:ea typeface="微软雅黑" pitchFamily="34" charset="-122"/>
            </a:endParaRPr>
          </a:p>
        </p:txBody>
      </p:sp>
      <p:grpSp>
        <p:nvGrpSpPr>
          <p:cNvPr id="13318" name="组合 22"/>
          <p:cNvGrpSpPr/>
          <p:nvPr/>
        </p:nvGrpSpPr>
        <p:grpSpPr>
          <a:xfrm>
            <a:off x="567690" y="5181600"/>
            <a:ext cx="552450" cy="552450"/>
            <a:chOff x="1031277" y="5180856"/>
            <a:chExt cx="552450" cy="552450"/>
          </a:xfrm>
        </p:grpSpPr>
        <p:sp>
          <p:nvSpPr>
            <p:cNvPr id="11" name="椭圆 10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34"/>
            <p:cNvSpPr/>
            <p:nvPr/>
          </p:nvSpPr>
          <p:spPr>
            <a:xfrm flipH="1">
              <a:off x="1131290" y="5314206"/>
              <a:ext cx="328612" cy="247650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anchor="ctr"/>
            <a:lstStyle/>
            <a:p>
              <a:pPr marL="0" marR="0" lvl="0" indent="0" algn="ctr" defTabSz="6858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+mn-ea"/>
                <a:cs typeface="+mn-cs"/>
              </a:endParaRPr>
            </a:p>
          </p:txBody>
        </p:sp>
      </p:grpSp>
      <p:grpSp>
        <p:nvGrpSpPr>
          <p:cNvPr id="13319" name="组合 23"/>
          <p:cNvGrpSpPr/>
          <p:nvPr/>
        </p:nvGrpSpPr>
        <p:grpSpPr>
          <a:xfrm>
            <a:off x="3506788" y="5160010"/>
            <a:ext cx="552450" cy="552450"/>
            <a:chOff x="3937978" y="5180856"/>
            <a:chExt cx="552450" cy="552450"/>
          </a:xfrm>
        </p:grpSpPr>
        <p:sp>
          <p:nvSpPr>
            <p:cNvPr id="12" name="椭圆 11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8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-1" fmla="*/ 1090612 w 1147085"/>
                  <a:gd name="connsiteY0-2" fmla="*/ 0 h 1083469"/>
                  <a:gd name="connsiteX1-3" fmla="*/ 1147085 w 1147085"/>
                  <a:gd name="connsiteY1-4" fmla="*/ 460567 h 1083469"/>
                  <a:gd name="connsiteX2-5" fmla="*/ 1078295 w 1147085"/>
                  <a:gd name="connsiteY2-6" fmla="*/ 504743 h 1083469"/>
                  <a:gd name="connsiteX3-7" fmla="*/ 1025237 w 1147085"/>
                  <a:gd name="connsiteY3-8" fmla="*/ 72025 h 1083469"/>
                  <a:gd name="connsiteX4-9" fmla="*/ 79622 w 1147085"/>
                  <a:gd name="connsiteY4-10" fmla="*/ 171129 h 1083469"/>
                  <a:gd name="connsiteX5-11" fmla="*/ 186985 w 1147085"/>
                  <a:gd name="connsiteY5-12" fmla="*/ 1011445 h 1083469"/>
                  <a:gd name="connsiteX6-13" fmla="*/ 977729 w 1147085"/>
                  <a:gd name="connsiteY6-14" fmla="*/ 857154 h 1083469"/>
                  <a:gd name="connsiteX7-15" fmla="*/ 977729 w 1147085"/>
                  <a:gd name="connsiteY7-16" fmla="*/ 916854 h 1083469"/>
                  <a:gd name="connsiteX8-17" fmla="*/ 123825 w 1147085"/>
                  <a:gd name="connsiteY8-18" fmla="*/ 1083469 h 1083469"/>
                  <a:gd name="connsiteX9-19" fmla="*/ 0 w 1147085"/>
                  <a:gd name="connsiteY9-20" fmla="*/ 114300 h 1083469"/>
                  <a:gd name="connsiteX10-21" fmla="*/ 1090612 w 1147085"/>
                  <a:gd name="connsiteY10-22" fmla="*/ 0 h 10834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文本框 8"/>
          <p:cNvSpPr txBox="1"/>
          <p:nvPr/>
        </p:nvSpPr>
        <p:spPr>
          <a:xfrm>
            <a:off x="6723063" y="5269548"/>
            <a:ext cx="2379980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8" tIns="45719" rIns="91438" bIns="45719">
            <a:spAutoFit/>
          </a:bodyPr>
          <a:p>
            <a:pPr lvl="0" eaLnBrk="1" hangingPunct="1"/>
            <a:r>
              <a:rPr lang="zh-CN" altLang="en-US" dirty="0">
                <a:solidFill>
                  <a:srgbClr val="FFFFFF"/>
                </a:solidFill>
                <a:latin typeface="Century Gothic" pitchFamily="34" charset="0"/>
                <a:ea typeface="微软雅黑" pitchFamily="34" charset="-122"/>
              </a:rPr>
              <a:t>班级：</a:t>
            </a:r>
            <a:r>
              <a:rPr lang="en-US" altLang="zh-CN" dirty="0">
                <a:solidFill>
                  <a:srgbClr val="FFFFFF"/>
                </a:solidFill>
                <a:latin typeface="Century Gothic" pitchFamily="34" charset="0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rgbClr val="FFFFFF"/>
                </a:solidFill>
                <a:latin typeface="Century Gothic" pitchFamily="34" charset="0"/>
                <a:ea typeface="微软雅黑" pitchFamily="34" charset="-122"/>
              </a:rPr>
              <a:t>级软工一班</a:t>
            </a:r>
            <a:endParaRPr lang="zh-CN" altLang="en-US" dirty="0">
              <a:solidFill>
                <a:srgbClr val="FFFFFF"/>
              </a:solidFill>
              <a:latin typeface="Century Gothic" pitchFamily="34" charset="0"/>
              <a:ea typeface="微软雅黑" pitchFamily="34" charset="-122"/>
            </a:endParaRPr>
          </a:p>
        </p:txBody>
      </p:sp>
      <p:grpSp>
        <p:nvGrpSpPr>
          <p:cNvPr id="3" name="组合 23"/>
          <p:cNvGrpSpPr/>
          <p:nvPr/>
        </p:nvGrpSpPr>
        <p:grpSpPr>
          <a:xfrm>
            <a:off x="6170613" y="5179060"/>
            <a:ext cx="552450" cy="552450"/>
            <a:chOff x="3937978" y="5180856"/>
            <a:chExt cx="552450" cy="552450"/>
          </a:xfrm>
        </p:grpSpPr>
        <p:sp>
          <p:nvSpPr>
            <p:cNvPr id="5" name="椭圆 4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7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-1" fmla="*/ 1090612 w 1147085"/>
                  <a:gd name="connsiteY0-2" fmla="*/ 0 h 1083469"/>
                  <a:gd name="connsiteX1-3" fmla="*/ 1147085 w 1147085"/>
                  <a:gd name="connsiteY1-4" fmla="*/ 460567 h 1083469"/>
                  <a:gd name="connsiteX2-5" fmla="*/ 1078295 w 1147085"/>
                  <a:gd name="connsiteY2-6" fmla="*/ 504743 h 1083469"/>
                  <a:gd name="connsiteX3-7" fmla="*/ 1025237 w 1147085"/>
                  <a:gd name="connsiteY3-8" fmla="*/ 72025 h 1083469"/>
                  <a:gd name="connsiteX4-9" fmla="*/ 79622 w 1147085"/>
                  <a:gd name="connsiteY4-10" fmla="*/ 171129 h 1083469"/>
                  <a:gd name="connsiteX5-11" fmla="*/ 186985 w 1147085"/>
                  <a:gd name="connsiteY5-12" fmla="*/ 1011445 h 1083469"/>
                  <a:gd name="connsiteX6-13" fmla="*/ 977729 w 1147085"/>
                  <a:gd name="connsiteY6-14" fmla="*/ 857154 h 1083469"/>
                  <a:gd name="connsiteX7-15" fmla="*/ 977729 w 1147085"/>
                  <a:gd name="connsiteY7-16" fmla="*/ 916854 h 1083469"/>
                  <a:gd name="connsiteX8-17" fmla="*/ 123825 w 1147085"/>
                  <a:gd name="connsiteY8-18" fmla="*/ 1083469 h 1083469"/>
                  <a:gd name="connsiteX9-19" fmla="*/ 0 w 1147085"/>
                  <a:gd name="connsiteY9-20" fmla="*/ 114300 h 1083469"/>
                  <a:gd name="connsiteX10-21" fmla="*/ 1090612 w 1147085"/>
                  <a:gd name="connsiteY10-22" fmla="*/ 0 h 10834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文本框 8"/>
          <p:cNvSpPr txBox="1"/>
          <p:nvPr/>
        </p:nvSpPr>
        <p:spPr>
          <a:xfrm>
            <a:off x="9764713" y="5310188"/>
            <a:ext cx="2111375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8" tIns="45719" rIns="91438" bIns="45719">
            <a:spAutoFit/>
          </a:bodyPr>
          <a:p>
            <a:pPr lvl="0" eaLnBrk="1" hangingPunct="1"/>
            <a:r>
              <a:rPr lang="zh-CN" altLang="en-US" dirty="0">
                <a:solidFill>
                  <a:srgbClr val="FFFFFF"/>
                </a:solidFill>
                <a:latin typeface="Century Gothic" pitchFamily="34" charset="0"/>
                <a:ea typeface="微软雅黑" pitchFamily="34" charset="-122"/>
              </a:rPr>
              <a:t>学号：</a:t>
            </a:r>
            <a:r>
              <a:rPr lang="en-US" altLang="zh-CN" dirty="0">
                <a:solidFill>
                  <a:srgbClr val="FFFFFF"/>
                </a:solidFill>
                <a:latin typeface="Century Gothic" pitchFamily="34" charset="0"/>
                <a:ea typeface="微软雅黑" pitchFamily="34" charset="-122"/>
              </a:rPr>
              <a:t>121530111</a:t>
            </a:r>
            <a:endParaRPr lang="en-US" altLang="zh-CN" dirty="0">
              <a:solidFill>
                <a:srgbClr val="FFFFFF"/>
              </a:solidFill>
              <a:latin typeface="Century Gothic" pitchFamily="34" charset="0"/>
              <a:ea typeface="微软雅黑" pitchFamily="34" charset="-122"/>
            </a:endParaRPr>
          </a:p>
        </p:txBody>
      </p:sp>
      <p:grpSp>
        <p:nvGrpSpPr>
          <p:cNvPr id="15" name="组合 23"/>
          <p:cNvGrpSpPr/>
          <p:nvPr/>
        </p:nvGrpSpPr>
        <p:grpSpPr>
          <a:xfrm>
            <a:off x="9212263" y="5219700"/>
            <a:ext cx="552450" cy="552450"/>
            <a:chOff x="3937978" y="5180856"/>
            <a:chExt cx="552450" cy="552450"/>
          </a:xfrm>
        </p:grpSpPr>
        <p:sp>
          <p:nvSpPr>
            <p:cNvPr id="17" name="椭圆 16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3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24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-1" fmla="*/ 1090612 w 1147085"/>
                  <a:gd name="connsiteY0-2" fmla="*/ 0 h 1083469"/>
                  <a:gd name="connsiteX1-3" fmla="*/ 1147085 w 1147085"/>
                  <a:gd name="connsiteY1-4" fmla="*/ 460567 h 1083469"/>
                  <a:gd name="connsiteX2-5" fmla="*/ 1078295 w 1147085"/>
                  <a:gd name="connsiteY2-6" fmla="*/ 504743 h 1083469"/>
                  <a:gd name="connsiteX3-7" fmla="*/ 1025237 w 1147085"/>
                  <a:gd name="connsiteY3-8" fmla="*/ 72025 h 1083469"/>
                  <a:gd name="connsiteX4-9" fmla="*/ 79622 w 1147085"/>
                  <a:gd name="connsiteY4-10" fmla="*/ 171129 h 1083469"/>
                  <a:gd name="connsiteX5-11" fmla="*/ 186985 w 1147085"/>
                  <a:gd name="connsiteY5-12" fmla="*/ 1011445 h 1083469"/>
                  <a:gd name="connsiteX6-13" fmla="*/ 977729 w 1147085"/>
                  <a:gd name="connsiteY6-14" fmla="*/ 857154 h 1083469"/>
                  <a:gd name="connsiteX7-15" fmla="*/ 977729 w 1147085"/>
                  <a:gd name="connsiteY7-16" fmla="*/ 916854 h 1083469"/>
                  <a:gd name="connsiteX8-17" fmla="*/ 123825 w 1147085"/>
                  <a:gd name="connsiteY8-18" fmla="*/ 1083469 h 1083469"/>
                  <a:gd name="connsiteX9-19" fmla="*/ 0 w 1147085"/>
                  <a:gd name="connsiteY9-20" fmla="*/ 114300 h 1083469"/>
                  <a:gd name="connsiteX10-21" fmla="*/ 1090612 w 1147085"/>
                  <a:gd name="connsiteY10-22" fmla="*/ 0 h 10834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295" y="1019175"/>
            <a:ext cx="11311890" cy="5096510"/>
          </a:xfrm>
          <a:prstGeom prst="rect">
            <a:avLst/>
          </a:prstGeom>
        </p:spPr>
      </p:pic>
      <p:grpSp>
        <p:nvGrpSpPr>
          <p:cNvPr id="16394" name="组合 19"/>
          <p:cNvGrpSpPr/>
          <p:nvPr/>
        </p:nvGrpSpPr>
        <p:grpSpPr>
          <a:xfrm>
            <a:off x="471489" y="231775"/>
            <a:ext cx="3072199" cy="613410"/>
            <a:chOff x="493007" y="224297"/>
            <a:chExt cx="3071856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2734005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代码分享功能</a:t>
              </a:r>
              <a:endParaRPr lang="zh-CN" altLang="en-US" sz="320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1434465"/>
            <a:ext cx="11203940" cy="3869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980" y="1637030"/>
            <a:ext cx="3615690" cy="3888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125" y="2987675"/>
            <a:ext cx="2550795" cy="748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8130" y="3285490"/>
            <a:ext cx="5760085" cy="311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282700"/>
            <a:ext cx="11826240" cy="1836420"/>
          </a:xfrm>
          <a:prstGeom prst="rect">
            <a:avLst/>
          </a:prstGeom>
        </p:spPr>
      </p:pic>
      <p:grpSp>
        <p:nvGrpSpPr>
          <p:cNvPr id="16394" name="组合 19"/>
          <p:cNvGrpSpPr/>
          <p:nvPr/>
        </p:nvGrpSpPr>
        <p:grpSpPr>
          <a:xfrm>
            <a:off x="471489" y="231775"/>
            <a:ext cx="3884999" cy="613410"/>
            <a:chOff x="493007" y="224297"/>
            <a:chExt cx="3884565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3546714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代码片段历史功能</a:t>
              </a:r>
              <a:endParaRPr lang="en-US" altLang="zh-CN" sz="320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97155"/>
            <a:ext cx="10847705" cy="6600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3285" y="1118235"/>
            <a:ext cx="5530850" cy="5043170"/>
          </a:xfrm>
          <a:prstGeom prst="rect">
            <a:avLst/>
          </a:prstGeom>
        </p:spPr>
      </p:pic>
      <p:grpSp>
        <p:nvGrpSpPr>
          <p:cNvPr id="16394" name="组合 19"/>
          <p:cNvGrpSpPr/>
          <p:nvPr/>
        </p:nvGrpSpPr>
        <p:grpSpPr>
          <a:xfrm>
            <a:off x="471489" y="231775"/>
            <a:ext cx="3072199" cy="613410"/>
            <a:chOff x="493007" y="224297"/>
            <a:chExt cx="3071856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2734005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代码评论功能</a:t>
              </a:r>
              <a:endParaRPr lang="zh-CN" altLang="en-US" sz="320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0" y="1509395"/>
            <a:ext cx="3429635" cy="3442335"/>
          </a:xfrm>
          <a:prstGeom prst="rect">
            <a:avLst/>
          </a:prstGeom>
        </p:spPr>
      </p:pic>
      <p:grpSp>
        <p:nvGrpSpPr>
          <p:cNvPr id="16394" name="组合 19"/>
          <p:cNvGrpSpPr/>
          <p:nvPr/>
        </p:nvGrpSpPr>
        <p:grpSpPr>
          <a:xfrm>
            <a:off x="471489" y="231775"/>
            <a:ext cx="3072199" cy="613410"/>
            <a:chOff x="493007" y="224297"/>
            <a:chExt cx="3071856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2734005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用户评分系统</a:t>
              </a:r>
              <a:endParaRPr lang="zh-CN" altLang="en-US" sz="320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94" name="组合 19"/>
          <p:cNvGrpSpPr/>
          <p:nvPr/>
        </p:nvGrpSpPr>
        <p:grpSpPr>
          <a:xfrm>
            <a:off x="471489" y="231775"/>
            <a:ext cx="2665799" cy="613410"/>
            <a:chOff x="493007" y="224297"/>
            <a:chExt cx="2665501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2327650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邮件通知类</a:t>
              </a:r>
              <a:endParaRPr lang="zh-CN" altLang="en-US" sz="320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0205" y="1423670"/>
            <a:ext cx="7669530" cy="20885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40" y="4106545"/>
            <a:ext cx="7679055" cy="2069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94" name="组合 19"/>
          <p:cNvGrpSpPr/>
          <p:nvPr/>
        </p:nvGrpSpPr>
        <p:grpSpPr>
          <a:xfrm>
            <a:off x="471489" y="231775"/>
            <a:ext cx="2665799" cy="613410"/>
            <a:chOff x="493007" y="224297"/>
            <a:chExt cx="2665501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2327650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自动化部署</a:t>
              </a:r>
              <a:endParaRPr lang="zh-CN" altLang="en-US" sz="320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60750" y="1482725"/>
            <a:ext cx="454215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+mn-ea"/>
                <a:ea typeface="+mn-ea"/>
              </a:rPr>
              <a:t>本地提交并</a:t>
            </a:r>
            <a:r>
              <a:rPr lang="en-US" altLang="zh-CN" sz="3200">
                <a:solidFill>
                  <a:schemeClr val="bg1"/>
                </a:solidFill>
                <a:latin typeface="+mn-ea"/>
                <a:ea typeface="+mn-ea"/>
              </a:rPr>
              <a:t>push</a:t>
            </a:r>
            <a:r>
              <a:rPr lang="zh-CN" altLang="en-US" sz="3200">
                <a:solidFill>
                  <a:schemeClr val="bg1"/>
                </a:solidFill>
                <a:latin typeface="+mn-ea"/>
                <a:ea typeface="+mn-ea"/>
              </a:rPr>
              <a:t>到</a:t>
            </a:r>
            <a:r>
              <a:rPr lang="en-US" altLang="zh-CN" sz="3200">
                <a:solidFill>
                  <a:schemeClr val="bg1"/>
                </a:solidFill>
                <a:latin typeface="+mn-ea"/>
                <a:ea typeface="+mn-ea"/>
              </a:rPr>
              <a:t>Gogs</a:t>
            </a:r>
            <a:endParaRPr lang="en-US" altLang="zh-CN" sz="32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74085" y="2551430"/>
            <a:ext cx="45269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+mn-ea"/>
                <a:ea typeface="+mn-ea"/>
              </a:rPr>
              <a:t>触发</a:t>
            </a:r>
            <a:r>
              <a:rPr lang="en-US" altLang="zh-CN" sz="3200">
                <a:solidFill>
                  <a:schemeClr val="bg1"/>
                </a:solidFill>
                <a:latin typeface="+mn-ea"/>
                <a:ea typeface="+mn-ea"/>
              </a:rPr>
              <a:t>Gogs</a:t>
            </a:r>
            <a:r>
              <a:rPr lang="zh-CN" altLang="en-US" sz="3200">
                <a:solidFill>
                  <a:schemeClr val="bg1"/>
                </a:solidFill>
                <a:latin typeface="+mn-ea"/>
                <a:ea typeface="+mn-ea"/>
              </a:rPr>
              <a:t>的</a:t>
            </a:r>
            <a:r>
              <a:rPr lang="en-US" altLang="zh-CN" sz="3200">
                <a:solidFill>
                  <a:schemeClr val="bg1"/>
                </a:solidFill>
                <a:latin typeface="+mn-ea"/>
                <a:ea typeface="+mn-ea"/>
              </a:rPr>
              <a:t>Web Hooks</a:t>
            </a:r>
            <a:endParaRPr lang="en-US" altLang="zh-CN" sz="32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6910" y="3813810"/>
            <a:ext cx="504317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+mn-ea"/>
                <a:ea typeface="+mn-ea"/>
              </a:rPr>
              <a:t>向服务器端发送</a:t>
            </a:r>
            <a:r>
              <a:rPr lang="en-US" altLang="zh-CN" sz="3200">
                <a:solidFill>
                  <a:schemeClr val="bg1"/>
                </a:solidFill>
                <a:latin typeface="+mn-ea"/>
                <a:ea typeface="+mn-ea"/>
              </a:rPr>
              <a:t>JSON</a:t>
            </a:r>
            <a:r>
              <a:rPr lang="zh-CN" altLang="en-US" sz="3200">
                <a:solidFill>
                  <a:schemeClr val="bg1"/>
                </a:solidFill>
                <a:latin typeface="+mn-ea"/>
                <a:ea typeface="+mn-ea"/>
              </a:rPr>
              <a:t>消息</a:t>
            </a:r>
            <a:endParaRPr lang="zh-CN" altLang="en-US" sz="32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76930" y="5126355"/>
            <a:ext cx="469328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+mn-ea"/>
                <a:ea typeface="+mn-ea"/>
              </a:rPr>
              <a:t>出发服务器端的更新脚本</a:t>
            </a:r>
            <a:endParaRPr lang="zh-CN" altLang="en-US" sz="320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6" name="直接箭头连接符 5"/>
          <p:cNvCxnSpPr>
            <a:stCxn id="2" idx="2"/>
            <a:endCxn id="3" idx="0"/>
          </p:cNvCxnSpPr>
          <p:nvPr/>
        </p:nvCxnSpPr>
        <p:spPr>
          <a:xfrm>
            <a:off x="5748655" y="2096135"/>
            <a:ext cx="5715" cy="4552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2"/>
            <a:endCxn id="4" idx="0"/>
          </p:cNvCxnSpPr>
          <p:nvPr/>
        </p:nvCxnSpPr>
        <p:spPr>
          <a:xfrm>
            <a:off x="5754370" y="3164840"/>
            <a:ext cx="635" cy="648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5740400" y="4427220"/>
            <a:ext cx="14605" cy="699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41" name="组合 22"/>
          <p:cNvGrpSpPr/>
          <p:nvPr/>
        </p:nvGrpSpPr>
        <p:grpSpPr>
          <a:xfrm>
            <a:off x="471489" y="231775"/>
            <a:ext cx="2959169" cy="613410"/>
            <a:chOff x="493007" y="224297"/>
            <a:chExt cx="2958838" cy="614016"/>
          </a:xfrm>
        </p:grpSpPr>
        <p:sp>
          <p:nvSpPr>
            <p:cNvPr id="22542" name="文本框 23"/>
            <p:cNvSpPr txBox="1"/>
            <p:nvPr/>
          </p:nvSpPr>
          <p:spPr>
            <a:xfrm>
              <a:off x="830858" y="224297"/>
              <a:ext cx="2620987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rgbClr val="FFFFFF"/>
                  </a:solidFill>
                  <a:latin typeface="Century Gothic" pitchFamily="34" charset="0"/>
                  <a:ea typeface="微软雅黑" pitchFamily="34" charset="-122"/>
                </a:rPr>
                <a:t>代码质量评测</a:t>
              </a:r>
              <a:endParaRPr lang="zh-CN" altLang="en-US" sz="3200" dirty="0">
                <a:solidFill>
                  <a:srgbClr val="FFFFFF"/>
                </a:solidFill>
                <a:latin typeface="Century Gothic" pitchFamily="34" charset="0"/>
                <a:ea typeface="微软雅黑" pitchFamily="3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图片 1" descr="QQ截图201604211621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2470" y="4057650"/>
            <a:ext cx="4819015" cy="2733040"/>
          </a:xfrm>
          <a:prstGeom prst="rect">
            <a:avLst/>
          </a:prstGeom>
        </p:spPr>
      </p:pic>
      <p:pic>
        <p:nvPicPr>
          <p:cNvPr id="3" name="图片 2" descr="QQ截图201604211620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915" y="704215"/>
            <a:ext cx="8435340" cy="3138170"/>
          </a:xfrm>
          <a:prstGeom prst="rect">
            <a:avLst/>
          </a:prstGeom>
        </p:spPr>
      </p:pic>
      <p:pic>
        <p:nvPicPr>
          <p:cNvPr id="5" name="图片 4" descr="QQ截图20160421162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" y="4048760"/>
            <a:ext cx="6474460" cy="16865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43070" y="2552700"/>
            <a:ext cx="3357245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  <a:latin typeface="+mn-ea"/>
                <a:ea typeface="+mn-ea"/>
              </a:rPr>
              <a:t>谢谢！！！</a:t>
            </a:r>
            <a:endParaRPr lang="zh-CN" altLang="en-US" sz="480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20140" y="1372870"/>
            <a:ext cx="9641205" cy="4480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</a:rPr>
              <a:t>Node</a:t>
            </a:r>
            <a:r>
              <a:rPr lang="en-US" altLang="zh-CN" sz="2400">
                <a:solidFill>
                  <a:schemeClr val="bg1"/>
                </a:solidFill>
                <a:latin typeface="+mn-ea"/>
                <a:ea typeface="+mn-ea"/>
              </a:rPr>
              <a:t>J</a:t>
            </a: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</a:rPr>
              <a:t>s 是一个 Javascript 运行环境。实际上它是对 Google V8 引擎进行了封装。V8 引 擎执行 Javascript 的速度非常快，性能非常好。</a:t>
            </a: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Node</a:t>
            </a:r>
            <a:r>
              <a:rPr lang="en-US" altLang="zh-CN" sz="240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J</a:t>
            </a: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s </a:t>
            </a: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</a:rPr>
              <a:t>对一些特殊用例进行了优化，提供了替代的 API，使得V8 在非浏览器环境下运行得更好。</a:t>
            </a:r>
            <a:endParaRPr lang="zh-CN" altLang="en-US" sz="2400">
              <a:solidFill>
                <a:schemeClr val="bg1"/>
              </a:solidFill>
              <a:latin typeface="+mn-ea"/>
              <a:ea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Node</a:t>
            </a:r>
            <a:r>
              <a:rPr lang="en-US" altLang="zh-CN" sz="24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J</a:t>
            </a: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s 是一个基于 Chrome JavaScript 运行时建立的平台， 用于方便地搭建响应速度快、易于扩展的网络应用。</a:t>
            </a: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Node</a:t>
            </a:r>
            <a:r>
              <a:rPr lang="en-US" altLang="zh-CN" sz="240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J</a:t>
            </a: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s</a:t>
            </a: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 使用事件驱动， 非阻塞 I/O 模型而得以轻量和高效，非常适合在分布式设备上运行的数据密集型的实时应用。</a:t>
            </a:r>
            <a:endParaRPr lang="zh-CN" altLang="en-US" sz="240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5367" name="组合 20"/>
          <p:cNvGrpSpPr/>
          <p:nvPr/>
        </p:nvGrpSpPr>
        <p:grpSpPr>
          <a:xfrm>
            <a:off x="471489" y="231775"/>
            <a:ext cx="1982539" cy="579120"/>
            <a:chOff x="493007" y="224297"/>
            <a:chExt cx="1982317" cy="579692"/>
          </a:xfrm>
        </p:grpSpPr>
        <p:sp>
          <p:nvSpPr>
            <p:cNvPr id="15370" name="文本框 21"/>
            <p:cNvSpPr txBox="1"/>
            <p:nvPr/>
          </p:nvSpPr>
          <p:spPr>
            <a:xfrm>
              <a:off x="830858" y="224297"/>
              <a:ext cx="1644466" cy="57969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3200" dirty="0">
                  <a:solidFill>
                    <a:srgbClr val="FFFFFF"/>
                  </a:solidFill>
                  <a:latin typeface="Century Gothic" pitchFamily="34" charset="0"/>
                  <a:ea typeface="微软雅黑" pitchFamily="34" charset="-122"/>
                </a:rPr>
                <a:t>NodeJs</a:t>
              </a:r>
              <a:endParaRPr lang="en-US" altLang="zh-CN" sz="3200" dirty="0">
                <a:solidFill>
                  <a:srgbClr val="FFFFFF"/>
                </a:solidFill>
                <a:latin typeface="Century Gothic" pitchFamily="34" charset="0"/>
                <a:ea typeface="微软雅黑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13811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39" name="矩形 40"/>
          <p:cNvSpPr/>
          <p:nvPr/>
        </p:nvSpPr>
        <p:spPr>
          <a:xfrm>
            <a:off x="4779328" y="97790"/>
            <a:ext cx="2010410" cy="1264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8" tIns="45719" rIns="91438" bIns="45719">
            <a:spAutoFit/>
          </a:bodyPr>
          <a:p>
            <a:pPr lvl="0" algn="ctr" eaLnBrk="1" hangingPunct="1"/>
            <a:r>
              <a:rPr lang="zh-CN" altLang="zh-CN" sz="7200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t>目录</a:t>
            </a:r>
            <a:endParaRPr lang="zh-CN" altLang="zh-CN" sz="7200" dirty="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8835" y="1804035"/>
            <a:ext cx="720725" cy="72072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2185" y="1840548"/>
            <a:ext cx="455613" cy="646113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88135" y="1964373"/>
            <a:ext cx="1268095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架构分析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5345" y="3067685"/>
            <a:ext cx="720725" cy="72072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8695" y="3105785"/>
            <a:ext cx="455613" cy="646113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04645" y="3228023"/>
            <a:ext cx="1014095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前端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UI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71855" y="4332923"/>
            <a:ext cx="720725" cy="719138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05205" y="4369435"/>
            <a:ext cx="455613" cy="646113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21155" y="4491673"/>
            <a:ext cx="2538095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用户信息安全及激活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78840" y="5551805"/>
            <a:ext cx="720725" cy="72072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12190" y="5588318"/>
            <a:ext cx="455613" cy="646113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28140" y="5712143"/>
            <a:ext cx="1776095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代码分享功能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91710" y="1796415"/>
            <a:ext cx="720725" cy="72072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25060" y="1834515"/>
            <a:ext cx="455613" cy="646113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07050" y="1956753"/>
            <a:ext cx="1705610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代码历史功能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91710" y="3061653"/>
            <a:ext cx="720725" cy="719138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25060" y="3098165"/>
            <a:ext cx="455613" cy="646113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6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74030" y="3220403"/>
            <a:ext cx="1705610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代码评论功能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86630" y="4294823"/>
            <a:ext cx="720725" cy="719138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9982" y="4331335"/>
            <a:ext cx="435610" cy="63881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7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68950" y="4453573"/>
            <a:ext cx="1705610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用户评分系统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1550" y="5461953"/>
            <a:ext cx="720725" cy="719138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4902" y="5498465"/>
            <a:ext cx="435610" cy="63881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8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63870" y="5620703"/>
            <a:ext cx="1451610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邮件通知类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79410" y="1824673"/>
            <a:ext cx="720725" cy="719138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22762" y="1861185"/>
            <a:ext cx="435610" cy="63881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9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61730" y="1983423"/>
            <a:ext cx="1451610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自动化部署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90840" y="3041333"/>
            <a:ext cx="720725" cy="719138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07192" y="3077845"/>
            <a:ext cx="689610" cy="63881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10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73160" y="3200083"/>
            <a:ext cx="1705610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代码质量评测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7" name="组合 20"/>
          <p:cNvGrpSpPr/>
          <p:nvPr/>
        </p:nvGrpSpPr>
        <p:grpSpPr>
          <a:xfrm>
            <a:off x="471489" y="231775"/>
            <a:ext cx="2146369" cy="613410"/>
            <a:chOff x="493007" y="224297"/>
            <a:chExt cx="2146129" cy="614016"/>
          </a:xfrm>
        </p:grpSpPr>
        <p:sp>
          <p:nvSpPr>
            <p:cNvPr id="15370" name="文本框 21"/>
            <p:cNvSpPr txBox="1"/>
            <p:nvPr/>
          </p:nvSpPr>
          <p:spPr>
            <a:xfrm>
              <a:off x="830858" y="224297"/>
              <a:ext cx="1808278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rgbClr val="FFFFFF"/>
                  </a:solidFill>
                  <a:latin typeface="Century Gothic" pitchFamily="34" charset="0"/>
                  <a:ea typeface="微软雅黑" pitchFamily="34" charset="-122"/>
                </a:rPr>
                <a:t>架构分析</a:t>
              </a:r>
              <a:endParaRPr lang="zh-CN" altLang="en-US" sz="3200" dirty="0">
                <a:solidFill>
                  <a:srgbClr val="FFFFFF"/>
                </a:solidFill>
                <a:latin typeface="Century Gothic" pitchFamily="34" charset="0"/>
                <a:ea typeface="微软雅黑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图片 1" descr="QQ截图201604211622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110" y="1265555"/>
            <a:ext cx="9627870" cy="5374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5" y="991235"/>
            <a:ext cx="10408285" cy="56686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508953" y="1089978"/>
            <a:ext cx="5459095" cy="612140"/>
          </a:xfrm>
          <a:prstGeom prst="rect">
            <a:avLst/>
          </a:prstGeom>
          <a:noFill/>
        </p:spPr>
        <p:txBody>
          <a:bodyPr wrap="none" lIns="0" tIns="45719" rIns="0" bIns="45719">
            <a:spAutoFit/>
          </a:bodyPr>
          <a:lstStyle/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Gulp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Vue.js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394" name="组合 19"/>
          <p:cNvGrpSpPr/>
          <p:nvPr/>
        </p:nvGrpSpPr>
        <p:grpSpPr>
          <a:xfrm>
            <a:off x="471489" y="231775"/>
            <a:ext cx="1691709" cy="613410"/>
            <a:chOff x="493007" y="224297"/>
            <a:chExt cx="1691520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1353669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chemeClr val="bg1"/>
                  </a:solidFill>
                  <a:latin typeface="Century Gothic" pitchFamily="34" charset="0"/>
                  <a:ea typeface="微软雅黑" pitchFamily="34" charset="-122"/>
                </a:rPr>
                <a:t>前端</a:t>
              </a:r>
              <a:r>
                <a:rPr lang="en-US" altLang="zh-CN" sz="3200" dirty="0">
                  <a:solidFill>
                    <a:schemeClr val="bg1"/>
                  </a:solidFill>
                  <a:latin typeface="Century Gothic" pitchFamily="34" charset="0"/>
                  <a:ea typeface="微软雅黑" pitchFamily="34" charset="-122"/>
                </a:rPr>
                <a:t>UI</a:t>
              </a:r>
              <a:endParaRPr lang="en-US" altLang="zh-CN" sz="3200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2105" y="297180"/>
            <a:ext cx="5204460" cy="5812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5114" b="6093"/>
          <a:stretch>
            <a:fillRect/>
          </a:stretch>
        </p:blipFill>
        <p:spPr>
          <a:xfrm>
            <a:off x="6292850" y="2219325"/>
            <a:ext cx="5785485" cy="1732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0345" y="2749550"/>
            <a:ext cx="6245225" cy="2677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LESS是一种动态样式语言，属于CSS预处理语言的一种，它使用类似CSS的语法，为CSS的赋予了动态语言的特性，如变量、继承、运算、函数等，更方便CSS的编写和维护。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  <a:p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LESS可以在多种语言、环境中使用，包括浏览器端、桌面客户端、服务端。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2735" y="3023870"/>
            <a:ext cx="5926455" cy="194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</a:rPr>
              <a:t>Gulp 是一款基于任务的设计模式的自动化工具,通过插件的配合解决全套前端解决方案,如静态页面压缩、图片压缩、JS合并、SASS同步编译并压缩CSS、服务器控制客户端同步</a:t>
            </a:r>
            <a:endParaRPr lang="zh-CN" altLang="en-US" sz="24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58415" y="2269490"/>
            <a:ext cx="827214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</a:rPr>
              <a:t>Vue.js 是用于构建交互式的 Web  界面的库。它提供了 MVVM 数据绑定和一个可组合的组件系统，具有简单、灵活的 API。从技术上讲， Vue.js 集中在 MVVM 模式上的视图模型层，并通过双向数据绑定连接视图和模型。实际的 DOM 操作和输出格式被抽象出来成指令和过滤器。</a:t>
            </a:r>
            <a:endParaRPr lang="zh-CN" altLang="en-US" sz="240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  <p:bldP spid="10" grpId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94" name="组合 19"/>
          <p:cNvGrpSpPr/>
          <p:nvPr/>
        </p:nvGrpSpPr>
        <p:grpSpPr>
          <a:xfrm>
            <a:off x="471489" y="231775"/>
            <a:ext cx="1691709" cy="613410"/>
            <a:chOff x="493007" y="224297"/>
            <a:chExt cx="1691520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1353669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chemeClr val="bg1"/>
                  </a:solidFill>
                  <a:latin typeface="Century Gothic" pitchFamily="34" charset="0"/>
                  <a:ea typeface="微软雅黑" pitchFamily="34" charset="-122"/>
                </a:rPr>
                <a:t>前端</a:t>
              </a:r>
              <a:r>
                <a:rPr lang="en-US" altLang="zh-CN" sz="3200" dirty="0">
                  <a:solidFill>
                    <a:schemeClr val="bg1"/>
                  </a:solidFill>
                  <a:latin typeface="Century Gothic" pitchFamily="34" charset="0"/>
                  <a:ea typeface="微软雅黑" pitchFamily="34" charset="-122"/>
                </a:rPr>
                <a:t>UI</a:t>
              </a:r>
              <a:endParaRPr lang="en-US" altLang="zh-CN" sz="3200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1378585"/>
            <a:ext cx="11684000" cy="40176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2575560"/>
            <a:ext cx="11009630" cy="638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" y="1328420"/>
            <a:ext cx="11627485" cy="4730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1148080"/>
            <a:ext cx="11476355" cy="4346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845" y="1826895"/>
            <a:ext cx="3171825" cy="2274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230" y="1753870"/>
            <a:ext cx="9300845" cy="28657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7105" y="2550160"/>
            <a:ext cx="8209915" cy="923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1435" y="1285240"/>
            <a:ext cx="7265670" cy="40214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8140" y="2103755"/>
            <a:ext cx="2966085" cy="2199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94" name="组合 19"/>
          <p:cNvGrpSpPr/>
          <p:nvPr/>
        </p:nvGrpSpPr>
        <p:grpSpPr>
          <a:xfrm>
            <a:off x="471489" y="231775"/>
            <a:ext cx="4291398" cy="613410"/>
            <a:chOff x="493007" y="224297"/>
            <a:chExt cx="4290919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3953068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用户信息安全及激活</a:t>
              </a:r>
              <a:endParaRPr lang="en-US" altLang="zh-CN" sz="3200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38400" y="1948180"/>
            <a:ext cx="171450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用户注册</a:t>
            </a:r>
            <a:endParaRPr lang="zh-CN" altLang="en-US" sz="24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78685" y="3213735"/>
            <a:ext cx="227012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信息处理入库</a:t>
            </a:r>
            <a:endParaRPr lang="zh-CN" altLang="zh-CN" sz="24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33110" y="1948180"/>
            <a:ext cx="8458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登录</a:t>
            </a:r>
            <a:endParaRPr lang="zh-CN" altLang="en-US" sz="24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09280" y="1931035"/>
            <a:ext cx="141668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忘记密码</a:t>
            </a:r>
            <a:endParaRPr lang="zh-CN" altLang="en-US" sz="24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45665" y="4543425"/>
            <a:ext cx="23488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验证用户邮箱</a:t>
            </a:r>
            <a:endParaRPr lang="zh-CN" altLang="en-US" sz="24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7" name="直接箭头连接符 6"/>
          <p:cNvCxnSpPr>
            <a:stCxn id="2" idx="2"/>
            <a:endCxn id="3" idx="0"/>
          </p:cNvCxnSpPr>
          <p:nvPr/>
        </p:nvCxnSpPr>
        <p:spPr>
          <a:xfrm>
            <a:off x="3295650" y="2431415"/>
            <a:ext cx="18415" cy="78232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11185" y="3035300"/>
            <a:ext cx="141668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找回密码</a:t>
            </a:r>
            <a:endParaRPr lang="zh-CN" altLang="en-US" sz="24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9" name="直接箭头连接符 8"/>
          <p:cNvCxnSpPr>
            <a:stCxn id="3" idx="2"/>
            <a:endCxn id="6" idx="0"/>
          </p:cNvCxnSpPr>
          <p:nvPr/>
        </p:nvCxnSpPr>
        <p:spPr>
          <a:xfrm>
            <a:off x="3314065" y="3696970"/>
            <a:ext cx="6350" cy="84645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42280" y="4554855"/>
            <a:ext cx="141668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登录状态</a:t>
            </a:r>
            <a:endParaRPr lang="zh-CN" altLang="en-US" sz="24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4150995" y="4796790"/>
            <a:ext cx="1391285" cy="1714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10" idx="0"/>
          </p:cNvCxnSpPr>
          <p:nvPr/>
        </p:nvCxnSpPr>
        <p:spPr>
          <a:xfrm flipH="1">
            <a:off x="6250940" y="2447925"/>
            <a:ext cx="5080" cy="212344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733030" y="4558665"/>
            <a:ext cx="23488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验证用户邮箱</a:t>
            </a:r>
            <a:endParaRPr lang="zh-CN" altLang="en-US" sz="24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934450" y="2314575"/>
            <a:ext cx="0" cy="68770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13" idx="0"/>
          </p:cNvCxnSpPr>
          <p:nvPr/>
        </p:nvCxnSpPr>
        <p:spPr>
          <a:xfrm flipH="1">
            <a:off x="8907780" y="3535045"/>
            <a:ext cx="12065" cy="104013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  <a:endCxn id="10" idx="3"/>
          </p:cNvCxnSpPr>
          <p:nvPr/>
        </p:nvCxnSpPr>
        <p:spPr>
          <a:xfrm flipH="1" flipV="1">
            <a:off x="6958965" y="4813300"/>
            <a:ext cx="774065" cy="38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rot="10800000" flipH="1" flipV="1">
            <a:off x="2487930" y="2156460"/>
            <a:ext cx="3812540" cy="2847975"/>
          </a:xfrm>
          <a:prstGeom prst="bentConnector4">
            <a:avLst>
              <a:gd name="adj1" fmla="val -11942"/>
              <a:gd name="adj2" fmla="val 115986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94" name="组合 19"/>
          <p:cNvGrpSpPr/>
          <p:nvPr/>
        </p:nvGrpSpPr>
        <p:grpSpPr>
          <a:xfrm>
            <a:off x="471489" y="231775"/>
            <a:ext cx="4291398" cy="613410"/>
            <a:chOff x="493007" y="224297"/>
            <a:chExt cx="4290919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3953068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用户信息安全及激活</a:t>
              </a:r>
              <a:endParaRPr lang="en-US" altLang="zh-CN" sz="3200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52550" y="3453765"/>
            <a:ext cx="940244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+mn-ea"/>
                <a:ea typeface="+mn-ea"/>
              </a:rPr>
              <a:t>JSONWEBTOKEN</a:t>
            </a:r>
            <a:endParaRPr lang="en-US" altLang="zh-CN" sz="280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+mn-ea"/>
                <a:ea typeface="+mn-ea"/>
              </a:rPr>
              <a:t>用来验证用户信息</a:t>
            </a:r>
            <a:endParaRPr lang="zh-CN" altLang="en-US" sz="280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charset="0"/>
                <a:ea typeface="+mn-ea"/>
              </a:rPr>
              <a:t>    {userid : userid, activeString : string, expire : timestamp}</a:t>
            </a:r>
            <a:endParaRPr lang="en-US" altLang="zh-CN" sz="2800">
              <a:solidFill>
                <a:schemeClr val="bg1"/>
              </a:solidFill>
              <a:latin typeface="Times New Roman" charset="0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2550" y="1292225"/>
            <a:ext cx="1011364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+mn-ea"/>
                <a:ea typeface="+mn-ea"/>
              </a:rPr>
              <a:t>密码处理</a:t>
            </a:r>
            <a:endParaRPr lang="zh-CN" altLang="en-US" sz="280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+mn-ea"/>
                <a:ea typeface="+mn-ea"/>
              </a:rPr>
              <a:t>加密用户密码</a:t>
            </a:r>
            <a:endParaRPr lang="zh-CN" altLang="en-US" sz="280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charset="0"/>
                <a:ea typeface="+mn-ea"/>
              </a:rPr>
              <a:t>    crypto.createHmac(config.pwdHmacMethod, config.userPwdSalt)</a:t>
            </a:r>
            <a:endParaRPr lang="en-US" altLang="zh-CN" sz="2800">
              <a:solidFill>
                <a:schemeClr val="bg1"/>
              </a:solidFill>
              <a:latin typeface="Times New Roman" charset="0"/>
              <a:ea typeface="+mn-ea"/>
            </a:endParaRPr>
          </a:p>
        </p:txBody>
      </p:sp>
      <p:sp>
        <p:nvSpPr>
          <p:cNvPr id="4" name="等腰三角形 3"/>
          <p:cNvSpPr/>
          <p:nvPr/>
        </p:nvSpPr>
        <p:spPr>
          <a:xfrm rot="5400000">
            <a:off x="457201" y="427038"/>
            <a:ext cx="222250" cy="1936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065530" y="1668780"/>
            <a:ext cx="102235" cy="762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73150" y="3844290"/>
            <a:ext cx="102235" cy="762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94" name="组合 19"/>
          <p:cNvGrpSpPr/>
          <p:nvPr/>
        </p:nvGrpSpPr>
        <p:grpSpPr>
          <a:xfrm>
            <a:off x="471489" y="231775"/>
            <a:ext cx="3072199" cy="613410"/>
            <a:chOff x="493007" y="224297"/>
            <a:chExt cx="3071856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2734005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代码分享功能</a:t>
              </a:r>
              <a:endParaRPr lang="zh-CN" altLang="en-US" sz="320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1518285"/>
            <a:ext cx="8750300" cy="4233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529080"/>
            <a:ext cx="11095355" cy="2096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4281170"/>
            <a:ext cx="2372995" cy="1206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050" y="4293870"/>
            <a:ext cx="2387600" cy="1291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Kingsoft Office WPP</Application>
  <PresentationFormat>自定义</PresentationFormat>
  <Paragraphs>130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 </vt:lpstr>
      <vt:lpstr>宋体 </vt:lpstr>
      <vt:lpstr>Century Gothic</vt:lpstr>
      <vt:lpstr>微软雅黑</vt:lpstr>
      <vt:lpstr>Times New Roman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Administrator</cp:lastModifiedBy>
  <cp:revision>78</cp:revision>
  <dcterms:created xsi:type="dcterms:W3CDTF">2014-12-24T03:19:00Z</dcterms:created>
  <dcterms:modified xsi:type="dcterms:W3CDTF">2016-04-22T10:47:38Z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